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21"/>
  </p:notesMasterIdLst>
  <p:handoutMasterIdLst>
    <p:handoutMasterId r:id="rId22"/>
  </p:handoutMasterIdLst>
  <p:sldIdLst>
    <p:sldId id="286" r:id="rId2"/>
    <p:sldId id="313" r:id="rId3"/>
    <p:sldId id="315" r:id="rId4"/>
    <p:sldId id="291" r:id="rId5"/>
    <p:sldId id="325" r:id="rId6"/>
    <p:sldId id="329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6" r:id="rId15"/>
    <p:sldId id="328" r:id="rId16"/>
    <p:sldId id="330" r:id="rId17"/>
    <p:sldId id="331" r:id="rId18"/>
    <p:sldId id="332" r:id="rId19"/>
    <p:sldId id="333" r:id="rId20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3D4"/>
    <a:srgbClr val="0000FF"/>
    <a:srgbClr val="BAE6FF"/>
    <a:srgbClr val="DC0029"/>
    <a:srgbClr val="4DABF5"/>
    <a:srgbClr val="85D3F7"/>
    <a:srgbClr val="FFBE04"/>
    <a:srgbClr val="0048AC"/>
    <a:srgbClr val="FE0000"/>
    <a:srgbClr val="FD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89111" autoAdjust="0"/>
  </p:normalViewPr>
  <p:slideViewPr>
    <p:cSldViewPr>
      <p:cViewPr varScale="1">
        <p:scale>
          <a:sx n="120" d="100"/>
          <a:sy n="120" d="100"/>
        </p:scale>
        <p:origin x="1266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3A009-408E-4A49-828A-D75CF8A651A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1258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31258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B72C9-DBDE-434D-B84B-38BC0F48B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16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8136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60" cy="498136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fld id="{0DA1690B-38FC-4D94-93CB-2C4A3C3982E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8" tIns="46049" rIns="92098" bIns="4604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9"/>
            <a:ext cx="5438140" cy="3909239"/>
          </a:xfrm>
          <a:prstGeom prst="rect">
            <a:avLst/>
          </a:prstGeom>
        </p:spPr>
        <p:txBody>
          <a:bodyPr vert="horz" lIns="92098" tIns="46049" rIns="92098" bIns="4604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8135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30093"/>
            <a:ext cx="2945660" cy="498135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r">
              <a:defRPr sz="1200"/>
            </a:lvl1pPr>
          </a:lstStyle>
          <a:p>
            <a:fld id="{C85EB269-9D7C-4C06-9985-834C77BC5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04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B269-9D7C-4C06-9985-834C77BC5F0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143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B269-9D7C-4C06-9985-834C77BC5F0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856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B269-9D7C-4C06-9985-834C77BC5F0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336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B269-9D7C-4C06-9985-834C77BC5F0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02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B269-9D7C-4C06-9985-834C77BC5F0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20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B269-9D7C-4C06-9985-834C77BC5F0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941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B269-9D7C-4C06-9985-834C77BC5F0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68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B269-9D7C-4C06-9985-834C77BC5F0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B269-9D7C-4C06-9985-834C77BC5F0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244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B269-9D7C-4C06-9985-834C77BC5F0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61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B269-9D7C-4C06-9985-834C77BC5F0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308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B269-9D7C-4C06-9985-834C77BC5F0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4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B269-9D7C-4C06-9985-834C77BC5F0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06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B269-9D7C-4C06-9985-834C77BC5F0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64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B269-9D7C-4C06-9985-834C77BC5F0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95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B269-9D7C-4C06-9985-834C77BC5F0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851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B269-9D7C-4C06-9985-834C77BC5F0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93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B269-9D7C-4C06-9985-834C77BC5F0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59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03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47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26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B3FF-D499-4049-8810-FAC83E047BB2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030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93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12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246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176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871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70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4876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19B8-9389-46AC-85AC-6E041558E7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1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9208" y="1124744"/>
            <a:ext cx="8685584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Large-scale Taxonomy Induction Using</a:t>
            </a:r>
            <a:br>
              <a:rPr lang="en-US" altLang="ko-KR" dirty="0"/>
            </a:br>
            <a:r>
              <a:rPr lang="en-US" altLang="ko-KR" dirty="0"/>
              <a:t>Entity </a:t>
            </a:r>
            <a:r>
              <a:rPr lang="en-US" altLang="ko-KR" dirty="0" smtClean="0"/>
              <a:t>and Word </a:t>
            </a:r>
            <a:r>
              <a:rPr lang="en-US" altLang="ko-KR" dirty="0" err="1"/>
              <a:t>Embeddings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057672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Ristoski</a:t>
            </a:r>
            <a:r>
              <a:rPr lang="en-US" altLang="ko-KR" dirty="0"/>
              <a:t>, </a:t>
            </a:r>
            <a:r>
              <a:rPr lang="en-US" altLang="ko-KR" dirty="0" err="1"/>
              <a:t>Petar</a:t>
            </a:r>
            <a:r>
              <a:rPr lang="en-US" altLang="ko-KR" dirty="0"/>
              <a:t>, et al. "Large-scale taxonomy induction using entity and word </a:t>
            </a:r>
            <a:r>
              <a:rPr lang="en-US" altLang="ko-KR" dirty="0" err="1"/>
              <a:t>embeddings</a:t>
            </a:r>
            <a:r>
              <a:rPr lang="en-US" altLang="ko-KR" dirty="0"/>
              <a:t>." </a:t>
            </a:r>
            <a:r>
              <a:rPr lang="en-US" altLang="ko-KR" i="1" dirty="0"/>
              <a:t>Proceedings of the International Conference on Web Intelligence</a:t>
            </a:r>
            <a:r>
              <a:rPr lang="en-US" altLang="ko-KR" dirty="0"/>
              <a:t>. ACM, 2017.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394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762141"/>
            <a:ext cx="2304256" cy="605123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55048" y="1340768"/>
            <a:ext cx="223277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7504" y="-24340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Approach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944119"/>
            <a:ext cx="4464496" cy="3687278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580112" y="3789040"/>
            <a:ext cx="360040" cy="288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580112" y="2763040"/>
            <a:ext cx="360040" cy="8819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0386" y="2418969"/>
            <a:ext cx="1093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radius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80112" y="3989095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centroid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6210" y="2636064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class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>
            <a:endCxn id="12" idx="2"/>
          </p:cNvCxnSpPr>
          <p:nvPr/>
        </p:nvCxnSpPr>
        <p:spPr>
          <a:xfrm flipH="1" flipV="1">
            <a:off x="4558258" y="3036174"/>
            <a:ext cx="432048" cy="167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11960" y="5138071"/>
            <a:ext cx="1315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instance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/>
          <p:cNvCxnSpPr>
            <a:endCxn id="16" idx="0"/>
          </p:cNvCxnSpPr>
          <p:nvPr/>
        </p:nvCxnSpPr>
        <p:spPr>
          <a:xfrm flipH="1">
            <a:off x="4869489" y="4572000"/>
            <a:ext cx="592198" cy="566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30590" y="5652513"/>
            <a:ext cx="185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RDF2vec 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876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762141"/>
            <a:ext cx="2304256" cy="605123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91316" y="2332062"/>
            <a:ext cx="2232776" cy="1918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7504" y="-24340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Approach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2669073"/>
            <a:ext cx="4464496" cy="368727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202598" y="6377467"/>
            <a:ext cx="185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RDF2vec space</a:t>
            </a:r>
            <a:endParaRPr lang="ko-KR" altLang="en-US" dirty="0"/>
          </a:p>
        </p:txBody>
      </p:sp>
      <p:cxnSp>
        <p:nvCxnSpPr>
          <p:cNvPr id="13" name="구부러진 연결선 12"/>
          <p:cNvCxnSpPr/>
          <p:nvPr/>
        </p:nvCxnSpPr>
        <p:spPr>
          <a:xfrm rot="10800000" flipV="1">
            <a:off x="5868144" y="4512712"/>
            <a:ext cx="733822" cy="192334"/>
          </a:xfrm>
          <a:prstGeom prst="curvedConnector3">
            <a:avLst>
              <a:gd name="adj1" fmla="val -17395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42490" y="4705046"/>
            <a:ext cx="1591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solidFill>
                  <a:srgbClr val="0173D4"/>
                </a:solidFill>
              </a:rPr>
              <a:t>subclassOf</a:t>
            </a:r>
            <a:endParaRPr lang="ko-KR" altLang="en-US" sz="2000" b="1" dirty="0">
              <a:solidFill>
                <a:srgbClr val="0173D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82726" y="260648"/>
            <a:ext cx="5904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Class </a:t>
            </a:r>
            <a:r>
              <a:rPr lang="en-US" altLang="ko-KR" dirty="0" err="1" smtClean="0"/>
              <a:t>subsumption</a:t>
            </a:r>
            <a:r>
              <a:rPr lang="en-US" altLang="ko-KR" dirty="0" smtClean="0"/>
              <a:t> axiom (condition)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(distance</a:t>
            </a:r>
            <a:r>
              <a:rPr lang="en-US" altLang="ko-KR" baseline="-25000" dirty="0" smtClean="0"/>
              <a:t>c1c2</a:t>
            </a:r>
            <a:r>
              <a:rPr lang="en-US" altLang="ko-KR" dirty="0" smtClean="0"/>
              <a:t> &lt; c2:radius) &amp;&amp; (c1:radius </a:t>
            </a:r>
            <a:r>
              <a:rPr lang="en-US" altLang="ko-KR" dirty="0"/>
              <a:t>&lt; </a:t>
            </a:r>
            <a:r>
              <a:rPr lang="en-US" altLang="ko-KR" dirty="0" smtClean="0"/>
              <a:t>c2:radius)</a:t>
            </a:r>
          </a:p>
          <a:p>
            <a:endParaRPr lang="en-US" altLang="ko-KR" dirty="0" smtClean="0"/>
          </a:p>
          <a:p>
            <a:r>
              <a:rPr lang="en-US" altLang="ko-KR" sz="1600" dirty="0"/>
              <a:t>*distance</a:t>
            </a:r>
            <a:r>
              <a:rPr lang="en-US" altLang="ko-KR" sz="1600" baseline="-25000" dirty="0"/>
              <a:t>c1c2</a:t>
            </a:r>
            <a:r>
              <a:rPr lang="en-US" altLang="ko-KR" sz="1600" dirty="0"/>
              <a:t> = distance </a:t>
            </a:r>
            <a:r>
              <a:rPr lang="en-US" altLang="ko-KR" sz="1600" i="1" dirty="0"/>
              <a:t>(c1:centroid; c2:centroid</a:t>
            </a:r>
            <a:r>
              <a:rPr lang="en-US" altLang="ko-KR" sz="1600" i="1" dirty="0" smtClean="0"/>
              <a:t>)</a:t>
            </a:r>
          </a:p>
          <a:p>
            <a:endParaRPr lang="en-US" altLang="ko-KR" i="1" dirty="0"/>
          </a:p>
          <a:p>
            <a:r>
              <a:rPr lang="en-US" altLang="ko-KR" dirty="0"/>
              <a:t>select </a:t>
            </a:r>
            <a:r>
              <a:rPr lang="en-US" altLang="ko-KR" dirty="0" smtClean="0"/>
              <a:t>the axiom </a:t>
            </a:r>
            <a:r>
              <a:rPr lang="en-US" altLang="ko-KR" dirty="0"/>
              <a:t>with the smallest distance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902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762141"/>
            <a:ext cx="2304256" cy="605123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14321" y="4221088"/>
            <a:ext cx="2232776" cy="2592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7504" y="-24340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Approach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43141" y="3428431"/>
            <a:ext cx="208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Transitive closure</a:t>
            </a:r>
            <a:endParaRPr lang="en-US" altLang="ko-KR" dirty="0"/>
          </a:p>
        </p:txBody>
      </p:sp>
      <p:sp>
        <p:nvSpPr>
          <p:cNvPr id="12" name="타원 11"/>
          <p:cNvSpPr/>
          <p:nvPr/>
        </p:nvSpPr>
        <p:spPr>
          <a:xfrm>
            <a:off x="4872977" y="2368581"/>
            <a:ext cx="1863578" cy="50405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스포츠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668613" y="3464592"/>
            <a:ext cx="1682143" cy="50405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구기종목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2" idx="4"/>
            <a:endCxn id="14" idx="0"/>
          </p:cNvCxnSpPr>
          <p:nvPr/>
        </p:nvCxnSpPr>
        <p:spPr>
          <a:xfrm>
            <a:off x="5804766" y="2872637"/>
            <a:ext cx="1704919" cy="5919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002177" y="4442104"/>
            <a:ext cx="1469293" cy="50405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소속팀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4" idx="4"/>
            <a:endCxn id="16" idx="0"/>
          </p:cNvCxnSpPr>
          <p:nvPr/>
        </p:nvCxnSpPr>
        <p:spPr>
          <a:xfrm flipH="1">
            <a:off x="5736824" y="3968648"/>
            <a:ext cx="1772861" cy="473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2" idx="4"/>
            <a:endCxn id="16" idx="0"/>
          </p:cNvCxnSpPr>
          <p:nvPr/>
        </p:nvCxnSpPr>
        <p:spPr>
          <a:xfrm flipH="1">
            <a:off x="5736824" y="2872637"/>
            <a:ext cx="67942" cy="156946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23254" y="2768504"/>
            <a:ext cx="1591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solidFill>
                  <a:srgbClr val="0173D4"/>
                </a:solidFill>
              </a:rPr>
              <a:t>subclassOf</a:t>
            </a:r>
            <a:endParaRPr lang="ko-KR" altLang="en-US" sz="2000" b="1" dirty="0">
              <a:solidFill>
                <a:srgbClr val="0173D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35752" y="4132338"/>
            <a:ext cx="1591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solidFill>
                  <a:srgbClr val="0173D4"/>
                </a:solidFill>
              </a:rPr>
              <a:t>subclassOf</a:t>
            </a:r>
            <a:endParaRPr lang="ko-KR" altLang="en-US" sz="2000" b="1" dirty="0">
              <a:solidFill>
                <a:srgbClr val="0173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173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7504" y="-24340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Experiment 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652305"/>
            <a:ext cx="4581525" cy="1885950"/>
          </a:xfrm>
          <a:prstGeom prst="rect">
            <a:avLst/>
          </a:prstGeom>
        </p:spPr>
      </p:pic>
      <p:sp>
        <p:nvSpPr>
          <p:cNvPr id="18" name="내용 개체 틀 2"/>
          <p:cNvSpPr txBox="1">
            <a:spLocks/>
          </p:cNvSpPr>
          <p:nvPr/>
        </p:nvSpPr>
        <p:spPr>
          <a:xfrm>
            <a:off x="302516" y="994737"/>
            <a:ext cx="8841484" cy="57606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Dataset : 2016-04 </a:t>
            </a:r>
            <a:r>
              <a:rPr lang="en-US" altLang="ko-KR" dirty="0" err="1"/>
              <a:t>DBpedia</a:t>
            </a:r>
            <a:r>
              <a:rPr lang="en-US" altLang="ko-KR" dirty="0"/>
              <a:t> dataset and the corresponding </a:t>
            </a:r>
            <a:r>
              <a:rPr lang="en-US" altLang="ko-KR" dirty="0" smtClean="0"/>
              <a:t>ontology (classes that </a:t>
            </a:r>
            <a:r>
              <a:rPr lang="en-US" altLang="ko-KR" dirty="0"/>
              <a:t>have at </a:t>
            </a:r>
            <a:r>
              <a:rPr lang="en-US" altLang="ko-KR" dirty="0" smtClean="0"/>
              <a:t>least one instance, </a:t>
            </a:r>
            <a:r>
              <a:rPr lang="en-US" altLang="ko-KR" dirty="0"/>
              <a:t>resulting in 415 </a:t>
            </a:r>
            <a:r>
              <a:rPr lang="en-US" altLang="ko-KR" dirty="0" smtClean="0"/>
              <a:t>classes, 632 atomic class </a:t>
            </a:r>
            <a:r>
              <a:rPr lang="en-US" altLang="ko-KR" dirty="0" err="1" smtClean="0"/>
              <a:t>subsumption</a:t>
            </a:r>
            <a:r>
              <a:rPr lang="en-US" altLang="ko-KR" dirty="0" smtClean="0"/>
              <a:t> axioms)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RDF2vec: 250 random walks, Skip-Gram (window 5, d 200)</a:t>
            </a:r>
          </a:p>
          <a:p>
            <a:endParaRPr lang="en-US" altLang="ko-KR" dirty="0"/>
          </a:p>
          <a:p>
            <a:r>
              <a:rPr lang="en-US" altLang="ko-KR" dirty="0"/>
              <a:t>baseline </a:t>
            </a:r>
            <a:r>
              <a:rPr lang="en-US" altLang="ko-KR" dirty="0" smtClean="0"/>
              <a:t>: incoming, outgoing, in/out relation feature </a:t>
            </a:r>
            <a:r>
              <a:rPr lang="en-US" altLang="ko-KR" dirty="0"/>
              <a:t>generation approaches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267684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7504" y="-24340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Experiment 1</a:t>
            </a:r>
            <a:endParaRPr lang="ko-KR" altLang="en-US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02516" y="994737"/>
            <a:ext cx="8841484" cy="34743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Error analysis (false positive)</a:t>
            </a:r>
          </a:p>
          <a:p>
            <a:pPr lvl="1"/>
            <a:r>
              <a:rPr lang="en-US" altLang="ko-KR" dirty="0"/>
              <a:t>extracts </a:t>
            </a:r>
            <a:r>
              <a:rPr lang="en-US" altLang="ko-KR" dirty="0" err="1" smtClean="0"/>
              <a:t>subsumption</a:t>
            </a:r>
            <a:r>
              <a:rPr lang="en-US" altLang="ko-KR" dirty="0" smtClean="0"/>
              <a:t> axioms </a:t>
            </a:r>
            <a:r>
              <a:rPr lang="en-US" altLang="ko-KR" dirty="0"/>
              <a:t>for classes on the same level in the hierarchy, </a:t>
            </a:r>
            <a:r>
              <a:rPr lang="en-US" altLang="ko-KR" dirty="0" smtClean="0"/>
              <a:t>or siblings classes</a:t>
            </a:r>
          </a:p>
          <a:p>
            <a:pPr lvl="2"/>
            <a:r>
              <a:rPr lang="en-US" altLang="ko-KR" dirty="0"/>
              <a:t>e.g. </a:t>
            </a:r>
            <a:r>
              <a:rPr lang="en-US" altLang="ko-KR" i="1" dirty="0" err="1"/>
              <a:t>dbo:Bird</a:t>
            </a:r>
            <a:r>
              <a:rPr lang="en-US" altLang="ko-KR" dirty="0"/>
              <a:t> </a:t>
            </a:r>
            <a:r>
              <a:rPr lang="en-US" altLang="ko-KR" dirty="0" smtClean="0">
                <a:sym typeface="Symbol" panose="05050102010706020507" pitchFamily="18" charset="2"/>
              </a:rPr>
              <a:t></a:t>
            </a:r>
            <a:r>
              <a:rPr lang="en-US" altLang="ko-KR" dirty="0" smtClean="0"/>
              <a:t> </a:t>
            </a:r>
            <a:r>
              <a:rPr lang="en-US" altLang="ko-KR" i="1" dirty="0" err="1"/>
              <a:t>dbo:Mammal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Reason : the </a:t>
            </a:r>
            <a:r>
              <a:rPr lang="en-US" altLang="ko-KR" dirty="0"/>
              <a:t>centroids of the classes are </a:t>
            </a:r>
            <a:r>
              <a:rPr lang="en-US" altLang="ko-KR" dirty="0" smtClean="0"/>
              <a:t>positioned very </a:t>
            </a:r>
            <a:r>
              <a:rPr lang="en-US" altLang="ko-KR" dirty="0"/>
              <a:t>close to each other in the </a:t>
            </a:r>
            <a:r>
              <a:rPr lang="en-US" altLang="ko-KR" dirty="0" err="1"/>
              <a:t>embeddings</a:t>
            </a:r>
            <a:r>
              <a:rPr lang="en-US" altLang="ko-KR" dirty="0"/>
              <a:t> </a:t>
            </a:r>
            <a:r>
              <a:rPr lang="en-US" altLang="ko-KR" dirty="0" smtClean="0"/>
              <a:t>space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/>
              <a:t>Some would not </a:t>
            </a:r>
            <a:r>
              <a:rPr lang="en-US" altLang="ko-KR" dirty="0" smtClean="0"/>
              <a:t>necessarily </a:t>
            </a:r>
            <a:r>
              <a:rPr lang="en-US" altLang="ko-KR" dirty="0"/>
              <a:t>be incorrect, </a:t>
            </a:r>
            <a:r>
              <a:rPr lang="en-US" altLang="ko-KR" dirty="0" smtClean="0"/>
              <a:t>but those </a:t>
            </a:r>
            <a:r>
              <a:rPr lang="en-US" altLang="ko-KR" dirty="0"/>
              <a:t>axioms simply do not exist in the </a:t>
            </a:r>
            <a:r>
              <a:rPr lang="en-US" altLang="ko-KR" dirty="0" err="1"/>
              <a:t>DBpedia</a:t>
            </a:r>
            <a:r>
              <a:rPr lang="en-US" altLang="ko-KR" dirty="0"/>
              <a:t> </a:t>
            </a:r>
            <a:r>
              <a:rPr lang="en-US" altLang="ko-KR" dirty="0" smtClean="0"/>
              <a:t>ontology</a:t>
            </a:r>
          </a:p>
          <a:p>
            <a:pPr lvl="2"/>
            <a:r>
              <a:rPr lang="en-US" altLang="ko-KR" dirty="0" smtClean="0"/>
              <a:t>e.g. </a:t>
            </a:r>
            <a:r>
              <a:rPr lang="en-US" altLang="ko-KR" i="1" dirty="0" err="1" smtClean="0"/>
              <a:t>dbo:Senator</a:t>
            </a:r>
            <a:r>
              <a:rPr lang="en-US" altLang="ko-KR" dirty="0" smtClean="0"/>
              <a:t> </a:t>
            </a:r>
            <a:r>
              <a:rPr lang="en-US" altLang="ko-KR" dirty="0">
                <a:sym typeface="Symbol" panose="05050102010706020507" pitchFamily="18" charset="2"/>
              </a:rPr>
              <a:t> </a:t>
            </a:r>
            <a:r>
              <a:rPr lang="en-US" altLang="ko-KR" i="1" dirty="0" err="1" smtClean="0"/>
              <a:t>dbo:OfficeHolder</a:t>
            </a:r>
            <a:endParaRPr lang="en-US" altLang="ko-KR" sz="2000" i="1" dirty="0" smtClean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996201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72400" y="6356351"/>
            <a:ext cx="342950" cy="365125"/>
          </a:xfrm>
        </p:spPr>
        <p:txBody>
          <a:bodyPr/>
          <a:lstStyle/>
          <a:p>
            <a:fld id="{7E0119B8-9389-46AC-85AC-6E041558E73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7504" y="-24340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Experiment 2</a:t>
            </a:r>
            <a:endParaRPr lang="ko-KR" altLang="en-US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02516" y="994737"/>
            <a:ext cx="8841484" cy="5361614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Dataset : </a:t>
            </a:r>
            <a:r>
              <a:rPr lang="en-US" altLang="ko-KR" dirty="0" err="1" smtClean="0"/>
              <a:t>WebIsA</a:t>
            </a:r>
            <a:r>
              <a:rPr lang="en-US" altLang="ko-KR" dirty="0" smtClean="0"/>
              <a:t> database</a:t>
            </a:r>
          </a:p>
          <a:p>
            <a:pPr lvl="1"/>
            <a:r>
              <a:rPr lang="en-US" altLang="ko-KR" dirty="0"/>
              <a:t>generated from the Common-Crawl by </a:t>
            </a:r>
            <a:r>
              <a:rPr lang="en-US" altLang="ko-KR" u="sng" dirty="0"/>
              <a:t>Hearst </a:t>
            </a:r>
            <a:r>
              <a:rPr lang="en-US" altLang="ko-KR" u="sng" dirty="0" smtClean="0"/>
              <a:t>patterns</a:t>
            </a:r>
          </a:p>
          <a:p>
            <a:pPr lvl="1"/>
            <a:r>
              <a:rPr lang="en-US" altLang="ko-KR" dirty="0" smtClean="0"/>
              <a:t>High coverage, low precision</a:t>
            </a:r>
          </a:p>
          <a:p>
            <a:pPr lvl="1"/>
            <a:r>
              <a:rPr lang="en-US" altLang="ko-KR" dirty="0" smtClean="0"/>
              <a:t>Domain class: </a:t>
            </a:r>
            <a:r>
              <a:rPr lang="en-US" altLang="ko-KR" i="1" dirty="0" smtClean="0"/>
              <a:t>Person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Place</a:t>
            </a:r>
          </a:p>
          <a:p>
            <a:endParaRPr lang="en-US" altLang="ko-KR" i="1" dirty="0" smtClean="0"/>
          </a:p>
          <a:p>
            <a:endParaRPr lang="en-US" altLang="ko-KR" i="1" dirty="0"/>
          </a:p>
          <a:p>
            <a:endParaRPr lang="en-US" altLang="ko-KR" i="1" dirty="0" smtClean="0"/>
          </a:p>
          <a:p>
            <a:r>
              <a:rPr lang="en-US" altLang="ko-KR" dirty="0" smtClean="0"/>
              <a:t>Use </a:t>
            </a:r>
            <a:r>
              <a:rPr lang="en-US" altLang="ko-KR" dirty="0" err="1" smtClean="0"/>
              <a:t>DBpedia</a:t>
            </a:r>
            <a:r>
              <a:rPr lang="en-US" altLang="ko-KR" dirty="0" smtClean="0"/>
              <a:t> as filters</a:t>
            </a:r>
          </a:p>
          <a:p>
            <a:pPr lvl="1"/>
            <a:r>
              <a:rPr lang="en-US" altLang="ko-KR" dirty="0" smtClean="0"/>
              <a:t>select </a:t>
            </a:r>
            <a:r>
              <a:rPr lang="en-US" altLang="ko-KR" dirty="0"/>
              <a:t>all the subclasses of </a:t>
            </a:r>
            <a:r>
              <a:rPr lang="en-US" altLang="ko-KR" dirty="0" err="1"/>
              <a:t>dbo:Person</a:t>
            </a:r>
            <a:r>
              <a:rPr lang="en-US" altLang="ko-KR" dirty="0"/>
              <a:t> (184 in total) </a:t>
            </a:r>
            <a:r>
              <a:rPr lang="en-US" altLang="ko-KR" dirty="0" smtClean="0"/>
              <a:t>and </a:t>
            </a:r>
            <a:r>
              <a:rPr lang="en-US" altLang="ko-KR" dirty="0" err="1" smtClean="0"/>
              <a:t>dbo:Place</a:t>
            </a:r>
            <a:r>
              <a:rPr lang="en-US" altLang="ko-KR" dirty="0" smtClean="0"/>
              <a:t> </a:t>
            </a:r>
            <a:r>
              <a:rPr lang="en-US" altLang="ko-KR" dirty="0"/>
              <a:t>(176 in total) in </a:t>
            </a:r>
            <a:r>
              <a:rPr lang="en-US" altLang="ko-KR" dirty="0" err="1" smtClean="0"/>
              <a:t>Dbpedia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select </a:t>
            </a:r>
            <a:r>
              <a:rPr lang="en-US" altLang="ko-KR" dirty="0"/>
              <a:t>all the </a:t>
            </a:r>
            <a:r>
              <a:rPr lang="en-US" altLang="ko-KR" dirty="0" smtClean="0"/>
              <a:t>instances of </a:t>
            </a:r>
            <a:r>
              <a:rPr lang="en-US" altLang="ko-KR" dirty="0"/>
              <a:t>these classes in </a:t>
            </a:r>
            <a:r>
              <a:rPr lang="en-US" altLang="ko-KR" dirty="0" err="1" smtClean="0"/>
              <a:t>WebIsADb</a:t>
            </a:r>
            <a:endParaRPr lang="en-US" altLang="ko-KR" dirty="0" smtClean="0"/>
          </a:p>
          <a:p>
            <a:pPr lvl="1"/>
            <a:r>
              <a:rPr lang="en-US" altLang="ko-KR" dirty="0"/>
              <a:t>expand the set of classes by </a:t>
            </a:r>
            <a:r>
              <a:rPr lang="en-US" altLang="ko-KR" dirty="0" err="1" smtClean="0"/>
              <a:t>addingall</a:t>
            </a:r>
            <a:r>
              <a:rPr lang="en-US" altLang="ko-KR" dirty="0" smtClean="0"/>
              <a:t> </a:t>
            </a:r>
            <a:r>
              <a:rPr lang="en-US" altLang="ko-KR" dirty="0"/>
              <a:t>siblings of the corresponding </a:t>
            </a:r>
            <a:r>
              <a:rPr lang="en-US" altLang="ko-KR" dirty="0" smtClean="0"/>
              <a:t>class</a:t>
            </a:r>
          </a:p>
          <a:p>
            <a:pPr lvl="2"/>
            <a:r>
              <a:rPr lang="en-US" altLang="ko-KR" dirty="0" smtClean="0"/>
              <a:t>Ex. ‘</a:t>
            </a:r>
            <a:r>
              <a:rPr lang="en-US" altLang="ko-KR" dirty="0" err="1" smtClean="0"/>
              <a:t>SoccerPlayer</a:t>
            </a:r>
            <a:r>
              <a:rPr lang="en-US" altLang="ko-KR" dirty="0" smtClean="0"/>
              <a:t>’ (c) -&gt; “Cristiano </a:t>
            </a:r>
            <a:r>
              <a:rPr lang="en-US" altLang="ko-KR" dirty="0"/>
              <a:t>Ronaldo</a:t>
            </a:r>
            <a:r>
              <a:rPr lang="en-US" altLang="ko-KR" dirty="0" smtClean="0"/>
              <a:t>” 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 -&gt;</a:t>
            </a:r>
            <a:r>
              <a:rPr lang="en-US" altLang="ko-KR" b="1" dirty="0" smtClean="0"/>
              <a:t>’Star’, ‘Footballer</a:t>
            </a:r>
            <a:r>
              <a:rPr lang="en-US" altLang="ko-KR" dirty="0" smtClean="0"/>
              <a:t>’ … (c)</a:t>
            </a:r>
          </a:p>
          <a:p>
            <a:pPr lvl="1"/>
            <a:r>
              <a:rPr lang="en-US" altLang="ko-KR" dirty="0" smtClean="0"/>
              <a:t>Use </a:t>
            </a:r>
            <a:r>
              <a:rPr lang="en-US" altLang="ko-KR" dirty="0" err="1"/>
              <a:t>Dbpedia</a:t>
            </a:r>
            <a:r>
              <a:rPr lang="en-US" altLang="ko-KR" dirty="0"/>
              <a:t> RDF2vec </a:t>
            </a:r>
            <a:r>
              <a:rPr lang="en-US" altLang="ko-KR" dirty="0" err="1" smtClean="0"/>
              <a:t>embeddings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660" y="1819178"/>
            <a:ext cx="3685233" cy="209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58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72400" y="6356351"/>
            <a:ext cx="342950" cy="365125"/>
          </a:xfrm>
        </p:spPr>
        <p:txBody>
          <a:bodyPr/>
          <a:lstStyle/>
          <a:p>
            <a:fld id="{7E0119B8-9389-46AC-85AC-6E041558E73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7504" y="-24340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Experiment 2</a:t>
            </a:r>
            <a:endParaRPr lang="ko-KR" altLang="en-US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02516" y="994737"/>
            <a:ext cx="8841484" cy="536161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/>
              <a:t>Baseline : association rules (</a:t>
            </a:r>
            <a:r>
              <a:rPr lang="en-US" altLang="ko-KR" sz="1800" dirty="0" err="1" smtClean="0"/>
              <a:t>Apriori</a:t>
            </a:r>
            <a:r>
              <a:rPr lang="en-US" altLang="ko-KR" sz="1800" dirty="0" smtClean="0"/>
              <a:t> algorithm)</a:t>
            </a:r>
          </a:p>
          <a:p>
            <a:pPr lvl="1"/>
            <a:r>
              <a:rPr lang="en-US" altLang="ko-KR" sz="1400" dirty="0" smtClean="0"/>
              <a:t>Support, confidence &gt; 50</a:t>
            </a:r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Measurement : </a:t>
            </a:r>
            <a:r>
              <a:rPr lang="en-US" altLang="ko-KR" sz="1800" dirty="0" err="1" smtClean="0"/>
              <a:t>Dbpedia</a:t>
            </a:r>
            <a:r>
              <a:rPr lang="en-US" altLang="ko-KR" sz="1800" dirty="0" smtClean="0"/>
              <a:t> coverage, Extra Coverage, Precision (random 100)</a:t>
            </a:r>
            <a:endParaRPr lang="en-US" altLang="ko-KR" sz="1800" i="1" dirty="0" smtClean="0"/>
          </a:p>
          <a:p>
            <a:endParaRPr lang="en-US" altLang="ko-KR" sz="1800" i="1" dirty="0"/>
          </a:p>
          <a:p>
            <a:endParaRPr lang="en-US" altLang="ko-KR" sz="1800" i="1" dirty="0" smtClean="0"/>
          </a:p>
          <a:p>
            <a:pPr marL="457200" lvl="1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775" y="328173"/>
            <a:ext cx="2486100" cy="18730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3284984"/>
            <a:ext cx="61055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48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72400" y="6356351"/>
            <a:ext cx="342950" cy="365125"/>
          </a:xfrm>
        </p:spPr>
        <p:txBody>
          <a:bodyPr/>
          <a:lstStyle/>
          <a:p>
            <a:fld id="{7E0119B8-9389-46AC-85AC-6E041558E738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7504" y="-24340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Experiment 2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268760"/>
            <a:ext cx="84867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32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72400" y="6356351"/>
            <a:ext cx="342950" cy="365125"/>
          </a:xfrm>
        </p:spPr>
        <p:txBody>
          <a:bodyPr/>
          <a:lstStyle/>
          <a:p>
            <a:fld id="{7E0119B8-9389-46AC-85AC-6E041558E738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7504" y="-24340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Experiment 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1247775"/>
            <a:ext cx="84486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00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72400" y="6356351"/>
            <a:ext cx="342950" cy="365125"/>
          </a:xfrm>
        </p:spPr>
        <p:txBody>
          <a:bodyPr/>
          <a:lstStyle/>
          <a:p>
            <a:fld id="{7E0119B8-9389-46AC-85AC-6E041558E738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7504" y="-24340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02516" y="994737"/>
            <a:ext cx="8841484" cy="536161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the approach cannot only be used for taxonomy induction, </a:t>
            </a:r>
            <a:r>
              <a:rPr lang="en-US" altLang="ko-KR" sz="1800" dirty="0" smtClean="0"/>
              <a:t>but also </a:t>
            </a:r>
            <a:r>
              <a:rPr lang="en-US" altLang="ko-KR" sz="1800" dirty="0"/>
              <a:t>for the problem of type prediction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interesting </a:t>
            </a:r>
            <a:r>
              <a:rPr lang="en-US" altLang="ko-KR" sz="1800" dirty="0"/>
              <a:t>to see </a:t>
            </a:r>
            <a:r>
              <a:rPr lang="en-US" altLang="ko-KR" sz="1800" dirty="0" err="1"/>
              <a:t>howembeddings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coming from </a:t>
            </a:r>
            <a:r>
              <a:rPr lang="en-US" altLang="ko-KR" sz="1800" dirty="0"/>
              <a:t>text and graphs can be combined reasonably.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en-US" altLang="ko-KR" sz="1800" dirty="0"/>
              <a:t>want to investigate how higher-level semantic knowledge, </a:t>
            </a:r>
            <a:r>
              <a:rPr lang="en-US" altLang="ko-KR" sz="1800" dirty="0" smtClean="0"/>
              <a:t>such as </a:t>
            </a:r>
            <a:r>
              <a:rPr lang="en-US" altLang="ko-KR" sz="1800" dirty="0"/>
              <a:t>class restrictions or complementarity, can be mined using </a:t>
            </a:r>
            <a:r>
              <a:rPr lang="en-US" altLang="ko-KR" sz="1800" dirty="0" smtClean="0"/>
              <a:t>an embedding-based </a:t>
            </a:r>
            <a:r>
              <a:rPr lang="en-US" altLang="ko-KR" sz="1800" dirty="0"/>
              <a:t>approach</a:t>
            </a:r>
            <a:endParaRPr lang="en-US" altLang="ko-KR" sz="1800" i="1" dirty="0" smtClean="0"/>
          </a:p>
          <a:p>
            <a:endParaRPr lang="en-US" altLang="ko-KR" sz="1800" i="1" dirty="0" smtClean="0"/>
          </a:p>
          <a:p>
            <a:pPr marL="457200" lvl="1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301189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302516" y="0"/>
            <a:ext cx="7886700" cy="1325563"/>
          </a:xfrm>
        </p:spPr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02516" y="692696"/>
            <a:ext cx="8229600" cy="60486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Ontology?</a:t>
            </a:r>
          </a:p>
          <a:p>
            <a:pPr lvl="1"/>
            <a:r>
              <a:rPr lang="en-US" altLang="ko-KR" dirty="0"/>
              <a:t>A knowledge representation </a:t>
            </a:r>
            <a:r>
              <a:rPr lang="en-US" altLang="ko-KR" dirty="0" smtClean="0"/>
              <a:t>framework </a:t>
            </a:r>
            <a:r>
              <a:rPr lang="en-US" altLang="ko-KR" dirty="0"/>
              <a:t>consisting of classes, </a:t>
            </a:r>
            <a:r>
              <a:rPr lang="en-US" altLang="ko-KR" dirty="0" smtClean="0"/>
              <a:t>relational properties, </a:t>
            </a:r>
            <a:r>
              <a:rPr lang="en-US" altLang="ko-KR" dirty="0"/>
              <a:t>and instances</a:t>
            </a:r>
            <a:endParaRPr lang="en-US" altLang="ko-KR" dirty="0" smtClean="0"/>
          </a:p>
        </p:txBody>
      </p:sp>
      <p:pic>
        <p:nvPicPr>
          <p:cNvPr id="1028" name="Picture 4" descr="https://t1.daumcdn.net/cfile/tistory/221EF83952EF57F5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0888"/>
            <a:ext cx="4968552" cy="395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37774" y="6352144"/>
            <a:ext cx="414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Hierarchical concepts and properties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459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3074" name="Picture 2" descr="ontology instance graph fruit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6192688" cy="363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302516" y="692696"/>
            <a:ext cx="8229600" cy="60486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Ontology?</a:t>
            </a:r>
          </a:p>
          <a:p>
            <a:pPr lvl="1"/>
            <a:r>
              <a:rPr lang="en-US" altLang="ko-KR" dirty="0"/>
              <a:t>A knowledge representation </a:t>
            </a:r>
            <a:r>
              <a:rPr lang="en-US" altLang="ko-KR" dirty="0" smtClean="0"/>
              <a:t>framework </a:t>
            </a:r>
            <a:r>
              <a:rPr lang="en-US" altLang="ko-KR" dirty="0"/>
              <a:t>consisting of classes, </a:t>
            </a:r>
            <a:r>
              <a:rPr lang="en-US" altLang="ko-KR" dirty="0" smtClean="0"/>
              <a:t>relational properties, </a:t>
            </a:r>
            <a:r>
              <a:rPr lang="en-US" altLang="ko-KR" dirty="0"/>
              <a:t>and instances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21850" y="6284595"/>
            <a:ext cx="34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Knowledge graph (instance)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02516" y="0"/>
            <a:ext cx="7886700" cy="1325563"/>
          </a:xfrm>
        </p:spPr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946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5" name="내용 개체 틀 2"/>
          <p:cNvSpPr txBox="1">
            <a:spLocks/>
          </p:cNvSpPr>
          <p:nvPr/>
        </p:nvSpPr>
        <p:spPr>
          <a:xfrm>
            <a:off x="302516" y="980728"/>
            <a:ext cx="8841484" cy="57606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A </a:t>
            </a:r>
            <a:r>
              <a:rPr lang="en-US" altLang="ko-KR" dirty="0"/>
              <a:t>basic building block of an </a:t>
            </a:r>
            <a:r>
              <a:rPr lang="en-US" altLang="ko-KR" dirty="0" smtClean="0"/>
              <a:t>ontology is </a:t>
            </a:r>
            <a:r>
              <a:rPr lang="en-US" altLang="ko-KR" dirty="0"/>
              <a:t>a </a:t>
            </a:r>
            <a:r>
              <a:rPr lang="en-US" altLang="ko-KR" b="1" dirty="0"/>
              <a:t>class</a:t>
            </a:r>
            <a:r>
              <a:rPr lang="en-US" altLang="ko-KR" dirty="0"/>
              <a:t>, where the classes are organized with </a:t>
            </a:r>
            <a:r>
              <a:rPr lang="en-US" altLang="ko-KR" b="1" dirty="0"/>
              <a:t>“is-a” </a:t>
            </a:r>
            <a:r>
              <a:rPr lang="en-US" altLang="ko-KR" b="1" dirty="0" smtClean="0"/>
              <a:t>relations </a:t>
            </a:r>
            <a:r>
              <a:rPr lang="en-US" altLang="ko-KR" dirty="0" smtClean="0"/>
              <a:t>(or class </a:t>
            </a:r>
            <a:r>
              <a:rPr lang="en-US" altLang="ko-KR" dirty="0" err="1"/>
              <a:t>subsumption</a:t>
            </a:r>
            <a:r>
              <a:rPr lang="en-US" altLang="ko-KR" dirty="0"/>
              <a:t> </a:t>
            </a:r>
            <a:r>
              <a:rPr lang="en-US" altLang="ko-KR" dirty="0" smtClean="0"/>
              <a:t>axioms).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02516" y="0"/>
            <a:ext cx="7886700" cy="1325563"/>
          </a:xfrm>
        </p:spPr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780928"/>
            <a:ext cx="631462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25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5" name="내용 개체 틀 2"/>
          <p:cNvSpPr txBox="1">
            <a:spLocks/>
          </p:cNvSpPr>
          <p:nvPr/>
        </p:nvSpPr>
        <p:spPr>
          <a:xfrm>
            <a:off x="302516" y="980728"/>
            <a:ext cx="8841484" cy="57606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A </a:t>
            </a:r>
            <a:r>
              <a:rPr lang="en-US" altLang="ko-KR" dirty="0"/>
              <a:t>basic building block of an </a:t>
            </a:r>
            <a:r>
              <a:rPr lang="en-US" altLang="ko-KR" dirty="0" smtClean="0"/>
              <a:t>ontology is </a:t>
            </a:r>
            <a:r>
              <a:rPr lang="en-US" altLang="ko-KR" dirty="0"/>
              <a:t>a </a:t>
            </a:r>
            <a:r>
              <a:rPr lang="en-US" altLang="ko-KR" b="1" dirty="0"/>
              <a:t>class</a:t>
            </a:r>
            <a:r>
              <a:rPr lang="en-US" altLang="ko-KR" dirty="0"/>
              <a:t>, where the classes are organized with </a:t>
            </a:r>
            <a:r>
              <a:rPr lang="en-US" altLang="ko-KR" b="1" dirty="0"/>
              <a:t>“is-a” </a:t>
            </a:r>
            <a:r>
              <a:rPr lang="en-US" altLang="ko-KR" b="1" dirty="0" smtClean="0"/>
              <a:t>relations </a:t>
            </a:r>
            <a:r>
              <a:rPr lang="en-US" altLang="ko-KR" dirty="0" smtClean="0"/>
              <a:t>(or class </a:t>
            </a:r>
            <a:r>
              <a:rPr lang="en-US" altLang="ko-KR" dirty="0" err="1"/>
              <a:t>subsumption</a:t>
            </a:r>
            <a:r>
              <a:rPr lang="en-US" altLang="ko-KR" dirty="0"/>
              <a:t> </a:t>
            </a:r>
            <a:r>
              <a:rPr lang="en-US" altLang="ko-KR" dirty="0" smtClean="0"/>
              <a:t>axioms).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b="1" dirty="0" smtClean="0"/>
              <a:t>Manually</a:t>
            </a:r>
            <a:r>
              <a:rPr lang="en-US" altLang="ko-KR" dirty="0" smtClean="0"/>
              <a:t> </a:t>
            </a:r>
            <a:r>
              <a:rPr lang="en-US" altLang="ko-KR" dirty="0"/>
              <a:t>curating a class hierarchy for a given </a:t>
            </a:r>
            <a:r>
              <a:rPr lang="en-US" altLang="ko-KR" dirty="0" smtClean="0"/>
              <a:t>knowledge graph </a:t>
            </a:r>
            <a:r>
              <a:rPr lang="en-US" altLang="ko-KR" dirty="0"/>
              <a:t>is </a:t>
            </a:r>
            <a:r>
              <a:rPr lang="en-US" altLang="ko-KR" b="1" dirty="0"/>
              <a:t>time consuming </a:t>
            </a:r>
            <a:r>
              <a:rPr lang="en-US" altLang="ko-KR" dirty="0"/>
              <a:t>and requires a high </a:t>
            </a:r>
            <a:r>
              <a:rPr lang="en-US" altLang="ko-KR" dirty="0" smtClean="0"/>
              <a:t>cost.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dirty="0" smtClean="0"/>
              <a:t>Proposing </a:t>
            </a:r>
            <a:r>
              <a:rPr lang="en-US" altLang="ko-KR" dirty="0"/>
              <a:t>the </a:t>
            </a:r>
            <a:r>
              <a:rPr lang="en-US" altLang="ko-KR" sz="2800" b="1" i="1" dirty="0" err="1"/>
              <a:t>TIEmb</a:t>
            </a:r>
            <a:r>
              <a:rPr lang="en-US" altLang="ko-KR" sz="2800" b="1" dirty="0"/>
              <a:t> </a:t>
            </a:r>
            <a:r>
              <a:rPr lang="en-US" altLang="ko-KR" b="1" dirty="0"/>
              <a:t>approach</a:t>
            </a:r>
            <a:r>
              <a:rPr lang="en-US" altLang="ko-KR" sz="2800" b="1" dirty="0"/>
              <a:t> </a:t>
            </a:r>
            <a:r>
              <a:rPr lang="en-US" altLang="ko-KR" dirty="0"/>
              <a:t>for</a:t>
            </a:r>
            <a:r>
              <a:rPr lang="en-US" altLang="ko-KR" b="1" dirty="0"/>
              <a:t> </a:t>
            </a:r>
            <a:r>
              <a:rPr lang="en-US" altLang="ko-KR" b="1" dirty="0" smtClean="0"/>
              <a:t>automatic unsupervised </a:t>
            </a:r>
            <a:r>
              <a:rPr lang="en-US" altLang="ko-KR" b="1" dirty="0"/>
              <a:t>class </a:t>
            </a:r>
            <a:r>
              <a:rPr lang="en-US" altLang="ko-KR" b="1" dirty="0" err="1"/>
              <a:t>subsumption</a:t>
            </a:r>
            <a:r>
              <a:rPr lang="en-US" altLang="ko-KR" b="1" dirty="0"/>
              <a:t> axiom extraction </a:t>
            </a:r>
            <a:r>
              <a:rPr lang="en-US" altLang="ko-KR" dirty="0"/>
              <a:t>from </a:t>
            </a:r>
            <a:r>
              <a:rPr lang="en-US" altLang="ko-KR" dirty="0" smtClean="0"/>
              <a:t>knowledge bases </a:t>
            </a:r>
            <a:r>
              <a:rPr lang="en-US" altLang="ko-KR" dirty="0"/>
              <a:t>using</a:t>
            </a:r>
            <a:r>
              <a:rPr lang="en-US" altLang="ko-KR" b="1" dirty="0"/>
              <a:t> entity and text </a:t>
            </a:r>
            <a:r>
              <a:rPr lang="en-US" altLang="ko-KR" b="1" dirty="0" err="1" smtClean="0"/>
              <a:t>embeddings</a:t>
            </a:r>
            <a:r>
              <a:rPr lang="en-US" altLang="ko-KR" b="1" dirty="0" smtClean="0"/>
              <a:t> (RDF2vec)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RDF : a basic standard format (model) for ontological expression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02516" y="0"/>
            <a:ext cx="7886700" cy="1325563"/>
          </a:xfrm>
        </p:spPr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081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02516" y="0"/>
            <a:ext cx="7886700" cy="1325563"/>
          </a:xfrm>
        </p:spPr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pic>
        <p:nvPicPr>
          <p:cNvPr id="2050" name="Picture 2" descr="Graph Walks RDF2vec&#10;â¢ For each entity in the graph:&#10;â Extract a subgraph with depth d&#10;â Extract walks on the subgraph&#10;â Bu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48" y="1523994"/>
            <a:ext cx="6974508" cy="523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302516" y="980728"/>
            <a:ext cx="8841484" cy="57606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RDF2vec</a:t>
            </a:r>
            <a:endParaRPr lang="en-US" altLang="ko-KR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775205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5" name="내용 개체 틀 2"/>
          <p:cNvSpPr txBox="1">
            <a:spLocks/>
          </p:cNvSpPr>
          <p:nvPr/>
        </p:nvSpPr>
        <p:spPr>
          <a:xfrm>
            <a:off x="302516" y="980728"/>
            <a:ext cx="8841484" cy="57606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The underlying </a:t>
            </a:r>
            <a:r>
              <a:rPr lang="en-US" altLang="ko-KR" dirty="0"/>
              <a:t>assumptions</a:t>
            </a:r>
            <a:endParaRPr lang="en-US" altLang="ko-KR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b="1" dirty="0"/>
              <a:t>the majority of all instances </a:t>
            </a:r>
            <a:r>
              <a:rPr lang="en-US" altLang="ko-KR" sz="1600" b="1" dirty="0" smtClean="0"/>
              <a:t>of the </a:t>
            </a:r>
            <a:r>
              <a:rPr lang="en-US" altLang="ko-KR" sz="1600" b="1" dirty="0"/>
              <a:t>same class are positioned close to each other </a:t>
            </a:r>
            <a:r>
              <a:rPr lang="en-US" altLang="ko-KR" sz="1600" dirty="0"/>
              <a:t>in the </a:t>
            </a:r>
            <a:r>
              <a:rPr lang="en-US" altLang="ko-KR" sz="1600" dirty="0" smtClean="0"/>
              <a:t>embedded space.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each class in the knowledge base can be represented </a:t>
            </a:r>
            <a:r>
              <a:rPr lang="en-US" altLang="ko-KR" sz="1600" dirty="0" smtClean="0"/>
              <a:t>as a </a:t>
            </a:r>
            <a:r>
              <a:rPr lang="en-US" altLang="ko-KR" sz="1600" dirty="0"/>
              <a:t>cluster of the instances in the embedded space, </a:t>
            </a:r>
            <a:r>
              <a:rPr lang="en-US" altLang="ko-KR" sz="1600" dirty="0" smtClean="0"/>
              <a:t>defined </a:t>
            </a:r>
            <a:r>
              <a:rPr lang="en-US" altLang="ko-KR" sz="1600" dirty="0"/>
              <a:t>with </a:t>
            </a:r>
            <a:r>
              <a:rPr lang="en-US" altLang="ko-KR" sz="1600" dirty="0" smtClean="0"/>
              <a:t>a centroid </a:t>
            </a:r>
            <a:r>
              <a:rPr lang="en-US" altLang="ko-KR" sz="1600" dirty="0"/>
              <a:t>and an average </a:t>
            </a:r>
            <a:r>
              <a:rPr lang="en-US" altLang="ko-KR" sz="1600" dirty="0" smtClean="0"/>
              <a:t>radius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clusters that completely </a:t>
            </a:r>
            <a:r>
              <a:rPr lang="en-US" altLang="ko-KR" sz="1600" dirty="0" smtClean="0"/>
              <a:t>or partially </a:t>
            </a:r>
            <a:r>
              <a:rPr lang="en-US" altLang="ko-KR" sz="1600" dirty="0"/>
              <a:t>subsume each other, indicate class </a:t>
            </a:r>
            <a:r>
              <a:rPr lang="en-US" altLang="ko-KR" sz="1600" dirty="0" err="1"/>
              <a:t>subsumption</a:t>
            </a:r>
            <a:r>
              <a:rPr lang="en-US" altLang="ko-KR" sz="1600" dirty="0"/>
              <a:t> axiom.</a:t>
            </a:r>
          </a:p>
          <a:p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924944"/>
            <a:ext cx="4464496" cy="3687278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02516" y="0"/>
            <a:ext cx="7886700" cy="1325563"/>
          </a:xfrm>
        </p:spPr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741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107504" y="-243408"/>
            <a:ext cx="7886700" cy="1325563"/>
          </a:xfrm>
        </p:spPr>
        <p:txBody>
          <a:bodyPr/>
          <a:lstStyle/>
          <a:p>
            <a:r>
              <a:rPr lang="en-US" altLang="ko-KR" dirty="0" smtClean="0"/>
              <a:t>Approach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762141"/>
            <a:ext cx="2304256" cy="60512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94211" y="1074406"/>
            <a:ext cx="59046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Assumption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entities which belong </a:t>
            </a:r>
            <a:r>
              <a:rPr lang="en-US" altLang="ko-KR" dirty="0"/>
              <a:t>to the same class are positioned close to each other in </a:t>
            </a:r>
            <a:r>
              <a:rPr lang="en-US" altLang="ko-KR" dirty="0" smtClean="0"/>
              <a:t>the vector space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instances of a more </a:t>
            </a:r>
            <a:r>
              <a:rPr lang="en-US" altLang="ko-KR" dirty="0" smtClean="0"/>
              <a:t>specific class </a:t>
            </a:r>
            <a:r>
              <a:rPr lang="en-US" altLang="ko-KR" dirty="0"/>
              <a:t>should be positioned closer to </a:t>
            </a:r>
            <a:r>
              <a:rPr lang="en-US" altLang="ko-KR" dirty="0" smtClean="0"/>
              <a:t>each other </a:t>
            </a:r>
            <a:r>
              <a:rPr lang="en-US" altLang="ko-KR" dirty="0"/>
              <a:t>on average than instances of a broader class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182827" y="3754980"/>
            <a:ext cx="1152128" cy="5040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농구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381099" y="4725144"/>
            <a:ext cx="1152128" cy="5040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선수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854494" y="4725144"/>
            <a:ext cx="1152128" cy="5040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선수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020272" y="3726041"/>
            <a:ext cx="1152128" cy="5040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축구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264490" y="4725144"/>
            <a:ext cx="1152128" cy="5040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선수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764620" y="4713988"/>
            <a:ext cx="1152128" cy="5040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선수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5" idx="4"/>
            <a:endCxn id="7" idx="0"/>
          </p:cNvCxnSpPr>
          <p:nvPr/>
        </p:nvCxnSpPr>
        <p:spPr>
          <a:xfrm flipH="1">
            <a:off x="3957163" y="4259036"/>
            <a:ext cx="801728" cy="46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4"/>
            <a:endCxn id="8" idx="0"/>
          </p:cNvCxnSpPr>
          <p:nvPr/>
        </p:nvCxnSpPr>
        <p:spPr>
          <a:xfrm>
            <a:off x="4758891" y="4259036"/>
            <a:ext cx="671667" cy="46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9" idx="4"/>
            <a:endCxn id="10" idx="0"/>
          </p:cNvCxnSpPr>
          <p:nvPr/>
        </p:nvCxnSpPr>
        <p:spPr>
          <a:xfrm flipH="1">
            <a:off x="6840554" y="4230097"/>
            <a:ext cx="755782" cy="49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9" idx="4"/>
            <a:endCxn id="11" idx="0"/>
          </p:cNvCxnSpPr>
          <p:nvPr/>
        </p:nvCxnSpPr>
        <p:spPr>
          <a:xfrm>
            <a:off x="7596336" y="4230097"/>
            <a:ext cx="744348" cy="48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06763" y="4235018"/>
            <a:ext cx="85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173D4"/>
                </a:solidFill>
              </a:rPr>
              <a:t>player</a:t>
            </a:r>
            <a:endParaRPr lang="ko-KR" altLang="en-US" dirty="0">
              <a:solidFill>
                <a:srgbClr val="0173D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35667" y="4235018"/>
            <a:ext cx="85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173D4"/>
                </a:solidFill>
              </a:rPr>
              <a:t>player</a:t>
            </a:r>
            <a:endParaRPr lang="ko-KR" altLang="en-US" dirty="0">
              <a:solidFill>
                <a:srgbClr val="0173D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24048" y="4208884"/>
            <a:ext cx="85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173D4"/>
                </a:solidFill>
              </a:rPr>
              <a:t>player</a:t>
            </a:r>
            <a:endParaRPr lang="ko-KR" altLang="en-US" dirty="0">
              <a:solidFill>
                <a:srgbClr val="0173D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52952" y="4208884"/>
            <a:ext cx="85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173D4"/>
                </a:solidFill>
              </a:rPr>
              <a:t>player</a:t>
            </a:r>
            <a:endParaRPr lang="ko-KR" altLang="en-US" dirty="0">
              <a:solidFill>
                <a:srgbClr val="0173D4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024244" y="5581483"/>
            <a:ext cx="1469293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소속팀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6894875" y="5566695"/>
            <a:ext cx="1469293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소속팀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7" idx="4"/>
            <a:endCxn id="29" idx="0"/>
          </p:cNvCxnSpPr>
          <p:nvPr/>
        </p:nvCxnSpPr>
        <p:spPr>
          <a:xfrm>
            <a:off x="3957163" y="5229200"/>
            <a:ext cx="801728" cy="35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8" idx="4"/>
            <a:endCxn id="29" idx="0"/>
          </p:cNvCxnSpPr>
          <p:nvPr/>
        </p:nvCxnSpPr>
        <p:spPr>
          <a:xfrm flipH="1">
            <a:off x="4758891" y="5229200"/>
            <a:ext cx="671667" cy="35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0" idx="4"/>
            <a:endCxn id="30" idx="0"/>
          </p:cNvCxnSpPr>
          <p:nvPr/>
        </p:nvCxnSpPr>
        <p:spPr>
          <a:xfrm>
            <a:off x="6840554" y="5229200"/>
            <a:ext cx="788968" cy="3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1" idx="4"/>
            <a:endCxn id="30" idx="0"/>
          </p:cNvCxnSpPr>
          <p:nvPr/>
        </p:nvCxnSpPr>
        <p:spPr>
          <a:xfrm flipH="1">
            <a:off x="7629522" y="5218044"/>
            <a:ext cx="711162" cy="348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0402" y="5247763"/>
            <a:ext cx="85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173D4"/>
                </a:solidFill>
              </a:rPr>
              <a:t>team</a:t>
            </a:r>
            <a:endParaRPr lang="ko-KR" altLang="en-US" dirty="0">
              <a:solidFill>
                <a:srgbClr val="0173D4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27458" y="5256473"/>
            <a:ext cx="85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173D4"/>
                </a:solidFill>
              </a:rPr>
              <a:t>team</a:t>
            </a:r>
            <a:endParaRPr lang="ko-KR" altLang="en-US" dirty="0">
              <a:solidFill>
                <a:srgbClr val="0173D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45896" y="5231646"/>
            <a:ext cx="85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173D4"/>
                </a:solidFill>
              </a:rPr>
              <a:t>team</a:t>
            </a:r>
            <a:endParaRPr lang="ko-KR" altLang="en-US" dirty="0">
              <a:solidFill>
                <a:srgbClr val="0173D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052952" y="5240356"/>
            <a:ext cx="85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173D4"/>
                </a:solidFill>
              </a:rPr>
              <a:t>team</a:t>
            </a:r>
            <a:endParaRPr lang="ko-KR" altLang="en-US" dirty="0">
              <a:solidFill>
                <a:srgbClr val="0173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896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762141"/>
            <a:ext cx="2304256" cy="605123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55048" y="980728"/>
            <a:ext cx="22327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7504" y="-24340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Approach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94211" y="1074406"/>
            <a:ext cx="59046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inLibertineT"/>
              </a:rPr>
              <a:t>Two inputs</a:t>
            </a:r>
          </a:p>
          <a:p>
            <a:endParaRPr lang="en-US" altLang="ko-KR" dirty="0">
              <a:latin typeface="LinLibertineT"/>
            </a:endParaRPr>
          </a:p>
          <a:p>
            <a:pPr marL="342900" indent="-342900">
              <a:buAutoNum type="arabicParenR"/>
            </a:pPr>
            <a:r>
              <a:rPr lang="en-US" altLang="ko-KR" dirty="0" smtClean="0"/>
              <a:t>a </a:t>
            </a:r>
            <a:r>
              <a:rPr lang="en-US" altLang="ko-KR" dirty="0"/>
              <a:t>knowledge base as its input, which contains a set </a:t>
            </a:r>
            <a:r>
              <a:rPr lang="en-US" altLang="ko-KR" dirty="0" smtClean="0"/>
              <a:t>of instances</a:t>
            </a:r>
            <a:r>
              <a:rPr lang="en-US" altLang="ko-KR" dirty="0"/>
              <a:t>, </a:t>
            </a:r>
            <a:r>
              <a:rPr lang="en-US" altLang="ko-KR" dirty="0" smtClean="0"/>
              <a:t>where </a:t>
            </a:r>
            <a:r>
              <a:rPr lang="en-US" altLang="ko-KR" dirty="0"/>
              <a:t>each instance has one or more class </a:t>
            </a:r>
            <a:r>
              <a:rPr lang="en-US" altLang="ko-KR" dirty="0" smtClean="0"/>
              <a:t>types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the knowledge base </a:t>
            </a:r>
            <a:r>
              <a:rPr lang="en-US" altLang="ko-KR" dirty="0" err="1"/>
              <a:t>embeddings</a:t>
            </a:r>
            <a:r>
              <a:rPr lang="en-US" altLang="ko-KR" dirty="0"/>
              <a:t>, where each instance is </a:t>
            </a:r>
            <a:r>
              <a:rPr lang="en-US" altLang="ko-KR" dirty="0" smtClean="0"/>
              <a:t>represented as </a:t>
            </a:r>
            <a:r>
              <a:rPr lang="en-US" altLang="ko-KR" dirty="0"/>
              <a:t>n-dimensional feature vector</a:t>
            </a:r>
            <a:endParaRPr lang="ko-KR" altLang="en-US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Output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en-US" altLang="ko-KR" dirty="0"/>
              <a:t>a set of class </a:t>
            </a:r>
            <a:r>
              <a:rPr lang="en-US" altLang="ko-KR" dirty="0" err="1"/>
              <a:t>subsumption</a:t>
            </a:r>
            <a:r>
              <a:rPr lang="en-US" altLang="ko-KR" dirty="0"/>
              <a:t> axioms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663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18375</TotalTime>
  <Words>753</Words>
  <Application>Microsoft Office PowerPoint</Application>
  <PresentationFormat>화면 슬라이드 쇼(4:3)</PresentationFormat>
  <Paragraphs>185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LinLibertineT</vt:lpstr>
      <vt:lpstr>맑은 고딕</vt:lpstr>
      <vt:lpstr>Arial</vt:lpstr>
      <vt:lpstr>Symbol</vt:lpstr>
      <vt:lpstr>Wingdings</vt:lpstr>
      <vt:lpstr>Office 테마</vt:lpstr>
      <vt:lpstr>Large-scale Taxonomy Induction Using Entity and Word Embeddings</vt:lpstr>
      <vt:lpstr>Introduction</vt:lpstr>
      <vt:lpstr>Introduction</vt:lpstr>
      <vt:lpstr>Introduction</vt:lpstr>
      <vt:lpstr>Introduction</vt:lpstr>
      <vt:lpstr>Introduction</vt:lpstr>
      <vt:lpstr>Introduction</vt:lpstr>
      <vt:lpstr>Approach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www.pptshop.co.kr;CNTREE</dc:creator>
  <cp:keywords>www.pptshop.co.kr</cp:keywords>
  <dc:description>본 콘텐츠의 저작권은 CNTREE에 있으며 
무단 전재, 복사, 배포 시 법적인 제재를 받을 수 있습니다.
www.pptshop.co.kr</dc:description>
  <cp:lastModifiedBy>Windows 사용자</cp:lastModifiedBy>
  <cp:revision>828</cp:revision>
  <cp:lastPrinted>2018-04-30T07:31:10Z</cp:lastPrinted>
  <dcterms:created xsi:type="dcterms:W3CDTF">2011-06-05T13:27:46Z</dcterms:created>
  <dcterms:modified xsi:type="dcterms:W3CDTF">2018-12-05T06:13:26Z</dcterms:modified>
</cp:coreProperties>
</file>