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B8"/>
    <a:srgbClr val="0066FF"/>
    <a:srgbClr val="008000"/>
    <a:srgbClr val="66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400E8-177F-4A1C-BFF0-55BB1181A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588289-0AA5-4295-BCF4-20176CA47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2AEE-3160-4A56-8991-AC652472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1192D-5372-40D1-8712-5D6B61A5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F7C7B-2DFF-4E0B-8987-EB5D39AE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8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082CE-65AC-4937-BA15-B4AFA17D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105963-7FD2-4605-AECB-C5A9A48F9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034D2-35B6-4369-ABE5-11F6B026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BDED7-B2A6-48B4-B7C1-C2078145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C0FF1-E2E0-4A88-A696-59D1E591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9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9092E6-95A8-4F7E-B6DB-9B26DD142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5B930F-9108-4830-8299-00F77D1C3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F87F3-9922-4472-86C4-AA63A25D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48E7E-E0DA-4337-AFE0-A5854697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F192A-95DB-4DB2-8253-570FD141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AEBE6-8041-4D79-8BF1-EEE1D82B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136D1-8D9B-46A8-80DF-36940756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7BBE-21CA-40BF-A99E-D3FA8A2A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B3C19-BC3B-4553-AE39-B27329E1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DEBD6-FA6E-40BC-840F-CDDEB3EF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7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0007F-F34D-4CFB-B11C-C689A31F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8BC6D-3783-4875-B890-F8CF8ED9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C5475-E909-4579-A187-9CD9091F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00247-15D0-4CAE-B9D5-6F3291E4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9FAEF-3A01-4B42-9A50-37B6EE5A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0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57D4A-19C8-4D97-A40E-410A6E07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9451E-0989-4F80-9E2E-D1E00CBC7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B2AF-260F-483B-9760-A82C7B901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B55BA-F7D0-4171-9E49-70209875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92898-9E0E-4BF4-B061-B9FEDDF4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C3858-C006-4A70-B21D-29D415D0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2E8EF-E28E-455D-AB0A-33771E95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E0D53-DA67-44AE-8621-6CDE7327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98DC05-3876-483A-A20C-37A61236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40372-768C-44D9-AB79-04E648B74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DEADAD-F35C-43F9-948A-44BBDC435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D027CB-93DB-4E5D-85B0-30C5FF4A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0EE9BD-1802-479E-B0DF-2482E16E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9C23CF-36F7-427B-9BD9-7ABB25BB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CAC6D-FACB-425D-BA96-39EA4170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F4A0CA-BF9A-438E-A6AA-58F9CF0C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AE9350-497B-4F7D-A0A3-F2082420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EBA44-4C3E-4168-A686-04C87498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1718EA-8C64-4787-B330-2A5D2280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A3AE5A-365F-4146-903B-51B159B4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B8E5D1-F660-45AD-807E-E900534C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7A8C-8CE9-4822-95A5-B0ED3222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06DC7-4C3C-4786-8A95-3F1A127D6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31370-E72F-4C51-904C-AA05E8E8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763B6-F88A-4E65-8A81-3ECA5CF8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9EE6B-2F93-4DE4-A84D-B964A4A8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2EF05-7BBA-40C3-99D3-B635A9E2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9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E7087-28B8-456A-902F-0DC41727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492527-E3C5-4FBB-A83B-BBC11ADA2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835AC-B142-4ED5-B95F-CA9EB130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89D7D-7A6F-467F-A856-73420D11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3FDC9-2C84-49B9-802F-6E037465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8B5E1-9A72-4A2C-BB63-EDAB9A60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074E45-8295-4568-9F47-D26623F6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8E162-822D-4627-A3E3-28C68F800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43E5D-5172-4B57-8B9B-937DB5DA2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0179E-450D-4C04-9C48-0B593F5F5D68}" type="datetimeFigureOut">
              <a:rPr lang="ko-KR" altLang="en-US" smtClean="0"/>
              <a:t>2018-05-17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24E1-8BE7-42DE-80B3-17726EE93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E33B2-5CCA-40F8-824F-B6A4E1A2A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693D-2191-4196-BF98-D20DF5E55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2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DA9D37-C7C1-49EA-9605-3D2634691C20}"/>
              </a:ext>
            </a:extLst>
          </p:cNvPr>
          <p:cNvSpPr txBox="1"/>
          <p:nvPr/>
        </p:nvSpPr>
        <p:spPr>
          <a:xfrm>
            <a:off x="3421217" y="2606176"/>
            <a:ext cx="6020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Chunk-based Decoder</a:t>
            </a:r>
            <a:br>
              <a:rPr lang="en-US" altLang="ko-KR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Neural Machine Translation</a:t>
            </a:r>
            <a:endParaRPr lang="ko-KR" altLang="en-US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4744F-D5D3-4CE1-B2EF-AC2766906CED}"/>
              </a:ext>
            </a:extLst>
          </p:cNvPr>
          <p:cNvSpPr txBox="1"/>
          <p:nvPr/>
        </p:nvSpPr>
        <p:spPr>
          <a:xfrm>
            <a:off x="10060115" y="5405980"/>
            <a:ext cx="151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Lab</a:t>
            </a:r>
          </a:p>
          <a:p>
            <a:pPr algn="r"/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 Yeong Su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5AA415-9D3A-4D3E-857D-EF87104C7CBB}"/>
              </a:ext>
            </a:extLst>
          </p:cNvPr>
          <p:cNvSpPr/>
          <p:nvPr/>
        </p:nvSpPr>
        <p:spPr>
          <a:xfrm>
            <a:off x="-1" y="729673"/>
            <a:ext cx="1699487" cy="6128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7F4CCB-D56A-414E-9298-AF8A2BA4A5F3}"/>
              </a:ext>
            </a:extLst>
          </p:cNvPr>
          <p:cNvSpPr/>
          <p:nvPr/>
        </p:nvSpPr>
        <p:spPr>
          <a:xfrm>
            <a:off x="1699490" y="0"/>
            <a:ext cx="10492510" cy="72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0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6316B-E916-46A8-A6AE-7C451A9A7FB6}"/>
              </a:ext>
            </a:extLst>
          </p:cNvPr>
          <p:cNvSpPr/>
          <p:nvPr/>
        </p:nvSpPr>
        <p:spPr>
          <a:xfrm>
            <a:off x="-2762" y="2283733"/>
            <a:ext cx="1699488" cy="781215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Learning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82E179-3F3D-40E7-B2E6-C379F9ACB671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6C46B5-9C11-440F-9D1C-D34CB3E3CDCC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F314135-4734-4804-8480-23D9E5FA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58" y="962672"/>
            <a:ext cx="9779595" cy="3749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25845-08AF-4B2E-9F50-4438A93F32C2}"/>
                  </a:ext>
                </a:extLst>
              </p:cNvPr>
              <p:cNvSpPr txBox="1"/>
              <p:nvPr/>
            </p:nvSpPr>
            <p:spPr>
              <a:xfrm>
                <a:off x="2903599" y="4786249"/>
                <a:ext cx="5395195" cy="1579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Inter-Chunk Connection</a:t>
                </a:r>
              </a:p>
              <a:p>
                <a:endParaRPr lang="en-US" altLang="ko-KR" sz="1400" b="1">
                  <a:solidFill>
                    <a:srgbClr val="004AB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Word-level Decoder </a:t>
                </a:r>
                <a:r>
                  <a:rPr lang="ko-KR" altLang="en-US" sz="14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사이를 연결</a:t>
                </a:r>
                <a:endParaRPr lang="en-US" altLang="ko-KR" sz="1400" b="1">
                  <a:solidFill>
                    <a:srgbClr val="004AB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Word-level Decoder</a:t>
                </a:r>
                <a:r>
                  <a:rPr lang="ko-KR" altLang="en-US" sz="14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word</a:t>
                </a:r>
                <a:r>
                  <a:rPr lang="ko-KR" altLang="en-US" sz="14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없이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sz="14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 생성됨을 막기 위해</a:t>
                </a:r>
                <a:endParaRPr lang="en-US" altLang="ko-KR" sz="1400" b="1">
                  <a:solidFill>
                    <a:srgbClr val="004AB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4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GRU(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1" i="1">
                        <a:solidFill>
                          <a:srgbClr val="004AB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1">
                        <a:solidFill>
                          <a:srgbClr val="004AB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400" b="1" i="0" smtClean="0">
                        <a:solidFill>
                          <a:srgbClr val="004AB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</m:acc>
                      </m:e>
                      <m:sub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d>
                          <m:dPr>
                            <m:ctrlP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𝒄</m:t>
                            </m:r>
                          </m:e>
                        </m:d>
                      </m:sup>
                    </m:sSubSup>
                    <m:r>
                      <a:rPr lang="en-US" altLang="ko-KR" sz="1400" b="1" i="1" smtClean="0">
                        <a:solidFill>
                          <a:srgbClr val="004AB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ko-KR" sz="1400" b="1" i="0" smtClean="0">
                        <a:solidFill>
                          <a:srgbClr val="004AB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solidFill>
                                  <a:srgbClr val="004AB8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ko-KR" sz="1400" b="1" i="0" smtClean="0">
                        <a:solidFill>
                          <a:srgbClr val="004AB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ko-KR" sz="14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altLang="ko-KR" sz="1400" b="1">
                  <a:solidFill>
                    <a:srgbClr val="004AB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25845-08AF-4B2E-9F50-4438A93F3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99" y="4786249"/>
                <a:ext cx="5395195" cy="1579150"/>
              </a:xfrm>
              <a:prstGeom prst="rect">
                <a:avLst/>
              </a:prstGeom>
              <a:blipFill>
                <a:blip r:embed="rId3"/>
                <a:stretch>
                  <a:fillRect l="-339" t="-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F1961C16-B80A-4FE0-9924-8DF1178C4203}"/>
              </a:ext>
            </a:extLst>
          </p:cNvPr>
          <p:cNvSpPr/>
          <p:nvPr/>
        </p:nvSpPr>
        <p:spPr>
          <a:xfrm>
            <a:off x="3514991" y="942840"/>
            <a:ext cx="2743194" cy="463739"/>
          </a:xfrm>
          <a:prstGeom prst="ellipse">
            <a:avLst/>
          </a:prstGeom>
          <a:noFill/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589E5F-C7FB-4851-A57F-A29EB18A8E36}"/>
              </a:ext>
            </a:extLst>
          </p:cNvPr>
          <p:cNvSpPr txBox="1"/>
          <p:nvPr/>
        </p:nvSpPr>
        <p:spPr>
          <a:xfrm>
            <a:off x="9763408" y="351290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k : chunk</a:t>
            </a:r>
            <a:r>
              <a:rPr lang="ko-KR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의 개수</a:t>
            </a:r>
            <a:endParaRPr lang="en-US" altLang="ko-KR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j : word</a:t>
            </a:r>
            <a:r>
              <a:rPr lang="ko-KR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의 개수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A0307-70A1-4C8D-A167-91CA1AB5703D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6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6316B-E916-46A8-A6AE-7C451A9A7FB6}"/>
              </a:ext>
            </a:extLst>
          </p:cNvPr>
          <p:cNvSpPr/>
          <p:nvPr/>
        </p:nvSpPr>
        <p:spPr>
          <a:xfrm>
            <a:off x="-2762" y="2283733"/>
            <a:ext cx="1699488" cy="781215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Learning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82E179-3F3D-40E7-B2E6-C379F9ACB671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6C46B5-9C11-440F-9D1C-D34CB3E3CDCC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F314135-4734-4804-8480-23D9E5FA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58" y="962672"/>
            <a:ext cx="9779595" cy="3749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25845-08AF-4B2E-9F50-4438A93F32C2}"/>
                  </a:ext>
                </a:extLst>
              </p:cNvPr>
              <p:cNvSpPr txBox="1"/>
              <p:nvPr/>
            </p:nvSpPr>
            <p:spPr>
              <a:xfrm>
                <a:off x="2903599" y="4786249"/>
                <a:ext cx="5288307" cy="1287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Word-to-Chunk Feedback</a:t>
                </a:r>
              </a:p>
              <a:p>
                <a:endParaRPr lang="en-US" altLang="ko-KR" sz="1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Chunk-level Decoder</a:t>
                </a:r>
                <a:r>
                  <a:rPr lang="ko-KR" altLang="en-US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</a:t>
                </a:r>
                <a:r>
                  <a:rPr lang="en-US" altLang="ko-KR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Word-level Decoder</a:t>
                </a:r>
                <a:r>
                  <a:rPr lang="ko-KR" altLang="en-US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정보를 전달받음</a:t>
                </a:r>
                <a:endParaRPr lang="en-US" altLang="ko-KR" sz="1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ko-KR" altLang="en-US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이전에 </a:t>
                </a:r>
                <a:r>
                  <a:rPr lang="en-US" altLang="ko-KR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Word-level Decoder</a:t>
                </a:r>
                <a:r>
                  <a:rPr lang="ko-KR" altLang="en-US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생성된 정보를 전달받기 위해서</a:t>
                </a:r>
                <a:r>
                  <a:rPr lang="en-US" altLang="ko-KR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GRU(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ko-KR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25845-08AF-4B2E-9F50-4438A93F3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99" y="4786249"/>
                <a:ext cx="5288307" cy="1287917"/>
              </a:xfrm>
              <a:prstGeom prst="rect">
                <a:avLst/>
              </a:prstGeom>
              <a:blipFill>
                <a:blip r:embed="rId3"/>
                <a:stretch>
                  <a:fillRect l="-346" t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F1961C16-B80A-4FE0-9924-8DF1178C4203}"/>
              </a:ext>
            </a:extLst>
          </p:cNvPr>
          <p:cNvSpPr/>
          <p:nvPr/>
        </p:nvSpPr>
        <p:spPr>
          <a:xfrm>
            <a:off x="3514990" y="4348774"/>
            <a:ext cx="2818697" cy="437475"/>
          </a:xfrm>
          <a:prstGeom prst="ellipse">
            <a:avLst/>
          </a:prstGeom>
          <a:noFill/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589E5F-C7FB-4851-A57F-A29EB18A8E36}"/>
              </a:ext>
            </a:extLst>
          </p:cNvPr>
          <p:cNvSpPr txBox="1"/>
          <p:nvPr/>
        </p:nvSpPr>
        <p:spPr>
          <a:xfrm>
            <a:off x="9763408" y="351290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k : chunk</a:t>
            </a:r>
            <a:r>
              <a:rPr lang="ko-KR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의 개수</a:t>
            </a:r>
            <a:endParaRPr lang="en-US" altLang="ko-KR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j : word</a:t>
            </a:r>
            <a:r>
              <a:rPr lang="ko-KR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의 개수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DDFA41-542A-465F-9059-B6163CB0F66F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6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762ADD-F3FF-431D-9407-BEF460C5334F}"/>
              </a:ext>
            </a:extLst>
          </p:cNvPr>
          <p:cNvSpPr/>
          <p:nvPr/>
        </p:nvSpPr>
        <p:spPr>
          <a:xfrm>
            <a:off x="-2762" y="3038392"/>
            <a:ext cx="1699488" cy="781215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82E179-3F3D-40E7-B2E6-C379F9ACB671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6C46B5-9C11-440F-9D1C-D34CB3E3CDCC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F2AF9DE-9464-4676-96D4-48E35A51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31" y="1448123"/>
            <a:ext cx="9511819" cy="23257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09FC7F-C315-4D5B-919B-6D62F7242F97}"/>
              </a:ext>
            </a:extLst>
          </p:cNvPr>
          <p:cNvSpPr txBox="1"/>
          <p:nvPr/>
        </p:nvSpPr>
        <p:spPr>
          <a:xfrm>
            <a:off x="7727229" y="936345"/>
            <a:ext cx="164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: vocabulary size</a:t>
            </a:r>
          </a:p>
          <a:p>
            <a:pPr algn="r"/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: dimension size</a:t>
            </a:r>
            <a:endParaRPr lang="ko-KR" altLang="en-US" sz="1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3CDE75-DE90-47BA-B728-697631741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31" y="4190885"/>
            <a:ext cx="5811061" cy="1781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08B82-5765-4D0A-B7EF-5EBD4D1AC2FD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8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762ADD-F3FF-431D-9407-BEF460C5334F}"/>
              </a:ext>
            </a:extLst>
          </p:cNvPr>
          <p:cNvSpPr/>
          <p:nvPr/>
        </p:nvSpPr>
        <p:spPr>
          <a:xfrm>
            <a:off x="-2762" y="3038392"/>
            <a:ext cx="1699488" cy="781215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82E179-3F3D-40E7-B2E6-C379F9ACB671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6C46B5-9C11-440F-9D1C-D34CB3E3CDCC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91E7B28-C8B4-4A9D-910F-573B5A1D3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24" y="1178982"/>
            <a:ext cx="9442112" cy="24527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91FD81-BC7F-47FC-A477-B6A6E3E530A2}"/>
              </a:ext>
            </a:extLst>
          </p:cNvPr>
          <p:cNvSpPr txBox="1"/>
          <p:nvPr/>
        </p:nvSpPr>
        <p:spPr>
          <a:xfrm>
            <a:off x="10386186" y="3649242"/>
            <a:ext cx="127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: correct</a:t>
            </a:r>
          </a:p>
          <a:p>
            <a:pPr algn="r"/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: wrong</a:t>
            </a:r>
            <a:endParaRPr lang="ko-KR" altLang="en-US" sz="1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C044-FC7D-4DDF-A8E5-E040F9F7FDAA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3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5F7F3-3AA8-4ECB-BFE7-3AE0024B3F12}"/>
              </a:ext>
            </a:extLst>
          </p:cNvPr>
          <p:cNvSpPr txBox="1"/>
          <p:nvPr/>
        </p:nvSpPr>
        <p:spPr>
          <a:xfrm>
            <a:off x="168591" y="4115384"/>
            <a:ext cx="1407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1846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82E179-3F3D-40E7-B2E6-C379F9ACB671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6C46B5-9C11-440F-9D1C-D34CB3E3CDCC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0B807B-2D21-4ACC-9FF3-6D5461D58A11}"/>
              </a:ext>
            </a:extLst>
          </p:cNvPr>
          <p:cNvSpPr/>
          <p:nvPr/>
        </p:nvSpPr>
        <p:spPr>
          <a:xfrm>
            <a:off x="6892" y="3819607"/>
            <a:ext cx="1699488" cy="781215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81018A-EA3B-49BA-9740-20A7165CA09E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6EF9B-83AF-47A3-8566-00CD607D2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85" y="1070618"/>
            <a:ext cx="563958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2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DA9D37-C7C1-49EA-9605-3D2634691C20}"/>
              </a:ext>
            </a:extLst>
          </p:cNvPr>
          <p:cNvSpPr txBox="1"/>
          <p:nvPr/>
        </p:nvSpPr>
        <p:spPr>
          <a:xfrm>
            <a:off x="5148999" y="3008848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4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5AA415-9D3A-4D3E-857D-EF87104C7CBB}"/>
              </a:ext>
            </a:extLst>
          </p:cNvPr>
          <p:cNvSpPr/>
          <p:nvPr/>
        </p:nvSpPr>
        <p:spPr>
          <a:xfrm>
            <a:off x="-1" y="729673"/>
            <a:ext cx="1699487" cy="6128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7F4CCB-D56A-414E-9298-AF8A2BA4A5F3}"/>
              </a:ext>
            </a:extLst>
          </p:cNvPr>
          <p:cNvSpPr/>
          <p:nvPr/>
        </p:nvSpPr>
        <p:spPr>
          <a:xfrm>
            <a:off x="1699490" y="0"/>
            <a:ext cx="10492510" cy="729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7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75E47C-DBE4-4C94-8C60-3ED07D22E66B}"/>
              </a:ext>
            </a:extLst>
          </p:cNvPr>
          <p:cNvSpPr/>
          <p:nvPr/>
        </p:nvSpPr>
        <p:spPr>
          <a:xfrm>
            <a:off x="-5884" y="729673"/>
            <a:ext cx="1699488" cy="801447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E136FD-F9B3-4F45-ADDA-3C823D4FBD50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071823-9A52-4110-9F52-EED038951411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5F7F3-3AA8-4ECB-BFE7-3AE0024B3F12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389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E1B38CF-E358-4504-BD5C-A4757E20177F}"/>
              </a:ext>
            </a:extLst>
          </p:cNvPr>
          <p:cNvSpPr/>
          <p:nvPr/>
        </p:nvSpPr>
        <p:spPr>
          <a:xfrm>
            <a:off x="2374689" y="2410954"/>
            <a:ext cx="1862355" cy="1862355"/>
          </a:xfrm>
          <a:prstGeom prst="ellipse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384F71-8737-45A0-A1C5-1A953A8F810E}"/>
              </a:ext>
            </a:extLst>
          </p:cNvPr>
          <p:cNvSpPr txBox="1"/>
          <p:nvPr/>
        </p:nvSpPr>
        <p:spPr>
          <a:xfrm>
            <a:off x="2712857" y="2912795"/>
            <a:ext cx="1152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b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endParaRPr lang="ko-KR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BE3E343-777B-4CB7-B6A6-5F5CFE6983F7}"/>
              </a:ext>
            </a:extLst>
          </p:cNvPr>
          <p:cNvSpPr/>
          <p:nvPr/>
        </p:nvSpPr>
        <p:spPr>
          <a:xfrm>
            <a:off x="9314447" y="2410954"/>
            <a:ext cx="1862355" cy="1862355"/>
          </a:xfrm>
          <a:prstGeom prst="ellipse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28B16-5F6F-4502-ACF3-25CD58520BED}"/>
              </a:ext>
            </a:extLst>
          </p:cNvPr>
          <p:cNvSpPr txBox="1"/>
          <p:nvPr/>
        </p:nvSpPr>
        <p:spPr>
          <a:xfrm>
            <a:off x="9669395" y="2929573"/>
            <a:ext cx="1152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b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endParaRPr lang="ko-KR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4E6A75D-F89D-4883-AA31-8754A45B8117}"/>
              </a:ext>
            </a:extLst>
          </p:cNvPr>
          <p:cNvCxnSpPr>
            <a:cxnSpLocks/>
          </p:cNvCxnSpPr>
          <p:nvPr/>
        </p:nvCxnSpPr>
        <p:spPr>
          <a:xfrm>
            <a:off x="3865737" y="3310688"/>
            <a:ext cx="1808670" cy="0"/>
          </a:xfrm>
          <a:prstGeom prst="straightConnector1">
            <a:avLst/>
          </a:prstGeom>
          <a:ln>
            <a:solidFill>
              <a:srgbClr val="004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CA1A59D-F678-4886-9AA9-F7ED605806EE}"/>
              </a:ext>
            </a:extLst>
          </p:cNvPr>
          <p:cNvCxnSpPr>
            <a:cxnSpLocks/>
          </p:cNvCxnSpPr>
          <p:nvPr/>
        </p:nvCxnSpPr>
        <p:spPr>
          <a:xfrm>
            <a:off x="7194468" y="3310688"/>
            <a:ext cx="2094811" cy="0"/>
          </a:xfrm>
          <a:prstGeom prst="straightConnector1">
            <a:avLst/>
          </a:prstGeom>
          <a:ln>
            <a:solidFill>
              <a:srgbClr val="004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597E1F-1F04-4BB7-951C-2E40A0F71330}"/>
              </a:ext>
            </a:extLst>
          </p:cNvPr>
          <p:cNvSpPr txBox="1"/>
          <p:nvPr/>
        </p:nvSpPr>
        <p:spPr>
          <a:xfrm>
            <a:off x="4356935" y="2736167"/>
            <a:ext cx="1111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ko-KR" altLang="en-US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0E314A-8102-4F57-BFE7-FD924C7BB8E3}"/>
              </a:ext>
            </a:extLst>
          </p:cNvPr>
          <p:cNvSpPr txBox="1"/>
          <p:nvPr/>
        </p:nvSpPr>
        <p:spPr>
          <a:xfrm>
            <a:off x="7845676" y="2744556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ko-KR" altLang="en-US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8E7E24A-53DA-4DC3-BF3D-95D0CF326DB2}"/>
              </a:ext>
            </a:extLst>
          </p:cNvPr>
          <p:cNvCxnSpPr/>
          <p:nvPr/>
        </p:nvCxnSpPr>
        <p:spPr>
          <a:xfrm>
            <a:off x="8359878" y="3310688"/>
            <a:ext cx="0" cy="1294868"/>
          </a:xfrm>
          <a:prstGeom prst="straightConnector1">
            <a:avLst/>
          </a:prstGeom>
          <a:ln>
            <a:solidFill>
              <a:srgbClr val="004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29A9A8-85BB-4CA6-A9B5-463605B431C6}"/>
              </a:ext>
            </a:extLst>
          </p:cNvPr>
          <p:cNvSpPr txBox="1"/>
          <p:nvPr/>
        </p:nvSpPr>
        <p:spPr>
          <a:xfrm>
            <a:off x="7996385" y="4695487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ko-KR" altLang="en-US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75DF76-4C12-4343-BAA4-ECB33348FF1E}"/>
              </a:ext>
            </a:extLst>
          </p:cNvPr>
          <p:cNvSpPr/>
          <p:nvPr/>
        </p:nvSpPr>
        <p:spPr>
          <a:xfrm>
            <a:off x="7996385" y="4605556"/>
            <a:ext cx="742510" cy="553979"/>
          </a:xfrm>
          <a:prstGeom prst="rect">
            <a:avLst/>
          </a:prstGeom>
          <a:noFill/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607B49-41F3-4909-950E-88ADCAE9E4FA}"/>
              </a:ext>
            </a:extLst>
          </p:cNvPr>
          <p:cNvSpPr txBox="1"/>
          <p:nvPr/>
        </p:nvSpPr>
        <p:spPr>
          <a:xfrm>
            <a:off x="5687128" y="5208877"/>
            <a:ext cx="53946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∵ </a:t>
            </a:r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capturing </a:t>
            </a:r>
            <a:b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a target sentence that is unseen </a:t>
            </a:r>
            <a:b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translation</a:t>
            </a:r>
            <a:endParaRPr lang="ko-KR" altLang="en-US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C61EA6-E8F2-4E0F-978D-0532474E1351}"/>
              </a:ext>
            </a:extLst>
          </p:cNvPr>
          <p:cNvSpPr/>
          <p:nvPr/>
        </p:nvSpPr>
        <p:spPr>
          <a:xfrm>
            <a:off x="5691501" y="2351136"/>
            <a:ext cx="1828799" cy="1862355"/>
          </a:xfrm>
          <a:prstGeom prst="rect">
            <a:avLst/>
          </a:prstGeom>
          <a:solidFill>
            <a:srgbClr val="004A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E8E88D-B1CC-4037-9646-2863505DEFB8}"/>
              </a:ext>
            </a:extLst>
          </p:cNvPr>
          <p:cNvSpPr txBox="1"/>
          <p:nvPr/>
        </p:nvSpPr>
        <p:spPr>
          <a:xfrm>
            <a:off x="5847303" y="2869755"/>
            <a:ext cx="1560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b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ko-KR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0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442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of Sequential Decoder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85E6E5-31DB-4BD9-88FD-2A19CB2D4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3" y="2671625"/>
            <a:ext cx="7211431" cy="13241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732360-5710-4DB8-8CCD-18FF1B42F741}"/>
              </a:ext>
            </a:extLst>
          </p:cNvPr>
          <p:cNvSpPr txBox="1"/>
          <p:nvPr/>
        </p:nvSpPr>
        <p:spPr>
          <a:xfrm>
            <a:off x="1975093" y="1131010"/>
            <a:ext cx="5134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model long-distance dependencies</a:t>
            </a:r>
            <a:endParaRPr lang="ko-KR" altLang="en-US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DD4348D-4143-4FA2-B7D6-2CC8BAAD9AED}"/>
              </a:ext>
            </a:extLst>
          </p:cNvPr>
          <p:cNvSpPr/>
          <p:nvPr/>
        </p:nvSpPr>
        <p:spPr>
          <a:xfrm>
            <a:off x="4999839" y="3334130"/>
            <a:ext cx="436227" cy="463739"/>
          </a:xfrm>
          <a:prstGeom prst="ellipse">
            <a:avLst/>
          </a:prstGeom>
          <a:noFill/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67B2262-7C83-4AC1-8D64-332FC4560EEB}"/>
              </a:ext>
            </a:extLst>
          </p:cNvPr>
          <p:cNvSpPr/>
          <p:nvPr/>
        </p:nvSpPr>
        <p:spPr>
          <a:xfrm>
            <a:off x="5556795" y="3333705"/>
            <a:ext cx="756251" cy="463739"/>
          </a:xfrm>
          <a:prstGeom prst="ellipse">
            <a:avLst/>
          </a:prstGeom>
          <a:noFill/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E878FCD-08FD-453A-BB16-45F673F28796}"/>
              </a:ext>
            </a:extLst>
          </p:cNvPr>
          <p:cNvSpPr/>
          <p:nvPr/>
        </p:nvSpPr>
        <p:spPr>
          <a:xfrm>
            <a:off x="7165759" y="3333705"/>
            <a:ext cx="436227" cy="463739"/>
          </a:xfrm>
          <a:prstGeom prst="ellipse">
            <a:avLst/>
          </a:prstGeom>
          <a:noFill/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A905DC-E12C-4C99-8CF9-86C00FBA2087}"/>
              </a:ext>
            </a:extLst>
          </p:cNvPr>
          <p:cNvSpPr/>
          <p:nvPr/>
        </p:nvSpPr>
        <p:spPr>
          <a:xfrm>
            <a:off x="6518246" y="3333705"/>
            <a:ext cx="591586" cy="463739"/>
          </a:xfrm>
          <a:prstGeom prst="ellipse">
            <a:avLst/>
          </a:prstGeom>
          <a:noFill/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74D01-479D-4956-AA50-58A7BB8FAED2}"/>
              </a:ext>
            </a:extLst>
          </p:cNvPr>
          <p:cNvSpPr txBox="1"/>
          <p:nvPr/>
        </p:nvSpPr>
        <p:spPr>
          <a:xfrm>
            <a:off x="1975093" y="1879379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possible word orders</a:t>
            </a:r>
            <a:endParaRPr lang="ko-KR" altLang="en-US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7CE24A6-0CBD-45AF-8E19-E159EC4F5CC9}"/>
              </a:ext>
            </a:extLst>
          </p:cNvPr>
          <p:cNvSpPr/>
          <p:nvPr/>
        </p:nvSpPr>
        <p:spPr>
          <a:xfrm>
            <a:off x="3242103" y="3334130"/>
            <a:ext cx="910447" cy="4637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02D05A9-0118-40AC-8084-FEBC4E64F673}"/>
              </a:ext>
            </a:extLst>
          </p:cNvPr>
          <p:cNvSpPr/>
          <p:nvPr/>
        </p:nvSpPr>
        <p:spPr>
          <a:xfrm>
            <a:off x="2546782" y="3334130"/>
            <a:ext cx="556956" cy="4637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A20B48D8-BB0C-488F-ADAF-6540C18E6080}"/>
              </a:ext>
            </a:extLst>
          </p:cNvPr>
          <p:cNvCxnSpPr>
            <a:stCxn id="20" idx="4"/>
            <a:endCxn id="19" idx="4"/>
          </p:cNvCxnSpPr>
          <p:nvPr/>
        </p:nvCxnSpPr>
        <p:spPr>
          <a:xfrm rot="16200000" flipH="1">
            <a:off x="3261293" y="3361835"/>
            <a:ext cx="12700" cy="872067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32B0D5-7C82-4D5C-9BE4-7FD0FE6B3F6F}"/>
              </a:ext>
            </a:extLst>
          </p:cNvPr>
          <p:cNvSpPr txBox="1"/>
          <p:nvPr/>
        </p:nvSpPr>
        <p:spPr>
          <a:xfrm>
            <a:off x="2100927" y="4847986"/>
            <a:ext cx="836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US" altLang="ko-KR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단순히 </a:t>
            </a:r>
            <a:r>
              <a:rPr lang="en-US" altLang="ko-KR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order memorizing </a:t>
            </a:r>
            <a:r>
              <a:rPr lang="ko-KR" altLang="en-US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하는 것은 정확한 번역을 하기에 충분하지 않다</a:t>
            </a:r>
            <a:endParaRPr lang="en-US" altLang="ko-KR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C1D1BA-F7DD-4999-89C0-AE323E98BF74}"/>
              </a:ext>
            </a:extLst>
          </p:cNvPr>
          <p:cNvSpPr/>
          <p:nvPr/>
        </p:nvSpPr>
        <p:spPr>
          <a:xfrm>
            <a:off x="-5884" y="729673"/>
            <a:ext cx="1699488" cy="801447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047D19-CCCE-4254-8E5B-9F48040725C5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8B0FAF6-03A1-4FA7-BE58-042EB629D029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9C8AB79-542E-4BBF-B62C-37EE1E4184F6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5569F3-430C-4FAD-A68C-B056FA5374CB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6316B-E916-46A8-A6AE-7C451A9A7FB6}"/>
              </a:ext>
            </a:extLst>
          </p:cNvPr>
          <p:cNvSpPr/>
          <p:nvPr/>
        </p:nvSpPr>
        <p:spPr>
          <a:xfrm>
            <a:off x="-2762" y="1537112"/>
            <a:ext cx="1699488" cy="781215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389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BE9E4A5-6774-4B2E-8CE6-E254822CD436}"/>
              </a:ext>
            </a:extLst>
          </p:cNvPr>
          <p:cNvSpPr/>
          <p:nvPr/>
        </p:nvSpPr>
        <p:spPr>
          <a:xfrm>
            <a:off x="2374689" y="2410954"/>
            <a:ext cx="1862355" cy="1862355"/>
          </a:xfrm>
          <a:prstGeom prst="ellipse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3AD403-473B-4BE5-9726-D7B77B2D64C2}"/>
              </a:ext>
            </a:extLst>
          </p:cNvPr>
          <p:cNvSpPr txBox="1"/>
          <p:nvPr/>
        </p:nvSpPr>
        <p:spPr>
          <a:xfrm>
            <a:off x="2712857" y="2912795"/>
            <a:ext cx="1152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b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endParaRPr lang="ko-KR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7E6661F-B16E-4F68-AF6B-83874E207082}"/>
              </a:ext>
            </a:extLst>
          </p:cNvPr>
          <p:cNvSpPr/>
          <p:nvPr/>
        </p:nvSpPr>
        <p:spPr>
          <a:xfrm>
            <a:off x="9314447" y="2410954"/>
            <a:ext cx="1862355" cy="1862355"/>
          </a:xfrm>
          <a:prstGeom prst="ellipse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8FF75-CB2C-4C7C-9EAF-17AABC7060DE}"/>
              </a:ext>
            </a:extLst>
          </p:cNvPr>
          <p:cNvSpPr txBox="1"/>
          <p:nvPr/>
        </p:nvSpPr>
        <p:spPr>
          <a:xfrm>
            <a:off x="9669395" y="2929573"/>
            <a:ext cx="1152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b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endParaRPr lang="ko-KR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222C51-5200-4077-92D2-3F36936EB6BB}"/>
              </a:ext>
            </a:extLst>
          </p:cNvPr>
          <p:cNvCxnSpPr>
            <a:cxnSpLocks/>
          </p:cNvCxnSpPr>
          <p:nvPr/>
        </p:nvCxnSpPr>
        <p:spPr>
          <a:xfrm>
            <a:off x="3865737" y="3310688"/>
            <a:ext cx="1808670" cy="0"/>
          </a:xfrm>
          <a:prstGeom prst="straightConnector1">
            <a:avLst/>
          </a:prstGeom>
          <a:ln>
            <a:solidFill>
              <a:srgbClr val="004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601A6B-68D7-4C09-BD4A-AAC17D129E44}"/>
              </a:ext>
            </a:extLst>
          </p:cNvPr>
          <p:cNvCxnSpPr>
            <a:cxnSpLocks/>
          </p:cNvCxnSpPr>
          <p:nvPr/>
        </p:nvCxnSpPr>
        <p:spPr>
          <a:xfrm>
            <a:off x="7194468" y="3310688"/>
            <a:ext cx="2094811" cy="0"/>
          </a:xfrm>
          <a:prstGeom prst="straightConnector1">
            <a:avLst/>
          </a:prstGeom>
          <a:ln>
            <a:solidFill>
              <a:srgbClr val="004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04AB42-2313-4ABC-A7AD-3369FE6577C7}"/>
              </a:ext>
            </a:extLst>
          </p:cNvPr>
          <p:cNvSpPr txBox="1"/>
          <p:nvPr/>
        </p:nvSpPr>
        <p:spPr>
          <a:xfrm>
            <a:off x="4356935" y="2736167"/>
            <a:ext cx="1111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ko-KR" altLang="en-US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0A9B1-3981-4CD8-AFBB-9F24EA7C80F8}"/>
              </a:ext>
            </a:extLst>
          </p:cNvPr>
          <p:cNvSpPr txBox="1"/>
          <p:nvPr/>
        </p:nvSpPr>
        <p:spPr>
          <a:xfrm>
            <a:off x="7845676" y="2744556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ko-KR" altLang="en-US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C52B5E-229D-4535-A6E9-2C46BE85B7DD}"/>
              </a:ext>
            </a:extLst>
          </p:cNvPr>
          <p:cNvCxnSpPr/>
          <p:nvPr/>
        </p:nvCxnSpPr>
        <p:spPr>
          <a:xfrm>
            <a:off x="8359878" y="3310688"/>
            <a:ext cx="0" cy="1294868"/>
          </a:xfrm>
          <a:prstGeom prst="straightConnector1">
            <a:avLst/>
          </a:prstGeom>
          <a:ln>
            <a:solidFill>
              <a:srgbClr val="004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FF8DC-94A2-4C50-9CB9-FCB1451E7DCD}"/>
              </a:ext>
            </a:extLst>
          </p:cNvPr>
          <p:cNvSpPr txBox="1"/>
          <p:nvPr/>
        </p:nvSpPr>
        <p:spPr>
          <a:xfrm>
            <a:off x="7996385" y="4695487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ko-KR" altLang="en-US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CF320B-8BC0-4EC0-9102-5B0EE717F360}"/>
              </a:ext>
            </a:extLst>
          </p:cNvPr>
          <p:cNvSpPr/>
          <p:nvPr/>
        </p:nvSpPr>
        <p:spPr>
          <a:xfrm>
            <a:off x="7996385" y="4605556"/>
            <a:ext cx="742510" cy="954107"/>
          </a:xfrm>
          <a:prstGeom prst="rect">
            <a:avLst/>
          </a:prstGeom>
          <a:noFill/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1E10FD-DF5B-41ED-B709-6DC084999734}"/>
              </a:ext>
            </a:extLst>
          </p:cNvPr>
          <p:cNvSpPr/>
          <p:nvPr/>
        </p:nvSpPr>
        <p:spPr>
          <a:xfrm>
            <a:off x="5691501" y="2351136"/>
            <a:ext cx="1828799" cy="1862355"/>
          </a:xfrm>
          <a:prstGeom prst="rect">
            <a:avLst/>
          </a:prstGeom>
          <a:solidFill>
            <a:srgbClr val="004A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81F9F8-1055-49C9-9706-4BB93459A3D7}"/>
              </a:ext>
            </a:extLst>
          </p:cNvPr>
          <p:cNvSpPr txBox="1"/>
          <p:nvPr/>
        </p:nvSpPr>
        <p:spPr>
          <a:xfrm>
            <a:off x="5847303" y="2869755"/>
            <a:ext cx="1560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b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ko-KR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484A939-A11B-402B-806C-D6475604D2E9}"/>
              </a:ext>
            </a:extLst>
          </p:cNvPr>
          <p:cNvCxnSpPr/>
          <p:nvPr/>
        </p:nvCxnSpPr>
        <p:spPr>
          <a:xfrm>
            <a:off x="4870058" y="3310688"/>
            <a:ext cx="0" cy="1294868"/>
          </a:xfrm>
          <a:prstGeom prst="straightConnector1">
            <a:avLst/>
          </a:prstGeom>
          <a:ln>
            <a:solidFill>
              <a:srgbClr val="004A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AA3D539-8CFB-4ECD-A081-A6B0E6BEA409}"/>
              </a:ext>
            </a:extLst>
          </p:cNvPr>
          <p:cNvSpPr txBox="1"/>
          <p:nvPr/>
        </p:nvSpPr>
        <p:spPr>
          <a:xfrm>
            <a:off x="4321159" y="4636764"/>
            <a:ext cx="10978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b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b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b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Tree-LSTM</a:t>
            </a:r>
            <a:endParaRPr lang="ko-KR" altLang="en-US" sz="1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5F7962-61DF-4523-A3A7-85571198D929}"/>
              </a:ext>
            </a:extLst>
          </p:cNvPr>
          <p:cNvSpPr/>
          <p:nvPr/>
        </p:nvSpPr>
        <p:spPr>
          <a:xfrm>
            <a:off x="4356936" y="4605556"/>
            <a:ext cx="1062018" cy="1044038"/>
          </a:xfrm>
          <a:prstGeom prst="rect">
            <a:avLst/>
          </a:prstGeom>
          <a:noFill/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5AA341-3372-4F01-B896-D0013C3BFAF7}"/>
              </a:ext>
            </a:extLst>
          </p:cNvPr>
          <p:cNvSpPr txBox="1"/>
          <p:nvPr/>
        </p:nvSpPr>
        <p:spPr>
          <a:xfrm>
            <a:off x="7976722" y="5002413"/>
            <a:ext cx="79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(LSTM,</a:t>
            </a:r>
            <a:b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GRU)</a:t>
            </a:r>
            <a:endParaRPr lang="ko-KR" altLang="en-US" sz="1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E8AF4F-8A2C-4A06-934B-8EF077A5C66F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1099D5-844D-4ACA-BCC0-FB1231E8EBB6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AC58FD-9ED4-4933-845F-06308E34FFD6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6316B-E916-46A8-A6AE-7C451A9A7FB6}"/>
              </a:ext>
            </a:extLst>
          </p:cNvPr>
          <p:cNvSpPr/>
          <p:nvPr/>
        </p:nvSpPr>
        <p:spPr>
          <a:xfrm>
            <a:off x="-2762" y="1537112"/>
            <a:ext cx="1699488" cy="781215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389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E0D06-994E-450A-8709-F0486A7CE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28" y="1181923"/>
            <a:ext cx="5811061" cy="24673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41D1F05-CDE1-4B30-98AF-FE72BF34540D}"/>
              </a:ext>
            </a:extLst>
          </p:cNvPr>
          <p:cNvSpPr txBox="1"/>
          <p:nvPr/>
        </p:nvSpPr>
        <p:spPr>
          <a:xfrm>
            <a:off x="6368674" y="1270063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ko-KR" altLang="en-US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EA68B7-47E3-4588-BEF1-FEE7D287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8" y="4203443"/>
            <a:ext cx="3639074" cy="1286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386EFB-5536-4EF8-B840-3F2B8758CCD8}"/>
                  </a:ext>
                </a:extLst>
              </p:cNvPr>
              <p:cNvSpPr txBox="1"/>
              <p:nvPr/>
            </p:nvSpPr>
            <p:spPr>
              <a:xfrm>
                <a:off x="6045200" y="3676947"/>
                <a:ext cx="4278928" cy="2304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: context vector of encoded sentence</a:t>
                </a:r>
              </a:p>
              <a:p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: source sentences’ length</a:t>
                </a:r>
              </a:p>
              <a:p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: target sentences’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j-th word in target sentence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hidden state of decoder GRU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ko-KR" altLang="en-US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last encoder state</a:t>
                </a:r>
              </a:p>
              <a:p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: nonlinear function</a:t>
                </a:r>
                <a:endParaRPr lang="ko-KR" altLang="en-US" sz="2000" b="1">
                  <a:solidFill>
                    <a:srgbClr val="004AB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386EFB-5536-4EF8-B840-3F2B8758C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0" y="3676947"/>
                <a:ext cx="4278928" cy="2304990"/>
              </a:xfrm>
              <a:prstGeom prst="rect">
                <a:avLst/>
              </a:prstGeom>
              <a:blipFill>
                <a:blip r:embed="rId4"/>
                <a:stretch>
                  <a:fillRect l="-1567" t="-1323" r="-712" b="-3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77433B-BA5D-4DCF-8B08-637E6C120969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656686-F859-49CC-BBC8-457FE1283EEF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B451CE-3E0F-432B-AB37-0CEFD8D689FD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4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6316B-E916-46A8-A6AE-7C451A9A7FB6}"/>
              </a:ext>
            </a:extLst>
          </p:cNvPr>
          <p:cNvSpPr/>
          <p:nvPr/>
        </p:nvSpPr>
        <p:spPr>
          <a:xfrm>
            <a:off x="-2762" y="1537112"/>
            <a:ext cx="1699488" cy="781215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7287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for Neural Machine Translation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AE0D06-994E-450A-8709-F0486A7CE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28" y="1181923"/>
            <a:ext cx="5811061" cy="246731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94F71D7-60E4-4D3A-9DB9-735E6F77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8" y="4203443"/>
            <a:ext cx="3639074" cy="12866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41D1F05-CDE1-4B30-98AF-FE72BF34540D}"/>
              </a:ext>
            </a:extLst>
          </p:cNvPr>
          <p:cNvSpPr txBox="1"/>
          <p:nvPr/>
        </p:nvSpPr>
        <p:spPr>
          <a:xfrm>
            <a:off x="6368674" y="1270063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endParaRPr lang="ko-KR" altLang="en-US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12333D-DBE0-49A9-B627-9C68210E0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7" y="3688569"/>
            <a:ext cx="2976733" cy="7613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86F7DD-014B-439E-8923-D68A82683864}"/>
              </a:ext>
            </a:extLst>
          </p:cNvPr>
          <p:cNvSpPr/>
          <p:nvPr/>
        </p:nvSpPr>
        <p:spPr>
          <a:xfrm>
            <a:off x="5231933" y="4115384"/>
            <a:ext cx="640471" cy="40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BA1C56E-B039-464B-9627-15EDBF127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30" y="5490062"/>
            <a:ext cx="3028810" cy="980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74297E-0DA2-4DE8-90ED-6DAAAB059F1D}"/>
                  </a:ext>
                </a:extLst>
              </p:cNvPr>
              <p:cNvSpPr txBox="1"/>
              <p:nvPr/>
            </p:nvSpPr>
            <p:spPr>
              <a:xfrm>
                <a:off x="6045200" y="3676947"/>
                <a:ext cx="4278928" cy="2641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: context vector of encoded sentence</a:t>
                </a:r>
              </a:p>
              <a:p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: source sentences’ length</a:t>
                </a:r>
              </a:p>
              <a:p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: target sentences’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j-th word in target sentence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hidden state of decoder GRU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ko-KR" altLang="en-US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last encoder state</a:t>
                </a:r>
              </a:p>
              <a:p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: nonlinear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ko-KR" altLang="en-US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b="1">
                    <a:solidFill>
                      <a:srgbClr val="004AB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weight contributes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000" b="1" i="0" smtClean="0">
                        <a:solidFill>
                          <a:srgbClr val="004AB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000" b="1" i="0" smtClean="0">
                        <a:solidFill>
                          <a:srgbClr val="004AB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𝐭𝐨</m:t>
                    </m:r>
                    <m:r>
                      <a:rPr lang="en-US" altLang="ko-KR" sz="2000" b="1" i="0" smtClean="0">
                        <a:solidFill>
                          <a:srgbClr val="004AB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rgbClr val="004AB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2000" b="1">
                  <a:solidFill>
                    <a:srgbClr val="004AB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74297E-0DA2-4DE8-90ED-6DAAAB059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0" y="3676947"/>
                <a:ext cx="4278928" cy="2641877"/>
              </a:xfrm>
              <a:prstGeom prst="rect">
                <a:avLst/>
              </a:prstGeom>
              <a:blipFill>
                <a:blip r:embed="rId6"/>
                <a:stretch>
                  <a:fillRect l="-1567" t="-1152" r="-712" b="-1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78F25D5-8911-415D-A7A1-2DE0F94E348E}"/>
              </a:ext>
            </a:extLst>
          </p:cNvPr>
          <p:cNvSpPr txBox="1"/>
          <p:nvPr/>
        </p:nvSpPr>
        <p:spPr>
          <a:xfrm>
            <a:off x="3383774" y="3633949"/>
            <a:ext cx="2478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all hidden states of encoder!</a:t>
            </a:r>
            <a:endParaRPr lang="ko-KR" altLang="en-US" sz="12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B47CF8-08D2-4249-BF84-71F452CBCD55}"/>
              </a:ext>
            </a:extLst>
          </p:cNvPr>
          <p:cNvSpPr txBox="1"/>
          <p:nvPr/>
        </p:nvSpPr>
        <p:spPr>
          <a:xfrm>
            <a:off x="2041402" y="6387081"/>
            <a:ext cx="2627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Computed by a feedforward network</a:t>
            </a:r>
            <a:endParaRPr lang="ko-KR" altLang="en-US" sz="12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F8B2E5-9B99-4121-B47E-40279D000211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972FDA-4D07-4AFF-9BC2-C8FF6833F72F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10873A-47F8-4893-9C71-EC63C83DF0B7}"/>
              </a:ext>
            </a:extLst>
          </p:cNvPr>
          <p:cNvSpPr txBox="1"/>
          <p:nvPr/>
        </p:nvSpPr>
        <p:spPr>
          <a:xfrm>
            <a:off x="7920221" y="2428940"/>
            <a:ext cx="2696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ko-KR" altLang="en-US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ko-KR" altLang="en-US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ko-KR" altLang="en-US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ADADELTA</a:t>
            </a:r>
            <a:b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train encoder &amp; decoder GRU</a:t>
            </a:r>
            <a:endParaRPr lang="ko-KR" altLang="en-US" sz="1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68EA74-7B30-4982-9B4C-43FAC45F5186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0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6316B-E916-46A8-A6AE-7C451A9A7FB6}"/>
              </a:ext>
            </a:extLst>
          </p:cNvPr>
          <p:cNvSpPr/>
          <p:nvPr/>
        </p:nvSpPr>
        <p:spPr>
          <a:xfrm>
            <a:off x="-2762" y="2283733"/>
            <a:ext cx="1699488" cy="781215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311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Chunk-based Decoder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82E179-3F3D-40E7-B2E6-C379F9ACB671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6C46B5-9C11-440F-9D1C-D34CB3E3CDCC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67045-B266-4B25-A4DE-FA70BC88A7CE}"/>
              </a:ext>
            </a:extLst>
          </p:cNvPr>
          <p:cNvSpPr txBox="1"/>
          <p:nvPr/>
        </p:nvSpPr>
        <p:spPr>
          <a:xfrm>
            <a:off x="1975093" y="113101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 : </a:t>
            </a:r>
            <a:r>
              <a:rPr lang="ko-KR" altLang="en-US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말뭉치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6EDC-FA03-4532-9C60-804754513282}"/>
              </a:ext>
            </a:extLst>
          </p:cNvPr>
          <p:cNvSpPr txBox="1"/>
          <p:nvPr/>
        </p:nvSpPr>
        <p:spPr>
          <a:xfrm>
            <a:off x="1975093" y="1750116"/>
            <a:ext cx="57184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-The word order in a chunk is almost always fixed.</a:t>
            </a:r>
          </a:p>
          <a:p>
            <a:endParaRPr lang="en-US" altLang="ko-KR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 chunk consists of a few content words </a:t>
            </a:r>
          </a:p>
          <a:p>
            <a:endParaRPr lang="en-US" altLang="ko-KR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surrounded by zero or more function words.</a:t>
            </a:r>
            <a:endParaRPr lang="ko-KR" altLang="en-US" sz="20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24BCFF-EBE0-4EEC-B659-C24A52EA3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29" y="4351391"/>
            <a:ext cx="4173330" cy="8258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D8A4FF-EB64-4687-A8A9-3E0448AD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618" y="4242309"/>
            <a:ext cx="5160791" cy="119162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967263-8F8E-4AAB-A752-864B6C7B1B11}"/>
              </a:ext>
            </a:extLst>
          </p:cNvPr>
          <p:cNvSpPr/>
          <p:nvPr/>
        </p:nvSpPr>
        <p:spPr>
          <a:xfrm>
            <a:off x="5185377" y="4298445"/>
            <a:ext cx="1507515" cy="966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A0CBA6C-7C86-4431-8202-465F53AFB574}"/>
              </a:ext>
            </a:extLst>
          </p:cNvPr>
          <p:cNvSpPr/>
          <p:nvPr/>
        </p:nvSpPr>
        <p:spPr>
          <a:xfrm>
            <a:off x="5668474" y="4565479"/>
            <a:ext cx="768991" cy="377505"/>
          </a:xfrm>
          <a:prstGeom prst="rightArrow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BF290F-E5FF-4E8B-B315-9005EE855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119" y="1612536"/>
            <a:ext cx="3786020" cy="18674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F38AD4-2250-4D69-BC6C-902C1D37D2F8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1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6316B-E916-46A8-A6AE-7C451A9A7FB6}"/>
              </a:ext>
            </a:extLst>
          </p:cNvPr>
          <p:cNvSpPr/>
          <p:nvPr/>
        </p:nvSpPr>
        <p:spPr>
          <a:xfrm>
            <a:off x="-2762" y="2283733"/>
            <a:ext cx="1699488" cy="781215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Learning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82E179-3F3D-40E7-B2E6-C379F9ACB671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6C46B5-9C11-440F-9D1C-D34CB3E3CDCC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F314135-4734-4804-8480-23D9E5FA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58" y="962672"/>
            <a:ext cx="9779595" cy="3749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25845-08AF-4B2E-9F50-4438A93F32C2}"/>
                  </a:ext>
                </a:extLst>
              </p:cNvPr>
              <p:cNvSpPr txBox="1"/>
              <p:nvPr/>
            </p:nvSpPr>
            <p:spPr>
              <a:xfrm>
                <a:off x="2903599" y="4786249"/>
                <a:ext cx="7311617" cy="1356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Chunk-level Decoder</a:t>
                </a:r>
              </a:p>
              <a:p>
                <a:endParaRPr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: chunk representation (Word-level decoder</a:t>
                </a:r>
                <a:r>
                  <a:rPr lang="ko-KR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 </a:t>
                </a:r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</a:t>
                </a:r>
                <a:r>
                  <a:rPr lang="ko-KR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해야 할 단어들에 대한 정보</a:t>
                </a:r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GRU(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</m:acc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sub>
                    </m:sSub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25845-08AF-4B2E-9F50-4438A93F3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99" y="4786249"/>
                <a:ext cx="7311617" cy="1356590"/>
              </a:xfrm>
              <a:prstGeom prst="rect">
                <a:avLst/>
              </a:prstGeom>
              <a:blipFill>
                <a:blip r:embed="rId3"/>
                <a:stretch>
                  <a:fillRect l="-250" t="-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>
            <a:extLst>
              <a:ext uri="{FF2B5EF4-FFF2-40B4-BE49-F238E27FC236}">
                <a16:creationId xmlns:a16="http://schemas.microsoft.com/office/drawing/2014/main" id="{852D0659-520A-4CC5-8335-66BAFC419DFE}"/>
              </a:ext>
            </a:extLst>
          </p:cNvPr>
          <p:cNvSpPr/>
          <p:nvPr/>
        </p:nvSpPr>
        <p:spPr>
          <a:xfrm>
            <a:off x="1981193" y="3669265"/>
            <a:ext cx="922406" cy="463739"/>
          </a:xfrm>
          <a:prstGeom prst="ellipse">
            <a:avLst/>
          </a:prstGeom>
          <a:noFill/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2B7FB-EB0F-470B-A9F2-6EB12881F2FF}"/>
              </a:ext>
            </a:extLst>
          </p:cNvPr>
          <p:cNvSpPr txBox="1"/>
          <p:nvPr/>
        </p:nvSpPr>
        <p:spPr>
          <a:xfrm>
            <a:off x="9763408" y="351290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k : chunk</a:t>
            </a:r>
            <a:r>
              <a:rPr lang="ko-KR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의 개수</a:t>
            </a:r>
            <a:endParaRPr lang="en-US" altLang="ko-KR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j : word</a:t>
            </a:r>
            <a:r>
              <a:rPr lang="ko-KR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의 개수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497453-82BA-4BE9-9243-7D87FCD80FED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6316B-E916-46A8-A6AE-7C451A9A7FB6}"/>
              </a:ext>
            </a:extLst>
          </p:cNvPr>
          <p:cNvSpPr/>
          <p:nvPr/>
        </p:nvSpPr>
        <p:spPr>
          <a:xfrm>
            <a:off x="-2762" y="2283733"/>
            <a:ext cx="1699488" cy="781215"/>
          </a:xfrm>
          <a:prstGeom prst="rect">
            <a:avLst/>
          </a:prstGeom>
          <a:solidFill>
            <a:srgbClr val="004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B590E-BE17-4FD3-9AD9-B7070F1BD480}"/>
              </a:ext>
            </a:extLst>
          </p:cNvPr>
          <p:cNvSpPr txBox="1"/>
          <p:nvPr/>
        </p:nvSpPr>
        <p:spPr>
          <a:xfrm>
            <a:off x="200245" y="1070618"/>
            <a:ext cx="1299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A2DB-D221-4F16-973F-4C0B79228671}"/>
              </a:ext>
            </a:extLst>
          </p:cNvPr>
          <p:cNvSpPr txBox="1"/>
          <p:nvPr/>
        </p:nvSpPr>
        <p:spPr>
          <a:xfrm>
            <a:off x="162040" y="1780894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8E9AB-113B-42ED-AE4F-A55424EA8C19}"/>
              </a:ext>
            </a:extLst>
          </p:cNvPr>
          <p:cNvSpPr txBox="1"/>
          <p:nvPr/>
        </p:nvSpPr>
        <p:spPr>
          <a:xfrm>
            <a:off x="480373" y="2505992"/>
            <a:ext cx="744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49B12-C77C-4C8A-B3F5-A06551FDCD4C}"/>
              </a:ext>
            </a:extLst>
          </p:cNvPr>
          <p:cNvSpPr txBox="1"/>
          <p:nvPr/>
        </p:nvSpPr>
        <p:spPr>
          <a:xfrm>
            <a:off x="211977" y="3310688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62BB7-3BFE-402E-9991-B4B1B2F7C8CE}"/>
              </a:ext>
            </a:extLst>
          </p:cNvPr>
          <p:cNvSpPr txBox="1"/>
          <p:nvPr/>
        </p:nvSpPr>
        <p:spPr>
          <a:xfrm>
            <a:off x="1981192" y="101677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Learning</a:t>
            </a:r>
            <a:endParaRPr lang="ko-KR" altLang="en-US" sz="24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82E179-3F3D-40E7-B2E6-C379F9ACB671}"/>
              </a:ext>
            </a:extLst>
          </p:cNvPr>
          <p:cNvCxnSpPr>
            <a:cxnSpLocks/>
          </p:cNvCxnSpPr>
          <p:nvPr/>
        </p:nvCxnSpPr>
        <p:spPr>
          <a:xfrm>
            <a:off x="1699491" y="0"/>
            <a:ext cx="0" cy="6866546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6C46B5-9C11-440F-9D1C-D34CB3E3CDCC}"/>
              </a:ext>
            </a:extLst>
          </p:cNvPr>
          <p:cNvCxnSpPr>
            <a:cxnSpLocks/>
          </p:cNvCxnSpPr>
          <p:nvPr/>
        </p:nvCxnSpPr>
        <p:spPr>
          <a:xfrm>
            <a:off x="-5884" y="729673"/>
            <a:ext cx="12197884" cy="0"/>
          </a:xfrm>
          <a:prstGeom prst="line">
            <a:avLst/>
          </a:prstGeom>
          <a:ln w="63500">
            <a:solidFill>
              <a:srgbClr val="004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F314135-4734-4804-8480-23D9E5FA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58" y="962672"/>
            <a:ext cx="9779595" cy="3749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25845-08AF-4B2E-9F50-4438A93F32C2}"/>
                  </a:ext>
                </a:extLst>
              </p:cNvPr>
              <p:cNvSpPr txBox="1"/>
              <p:nvPr/>
            </p:nvSpPr>
            <p:spPr>
              <a:xfrm>
                <a:off x="2903599" y="4786249"/>
                <a:ext cx="5907258" cy="16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Word-level Decoder</a:t>
                </a:r>
              </a:p>
              <a:p>
                <a:endParaRPr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Chunk-level Decoder</a:t>
                </a:r>
                <a:r>
                  <a:rPr lang="ko-KR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output(chunk representation)</a:t>
                </a:r>
                <a:r>
                  <a:rPr lang="ko-KR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</a:t>
                </a:r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ko-KR" altLang="en-US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으로 받는다</a:t>
                </a:r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GRU(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</m:acc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ko-KR" sz="1400" b="1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softmax(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e>
                        </m:acc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25845-08AF-4B2E-9F50-4438A93F3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99" y="4786249"/>
                <a:ext cx="5907258" cy="1645259"/>
              </a:xfrm>
              <a:prstGeom prst="rect">
                <a:avLst/>
              </a:prstGeom>
              <a:blipFill>
                <a:blip r:embed="rId3"/>
                <a:stretch>
                  <a:fillRect l="-310" t="-741" b="-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F1961C16-B80A-4FE0-9924-8DF1178C4203}"/>
              </a:ext>
            </a:extLst>
          </p:cNvPr>
          <p:cNvSpPr/>
          <p:nvPr/>
        </p:nvSpPr>
        <p:spPr>
          <a:xfrm>
            <a:off x="1981193" y="2821976"/>
            <a:ext cx="922406" cy="463739"/>
          </a:xfrm>
          <a:prstGeom prst="ellipse">
            <a:avLst/>
          </a:prstGeom>
          <a:noFill/>
          <a:ln>
            <a:solidFill>
              <a:srgbClr val="004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589E5F-C7FB-4851-A57F-A29EB18A8E36}"/>
              </a:ext>
            </a:extLst>
          </p:cNvPr>
          <p:cNvSpPr txBox="1"/>
          <p:nvPr/>
        </p:nvSpPr>
        <p:spPr>
          <a:xfrm>
            <a:off x="9763408" y="3512905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k : chunk</a:t>
            </a:r>
            <a:r>
              <a:rPr lang="ko-KR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의 개수</a:t>
            </a:r>
            <a:endParaRPr lang="en-US" altLang="ko-KR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j : word</a:t>
            </a:r>
            <a:r>
              <a:rPr lang="ko-KR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의 개수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138CB4D-6381-4919-A7F6-76A375F93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857" y="5032627"/>
            <a:ext cx="3014361" cy="10657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B60E53-79AD-4ED4-B3F4-B89F76FC2311}"/>
              </a:ext>
            </a:extLst>
          </p:cNvPr>
          <p:cNvSpPr txBox="1"/>
          <p:nvPr/>
        </p:nvSpPr>
        <p:spPr>
          <a:xfrm>
            <a:off x="289298" y="4106995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solidFill>
                  <a:srgbClr val="004A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ko-KR" altLang="en-US" sz="1600" b="1">
              <a:solidFill>
                <a:srgbClr val="004A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6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482</Words>
  <Application>Microsoft Office PowerPoint</Application>
  <PresentationFormat>와이드스크린</PresentationFormat>
  <Paragraphs>160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YeongSu</dc:creator>
  <cp:lastModifiedBy>YeongSu</cp:lastModifiedBy>
  <cp:revision>101</cp:revision>
  <dcterms:created xsi:type="dcterms:W3CDTF">2018-05-04T08:14:01Z</dcterms:created>
  <dcterms:modified xsi:type="dcterms:W3CDTF">2018-05-17T01:51:23Z</dcterms:modified>
</cp:coreProperties>
</file>