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27"/>
  </p:notesMasterIdLst>
  <p:sldIdLst>
    <p:sldId id="257" r:id="rId4"/>
    <p:sldId id="260" r:id="rId5"/>
    <p:sldId id="268" r:id="rId6"/>
    <p:sldId id="261" r:id="rId7"/>
    <p:sldId id="267" r:id="rId8"/>
    <p:sldId id="269" r:id="rId9"/>
    <p:sldId id="262" r:id="rId10"/>
    <p:sldId id="273" r:id="rId11"/>
    <p:sldId id="271" r:id="rId12"/>
    <p:sldId id="263" r:id="rId13"/>
    <p:sldId id="274" r:id="rId14"/>
    <p:sldId id="275" r:id="rId15"/>
    <p:sldId id="286" r:id="rId16"/>
    <p:sldId id="287" r:id="rId17"/>
    <p:sldId id="288" r:id="rId18"/>
    <p:sldId id="289" r:id="rId19"/>
    <p:sldId id="290" r:id="rId20"/>
    <p:sldId id="272" r:id="rId21"/>
    <p:sldId id="264" r:id="rId22"/>
    <p:sldId id="281" r:id="rId23"/>
    <p:sldId id="282" r:id="rId24"/>
    <p:sldId id="292" r:id="rId25"/>
    <p:sldId id="266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84409" y="4149160"/>
            <a:ext cx="722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Generative Adversarial Network</a:t>
            </a:r>
            <a:endParaRPr lang="ko-KR" altLang="en-US" sz="32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11245-59A3-4E1C-A007-8B9CF6D3F6AA}"/>
              </a:ext>
            </a:extLst>
          </p:cNvPr>
          <p:cNvSpPr txBox="1"/>
          <p:nvPr/>
        </p:nvSpPr>
        <p:spPr>
          <a:xfrm>
            <a:off x="9648882" y="5563859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한양대학교 </a:t>
            </a:r>
            <a:r>
              <a:rPr lang="en-US" altLang="ko-KR" b="1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Lab</a:t>
            </a:r>
            <a:endParaRPr lang="ko-KR" altLang="en-US" b="1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B271E-2998-483D-993A-AC89DC176378}"/>
              </a:ext>
            </a:extLst>
          </p:cNvPr>
          <p:cNvSpPr txBox="1"/>
          <p:nvPr/>
        </p:nvSpPr>
        <p:spPr>
          <a:xfrm>
            <a:off x="10311613" y="599109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임영수 조건희</a:t>
            </a:r>
          </a:p>
        </p:txBody>
      </p: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증명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7FD7503-FFB6-479F-8687-7C6B8097A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45" y="1382082"/>
            <a:ext cx="8703529" cy="5847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CAE881-6A8E-4635-A78F-D6F4E2C1EB00}"/>
              </a:ext>
            </a:extLst>
          </p:cNvPr>
          <p:cNvSpPr txBox="1"/>
          <p:nvPr/>
        </p:nvSpPr>
        <p:spPr>
          <a:xfrm>
            <a:off x="9401137" y="2268855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 – Discriminator</a:t>
            </a:r>
          </a:p>
          <a:p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 - Generator</a:t>
            </a:r>
            <a:endParaRPr lang="ko-KR" altLang="en-US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EBEFDC-A76F-490A-8175-421C69B4B73B}"/>
              </a:ext>
            </a:extLst>
          </p:cNvPr>
          <p:cNvSpPr txBox="1"/>
          <p:nvPr/>
        </p:nvSpPr>
        <p:spPr>
          <a:xfrm>
            <a:off x="9401137" y="196685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x</a:t>
            </a:r>
            <a:b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Noise z</a:t>
            </a:r>
            <a:endParaRPr lang="ko-KR" altLang="en-US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D87D3-EEDB-4049-B09A-9F12706E7BDB}"/>
                  </a:ext>
                </a:extLst>
              </p:cNvPr>
              <p:cNvSpPr txBox="1"/>
              <p:nvPr/>
            </p:nvSpPr>
            <p:spPr>
              <a:xfrm>
                <a:off x="2948340" y="5216757"/>
                <a:ext cx="3583710" cy="923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dirty="0"/>
                  <a:t>∵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</a:t>
                </a:r>
              </a:p>
              <a:p>
                <a:endParaRPr lang="en-US" altLang="ko-KR" sz="800" dirty="0"/>
              </a:p>
              <a:p>
                <a:r>
                  <a:rPr lang="en-US" altLang="ko-KR" dirty="0"/>
                  <a:t> 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D87D3-EEDB-4049-B09A-9F12706E7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40" y="5216757"/>
                <a:ext cx="3583710" cy="923651"/>
              </a:xfrm>
              <a:prstGeom prst="rect">
                <a:avLst/>
              </a:prstGeom>
              <a:blipFill>
                <a:blip r:embed="rId3"/>
                <a:stretch>
                  <a:fillRect l="-4082" t="-2649" b="-7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ED998B3-9839-46F5-8CB5-E5FDA69DA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16" y="3130281"/>
            <a:ext cx="6944694" cy="1914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BE21D8-D786-4DE4-9057-E1727D0532E7}"/>
                  </a:ext>
                </a:extLst>
              </p:cNvPr>
              <p:cNvSpPr txBox="1"/>
              <p:nvPr/>
            </p:nvSpPr>
            <p:spPr>
              <a:xfrm>
                <a:off x="9976779" y="4917282"/>
                <a:ext cx="1019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func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BE21D8-D786-4DE4-9057-E1727D05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779" y="4917282"/>
                <a:ext cx="1019510" cy="369332"/>
              </a:xfrm>
              <a:prstGeom prst="rect">
                <a:avLst/>
              </a:prstGeom>
              <a:blipFill>
                <a:blip r:embed="rId5"/>
                <a:stretch>
                  <a:fillRect r="-47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7913D4AA-25ED-4CC5-BB25-EAE20CA8DF2A}"/>
              </a:ext>
            </a:extLst>
          </p:cNvPr>
          <p:cNvSpPr/>
          <p:nvPr/>
        </p:nvSpPr>
        <p:spPr>
          <a:xfrm>
            <a:off x="9835291" y="4456103"/>
            <a:ext cx="1342239" cy="1342239"/>
          </a:xfrm>
          <a:prstGeom prst="ellipse">
            <a:avLst/>
          </a:prstGeom>
          <a:noFill/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0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증명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623C623-D67A-42F2-B7EF-380E4EF63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16" y="1435546"/>
            <a:ext cx="6944694" cy="1914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C86528-D647-44FD-97AD-10AE8544EE42}"/>
                  </a:ext>
                </a:extLst>
              </p:cNvPr>
              <p:cNvSpPr txBox="1"/>
              <p:nvPr/>
            </p:nvSpPr>
            <p:spPr>
              <a:xfrm>
                <a:off x="9976779" y="4917282"/>
                <a:ext cx="1019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func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C86528-D647-44FD-97AD-10AE8544E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779" y="4917282"/>
                <a:ext cx="1019510" cy="369332"/>
              </a:xfrm>
              <a:prstGeom prst="rect">
                <a:avLst/>
              </a:prstGeom>
              <a:blipFill>
                <a:blip r:embed="rId3"/>
                <a:stretch>
                  <a:fillRect r="-47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47EE9FCD-7FF1-42C2-9DCF-09DAD3128B36}"/>
              </a:ext>
            </a:extLst>
          </p:cNvPr>
          <p:cNvSpPr/>
          <p:nvPr/>
        </p:nvSpPr>
        <p:spPr>
          <a:xfrm>
            <a:off x="9835291" y="4456103"/>
            <a:ext cx="1342239" cy="1342239"/>
          </a:xfrm>
          <a:prstGeom prst="ellipse">
            <a:avLst/>
          </a:prstGeom>
          <a:noFill/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ADA1E0-6668-4BD2-BBDC-1721DF721FBF}"/>
                  </a:ext>
                </a:extLst>
              </p:cNvPr>
              <p:cNvSpPr txBox="1"/>
              <p:nvPr/>
            </p:nvSpPr>
            <p:spPr>
              <a:xfrm>
                <a:off x="2346816" y="3921109"/>
                <a:ext cx="4967001" cy="1623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C(G)</a:t>
                </a:r>
              </a:p>
              <a:p>
                <a:r>
                  <a:rPr lang="en-US" altLang="ko-KR" dirty="0"/>
                  <a:t>= </a:t>
                </a:r>
                <a:r>
                  <a:rPr lang="en-US" altLang="ko-KR" dirty="0">
                    <a:ln>
                      <a:solidFill>
                        <a:srgbClr val="94C3BB"/>
                      </a:solidFill>
                    </a:ln>
                    <a:solidFill>
                      <a:srgbClr val="94C3BB"/>
                    </a:solidFill>
                  </a:rPr>
                  <a:t>C(G) + log4 </a:t>
                </a:r>
                <a:r>
                  <a:rPr lang="en-US" altLang="ko-KR" dirty="0"/>
                  <a:t>– log4 </a:t>
                </a:r>
              </a:p>
              <a:p>
                <a:r>
                  <a:rPr lang="en-US" altLang="ko-KR" dirty="0"/>
                  <a:t>= -log4 + KL(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ko-KR" dirty="0"/>
                  <a:t>||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) + KL(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/>
                  <a:t>||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= -log4 + 2 * JSD(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ADA1E0-6668-4BD2-BBDC-1721DF721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16" y="3921109"/>
                <a:ext cx="4967001" cy="1623073"/>
              </a:xfrm>
              <a:prstGeom prst="rect">
                <a:avLst/>
              </a:prstGeom>
              <a:blipFill>
                <a:blip r:embed="rId4"/>
                <a:stretch>
                  <a:fillRect l="-1104" t="-1880" r="-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F38848A0-123A-4FFD-866C-72DC3DA04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05" y="3654372"/>
            <a:ext cx="544906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증명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BA5032-09CE-410B-B814-E30E86285A0F}"/>
                  </a:ext>
                </a:extLst>
              </p:cNvPr>
              <p:cNvSpPr txBox="1"/>
              <p:nvPr/>
            </p:nvSpPr>
            <p:spPr>
              <a:xfrm>
                <a:off x="2346816" y="1371005"/>
                <a:ext cx="6921638" cy="924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JSD(P || Q)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|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[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When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(P + Q)]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BA5032-09CE-410B-B814-E30E86285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16" y="1371005"/>
                <a:ext cx="6921638" cy="924677"/>
              </a:xfrm>
              <a:prstGeom prst="rect">
                <a:avLst/>
              </a:prstGeom>
              <a:blipFill>
                <a:blip r:embed="rId2"/>
                <a:stretch>
                  <a:fillRect l="-793" t="-40132" b="-21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86C24B-CD13-4E4D-AB48-DAE66CBDB20C}"/>
              </a:ext>
            </a:extLst>
          </p:cNvPr>
          <p:cNvSpPr txBox="1"/>
          <p:nvPr/>
        </p:nvSpPr>
        <p:spPr>
          <a:xfrm>
            <a:off x="2374396" y="2647956"/>
            <a:ext cx="2206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Q(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가 같으면</a:t>
            </a:r>
            <a:endParaRPr lang="en-US" altLang="ko-KR" dirty="0"/>
          </a:p>
          <a:p>
            <a:r>
              <a:rPr lang="en-US" altLang="ko-KR" dirty="0"/>
              <a:t>-&gt; KL = 0</a:t>
            </a:r>
          </a:p>
          <a:p>
            <a:r>
              <a:rPr lang="en-US" altLang="ko-KR" dirty="0"/>
              <a:t>-&gt; JSD</a:t>
            </a:r>
            <a:r>
              <a:rPr lang="ko-KR" altLang="en-US" dirty="0"/>
              <a:t>도 </a:t>
            </a:r>
            <a:r>
              <a:rPr lang="en-US" altLang="ko-KR" dirty="0"/>
              <a:t>0!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63C8CE-9710-480C-9592-E88E39D20A6F}"/>
                  </a:ext>
                </a:extLst>
              </p:cNvPr>
              <p:cNvSpPr txBox="1"/>
              <p:nvPr/>
            </p:nvSpPr>
            <p:spPr>
              <a:xfrm>
                <a:off x="2346816" y="3921109"/>
                <a:ext cx="4967001" cy="1900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C(G)</a:t>
                </a:r>
              </a:p>
              <a:p>
                <a:r>
                  <a:rPr lang="en-US" altLang="ko-KR" dirty="0"/>
                  <a:t>= </a:t>
                </a:r>
                <a:r>
                  <a:rPr lang="en-US" altLang="ko-KR" dirty="0">
                    <a:ln>
                      <a:solidFill>
                        <a:srgbClr val="94C3BB"/>
                      </a:solidFill>
                    </a:ln>
                    <a:solidFill>
                      <a:srgbClr val="94C3BB"/>
                    </a:solidFill>
                  </a:rPr>
                  <a:t>C(G) + log4 </a:t>
                </a:r>
                <a:r>
                  <a:rPr lang="en-US" altLang="ko-KR" dirty="0"/>
                  <a:t>– log4 </a:t>
                </a:r>
              </a:p>
              <a:p>
                <a:r>
                  <a:rPr lang="en-US" altLang="ko-KR" dirty="0"/>
                  <a:t>= -log4 + KL(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ko-KR" dirty="0"/>
                  <a:t>||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) + KL(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/>
                  <a:t>||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= -log4 + 2 * JSD(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= -log4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63C8CE-9710-480C-9592-E88E39D20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16" y="3921109"/>
                <a:ext cx="4967001" cy="1900072"/>
              </a:xfrm>
              <a:prstGeom prst="rect">
                <a:avLst/>
              </a:prstGeom>
              <a:blipFill>
                <a:blip r:embed="rId3"/>
                <a:stretch>
                  <a:fillRect l="-1104" t="-1603" r="-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58F4B7D0-80F6-4802-BFE6-919A51E4D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05" y="3654372"/>
            <a:ext cx="5449060" cy="533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4EC330-8D50-4378-93D5-2224C7610F4E}"/>
                  </a:ext>
                </a:extLst>
              </p:cNvPr>
              <p:cNvSpPr txBox="1"/>
              <p:nvPr/>
            </p:nvSpPr>
            <p:spPr>
              <a:xfrm>
                <a:off x="9976779" y="4917282"/>
                <a:ext cx="1019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func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4EC330-8D50-4378-93D5-2224C7610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779" y="4917282"/>
                <a:ext cx="1019510" cy="369332"/>
              </a:xfrm>
              <a:prstGeom prst="rect">
                <a:avLst/>
              </a:prstGeom>
              <a:blipFill>
                <a:blip r:embed="rId5"/>
                <a:stretch>
                  <a:fillRect r="-47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53D8059C-B4E6-47D2-90F8-5D2CD7BB8C9F}"/>
              </a:ext>
            </a:extLst>
          </p:cNvPr>
          <p:cNvSpPr/>
          <p:nvPr/>
        </p:nvSpPr>
        <p:spPr>
          <a:xfrm>
            <a:off x="9835291" y="4456103"/>
            <a:ext cx="1342239" cy="1342239"/>
          </a:xfrm>
          <a:prstGeom prst="ellipse">
            <a:avLst/>
          </a:prstGeom>
          <a:noFill/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489B2-F215-449B-9A29-780D3533FB3B}"/>
              </a:ext>
            </a:extLst>
          </p:cNvPr>
          <p:cNvSpPr txBox="1"/>
          <p:nvPr/>
        </p:nvSpPr>
        <p:spPr>
          <a:xfrm>
            <a:off x="2564234" y="5512162"/>
            <a:ext cx="3453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이론적으론 </a:t>
            </a:r>
            <a:r>
              <a:rPr lang="en-US" altLang="ko-KR" sz="10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fixed solution</a:t>
            </a:r>
            <a:r>
              <a:rPr lang="ko-KR" altLang="en-US" sz="10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수렴하지만</a:t>
            </a:r>
            <a:r>
              <a:rPr lang="en-US" altLang="ko-KR" sz="10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실전에서는</a:t>
            </a:r>
            <a:r>
              <a:rPr lang="en-US" altLang="ko-KR" sz="10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?)</a:t>
            </a:r>
            <a:endParaRPr lang="ko-KR" altLang="en-US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26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56FCF-D28E-48D7-BD44-6E99F4D75CE9}"/>
              </a:ext>
            </a:extLst>
          </p:cNvPr>
          <p:cNvSpPr txBox="1"/>
          <p:nvPr/>
        </p:nvSpPr>
        <p:spPr>
          <a:xfrm>
            <a:off x="4113729" y="2826112"/>
            <a:ext cx="3964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>
                <a:ln w="104775" cmpd="tri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보완 및 응용</a:t>
            </a:r>
            <a:endParaRPr lang="ko-KR" altLang="en-US" sz="4800" spc="300" dirty="0">
              <a:ln w="104775" cmpd="tri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43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04803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보완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AC0A44-82DD-4C28-BAF8-2CB9DF3F07F0}"/>
              </a:ext>
            </a:extLst>
          </p:cNvPr>
          <p:cNvSpPr txBox="1"/>
          <p:nvPr/>
        </p:nvSpPr>
        <p:spPr>
          <a:xfrm>
            <a:off x="464118" y="1037157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GAN</a:t>
            </a:r>
            <a:r>
              <a:rPr lang="ko-KR" altLang="en-US" sz="2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불안정성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6990E-E265-43AC-B7A0-91A5507D7FD3}"/>
              </a:ext>
            </a:extLst>
          </p:cNvPr>
          <p:cNvSpPr txBox="1"/>
          <p:nvPr/>
        </p:nvSpPr>
        <p:spPr>
          <a:xfrm>
            <a:off x="844991" y="1844344"/>
            <a:ext cx="57527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Collapsing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 &amp; D oscillating during training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 learning between G and D is unbalanced</a:t>
            </a:r>
          </a:p>
          <a:p>
            <a:endParaRPr lang="en-US" altLang="ko-KR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938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AC0A44-82DD-4C28-BAF8-2CB9DF3F07F0}"/>
              </a:ext>
            </a:extLst>
          </p:cNvPr>
          <p:cNvSpPr txBox="1"/>
          <p:nvPr/>
        </p:nvSpPr>
        <p:spPr>
          <a:xfrm>
            <a:off x="464118" y="1037157"/>
            <a:ext cx="248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Unrolled GAN</a:t>
            </a:r>
            <a:endParaRPr lang="ko-KR" altLang="en-US" sz="2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6990E-E265-43AC-B7A0-91A5507D7FD3}"/>
              </a:ext>
            </a:extLst>
          </p:cNvPr>
          <p:cNvSpPr txBox="1"/>
          <p:nvPr/>
        </p:nvSpPr>
        <p:spPr>
          <a:xfrm>
            <a:off x="844991" y="1844344"/>
            <a:ext cx="50404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공간이 아닌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NN 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공간이라 이론과의 괴리 발생</a:t>
            </a:r>
            <a:endParaRPr lang="en-US" altLang="ko-KR" sz="1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Ex)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NN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minimax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maximin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구분하지 못한다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endParaRPr lang="en-US" altLang="ko-KR" sz="1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b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G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업데이트할 때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backpropagation!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6409A4-EB68-4F42-BB29-DFB61F6A0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612" y="2376879"/>
            <a:ext cx="1648055" cy="3238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51CF4E8-D8D4-4C52-93F1-B98D57A3E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543" y="2407732"/>
            <a:ext cx="1686160" cy="27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328361-D67D-4EB2-8653-E9BA0319690E}"/>
              </a:ext>
            </a:extLst>
          </p:cNvPr>
          <p:cNvSpPr txBox="1"/>
          <p:nvPr/>
        </p:nvSpPr>
        <p:spPr>
          <a:xfrm>
            <a:off x="8289209" y="2726153"/>
            <a:ext cx="2978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Generator</a:t>
            </a:r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입장</a:t>
            </a:r>
            <a:endParaRPr lang="en-US" altLang="ko-KR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고정된 </a:t>
            </a: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헷갈려 할 </a:t>
            </a: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</a:t>
            </a:r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하나만 보내자</a:t>
            </a: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10B00D-58AB-4CBA-B847-70DEF3C0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1" y="4192399"/>
            <a:ext cx="4412240" cy="12964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9F0F74-9C76-4066-9750-8CD802431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31" y="4157609"/>
            <a:ext cx="5603996" cy="136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2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AC0A44-82DD-4C28-BAF8-2CB9DF3F07F0}"/>
              </a:ext>
            </a:extLst>
          </p:cNvPr>
          <p:cNvSpPr txBox="1"/>
          <p:nvPr/>
        </p:nvSpPr>
        <p:spPr>
          <a:xfrm>
            <a:off x="464118" y="1037157"/>
            <a:ext cx="532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DCGAN(Deep Convolutional GAN)</a:t>
            </a:r>
            <a:endParaRPr lang="ko-KR" altLang="en-US" sz="2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6990E-E265-43AC-B7A0-91A5507D7FD3}"/>
              </a:ext>
            </a:extLst>
          </p:cNvPr>
          <p:cNvSpPr txBox="1"/>
          <p:nvPr/>
        </p:nvSpPr>
        <p:spPr>
          <a:xfrm>
            <a:off x="844991" y="1844344"/>
            <a:ext cx="597644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fully-connected 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 대신에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CNN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사용하는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GAN</a:t>
            </a:r>
          </a:p>
          <a:p>
            <a:endParaRPr lang="en-US" altLang="ko-KR" sz="1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단점 극복 사례 중 가장 효과적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endParaRPr lang="en-US" altLang="ko-KR" sz="1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엄청난 시도 끝에 만들어진 구조</a:t>
            </a:r>
            <a:endParaRPr lang="en-US" altLang="ko-KR" sz="1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Ex) Fully-connected hidden layer 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G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batch-normalization, 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46272C-5556-4E4F-8289-AF9640847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6" y="3518808"/>
            <a:ext cx="6276236" cy="25158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E016EB-13FD-4D28-84DA-723F405D9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65" y="1132652"/>
            <a:ext cx="4632249" cy="49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9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AC0A44-82DD-4C28-BAF8-2CB9DF3F07F0}"/>
              </a:ext>
            </a:extLst>
          </p:cNvPr>
          <p:cNvSpPr txBox="1"/>
          <p:nvPr/>
        </p:nvSpPr>
        <p:spPr>
          <a:xfrm>
            <a:off x="464118" y="1037157"/>
            <a:ext cx="438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EBGAN(Energy-Based GAN)</a:t>
            </a:r>
            <a:endParaRPr lang="ko-KR" altLang="en-US" sz="2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4051D-84F9-453A-A19D-DB224050852F}"/>
              </a:ext>
            </a:extLst>
          </p:cNvPr>
          <p:cNvSpPr txBox="1"/>
          <p:nvPr/>
        </p:nvSpPr>
        <p:spPr>
          <a:xfrm>
            <a:off x="844991" y="1844344"/>
            <a:ext cx="627139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대다수의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GAN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probabilistic (D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0~1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뱉는다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Energy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개념을 도입하자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 (D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Energy Function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본다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(G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contrastive data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생성하면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Energy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할당한다</a:t>
            </a:r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G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energy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높은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sample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생성해가며 전체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Energy surface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구성</a:t>
            </a:r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D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생성한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sample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Energy Function</a:t>
            </a:r>
            <a:r>
              <a:rPr lang="ko-KR" altLang="en-US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학습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0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8178" y="2826112"/>
            <a:ext cx="3055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 코드</a:t>
            </a:r>
          </a:p>
        </p:txBody>
      </p:sp>
    </p:spTree>
    <p:extLst>
      <p:ext uri="{BB962C8B-B14F-4D97-AF65-F5344CB8AC3E}">
        <p14:creationId xmlns:p14="http://schemas.microsoft.com/office/powerpoint/2010/main" val="118900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4117" y="1057672"/>
            <a:ext cx="40914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GAN – MNIST Dataset Training Result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17" y="229970"/>
            <a:ext cx="284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 코드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A520D8C-6DBE-4AFE-8F12-4EDDBF94F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20" r="66561"/>
          <a:stretch/>
        </p:blipFill>
        <p:spPr>
          <a:xfrm>
            <a:off x="6380795" y="2110126"/>
            <a:ext cx="4484981" cy="35377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9EB523-90BD-425D-A738-7A12A30E3BFF}"/>
              </a:ext>
            </a:extLst>
          </p:cNvPr>
          <p:cNvSpPr txBox="1"/>
          <p:nvPr/>
        </p:nvSpPr>
        <p:spPr>
          <a:xfrm>
            <a:off x="4972567" y="1478389"/>
            <a:ext cx="22468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&lt;Loss function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추이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6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3A389B0-79B0-4A37-BD53-608C418AB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61" b="49620"/>
          <a:stretch/>
        </p:blipFill>
        <p:spPr>
          <a:xfrm>
            <a:off x="1326223" y="2110127"/>
            <a:ext cx="4484983" cy="35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GAN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보완 및 응용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코드</a:t>
            </a: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4117" y="1057672"/>
            <a:ext cx="40914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GAN – MNIST Dataset Training Result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17" y="229970"/>
            <a:ext cx="284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 코드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14A0A2-3CA9-4F66-8FA9-A63371350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4" y="2559911"/>
            <a:ext cx="2133600" cy="213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27F7F2-FA89-4E06-B537-C45F3FDD2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59911"/>
            <a:ext cx="213360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B7E3A-1962-467D-8252-449F2CB2E065}"/>
              </a:ext>
            </a:extLst>
          </p:cNvPr>
          <p:cNvSpPr txBox="1"/>
          <p:nvPr/>
        </p:nvSpPr>
        <p:spPr>
          <a:xfrm>
            <a:off x="2015328" y="4878092"/>
            <a:ext cx="12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Epoch 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A1654-E43C-458D-92EA-CA161A7CEFB3}"/>
              </a:ext>
            </a:extLst>
          </p:cNvPr>
          <p:cNvSpPr txBox="1"/>
          <p:nvPr/>
        </p:nvSpPr>
        <p:spPr>
          <a:xfrm>
            <a:off x="4388414" y="4878092"/>
            <a:ext cx="12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Epoch 20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975E38-9393-4892-A3D7-A5849C9AC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52" y="1761105"/>
            <a:ext cx="3993299" cy="39932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EBA368-EF27-4EF4-9BFC-C7D21FC5A9B6}"/>
              </a:ext>
            </a:extLst>
          </p:cNvPr>
          <p:cNvSpPr txBox="1"/>
          <p:nvPr/>
        </p:nvSpPr>
        <p:spPr>
          <a:xfrm>
            <a:off x="2719223" y="2035444"/>
            <a:ext cx="224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&lt;Test result&gt;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9B88A-1634-48B2-9EBF-412A1DC87B47}"/>
              </a:ext>
            </a:extLst>
          </p:cNvPr>
          <p:cNvSpPr txBox="1"/>
          <p:nvPr/>
        </p:nvSpPr>
        <p:spPr>
          <a:xfrm>
            <a:off x="7771667" y="1170191"/>
            <a:ext cx="22468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&lt;Training&gt;</a:t>
            </a:r>
          </a:p>
        </p:txBody>
      </p:sp>
    </p:spTree>
    <p:extLst>
      <p:ext uri="{BB962C8B-B14F-4D97-AF65-F5344CB8AC3E}">
        <p14:creationId xmlns:p14="http://schemas.microsoft.com/office/powerpoint/2010/main" val="371687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4117" y="1057672"/>
            <a:ext cx="40914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Other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17" y="229970"/>
            <a:ext cx="284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 코드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580FD9-7E7A-4944-8174-385DBD7451A5}"/>
              </a:ext>
            </a:extLst>
          </p:cNvPr>
          <p:cNvSpPr txBox="1"/>
          <p:nvPr/>
        </p:nvSpPr>
        <p:spPr>
          <a:xfrm>
            <a:off x="4902925" y="1735649"/>
            <a:ext cx="238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&lt;CGAN&gt;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FCCA46D-C0B5-4960-A07F-38AD20F4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57" y="2348594"/>
            <a:ext cx="2667000" cy="2667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843FCD-4CEC-44E1-978C-7726B0FB1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85" y="2348594"/>
            <a:ext cx="2667000" cy="266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08CCCA-CDB9-4EA2-9011-1A147FE4AD95}"/>
              </a:ext>
            </a:extLst>
          </p:cNvPr>
          <p:cNvSpPr txBox="1"/>
          <p:nvPr/>
        </p:nvSpPr>
        <p:spPr>
          <a:xfrm>
            <a:off x="7215371" y="5232319"/>
            <a:ext cx="12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Epoch 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7BDA2-B173-45AC-B829-3EE2AACFB917}"/>
              </a:ext>
            </a:extLst>
          </p:cNvPr>
          <p:cNvSpPr txBox="1"/>
          <p:nvPr/>
        </p:nvSpPr>
        <p:spPr>
          <a:xfrm>
            <a:off x="9978099" y="5232319"/>
            <a:ext cx="12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Epoch 20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6E28FC1-5C93-4EC5-854A-2180525F82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1" r="66545"/>
          <a:stretch/>
        </p:blipFill>
        <p:spPr>
          <a:xfrm>
            <a:off x="3286995" y="2531414"/>
            <a:ext cx="2996991" cy="23518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D80C09-499F-4BB3-B6E6-08A2409ABB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45" b="49949"/>
          <a:stretch/>
        </p:blipFill>
        <p:spPr>
          <a:xfrm>
            <a:off x="239207" y="2531414"/>
            <a:ext cx="2994457" cy="235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3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4117" y="1057672"/>
            <a:ext cx="40914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Other models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117" y="229970"/>
            <a:ext cx="284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 코드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DFACA5D-79DB-4D86-A76C-71A5BAB22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1" r="66175"/>
          <a:stretch/>
        </p:blipFill>
        <p:spPr>
          <a:xfrm>
            <a:off x="3447227" y="2596764"/>
            <a:ext cx="2952479" cy="2328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80FD9-7E7A-4944-8174-385DBD7451A5}"/>
              </a:ext>
            </a:extLst>
          </p:cNvPr>
          <p:cNvSpPr txBox="1"/>
          <p:nvPr/>
        </p:nvSpPr>
        <p:spPr>
          <a:xfrm>
            <a:off x="4902925" y="1480232"/>
            <a:ext cx="238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&lt;EBGAN&gt;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FCCA46D-C0B5-4960-A07F-38AD20F47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65" y="2348594"/>
            <a:ext cx="2667000" cy="2667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B843FCD-4CEC-44E1-978C-7726B0FB1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85" y="2348594"/>
            <a:ext cx="2667000" cy="266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08CCCA-CDB9-4EA2-9011-1A147FE4AD95}"/>
              </a:ext>
            </a:extLst>
          </p:cNvPr>
          <p:cNvSpPr txBox="1"/>
          <p:nvPr/>
        </p:nvSpPr>
        <p:spPr>
          <a:xfrm>
            <a:off x="7239379" y="5232319"/>
            <a:ext cx="12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Epoch 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7BDA2-B173-45AC-B829-3EE2AACFB917}"/>
              </a:ext>
            </a:extLst>
          </p:cNvPr>
          <p:cNvSpPr txBox="1"/>
          <p:nvPr/>
        </p:nvSpPr>
        <p:spPr>
          <a:xfrm>
            <a:off x="9978099" y="5232319"/>
            <a:ext cx="128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Epoch 20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06EFF4-BC7E-4049-AB4F-CE081248C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1" b="50589"/>
          <a:stretch/>
        </p:blipFill>
        <p:spPr>
          <a:xfrm>
            <a:off x="300517" y="2596764"/>
            <a:ext cx="3091383" cy="23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9426" y="2826112"/>
            <a:ext cx="40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1934" y="2826112"/>
            <a:ext cx="1608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GAN</a:t>
            </a:r>
            <a:endParaRPr lang="ko-KR" altLang="en-US" sz="4800" spc="300" dirty="0">
              <a:ln w="104775" cmpd="tri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82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9" y="22997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GAN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267D552-1C32-4094-9F60-C4F4A6D8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06" y="3563224"/>
            <a:ext cx="3810000" cy="2143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6BDD2B-8941-42B1-980F-E8F8EF7C4B3F}"/>
              </a:ext>
            </a:extLst>
          </p:cNvPr>
          <p:cNvSpPr txBox="1"/>
          <p:nvPr/>
        </p:nvSpPr>
        <p:spPr>
          <a:xfrm>
            <a:off x="648677" y="2019651"/>
            <a:ext cx="46349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Generative</a:t>
            </a:r>
            <a:br>
              <a:rPr lang="en-US" altLang="ko-KR" sz="2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2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br>
              <a:rPr lang="en-US" altLang="ko-KR" sz="2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Adversarial : </a:t>
            </a:r>
            <a:r>
              <a:rPr lang="ko-KR" altLang="en-US" sz="2400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대립하는</a:t>
            </a:r>
            <a:r>
              <a:rPr lang="en-US" altLang="ko-KR" sz="2400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적대하는</a:t>
            </a:r>
            <a:endParaRPr lang="en-US" altLang="ko-KR" sz="2400" dirty="0">
              <a:ln w="22225">
                <a:noFill/>
              </a:ln>
              <a:solidFill>
                <a:srgbClr val="94C3B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br>
              <a:rPr lang="en-US" altLang="ko-KR" sz="2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br>
              <a:rPr lang="en-US" altLang="ko-KR" sz="2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</a:t>
            </a:r>
            <a:endParaRPr lang="en-US" altLang="ko-KR" sz="24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1F3C2-F5DF-4C72-A059-0F42ABDB143A}"/>
              </a:ext>
            </a:extLst>
          </p:cNvPr>
          <p:cNvSpPr txBox="1"/>
          <p:nvPr/>
        </p:nvSpPr>
        <p:spPr>
          <a:xfrm>
            <a:off x="6490067" y="1529604"/>
            <a:ext cx="31742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대립하는 두 </a:t>
            </a:r>
            <a:r>
              <a:rPr lang="en-US" altLang="ko-KR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Algorithm</a:t>
            </a:r>
            <a:r>
              <a:rPr lang="ko-KR" altLang="en-US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</a:t>
            </a:r>
            <a:br>
              <a:rPr lang="en-US" altLang="ko-KR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br>
              <a:rPr lang="en-US" altLang="ko-KR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(Generator vs. Discriminator)</a:t>
            </a:r>
            <a:br>
              <a:rPr lang="en-US" altLang="ko-KR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br>
              <a:rPr lang="en-US" altLang="ko-KR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서로의 성능을 점차 개선함</a:t>
            </a:r>
            <a:r>
              <a:rPr lang="en-US" altLang="ko-KR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ko-KR" altLang="en-US" sz="16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87CB91-F8A4-4DA5-9C26-25FD57F8F9EB}"/>
              </a:ext>
            </a:extLst>
          </p:cNvPr>
          <p:cNvSpPr txBox="1"/>
          <p:nvPr/>
        </p:nvSpPr>
        <p:spPr>
          <a:xfrm>
            <a:off x="8107119" y="555662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결과적으로 구별할 확률은 </a:t>
            </a: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0.5</a:t>
            </a:r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수렴한다</a:t>
            </a: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9" y="22997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GAN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F4A6567-14BF-4374-859A-196920BBF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" y="1498835"/>
            <a:ext cx="5354855" cy="3860329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45BF0DA-EA40-44DD-875A-1AD1C601820C}"/>
              </a:ext>
            </a:extLst>
          </p:cNvPr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8E250B2-B37D-448E-8B3C-C9915E5C9935}"/>
              </a:ext>
            </a:extLst>
          </p:cNvPr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C8EBB8-C46F-43D6-A3CE-23445B85CDCD}"/>
              </a:ext>
            </a:extLst>
          </p:cNvPr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A00130-2261-4E6D-BC18-0D7F8132B271}"/>
              </a:ext>
            </a:extLst>
          </p:cNvPr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8A91DD-45A0-4938-89A5-1A2FFFFD0E64}"/>
              </a:ext>
            </a:extLst>
          </p:cNvPr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7A134C67-105B-453D-A3BE-00A0B288B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06" y="3563224"/>
            <a:ext cx="3810000" cy="2143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6F6E87-F026-4EDC-93D2-B173A676FD0A}"/>
              </a:ext>
            </a:extLst>
          </p:cNvPr>
          <p:cNvSpPr txBox="1"/>
          <p:nvPr/>
        </p:nvSpPr>
        <p:spPr>
          <a:xfrm>
            <a:off x="8107119" y="555662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결과적으로 구별할 확률은 </a:t>
            </a: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0.5</a:t>
            </a:r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수렴한다</a:t>
            </a: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232FC7-6AA7-4355-9CB3-737A135E7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83" y="1324599"/>
            <a:ext cx="4551208" cy="14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9642" y="2826112"/>
            <a:ext cx="149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원리</a:t>
            </a:r>
          </a:p>
        </p:txBody>
      </p:sp>
    </p:spTree>
    <p:extLst>
      <p:ext uri="{BB962C8B-B14F-4D97-AF65-F5344CB8AC3E}">
        <p14:creationId xmlns:p14="http://schemas.microsoft.com/office/powerpoint/2010/main" val="213872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원리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BD33A18-5FC9-44AF-9A5C-549DE94E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45" y="1382082"/>
            <a:ext cx="8703529" cy="5847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9A1DF2-2B82-4378-B242-A5C22556AF96}"/>
              </a:ext>
            </a:extLst>
          </p:cNvPr>
          <p:cNvSpPr txBox="1"/>
          <p:nvPr/>
        </p:nvSpPr>
        <p:spPr>
          <a:xfrm>
            <a:off x="1953024" y="3833290"/>
            <a:ext cx="36166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Log(D(x))</a:t>
            </a:r>
            <a:r>
              <a:rPr lang="ko-KR" altLang="en-US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Log(1-D(G(z)))</a:t>
            </a:r>
            <a:r>
              <a:rPr lang="ko-KR" altLang="en-US" sz="1400" dirty="0">
                <a:ln w="22225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극대화하려면</a:t>
            </a:r>
            <a:endParaRPr lang="en-US" altLang="ko-KR" sz="1400" dirty="0">
              <a:ln w="22225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n w="22225">
                <a:noFill/>
              </a:ln>
              <a:solidFill>
                <a:srgbClr val="94C3B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n w="22225">
                <a:noFill/>
              </a:ln>
              <a:solidFill>
                <a:srgbClr val="94C3B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D(x)</a:t>
            </a:r>
            <a:r>
              <a:rPr lang="ko-KR" altLang="en-US" sz="1400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극대화</a:t>
            </a:r>
            <a:r>
              <a:rPr lang="en-US" altLang="ko-KR" sz="1400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D(G(z))</a:t>
            </a:r>
            <a:r>
              <a:rPr lang="ko-KR" altLang="en-US" sz="1400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극소화</a:t>
            </a:r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4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EE4646-A164-4B0B-B07A-578E08282E35}"/>
              </a:ext>
            </a:extLst>
          </p:cNvPr>
          <p:cNvSpPr txBox="1"/>
          <p:nvPr/>
        </p:nvSpPr>
        <p:spPr>
          <a:xfrm>
            <a:off x="9401137" y="2268855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 – Discriminator</a:t>
            </a:r>
          </a:p>
          <a:p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 - Generator</a:t>
            </a:r>
            <a:endParaRPr lang="ko-KR" altLang="en-US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BB4D6-5F94-4326-9873-E0F0932AFFCD}"/>
              </a:ext>
            </a:extLst>
          </p:cNvPr>
          <p:cNvSpPr txBox="1"/>
          <p:nvPr/>
        </p:nvSpPr>
        <p:spPr>
          <a:xfrm>
            <a:off x="9401137" y="196685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x</a:t>
            </a:r>
            <a:b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Noise z</a:t>
            </a:r>
            <a:endParaRPr lang="ko-KR" altLang="en-US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AD9FA5-2633-454C-A375-BAF265F516DF}"/>
              </a:ext>
            </a:extLst>
          </p:cNvPr>
          <p:cNvSpPr txBox="1"/>
          <p:nvPr/>
        </p:nvSpPr>
        <p:spPr>
          <a:xfrm>
            <a:off x="1953024" y="5011230"/>
            <a:ext cx="5012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∵  실용성</a:t>
            </a:r>
            <a:r>
              <a:rPr lang="en-US" altLang="ko-KR" sz="1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endParaRPr lang="en-US" altLang="ko-KR" sz="12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log(1-D(G(z)))</a:t>
            </a:r>
            <a:r>
              <a:rPr lang="ko-KR" altLang="en-US" sz="1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학습하는 것보다 </a:t>
            </a:r>
            <a:r>
              <a:rPr lang="en-US" altLang="ko-KR" sz="1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log(D(G(z)))</a:t>
            </a:r>
            <a:r>
              <a:rPr lang="ko-KR" altLang="en-US" sz="1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학습하는 것이 빠르다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992E8B-9651-4489-AF62-F0F4EED0D3C6}"/>
              </a:ext>
            </a:extLst>
          </p:cNvPr>
          <p:cNvSpPr/>
          <p:nvPr/>
        </p:nvSpPr>
        <p:spPr>
          <a:xfrm>
            <a:off x="1953024" y="3422229"/>
            <a:ext cx="8611250" cy="2735287"/>
          </a:xfrm>
          <a:prstGeom prst="rect">
            <a:avLst/>
          </a:prstGeom>
          <a:noFill/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4BF16F-267A-43E7-B4A9-3D6F9A7F5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4" y="1708863"/>
            <a:ext cx="10336971" cy="34402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7461D7-58E3-4F76-B1A5-87927016BD2F}"/>
              </a:ext>
            </a:extLst>
          </p:cNvPr>
          <p:cNvSpPr txBox="1"/>
          <p:nvPr/>
        </p:nvSpPr>
        <p:spPr>
          <a:xfrm>
            <a:off x="9351620" y="1431864"/>
            <a:ext cx="1353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검정 </a:t>
            </a: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Data</a:t>
            </a:r>
          </a:p>
          <a:p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파랑 </a:t>
            </a: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Discriminator</a:t>
            </a:r>
          </a:p>
          <a:p>
            <a:r>
              <a:rPr lang="ko-KR" altLang="en-US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초록 </a:t>
            </a:r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Generator</a:t>
            </a:r>
            <a:endParaRPr lang="ko-KR" altLang="en-US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23C598-9B24-4779-8A12-D8DD7C414E23}"/>
                  </a:ext>
                </a:extLst>
              </p:cNvPr>
              <p:cNvSpPr txBox="1"/>
              <p:nvPr/>
            </p:nvSpPr>
            <p:spPr>
              <a:xfrm>
                <a:off x="10704876" y="2830972"/>
                <a:ext cx="1281120" cy="402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solidFill>
                              <a:srgbClr val="94C3B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rgbClr val="94C3B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𝟏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rgbClr val="94C3B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𝟐</m:t>
                        </m:r>
                      </m:den>
                    </m:f>
                  </m:oMath>
                </a14:m>
                <a:r>
                  <a:rPr lang="ko-KR" altLang="en-US" sz="1400" b="1" dirty="0">
                    <a:solidFill>
                      <a:srgbClr val="94C3B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수렴한다</a:t>
                </a:r>
                <a:r>
                  <a:rPr lang="en-US" altLang="ko-KR" sz="1400" b="1" dirty="0">
                    <a:solidFill>
                      <a:srgbClr val="94C3B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!</a:t>
                </a:r>
                <a:endParaRPr lang="ko-KR" altLang="en-US" sz="1400" b="1" dirty="0">
                  <a:solidFill>
                    <a:srgbClr val="94C3B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23C598-9B24-4779-8A12-D8DD7C41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876" y="2830972"/>
                <a:ext cx="1281120" cy="402482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AFC88DC-E058-4FFF-82F1-3895C7EA7785}"/>
              </a:ext>
            </a:extLst>
          </p:cNvPr>
          <p:cNvSpPr txBox="1"/>
          <p:nvPr/>
        </p:nvSpPr>
        <p:spPr>
          <a:xfrm>
            <a:off x="666096" y="3906617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x=G(z)</a:t>
            </a:r>
            <a:endParaRPr lang="ko-KR" altLang="en-US" sz="1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63854A-B6B1-4BFC-8548-C91716609E07}"/>
                  </a:ext>
                </a:extLst>
              </p:cNvPr>
              <p:cNvSpPr txBox="1"/>
              <p:nvPr/>
            </p:nvSpPr>
            <p:spPr>
              <a:xfrm>
                <a:off x="3172960" y="5424593"/>
                <a:ext cx="5381473" cy="496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94C3BB"/>
                    </a:solidFill>
                    <a:ea typeface="나눔스퀘어" panose="020B0600000101010101" pitchFamily="50" charset="-127"/>
                  </a:rPr>
                  <a:t>∴</a:t>
                </a:r>
                <a:r>
                  <a:rPr lang="en-US" altLang="ko-KR" sz="2400" b="1" dirty="0">
                    <a:solidFill>
                      <a:srgbClr val="94C3BB"/>
                    </a:solidFill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94C3B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94C3B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 </m:t>
                        </m:r>
                        <m:r>
                          <a:rPr lang="en-US" altLang="ko-KR" sz="2400" b="1" i="1" smtClean="0">
                            <a:solidFill>
                              <a:srgbClr val="94C3B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𝒑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94C3B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ko-KR" altLang="en-US" sz="2400" b="1" dirty="0">
                    <a:solidFill>
                      <a:srgbClr val="94C3B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2400" b="1" dirty="0">
                    <a:solidFill>
                      <a:srgbClr val="94C3B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94C3B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94C3B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𝒑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94C3BB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𝒅𝒂𝒕𝒂</m:t>
                        </m:r>
                      </m:sub>
                    </m:sSub>
                  </m:oMath>
                </a14:m>
                <a:r>
                  <a:rPr lang="ko-KR" altLang="en-US" sz="2400" b="1" dirty="0">
                    <a:solidFill>
                      <a:srgbClr val="94C3B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일 때 최적해를 갖는다</a:t>
                </a:r>
                <a:r>
                  <a:rPr lang="en-US" altLang="ko-KR" sz="2400" b="1" dirty="0">
                    <a:solidFill>
                      <a:srgbClr val="94C3B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!</a:t>
                </a:r>
                <a:endParaRPr lang="ko-KR" altLang="en-US" sz="2400" b="1" dirty="0">
                  <a:solidFill>
                    <a:srgbClr val="94C3B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63854A-B6B1-4BFC-8548-C9171660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60" y="5424593"/>
                <a:ext cx="5381473" cy="496611"/>
              </a:xfrm>
              <a:prstGeom prst="rect">
                <a:avLst/>
              </a:prstGeom>
              <a:blipFill>
                <a:blip r:embed="rId4"/>
                <a:stretch>
                  <a:fillRect l="-1699" t="-11111" r="-906" b="-19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8623AD-D79D-4234-8D03-A9DACB6C4646}"/>
              </a:ext>
            </a:extLst>
          </p:cNvPr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1A899EB-2210-4856-A1CC-0439C35B3738}"/>
              </a:ext>
            </a:extLst>
          </p:cNvPr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D1E4A73-82CA-4286-BC31-83EE5E1CF979}"/>
              </a:ext>
            </a:extLst>
          </p:cNvPr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7F374D7-F676-469E-A1B9-941573A67FC1}"/>
              </a:ext>
            </a:extLst>
          </p:cNvPr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210CE0-67B4-4431-9A05-D4F434C1B064}"/>
              </a:ext>
            </a:extLst>
          </p:cNvPr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64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9646" y="2826112"/>
            <a:ext cx="149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증명</a:t>
            </a:r>
          </a:p>
        </p:txBody>
      </p:sp>
    </p:spTree>
    <p:extLst>
      <p:ext uri="{BB962C8B-B14F-4D97-AF65-F5344CB8AC3E}">
        <p14:creationId xmlns:p14="http://schemas.microsoft.com/office/powerpoint/2010/main" val="3722714064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9172</TotalTime>
  <Words>557</Words>
  <Application>Microsoft Office PowerPoint</Application>
  <PresentationFormat>와이드스크린</PresentationFormat>
  <Paragraphs>132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Arial</vt:lpstr>
      <vt:lpstr>맑은 고딕</vt:lpstr>
      <vt:lpstr>Wingdings</vt:lpstr>
      <vt:lpstr>나눔스퀘어 Bold</vt:lpstr>
      <vt:lpstr>Cambria Math</vt:lpstr>
      <vt:lpstr>나눔스퀘어 ExtraBold</vt:lpstr>
      <vt:lpstr>나눔스퀘어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조건희</cp:lastModifiedBy>
  <cp:revision>156</cp:revision>
  <dcterms:created xsi:type="dcterms:W3CDTF">2017-10-13T13:12:51Z</dcterms:created>
  <dcterms:modified xsi:type="dcterms:W3CDTF">2018-03-14T11:34:16Z</dcterms:modified>
</cp:coreProperties>
</file>