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24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8" r:id="rId9"/>
    <p:sldId id="258" r:id="rId10"/>
    <p:sldId id="269" r:id="rId11"/>
    <p:sldId id="277" r:id="rId12"/>
    <p:sldId id="286" r:id="rId13"/>
    <p:sldId id="287" r:id="rId14"/>
    <p:sldId id="273" r:id="rId15"/>
    <p:sldId id="274" r:id="rId16"/>
    <p:sldId id="275" r:id="rId17"/>
    <p:sldId id="290" r:id="rId18"/>
    <p:sldId id="289" r:id="rId19"/>
    <p:sldId id="29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77591" autoAdjust="0"/>
  </p:normalViewPr>
  <p:slideViewPr>
    <p:cSldViewPr snapToGrid="0" showGuides="1">
      <p:cViewPr varScale="1">
        <p:scale>
          <a:sx n="86" d="100"/>
          <a:sy n="86" d="100"/>
        </p:scale>
        <p:origin x="488" y="20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6F29-802E-4B60-A432-5FF68C0D7588}" type="datetimeFigureOut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23F41-DB73-4937-AEAD-5F5476836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8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RBM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6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확률적 추정과정이라는 것에 대해 자세히 설명하기 위해 에너지 기반 모델에 대해 잠시 언급하겠습니다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에너지 기반 모델은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상태에 대한 에너지 함수를 정의하고</a:t>
            </a:r>
            <a:r>
              <a:rPr lang="en-US" altLang="ko-KR" dirty="0"/>
              <a:t>, </a:t>
            </a:r>
            <a:r>
              <a:rPr lang="ko-KR" altLang="en-US" dirty="0"/>
              <a:t>그 에너지가 최소가 되도록 에너지함수의 파라미터들을 학습하여 최적화하는 모델을 말합니다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에너지</a:t>
            </a:r>
            <a:r>
              <a:rPr lang="en-US" altLang="ko-KR" dirty="0"/>
              <a:t> </a:t>
            </a:r>
            <a:r>
              <a:rPr lang="ko-KR" altLang="en-US" dirty="0"/>
              <a:t>기반 확률 모델에서는 에너지 함수를 이용해 확률분포를 정의합니다</a:t>
            </a:r>
            <a:r>
              <a:rPr lang="en-US" altLang="ko-KR" dirty="0"/>
              <a:t>. </a:t>
            </a:r>
            <a:r>
              <a:rPr lang="ko-KR" altLang="en-US" dirty="0"/>
              <a:t>식</a:t>
            </a:r>
            <a:r>
              <a:rPr lang="en-US" altLang="ko-KR" dirty="0"/>
              <a:t>(1)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물리학에서 온 개념으로 </a:t>
            </a:r>
            <a:r>
              <a:rPr lang="ko-KR" altLang="en-US" dirty="0" err="1"/>
              <a:t>볼츠만</a:t>
            </a:r>
            <a:r>
              <a:rPr lang="ko-KR" altLang="en-US" dirty="0"/>
              <a:t> 분포 하에서 운동하는 분자의 에너지 상태를 확률적으로 표현하는 식임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모델의 표현력을 증가시키기 위해 관측되지 않은 변수</a:t>
            </a:r>
            <a:r>
              <a:rPr lang="en-US" altLang="ko-KR" dirty="0"/>
              <a:t>(h)</a:t>
            </a:r>
            <a:r>
              <a:rPr lang="ko-KR" altLang="en-US" dirty="0"/>
              <a:t>들을 추가하면 확률분포가 식</a:t>
            </a:r>
            <a:r>
              <a:rPr lang="en-US" altLang="ko-KR" dirty="0"/>
              <a:t>(2)</a:t>
            </a:r>
            <a:r>
              <a:rPr lang="ko-KR" altLang="en-US" dirty="0"/>
              <a:t>와 같이 표현됩니다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24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RBM</a:t>
            </a:r>
            <a:r>
              <a:rPr lang="ko-KR" altLang="en-US" dirty="0"/>
              <a:t>의 에너지함수는 식</a:t>
            </a:r>
            <a:r>
              <a:rPr lang="en-US" altLang="ko-KR" dirty="0"/>
              <a:t>(3)</a:t>
            </a:r>
            <a:r>
              <a:rPr lang="ko-KR" altLang="en-US" dirty="0"/>
              <a:t>처럼 정의 됩니다</a:t>
            </a:r>
            <a:r>
              <a:rPr lang="en-US" altLang="ko-KR" dirty="0"/>
              <a:t>. (</a:t>
            </a:r>
            <a:r>
              <a:rPr lang="ko-KR" altLang="en-US" dirty="0"/>
              <a:t>물리학에서 가져온 식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노드들과 </a:t>
            </a:r>
            <a:r>
              <a:rPr lang="en-US" altLang="ko-KR" dirty="0"/>
              <a:t>weight, bias</a:t>
            </a:r>
            <a:r>
              <a:rPr lang="ko-KR" altLang="en-US" dirty="0"/>
              <a:t> 들이 에너지함수의 파라미터가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RBM</a:t>
            </a:r>
            <a:r>
              <a:rPr lang="ko-KR" altLang="en-US" dirty="0"/>
              <a:t>의 에너지함수는 식</a:t>
            </a:r>
            <a:r>
              <a:rPr lang="en-US" altLang="ko-KR" dirty="0"/>
              <a:t>(3)</a:t>
            </a:r>
            <a:r>
              <a:rPr lang="ko-KR" altLang="en-US" dirty="0"/>
              <a:t>처럼 정의 됩니다</a:t>
            </a:r>
            <a:r>
              <a:rPr lang="en-US" altLang="ko-KR" dirty="0"/>
              <a:t>. (</a:t>
            </a:r>
            <a:r>
              <a:rPr lang="ko-KR" altLang="en-US" dirty="0"/>
              <a:t>물리학에서 가져온 식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노드들과 </a:t>
            </a:r>
            <a:r>
              <a:rPr lang="en-US" altLang="ko-KR" dirty="0"/>
              <a:t>weight, bias</a:t>
            </a:r>
            <a:r>
              <a:rPr lang="ko-KR" altLang="en-US" dirty="0"/>
              <a:t> 들이 에너지함수의 파라미터가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식</a:t>
            </a:r>
            <a:r>
              <a:rPr lang="en-US" altLang="ko-KR" dirty="0"/>
              <a:t>(4)</a:t>
            </a:r>
            <a:r>
              <a:rPr lang="ko-KR" altLang="en-US" dirty="0"/>
              <a:t>와 식</a:t>
            </a:r>
            <a:r>
              <a:rPr lang="en-US" altLang="ko-KR" dirty="0"/>
              <a:t>(5)</a:t>
            </a:r>
            <a:r>
              <a:rPr lang="ko-KR" altLang="en-US" dirty="0"/>
              <a:t>와 같은 형태로 알파와 베타의 함수를 정의하면 위의 에너지함수는 식</a:t>
            </a:r>
            <a:r>
              <a:rPr lang="en-US" altLang="ko-KR" dirty="0"/>
              <a:t>(6)</a:t>
            </a:r>
            <a:r>
              <a:rPr lang="ko-KR" altLang="en-US" dirty="0"/>
              <a:t>처럼 표현할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수식은 임의의 </a:t>
            </a:r>
            <a:r>
              <a:rPr lang="ko-KR" altLang="en-US" dirty="0" err="1"/>
              <a:t>히든</a:t>
            </a:r>
            <a:r>
              <a:rPr lang="ko-KR" altLang="en-US" dirty="0"/>
              <a:t> 노드가 곱해진 항들과 그렇지 않은 항들로 구분해 표현한 식입니다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히든레이어</a:t>
            </a:r>
            <a:r>
              <a:rPr lang="ko-KR" altLang="en-US" dirty="0"/>
              <a:t> 전체를 나타내는 </a:t>
            </a:r>
            <a:r>
              <a:rPr lang="en-US" altLang="ko-KR" dirty="0"/>
              <a:t>h</a:t>
            </a:r>
            <a:r>
              <a:rPr lang="ko-KR" altLang="en-US" dirty="0"/>
              <a:t>벡터에 </a:t>
            </a:r>
            <a:r>
              <a:rPr lang="ko-KR" altLang="en-US" dirty="0" err="1"/>
              <a:t>아래첨자로</a:t>
            </a:r>
            <a:r>
              <a:rPr lang="ko-KR" altLang="en-US" dirty="0"/>
              <a:t> </a:t>
            </a:r>
            <a:r>
              <a:rPr lang="en-US" altLang="ko-KR" dirty="0"/>
              <a:t>–k </a:t>
            </a:r>
            <a:r>
              <a:rPr lang="ko-KR" altLang="en-US" dirty="0"/>
              <a:t>라고 붙인 것은 </a:t>
            </a:r>
            <a:r>
              <a:rPr lang="en-US" altLang="ko-KR" dirty="0"/>
              <a:t>h</a:t>
            </a:r>
            <a:r>
              <a:rPr lang="ko-KR" altLang="en-US" dirty="0"/>
              <a:t>벡터 중 </a:t>
            </a:r>
            <a:r>
              <a:rPr lang="en-US" altLang="ko-KR" dirty="0"/>
              <a:t>k</a:t>
            </a:r>
            <a:r>
              <a:rPr lang="ko-KR" altLang="en-US" dirty="0"/>
              <a:t>번째 노드를 제외한 나머지들로 이루어진 벡터를 의미합니다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지금까지 나온 식들은 </a:t>
            </a:r>
            <a:r>
              <a:rPr lang="en-US" altLang="ko-KR" dirty="0"/>
              <a:t>RBM</a:t>
            </a:r>
            <a:r>
              <a:rPr lang="ko-KR" altLang="en-US" dirty="0"/>
              <a:t>의 </a:t>
            </a:r>
            <a:r>
              <a:rPr lang="en-US" altLang="ko-KR" dirty="0"/>
              <a:t>feed forward </a:t>
            </a:r>
            <a:r>
              <a:rPr lang="ko-KR" altLang="en-US" dirty="0"/>
              <a:t>과정에서 재료로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31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RBM</a:t>
            </a:r>
            <a:r>
              <a:rPr lang="ko-KR" altLang="en-US" dirty="0"/>
              <a:t>의 </a:t>
            </a:r>
            <a:r>
              <a:rPr lang="en-US" altLang="ko-KR" dirty="0"/>
              <a:t>feed forward</a:t>
            </a:r>
            <a:r>
              <a:rPr lang="ko-KR" altLang="en-US" dirty="0"/>
              <a:t> 방식은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비주얼 레이어가 신경망에 주어지고</a:t>
            </a:r>
            <a:endParaRPr lang="en-US" altLang="ko-KR" dirty="0"/>
          </a:p>
          <a:p>
            <a:r>
              <a:rPr lang="ko-KR" altLang="en-US" dirty="0"/>
              <a:t>웨이트가 임의의 값으로 초기화 되어있으면</a:t>
            </a:r>
            <a:endParaRPr lang="en-US" altLang="ko-KR" dirty="0"/>
          </a:p>
          <a:p>
            <a:r>
              <a:rPr lang="ko-KR" altLang="en-US" dirty="0" err="1"/>
              <a:t>히든</a:t>
            </a:r>
            <a:r>
              <a:rPr lang="ko-KR" altLang="en-US" dirty="0"/>
              <a:t> 레이어의 노드들이 갖는 값은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비주얼 레이어의 노드들이 주어졌을 때의 조건부 확률로 정해지게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확률을 계산하는 데에</a:t>
            </a:r>
            <a:endParaRPr lang="en-US" altLang="ko-KR" dirty="0"/>
          </a:p>
          <a:p>
            <a:r>
              <a:rPr lang="ko-KR" altLang="en-US" dirty="0"/>
              <a:t>앞에서 정의했던 에너지함수와</a:t>
            </a:r>
            <a:r>
              <a:rPr lang="en-US" altLang="ko-KR" dirty="0"/>
              <a:t> </a:t>
            </a:r>
            <a:r>
              <a:rPr lang="ko-KR" altLang="en-US" dirty="0"/>
              <a:t>확률분포가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27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그럼 이 식들을 이용해서 </a:t>
            </a:r>
            <a:r>
              <a:rPr lang="en-US" altLang="ko-KR" dirty="0" err="1"/>
              <a:t>h_k</a:t>
            </a:r>
            <a:r>
              <a:rPr lang="ko-KR" altLang="en-US" dirty="0"/>
              <a:t>가 활성화될 조건부 확률을 계산해보면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</a:t>
            </a:r>
            <a:r>
              <a:rPr lang="en-US" altLang="ko-KR" dirty="0" smtClean="0"/>
              <a:t>(7)</a:t>
            </a:r>
            <a:r>
              <a:rPr lang="ko-KR" altLang="en-US" dirty="0"/>
              <a:t>처럼 전개됩니다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dirty="0"/>
              <a:t>결론적으로 말씀드리자면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비주얼레이어가</a:t>
            </a:r>
            <a:r>
              <a:rPr lang="ko-KR" altLang="en-US" dirty="0"/>
              <a:t> 주어졌을 때 </a:t>
            </a:r>
            <a:r>
              <a:rPr lang="ko-KR" altLang="en-US" dirty="0" err="1"/>
              <a:t>히든</a:t>
            </a:r>
            <a:r>
              <a:rPr lang="ko-KR" altLang="en-US" dirty="0"/>
              <a:t> 레이어의 임의의 노드 </a:t>
            </a:r>
            <a:r>
              <a:rPr lang="en-US" altLang="ko-KR" dirty="0" err="1"/>
              <a:t>h_k</a:t>
            </a:r>
            <a:r>
              <a:rPr lang="ko-KR" altLang="en-US" dirty="0"/>
              <a:t>가 활성화될 조건부확률은 </a:t>
            </a:r>
            <a:endParaRPr lang="en-US" altLang="ko-KR" dirty="0"/>
          </a:p>
          <a:p>
            <a:r>
              <a:rPr lang="en-US" altLang="ko-KR" dirty="0" err="1"/>
              <a:t>h_k</a:t>
            </a:r>
            <a:r>
              <a:rPr lang="ko-KR" altLang="en-US" dirty="0"/>
              <a:t>와 이어진</a:t>
            </a:r>
            <a:r>
              <a:rPr lang="en-US" altLang="ko-KR" dirty="0"/>
              <a:t> </a:t>
            </a:r>
            <a:r>
              <a:rPr lang="ko-KR" altLang="en-US" dirty="0"/>
              <a:t>모든 비주얼 노드들의 가중합에 </a:t>
            </a:r>
            <a:r>
              <a:rPr lang="en-US" altLang="ko-KR" dirty="0" err="1"/>
              <a:t>h_k</a:t>
            </a:r>
            <a:r>
              <a:rPr lang="ko-KR" altLang="en-US" dirty="0"/>
              <a:t>의 </a:t>
            </a:r>
            <a:r>
              <a:rPr lang="en-US" altLang="ko-KR" dirty="0"/>
              <a:t>bias </a:t>
            </a:r>
            <a:r>
              <a:rPr lang="ko-KR" altLang="en-US" dirty="0"/>
              <a:t>항을 더한 값이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거친 값이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말로 말하자면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확률 추정 과정은 관측된 값인 비주얼 레이어로 관측한적 없는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ko-KR" altLang="en-US" dirty="0" err="1"/>
              <a:t>레이어가활성화될</a:t>
            </a:r>
            <a:r>
              <a:rPr lang="ko-KR" altLang="en-US" dirty="0"/>
              <a:t> 확률을 추정하는 과정이고</a:t>
            </a:r>
            <a:endParaRPr lang="en-US" altLang="ko-KR" dirty="0"/>
          </a:p>
          <a:p>
            <a:r>
              <a:rPr lang="ko-KR" altLang="en-US" dirty="0"/>
              <a:t>그 과정에서 사용되는 식이 </a:t>
            </a:r>
            <a:r>
              <a:rPr lang="en-US" altLang="ko-KR" dirty="0"/>
              <a:t>MLP</a:t>
            </a:r>
            <a:r>
              <a:rPr lang="ko-KR" altLang="en-US" dirty="0"/>
              <a:t>에서 </a:t>
            </a:r>
            <a:r>
              <a:rPr lang="en-US" altLang="ko-KR" dirty="0"/>
              <a:t>feed forward </a:t>
            </a:r>
            <a:r>
              <a:rPr lang="ko-KR" altLang="en-US" dirty="0"/>
              <a:t>과정에서</a:t>
            </a:r>
            <a:r>
              <a:rPr lang="en-US" altLang="ko-KR" dirty="0"/>
              <a:t> </a:t>
            </a:r>
            <a:r>
              <a:rPr lang="ko-KR" altLang="en-US" dirty="0"/>
              <a:t>사용되는 </a:t>
            </a:r>
            <a:r>
              <a:rPr lang="ko-KR" altLang="en-US" dirty="0" err="1"/>
              <a:t>액티베이션과</a:t>
            </a:r>
            <a:r>
              <a:rPr lang="ko-KR" altLang="en-US" dirty="0"/>
              <a:t> 같은 형태를 띠게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MLP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다른 점은 </a:t>
            </a:r>
            <a:r>
              <a:rPr lang="ko-KR" altLang="en-US" dirty="0" err="1"/>
              <a:t>시그모이드를</a:t>
            </a:r>
            <a:r>
              <a:rPr lang="ko-KR" altLang="en-US" dirty="0"/>
              <a:t> 거쳐 나온 값이 그대로 노드의 값으로 사용되는 것이 아니라 그 노드가 활성화될 확률로 사용된다는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9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계산했던 식</a:t>
            </a:r>
            <a:r>
              <a:rPr lang="en-US" altLang="ko-KR" dirty="0" smtClean="0"/>
              <a:t>(7)</a:t>
            </a:r>
            <a:r>
              <a:rPr lang="ko-KR" altLang="en-US" dirty="0"/>
              <a:t>에 의해 </a:t>
            </a:r>
            <a:r>
              <a:rPr lang="ko-KR" altLang="en-US" dirty="0" err="1"/>
              <a:t>비주얼레이어로부터</a:t>
            </a:r>
            <a:r>
              <a:rPr lang="ko-KR" altLang="en-US" dirty="0"/>
              <a:t> </a:t>
            </a:r>
            <a:r>
              <a:rPr lang="ko-KR" altLang="en-US" dirty="0" err="1"/>
              <a:t>히든레이어의</a:t>
            </a:r>
            <a:r>
              <a:rPr lang="ko-KR" altLang="en-US" dirty="0"/>
              <a:t> 값을 결정할 수 있게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계속해서 신경망을 학습하기 위해서는 반대로 </a:t>
            </a:r>
            <a:r>
              <a:rPr lang="ko-KR" altLang="en-US" dirty="0" err="1"/>
              <a:t>히든레이어의</a:t>
            </a:r>
            <a:r>
              <a:rPr lang="ko-KR" altLang="en-US" dirty="0"/>
              <a:t> 값들로 </a:t>
            </a:r>
            <a:r>
              <a:rPr lang="ko-KR" altLang="en-US" dirty="0" err="1"/>
              <a:t>비주얼레이어의</a:t>
            </a:r>
            <a:r>
              <a:rPr lang="ko-KR" altLang="en-US" dirty="0"/>
              <a:t> 값들을 추정하는 과정이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과정을 </a:t>
            </a:r>
            <a:r>
              <a:rPr lang="en-US" altLang="ko-KR" dirty="0"/>
              <a:t>reconstruction</a:t>
            </a:r>
            <a:r>
              <a:rPr lang="ko-KR" altLang="en-US" dirty="0"/>
              <a:t>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이때에 </a:t>
            </a:r>
            <a:r>
              <a:rPr lang="en-US" altLang="ko-KR" dirty="0"/>
              <a:t>weight </a:t>
            </a:r>
            <a:r>
              <a:rPr lang="ko-KR" altLang="en-US" dirty="0"/>
              <a:t>매트릭스는 방금 사용했던 매트릭스를 그대로 사용하면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 과정 또한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두 확률변수의 조건부확률분포가 주어지면</a:t>
            </a:r>
            <a:endParaRPr lang="en-US" altLang="ko-KR" dirty="0"/>
          </a:p>
          <a:p>
            <a:r>
              <a:rPr lang="ko-KR" altLang="en-US" dirty="0"/>
              <a:t>깁스 샘플링을 통해 모델 자체의 분포에 대한 표본을 구할 수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깁스 샘플링</a:t>
            </a:r>
            <a:r>
              <a:rPr lang="en-US" altLang="ko-KR" dirty="0"/>
              <a:t>(</a:t>
            </a:r>
            <a:r>
              <a:rPr lang="ko-KR" altLang="en-US" dirty="0"/>
              <a:t>확률적으로 결정되는 거라 샘플링이라는 이름을 붙인 듯</a:t>
            </a:r>
            <a:r>
              <a:rPr lang="en-US" altLang="ko-KR" dirty="0"/>
              <a:t>)</a:t>
            </a:r>
            <a:r>
              <a:rPr lang="ko-KR" altLang="en-US" dirty="0"/>
              <a:t>이란 </a:t>
            </a:r>
            <a:r>
              <a:rPr lang="ko-KR" altLang="en-US" dirty="0" err="1"/>
              <a:t>피드포워드와</a:t>
            </a:r>
            <a:r>
              <a:rPr lang="ko-KR" altLang="en-US" dirty="0"/>
              <a:t> </a:t>
            </a:r>
            <a:r>
              <a:rPr lang="ko-KR" altLang="en-US" dirty="0" err="1"/>
              <a:t>리컨스트럭션을</a:t>
            </a:r>
            <a:r>
              <a:rPr lang="ko-KR" altLang="en-US" dirty="0"/>
              <a:t> 반복적으로 수행하는 것을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깁스샘플링을</a:t>
            </a:r>
            <a:r>
              <a:rPr lang="ko-KR" altLang="en-US" dirty="0"/>
              <a:t> 충분히 많이 하면 </a:t>
            </a:r>
            <a:r>
              <a:rPr lang="en-US" altLang="ko-KR" dirty="0"/>
              <a:t>RBM</a:t>
            </a:r>
            <a:r>
              <a:rPr lang="ko-KR" altLang="en-US" dirty="0"/>
              <a:t>은 에너지 관점에서 에너지 평형 상태에 도달하게 된다고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초기 상태에 관계 없이 모델 자체의 분포에 대한 표본을 수집할 수 있게 된다고 함</a:t>
            </a:r>
            <a:r>
              <a:rPr lang="en-US" altLang="ko-KR" dirty="0"/>
              <a:t>….)</a:t>
            </a:r>
          </a:p>
          <a:p>
            <a:endParaRPr lang="en-US" altLang="ko-KR" dirty="0"/>
          </a:p>
          <a:p>
            <a:r>
              <a:rPr lang="ko-KR" altLang="en-US" dirty="0"/>
              <a:t>이렇게</a:t>
            </a:r>
            <a:r>
              <a:rPr lang="en-US" altLang="ko-KR" dirty="0"/>
              <a:t> </a:t>
            </a:r>
            <a:r>
              <a:rPr lang="ko-KR" altLang="en-US" dirty="0"/>
              <a:t>재구성된 인풋은 </a:t>
            </a:r>
            <a:r>
              <a:rPr lang="en-US" altLang="ko-KR" dirty="0"/>
              <a:t>RBM</a:t>
            </a:r>
            <a:r>
              <a:rPr lang="ko-KR" altLang="en-US" dirty="0"/>
              <a:t>의 파라미터 업데이트에 사용됩니다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68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파라미터들을 업데이트하는 구체적인 알고리즘은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번째 줄까지의 내용은 깁스 샘플링의 과정을 보여주고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아래의 </a:t>
            </a:r>
            <a:r>
              <a:rPr lang="en-US" altLang="ko-KR" dirty="0"/>
              <a:t>8</a:t>
            </a:r>
            <a:r>
              <a:rPr lang="ko-KR" altLang="en-US" dirty="0"/>
              <a:t>번째 줄에서 </a:t>
            </a:r>
            <a:r>
              <a:rPr lang="en-US" altLang="ko-KR" dirty="0"/>
              <a:t>10</a:t>
            </a:r>
            <a:r>
              <a:rPr lang="ko-KR" altLang="en-US" dirty="0"/>
              <a:t>번째 줄까지의 내용이</a:t>
            </a:r>
            <a:endParaRPr lang="en-US" altLang="ko-KR" dirty="0"/>
          </a:p>
          <a:p>
            <a:r>
              <a:rPr lang="ko-KR" altLang="en-US" dirty="0"/>
              <a:t>파라미터</a:t>
            </a:r>
            <a:r>
              <a:rPr lang="en-US" altLang="ko-KR" dirty="0"/>
              <a:t> </a:t>
            </a:r>
            <a:r>
              <a:rPr lang="ko-KR" altLang="en-US" dirty="0"/>
              <a:t>업데이트를 위한 변화량을 계산하는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업데이트하는 식은 결과적으로 표현되어 있는 식을 보시면 기존 </a:t>
            </a:r>
            <a:r>
              <a:rPr lang="ko-KR" altLang="en-US" dirty="0" err="1"/>
              <a:t>인풋값과</a:t>
            </a:r>
            <a:r>
              <a:rPr lang="ko-KR" altLang="en-US" dirty="0"/>
              <a:t> </a:t>
            </a:r>
            <a:r>
              <a:rPr lang="ko-KR" altLang="en-US" dirty="0" err="1"/>
              <a:t>리컨스트럭션된</a:t>
            </a:r>
            <a:r>
              <a:rPr lang="ko-KR" altLang="en-US" dirty="0"/>
              <a:t> </a:t>
            </a:r>
            <a:r>
              <a:rPr lang="ko-KR" altLang="en-US" dirty="0" err="1"/>
              <a:t>인풋값을</a:t>
            </a:r>
            <a:r>
              <a:rPr lang="ko-KR" altLang="en-US" dirty="0"/>
              <a:t> 비교하여 그 변화량을 계산하는 것을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알고리즘에서 </a:t>
            </a:r>
            <a:r>
              <a:rPr lang="en-US" altLang="ko-KR" dirty="0"/>
              <a:t>k</a:t>
            </a:r>
            <a:r>
              <a:rPr lang="ko-KR" altLang="en-US" dirty="0"/>
              <a:t>라는 파라메터는</a:t>
            </a:r>
            <a:endParaRPr lang="en-US" altLang="ko-KR" dirty="0"/>
          </a:p>
          <a:p>
            <a:r>
              <a:rPr lang="ko-KR" altLang="en-US" dirty="0" err="1"/>
              <a:t>피드포워드와</a:t>
            </a:r>
            <a:r>
              <a:rPr lang="ko-KR" altLang="en-US" dirty="0"/>
              <a:t> </a:t>
            </a:r>
            <a:r>
              <a:rPr lang="ko-KR" altLang="en-US" dirty="0" err="1"/>
              <a:t>리컨스트럭션과정을</a:t>
            </a:r>
            <a:r>
              <a:rPr lang="ko-KR" altLang="en-US" dirty="0"/>
              <a:t> </a:t>
            </a:r>
            <a:r>
              <a:rPr lang="ko-KR" altLang="en-US" dirty="0" err="1"/>
              <a:t>몇번이나</a:t>
            </a:r>
            <a:r>
              <a:rPr lang="ko-KR" altLang="en-US" dirty="0"/>
              <a:t> 반복한 후에</a:t>
            </a:r>
            <a:endParaRPr lang="en-US" altLang="ko-KR" dirty="0"/>
          </a:p>
          <a:p>
            <a:r>
              <a:rPr lang="ko-KR" altLang="en-US" dirty="0"/>
              <a:t>가중치와 바이어스를 업데이트할 것인지를 결정하는 상수입니다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계산의 속도 향상을 위해 </a:t>
            </a:r>
            <a:r>
              <a:rPr lang="en-US" altLang="ko-KR" dirty="0"/>
              <a:t>k</a:t>
            </a:r>
            <a:r>
              <a:rPr lang="ko-KR" altLang="en-US" dirty="0"/>
              <a:t>의 값으로 </a:t>
            </a:r>
            <a:r>
              <a:rPr lang="en-US" altLang="ko-KR" dirty="0"/>
              <a:t>1</a:t>
            </a:r>
            <a:r>
              <a:rPr lang="ko-KR" altLang="en-US" dirty="0"/>
              <a:t>을 사용해도 학습 성능에는 지장이 없다고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알고리즘을 </a:t>
            </a:r>
            <a:r>
              <a:rPr lang="en-US" altLang="ko-KR" dirty="0"/>
              <a:t>contrastive divergence </a:t>
            </a:r>
            <a:r>
              <a:rPr lang="ko-KR" altLang="en-US" dirty="0"/>
              <a:t>라고 부릅니다</a:t>
            </a:r>
            <a:r>
              <a:rPr lang="en-US" altLang="ko-KR" dirty="0"/>
              <a:t>. (CD-k </a:t>
            </a:r>
            <a:r>
              <a:rPr lang="ko-KR" altLang="en-US" dirty="0"/>
              <a:t>라는 표현이 자주 나옴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학습이 잘 되면 재구성된 인풋 데이터가 원래의 인풋데이터와 같아진다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63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RBM</a:t>
            </a:r>
            <a:r>
              <a:rPr lang="ko-KR" altLang="en-US" dirty="0" smtClean="0"/>
              <a:t>을 왜 알아야 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RBM</a:t>
            </a:r>
            <a:r>
              <a:rPr lang="ko-KR" altLang="en-US" dirty="0" smtClean="0"/>
              <a:t>이 어디에 사용되는지</a:t>
            </a:r>
            <a:r>
              <a:rPr lang="ko-KR" altLang="en-US" baseline="0" dirty="0" smtClean="0"/>
              <a:t> 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RBM</a:t>
            </a:r>
            <a:r>
              <a:rPr lang="ko-KR" altLang="en-US" baseline="0" dirty="0" smtClean="0"/>
              <a:t>이 하는 역할이 데이터의 특징을 추출하는 것이기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지도학습의 전처리 단계에서도 사용되고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학습 속도를 높일 수 있다</a:t>
            </a:r>
            <a:r>
              <a:rPr lang="en-US" altLang="ko-KR" baseline="0" dirty="0" smtClean="0"/>
              <a:t>.)</a:t>
            </a:r>
          </a:p>
          <a:p>
            <a:r>
              <a:rPr lang="ko-KR" altLang="en-US" baseline="0" dirty="0" smtClean="0"/>
              <a:t>콜라보레이티브 필터링에서도 사용된다고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7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튜토리얼 코드는 깃헙에서 찾은</a:t>
            </a:r>
            <a:r>
              <a:rPr lang="ko-KR" altLang="en-US" baseline="0" dirty="0" smtClean="0"/>
              <a:t> 코드인데 </a:t>
            </a:r>
            <a:r>
              <a:rPr lang="en-US" altLang="ko-KR" baseline="0" dirty="0" smtClean="0"/>
              <a:t>RBM </a:t>
            </a:r>
            <a:r>
              <a:rPr lang="ko-KR" altLang="en-US" baseline="0" dirty="0" smtClean="0"/>
              <a:t>구조를 잘 보여주고 있어서 가져왔습니다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52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내용은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32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식</a:t>
            </a:r>
            <a:r>
              <a:rPr lang="en-US" altLang="ko-KR" dirty="0"/>
              <a:t>(2)</a:t>
            </a:r>
            <a:r>
              <a:rPr lang="ko-KR" altLang="en-US" dirty="0"/>
              <a:t>에서 관측되지 않은 노드들에 의한 표현이 추가되었기 때문에 </a:t>
            </a:r>
            <a:r>
              <a:rPr lang="ko-KR" altLang="en-US" b="1" dirty="0"/>
              <a:t>자유에너지</a:t>
            </a:r>
            <a:r>
              <a:rPr lang="ko-KR" altLang="en-US" dirty="0"/>
              <a:t> 개념을 도입하여 식</a:t>
            </a:r>
            <a:r>
              <a:rPr lang="en-US" altLang="ko-KR" dirty="0"/>
              <a:t>(2)</a:t>
            </a:r>
            <a:r>
              <a:rPr lang="ko-KR" altLang="en-US" dirty="0"/>
              <a:t>와 </a:t>
            </a:r>
            <a:r>
              <a:rPr lang="en-US" altLang="ko-KR" dirty="0"/>
              <a:t>(3)</a:t>
            </a:r>
            <a:r>
              <a:rPr lang="ko-KR" altLang="en-US" dirty="0"/>
              <a:t>을 통해 식</a:t>
            </a:r>
            <a:r>
              <a:rPr lang="en-US" altLang="ko-KR" dirty="0"/>
              <a:t>(4)</a:t>
            </a:r>
            <a:r>
              <a:rPr lang="ko-KR" altLang="en-US" dirty="0"/>
              <a:t>와 같이 표현할 수 있게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물리학에서</a:t>
            </a:r>
            <a:r>
              <a:rPr lang="en-US" altLang="ko-KR" dirty="0"/>
              <a:t> </a:t>
            </a:r>
            <a:r>
              <a:rPr lang="ko-KR" altLang="en-US" dirty="0"/>
              <a:t>깁스 자유에너지에서 이름을 가져왔다고 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16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에너지</a:t>
            </a:r>
            <a:r>
              <a:rPr lang="en-US" altLang="ko-KR" dirty="0"/>
              <a:t> </a:t>
            </a:r>
            <a:r>
              <a:rPr lang="ko-KR" altLang="en-US" dirty="0"/>
              <a:t>기반 모델은 관측데이터의 </a:t>
            </a:r>
            <a:r>
              <a:rPr lang="en-US" altLang="ko-KR" dirty="0"/>
              <a:t>log likelihood</a:t>
            </a:r>
            <a:r>
              <a:rPr lang="ko-KR" altLang="en-US" dirty="0"/>
              <a:t>를 이용하여 모델 파라미터 </a:t>
            </a:r>
            <a:r>
              <a:rPr lang="en-US" altLang="ko-KR" dirty="0"/>
              <a:t>theta</a:t>
            </a:r>
            <a:r>
              <a:rPr lang="ko-KR" altLang="en-US" dirty="0"/>
              <a:t>에 대한 </a:t>
            </a:r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학습할 수 있음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식</a:t>
            </a:r>
            <a:r>
              <a:rPr lang="en-US" altLang="ko-KR" dirty="0"/>
              <a:t>(5)</a:t>
            </a:r>
            <a:r>
              <a:rPr lang="ko-KR" altLang="en-US" dirty="0"/>
              <a:t>에서 첫번째 항은 관측데이터인 </a:t>
            </a:r>
            <a:r>
              <a:rPr lang="en-US" altLang="ko-KR" dirty="0"/>
              <a:t>x</a:t>
            </a:r>
            <a:r>
              <a:rPr lang="ko-KR" altLang="en-US" dirty="0"/>
              <a:t>벡터가 주어지면 쉽게 구할 수 있지만</a:t>
            </a:r>
            <a:r>
              <a:rPr lang="en-US" altLang="ko-KR" dirty="0"/>
              <a:t>, </a:t>
            </a:r>
            <a:r>
              <a:rPr lang="ko-KR" altLang="en-US" dirty="0"/>
              <a:t>두번째 항은 가능한 모든 인풋에 대해 계산해야 하므로 시간이 매우 오래 걸립니다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x</a:t>
            </a:r>
            <a:r>
              <a:rPr lang="ko-KR" altLang="en-US" dirty="0" err="1"/>
              <a:t>틸드는</a:t>
            </a:r>
            <a:r>
              <a:rPr lang="ko-KR" altLang="en-US" dirty="0"/>
              <a:t> 모델이 에너지 평형상태에 있을 때의 분포를 의미한다고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관측된</a:t>
            </a:r>
            <a:r>
              <a:rPr lang="en-US" altLang="ko-KR" dirty="0"/>
              <a:t> </a:t>
            </a:r>
            <a:r>
              <a:rPr lang="ko-KR" altLang="en-US" dirty="0"/>
              <a:t>분포로부터 자유 에너지를 빠르게 계산할 수 있으면 </a:t>
            </a:r>
            <a:r>
              <a:rPr lang="ko-KR" altLang="en-US" dirty="0" err="1"/>
              <a:t>몬테카를로</a:t>
            </a:r>
            <a:r>
              <a:rPr lang="ko-KR" altLang="en-US" dirty="0"/>
              <a:t> 방법을 사용해서 확률분포를 추정 가능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접근 방법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모델에 맞는 에너지함수 정의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히든</a:t>
            </a:r>
            <a:r>
              <a:rPr lang="ko-KR" altLang="en-US" dirty="0"/>
              <a:t> 유닛이 있다면</a:t>
            </a:r>
            <a:r>
              <a:rPr lang="en-US" altLang="ko-KR" dirty="0"/>
              <a:t>)</a:t>
            </a:r>
            <a:r>
              <a:rPr lang="ko-KR" altLang="en-US" dirty="0"/>
              <a:t> 자유 에너지 정의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에너지 함수로부터 확률분포 전개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LL </a:t>
            </a:r>
            <a:r>
              <a:rPr lang="ko-KR" altLang="en-US" dirty="0" err="1"/>
              <a:t>그래디언트</a:t>
            </a:r>
            <a:r>
              <a:rPr lang="ko-KR" altLang="en-US" dirty="0"/>
              <a:t> 전개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MCMC method</a:t>
            </a:r>
            <a:r>
              <a:rPr lang="ko-KR" altLang="en-US" dirty="0"/>
              <a:t> </a:t>
            </a:r>
            <a:r>
              <a:rPr lang="ko-KR" altLang="en-US" dirty="0" err="1"/>
              <a:t>마코프체인</a:t>
            </a:r>
            <a:r>
              <a:rPr lang="en-US" altLang="ko-KR" dirty="0"/>
              <a:t> </a:t>
            </a:r>
            <a:r>
              <a:rPr lang="ko-KR" altLang="en-US" dirty="0" err="1"/>
              <a:t>몬테카를로</a:t>
            </a:r>
            <a:r>
              <a:rPr lang="ko-KR" altLang="en-US" dirty="0"/>
              <a:t> 방법을 이용해 모델의 </a:t>
            </a:r>
            <a:r>
              <a:rPr lang="ko-KR" altLang="en-US" dirty="0" err="1"/>
              <a:t>기대값</a:t>
            </a:r>
            <a:r>
              <a:rPr lang="ko-KR" altLang="en-US" dirty="0"/>
              <a:t> 계산하여 결과적으로 </a:t>
            </a:r>
            <a:r>
              <a:rPr lang="ko-KR" altLang="en-US" dirty="0" err="1"/>
              <a:t>그래디언트</a:t>
            </a:r>
            <a:r>
              <a:rPr lang="ko-KR" altLang="en-US" dirty="0"/>
              <a:t> 추정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27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전체적인</a:t>
            </a:r>
            <a:r>
              <a:rPr lang="en-US" altLang="ko-KR" dirty="0"/>
              <a:t> </a:t>
            </a:r>
            <a:r>
              <a:rPr lang="ko-KR" altLang="en-US" dirty="0"/>
              <a:t>에너지 기반 모델의 학습 과정은 이렇게 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모델에 맞는 에너지함수 정의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(</a:t>
            </a:r>
            <a:r>
              <a:rPr lang="ko-KR" altLang="en-US" dirty="0" err="1"/>
              <a:t>히든</a:t>
            </a:r>
            <a:r>
              <a:rPr lang="ko-KR" altLang="en-US" dirty="0"/>
              <a:t> 유닛이 있다면</a:t>
            </a:r>
            <a:r>
              <a:rPr lang="en-US" altLang="ko-KR" dirty="0"/>
              <a:t>)</a:t>
            </a:r>
            <a:r>
              <a:rPr lang="ko-KR" altLang="en-US" dirty="0"/>
              <a:t> 자유 에너지 정의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에너지 함수로부터 확률분포 전개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LL </a:t>
            </a:r>
            <a:r>
              <a:rPr lang="ko-KR" altLang="en-US" dirty="0" err="1"/>
              <a:t>그래디언트</a:t>
            </a:r>
            <a:r>
              <a:rPr lang="ko-KR" altLang="en-US" dirty="0"/>
              <a:t> 전개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MCMC method</a:t>
            </a:r>
            <a:r>
              <a:rPr lang="ko-KR" altLang="en-US" dirty="0"/>
              <a:t> </a:t>
            </a:r>
            <a:r>
              <a:rPr lang="ko-KR" altLang="en-US" dirty="0" err="1"/>
              <a:t>마코프체인</a:t>
            </a:r>
            <a:r>
              <a:rPr lang="en-US" altLang="ko-KR" dirty="0"/>
              <a:t> </a:t>
            </a:r>
            <a:r>
              <a:rPr lang="ko-KR" altLang="en-US" dirty="0" err="1"/>
              <a:t>몬테카를로</a:t>
            </a:r>
            <a:r>
              <a:rPr lang="ko-KR" altLang="en-US" dirty="0"/>
              <a:t> 방법을 이용해 모델의 </a:t>
            </a:r>
            <a:r>
              <a:rPr lang="ko-KR" altLang="en-US" dirty="0" err="1"/>
              <a:t>기대값</a:t>
            </a:r>
            <a:r>
              <a:rPr lang="ko-KR" altLang="en-US" dirty="0"/>
              <a:t> 계산하여 결과적으로 </a:t>
            </a:r>
            <a:r>
              <a:rPr lang="ko-KR" altLang="en-US" dirty="0" err="1"/>
              <a:t>그래디언트</a:t>
            </a:r>
            <a:r>
              <a:rPr lang="ko-KR" altLang="en-US" dirty="0"/>
              <a:t> 추정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3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인공신경망의 학습방법은 크게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가지가 있죠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지도학습</a:t>
            </a:r>
            <a:endParaRPr kumimoji="1" lang="en-US" altLang="ko-KR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강화학습</a:t>
            </a:r>
            <a:endParaRPr kumimoji="1" lang="en-US" altLang="ko-KR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ko-KR" altLang="en-US" dirty="0" smtClean="0"/>
              <a:t>비지도학습</a:t>
            </a:r>
            <a:endParaRPr kumimoji="1" lang="en-US" altLang="ko-KR" dirty="0" smtClean="0"/>
          </a:p>
          <a:p>
            <a:pPr marL="171450" indent="-171450">
              <a:buFont typeface="Arial" charset="0"/>
              <a:buChar char="•"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4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지도</a:t>
            </a:r>
            <a:r>
              <a:rPr lang="en-US" altLang="ko-KR" dirty="0"/>
              <a:t> </a:t>
            </a:r>
            <a:r>
              <a:rPr lang="ko-KR" altLang="en-US" dirty="0"/>
              <a:t>학습 알고리즘을 잠시 리마인드 해보자면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먼저 인풋 데이터셋이 인공신경망에 주어지게 되고</a:t>
            </a:r>
            <a:r>
              <a:rPr lang="en-US" altLang="ko-KR" dirty="0"/>
              <a:t>, </a:t>
            </a:r>
            <a:r>
              <a:rPr lang="ko-KR" altLang="en-US" dirty="0"/>
              <a:t>신경망을 거쳐 나온 결과값을 </a:t>
            </a:r>
            <a:r>
              <a:rPr lang="ko-KR" altLang="en-US" dirty="0" err="1"/>
              <a:t>타겟값과</a:t>
            </a:r>
            <a:r>
              <a:rPr lang="ko-KR" altLang="en-US" dirty="0"/>
              <a:t> 비교하여 그 값이 비슷해지도록 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0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타겟값이</a:t>
            </a:r>
            <a:r>
              <a:rPr lang="ko-KR" altLang="en-US" dirty="0"/>
              <a:t> 없는 경우에는 신경망을 어떻게 학습할 수 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41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경우에 비지도학습 방법을 적용하게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신경망에는</a:t>
            </a:r>
            <a:r>
              <a:rPr lang="en-US" altLang="ko-KR" dirty="0"/>
              <a:t> </a:t>
            </a:r>
            <a:r>
              <a:rPr lang="ko-KR" altLang="en-US" dirty="0"/>
              <a:t>인풋데이터만 주어지게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아웃풋 타겟</a:t>
            </a:r>
            <a:r>
              <a:rPr lang="en-US" altLang="ko-KR" dirty="0"/>
              <a:t>(</a:t>
            </a:r>
            <a:r>
              <a:rPr lang="ko-KR" altLang="en-US" dirty="0"/>
              <a:t>지도학습</a:t>
            </a:r>
            <a:r>
              <a:rPr lang="en-US" altLang="ko-KR" dirty="0"/>
              <a:t>)</a:t>
            </a:r>
            <a:r>
              <a:rPr lang="ko-KR" altLang="en-US" dirty="0"/>
              <a:t>이나 보상</a:t>
            </a:r>
            <a:r>
              <a:rPr lang="en-US" altLang="ko-KR" dirty="0"/>
              <a:t>(</a:t>
            </a:r>
            <a:r>
              <a:rPr lang="ko-KR" altLang="en-US" dirty="0"/>
              <a:t>강화학습</a:t>
            </a:r>
            <a:r>
              <a:rPr lang="en-US" altLang="ko-KR" dirty="0"/>
              <a:t>)</a:t>
            </a:r>
            <a:r>
              <a:rPr lang="ko-KR" altLang="en-US" dirty="0"/>
              <a:t>같은 것은 주어지지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비지도학습의 목표는 데이터에서 패턴을 찾는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그 데이터들을 표현할 새롭고 유용한 방법을 찾는 것이라고 생각하시면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0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비지도학습 알고리즘을 활용한 기술로는 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패턴 인식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클러스터링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물체 인식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데이터 차원축소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1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다루게 될 데이터의</a:t>
            </a:r>
            <a:r>
              <a:rPr lang="en-US" altLang="ko-KR" dirty="0"/>
              <a:t> </a:t>
            </a:r>
            <a:r>
              <a:rPr lang="ko-KR" altLang="en-US" dirty="0"/>
              <a:t>특성과 그 활용 방향에 따라서</a:t>
            </a:r>
            <a:endParaRPr lang="en-US" altLang="ko-KR" dirty="0"/>
          </a:p>
          <a:p>
            <a:r>
              <a:rPr lang="ko-KR" altLang="en-US" dirty="0"/>
              <a:t>비지도학습의 기법도 여러가지로 나뉘게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RBM,</a:t>
            </a:r>
            <a:r>
              <a:rPr lang="ko-KR" altLang="en-US" dirty="0"/>
              <a:t> </a:t>
            </a:r>
            <a:r>
              <a:rPr lang="ko-KR" altLang="en-US" dirty="0" err="1"/>
              <a:t>오토인코더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셀프오거나이징맵</a:t>
            </a:r>
            <a:r>
              <a:rPr lang="en-US" altLang="ko-KR" dirty="0"/>
              <a:t>, PCA,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평균 기법 등이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0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오늘의 주제인 </a:t>
            </a:r>
            <a:r>
              <a:rPr lang="en-US" altLang="ko-KR" dirty="0"/>
              <a:t>RBM</a:t>
            </a:r>
            <a:r>
              <a:rPr lang="ko-KR" altLang="en-US" dirty="0"/>
              <a:t>에 대해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RBM</a:t>
            </a:r>
            <a:r>
              <a:rPr lang="ko-KR" altLang="en-US" dirty="0"/>
              <a:t>은 기본적으로 </a:t>
            </a:r>
            <a:r>
              <a:rPr lang="ko-KR" altLang="en-US" dirty="0" err="1"/>
              <a:t>비저블</a:t>
            </a:r>
            <a:r>
              <a:rPr lang="ko-KR" altLang="en-US" dirty="0"/>
              <a:t> 레이어와 </a:t>
            </a:r>
            <a:r>
              <a:rPr lang="ko-KR" altLang="en-US" dirty="0" err="1"/>
              <a:t>히든</a:t>
            </a:r>
            <a:r>
              <a:rPr lang="ko-KR" altLang="en-US" dirty="0"/>
              <a:t> 레이어 단 </a:t>
            </a:r>
            <a:r>
              <a:rPr lang="en-US" altLang="ko-KR" dirty="0"/>
              <a:t>2</a:t>
            </a:r>
            <a:r>
              <a:rPr lang="ko-KR" altLang="en-US" dirty="0"/>
              <a:t>개의 계층으로 이루어진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레이어에 </a:t>
            </a:r>
            <a:r>
              <a:rPr lang="ko-KR" altLang="en-US" dirty="0" err="1"/>
              <a:t>속해있는</a:t>
            </a:r>
            <a:r>
              <a:rPr lang="ko-KR" altLang="en-US" dirty="0"/>
              <a:t> 노드들은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갖습니다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RBM</a:t>
            </a:r>
            <a:r>
              <a:rPr lang="ko-KR" altLang="en-US" dirty="0"/>
              <a:t>의 가장 큰 특징은 신경망의 연결이 같은 계층으로는 없다는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같은 계층에 있는 노드와의 연결을 </a:t>
            </a:r>
            <a:r>
              <a:rPr lang="en-US" altLang="ko-KR" dirty="0"/>
              <a:t>“</a:t>
            </a:r>
            <a:r>
              <a:rPr lang="ko-KR" altLang="en-US" dirty="0"/>
              <a:t>제한</a:t>
            </a:r>
            <a:r>
              <a:rPr lang="en-US" altLang="ko-KR" dirty="0"/>
              <a:t>” </a:t>
            </a:r>
            <a:r>
              <a:rPr lang="ko-KR" altLang="en-US" dirty="0"/>
              <a:t>했기 때문에 </a:t>
            </a:r>
            <a:r>
              <a:rPr lang="en-US" altLang="ko-KR" dirty="0"/>
              <a:t>Restricted </a:t>
            </a:r>
            <a:r>
              <a:rPr lang="ko-KR" altLang="en-US" dirty="0"/>
              <a:t>라는 이름이 붙었습니다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구조적으로</a:t>
            </a:r>
            <a:r>
              <a:rPr lang="en-US" altLang="ko-KR" dirty="0"/>
              <a:t> </a:t>
            </a:r>
            <a:r>
              <a:rPr lang="ko-KR" altLang="en-US" dirty="0" err="1"/>
              <a:t>히든</a:t>
            </a:r>
            <a:r>
              <a:rPr lang="ko-KR" altLang="en-US" dirty="0"/>
              <a:t> 노드 간 연결이 없으므로 조건부독립이 성립하며 계산 시간을 크게 줄여주는 이유가 됨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인풋노드들</a:t>
            </a:r>
            <a:r>
              <a:rPr lang="ko-KR" altLang="en-US" dirty="0"/>
              <a:t> 간에도 조건부독립 성립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RBM</a:t>
            </a:r>
            <a:r>
              <a:rPr lang="ko-KR" altLang="en-US" dirty="0"/>
              <a:t>을 학습한다는 것은 인풋데이터로부터 모델의 알려지지 않은 부분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히든레이어의</a:t>
            </a:r>
            <a:r>
              <a:rPr lang="ko-KR" altLang="en-US" dirty="0"/>
              <a:t> 특징을 확률적으로 추정하는 과정이라고 할 수 있습니다</a:t>
            </a:r>
            <a:r>
              <a:rPr lang="en-US" altLang="ko-KR" dirty="0"/>
              <a:t>. </a:t>
            </a:r>
            <a:r>
              <a:rPr lang="ko-KR" altLang="en-US" dirty="0"/>
              <a:t>그러한</a:t>
            </a:r>
            <a:r>
              <a:rPr lang="en-US" altLang="ko-KR" dirty="0"/>
              <a:t> </a:t>
            </a:r>
            <a:r>
              <a:rPr lang="ko-KR" altLang="en-US" dirty="0"/>
              <a:t>확률추정과정에서 인풋 데이터가 재구성됩니다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23F41-DB73-4937-AEAD-5F5476836C9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A338C4-A4F2-A247-89A5-0F89FDA01E1E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2598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C5FB-60A4-FA4B-871F-81565FCBDE18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8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28A8-9EB4-A748-9911-45A9173F5251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88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2E89-9EEF-3C45-B6B6-DE8267DB017F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9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AD80-7FAF-B54B-9508-D8F70FEAB619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9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6BB1-071C-A245-A139-5C2E7C8BBAD9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78F8-4F1C-B946-A314-CE9221500941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462F-95CA-B141-8371-FBD275AD88E2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5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613C-8C54-024D-93D9-099CA772E6E4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BD56-1C20-C445-977A-0EB2374C0669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8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89A-80A1-1E42-BC2F-AFBDA43BD6F9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B72F48-0E8C-764A-BA24-599A9383A806}" type="datetime1">
              <a:rPr lang="ko-KR" altLang="en-US" smtClean="0"/>
              <a:t>2018. 1. 11.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413B92-E212-4D58-A093-6D0FAFB8B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7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pel/rbm-ae-tf" TargetMode="External"/><Relationship Id="rId4" Type="http://schemas.openxmlformats.org/officeDocument/2006/relationships/hyperlink" Target="https://github.com/eriklindernoren/ML-From-Scratch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56C592-82FD-41CA-90FE-3A6D0845F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RBM</a:t>
            </a:r>
            <a:r>
              <a:rPr lang="ko-KR" alt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&amp;</a:t>
            </a:r>
            <a:r>
              <a:rPr lang="ko-KR" alt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DBN</a:t>
            </a:r>
            <a:endParaRPr lang="ko-KR" alt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244D04C-C53C-4603-887A-E48226802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Monaco" charset="0"/>
                <a:ea typeface="Monaco" charset="0"/>
                <a:cs typeface="Monaco" charset="0"/>
              </a:rPr>
              <a:t>Hanyang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 university</a:t>
            </a:r>
          </a:p>
          <a:p>
            <a:r>
              <a:rPr lang="ko-KR" altLang="en-US" dirty="0">
                <a:latin typeface="Monaco" charset="0"/>
                <a:ea typeface="Monaco" charset="0"/>
                <a:cs typeface="Monaco" charset="0"/>
              </a:rPr>
              <a:t>조건희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 freebeinq@gmail.com</a:t>
            </a:r>
          </a:p>
          <a:p>
            <a:r>
              <a:rPr lang="ko-KR" altLang="en-US" dirty="0" err="1">
                <a:latin typeface="Monaco" charset="0"/>
                <a:ea typeface="Monaco" charset="0"/>
                <a:cs typeface="Monaco" charset="0"/>
              </a:rPr>
              <a:t>조수필</a:t>
            </a:r>
            <a:r>
              <a:rPr lang="ko-KR" alt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ko-KR" dirty="0">
                <a:latin typeface="Monaco" charset="0"/>
                <a:ea typeface="Monaco" charset="0"/>
                <a:cs typeface="Monaco" charset="0"/>
              </a:rPr>
              <a:t>jessay@hanyang.ac.kr</a:t>
            </a:r>
          </a:p>
        </p:txBody>
      </p:sp>
    </p:spTree>
    <p:extLst>
      <p:ext uri="{BB962C8B-B14F-4D97-AF65-F5344CB8AC3E}">
        <p14:creationId xmlns:p14="http://schemas.microsoft.com/office/powerpoint/2010/main" val="33466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6E4582C-9686-4C80-B887-14ACD0E8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Energy function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  <a:sym typeface="Wingdings" panose="05000000000000000000" pitchFamily="2" charset="2"/>
              </a:rPr>
              <a:t> optimization</a:t>
            </a: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Probability distribution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2AEF4925-4473-409F-A11D-920000AC50D3}"/>
                  </a:ext>
                </a:extLst>
              </p:cNvPr>
              <p:cNvSpPr txBox="1"/>
              <p:nvPr/>
            </p:nvSpPr>
            <p:spPr>
              <a:xfrm>
                <a:off x="1803760" y="4087252"/>
                <a:ext cx="3005253" cy="8571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𝐸𝑛𝑒𝑟𝑔𝑦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EF4925-4473-409F-A11D-920000AC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0" y="4087252"/>
                <a:ext cx="3005253" cy="857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B4987C-8BF7-4F0A-8C86-93B0B2CB0261}"/>
              </a:ext>
            </a:extLst>
          </p:cNvPr>
          <p:cNvSpPr txBox="1"/>
          <p:nvPr/>
        </p:nvSpPr>
        <p:spPr>
          <a:xfrm>
            <a:off x="8627098" y="4254221"/>
            <a:ext cx="54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(1)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7D6A88-6394-4CDB-B5F6-92243B262781}"/>
              </a:ext>
            </a:extLst>
          </p:cNvPr>
          <p:cNvSpPr txBox="1"/>
          <p:nvPr/>
        </p:nvSpPr>
        <p:spPr>
          <a:xfrm>
            <a:off x="7574460" y="5577037"/>
            <a:ext cx="53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(2)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69AE5347-5F2A-4E70-9FB2-DB5A93938A73}"/>
                  </a:ext>
                </a:extLst>
              </p:cNvPr>
              <p:cNvSpPr txBox="1"/>
              <p:nvPr/>
            </p:nvSpPr>
            <p:spPr>
              <a:xfrm>
                <a:off x="5350901" y="4021561"/>
                <a:ext cx="3005253" cy="9885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𝑍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𝐸𝑛𝑒𝑟𝑔𝑦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AE5347-5F2A-4E70-9FB2-DB5A9393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01" y="4021561"/>
                <a:ext cx="300525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16DD768-B138-4EA4-8B96-B49C4C3402C9}"/>
                  </a:ext>
                </a:extLst>
              </p:cNvPr>
              <p:cNvSpPr txBox="1"/>
              <p:nvPr/>
            </p:nvSpPr>
            <p:spPr>
              <a:xfrm>
                <a:off x="1803760" y="5315042"/>
                <a:ext cx="5493855" cy="1047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𝐡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𝐡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𝐸𝑛𝑒𝑟𝑔𝑦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h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DD768-B138-4EA4-8B96-B49C4C34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0" y="5315042"/>
                <a:ext cx="5493855" cy="1047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8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6E4582C-9686-4C80-B887-14ACD0E8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RBM Energy function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4F314D36-0BCF-43DF-B5C3-DEBEF82B4FB0}"/>
              </a:ext>
            </a:extLst>
          </p:cNvPr>
          <p:cNvGrpSpPr/>
          <p:nvPr/>
        </p:nvGrpSpPr>
        <p:grpSpPr>
          <a:xfrm>
            <a:off x="1803760" y="2991704"/>
            <a:ext cx="8359000" cy="2097626"/>
            <a:chOff x="1803760" y="2118327"/>
            <a:chExt cx="7412794" cy="2097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40EAA8C6-857A-4BDF-88D9-5BB727B8421C}"/>
                    </a:ext>
                  </a:extLst>
                </p:cNvPr>
                <p:cNvSpPr txBox="1"/>
                <p:nvPr/>
              </p:nvSpPr>
              <p:spPr>
                <a:xfrm>
                  <a:off x="1803760" y="2118327"/>
                  <a:ext cx="6730639" cy="209762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3200" b="1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𝐯</m:t>
                                </m:r>
                              </m:e>
                            </m:acc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32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𝐡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ko-KR" sz="32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𝑖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32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32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 −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32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𝑗</m:t>
                                    </m:r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charset="0"/>
                                            <a:ea typeface="HY헤드라인M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3200" i="1">
                                            <a:latin typeface="Cambria Math" charset="0"/>
                                            <a:ea typeface="HY헤드라인M" panose="02030600000101010101" pitchFamily="18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 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3200" i="1">
                                            <a:latin typeface="Cambria Math" charset="0"/>
                                            <a:ea typeface="HY헤드라인M" panose="02030600000101010101" pitchFamily="18" charset="-127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3200" i="1">
                                            <a:latin typeface="Cambria Math" panose="02040503050406030204" pitchFamily="18" charset="0"/>
                                            <a:ea typeface="HY헤드라인M" panose="02030600000101010101" pitchFamily="18" charset="-127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3200" i="1">
                                                <a:latin typeface="Cambria Math" charset="0"/>
                                                <a:ea typeface="HY헤드라인M" panose="02030600000101010101" pitchFamily="18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HY헤드라인M" panose="02030600000101010101" pitchFamily="18" charset="-127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HY헤드라인M" panose="02030600000101010101" pitchFamily="18" charset="-127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3200" i="1">
                                                <a:latin typeface="Cambria Math" charset="0"/>
                                                <a:ea typeface="HY헤드라인M" panose="02030600000101010101" pitchFamily="18" charset="-127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HY헤드라인M" panose="02030600000101010101" pitchFamily="18" charset="-127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3200" i="1">
                                                <a:latin typeface="Cambria Math" panose="02040503050406030204" pitchFamily="18" charset="0"/>
                                                <a:ea typeface="HY헤드라인M" panose="02030600000101010101" pitchFamily="18" charset="-127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ko-KR" sz="3200" dirty="0">
                    <a:latin typeface="Bahnschrift SemiBold" panose="020B0502040204020203" pitchFamily="34" charset="0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EAA8C6-857A-4BDF-88D9-5BB727B84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760" y="2118327"/>
                  <a:ext cx="6730639" cy="2097626"/>
                </a:xfrm>
                <a:prstGeom prst="rect">
                  <a:avLst/>
                </a:prstGeom>
                <a:blipFill>
                  <a:blip r:embed="rId3"/>
                  <a:stretch>
                    <a:fillRect t="-78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9CB4987C-8BF7-4F0A-8C86-93B0B2CB0261}"/>
                </a:ext>
              </a:extLst>
            </p:cNvPr>
            <p:cNvSpPr txBox="1"/>
            <p:nvPr/>
          </p:nvSpPr>
          <p:spPr>
            <a:xfrm>
              <a:off x="8674666" y="2905530"/>
              <a:ext cx="541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(3)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09D3F2C9-56FE-4F1A-8992-250CE197AC78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H="1" flipV="1">
            <a:off x="4281854" y="4624754"/>
            <a:ext cx="12999" cy="118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34D7E90A-B4A9-40A0-9871-F3CE5FF43AF6}"/>
              </a:ext>
            </a:extLst>
          </p:cNvPr>
          <p:cNvSpPr/>
          <p:nvPr/>
        </p:nvSpPr>
        <p:spPr>
          <a:xfrm>
            <a:off x="3991708" y="4062046"/>
            <a:ext cx="580292" cy="5627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A02E992E-C447-4C1D-BA1B-9A4A654205DB}"/>
              </a:ext>
            </a:extLst>
          </p:cNvPr>
          <p:cNvSpPr/>
          <p:nvPr/>
        </p:nvSpPr>
        <p:spPr>
          <a:xfrm>
            <a:off x="6490398" y="4062046"/>
            <a:ext cx="437941" cy="5627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xmlns="" id="{46FF4045-4EAC-447A-9E0C-D8219B11D7E7}"/>
              </a:ext>
            </a:extLst>
          </p:cNvPr>
          <p:cNvSpPr/>
          <p:nvPr/>
        </p:nvSpPr>
        <p:spPr>
          <a:xfrm>
            <a:off x="8325776" y="4058102"/>
            <a:ext cx="437941" cy="5627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C1F415D-0F26-4350-9479-DC33CB737749}"/>
              </a:ext>
            </a:extLst>
          </p:cNvPr>
          <p:cNvSpPr txBox="1"/>
          <p:nvPr/>
        </p:nvSpPr>
        <p:spPr>
          <a:xfrm>
            <a:off x="3507751" y="5809370"/>
            <a:ext cx="157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weight</a:t>
            </a:r>
            <a:endParaRPr lang="ko-KR" altLang="en-US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81AE4FE-3FCA-4A51-8676-FC8ED3C1AAD9}"/>
              </a:ext>
            </a:extLst>
          </p:cNvPr>
          <p:cNvSpPr txBox="1"/>
          <p:nvPr/>
        </p:nvSpPr>
        <p:spPr>
          <a:xfrm>
            <a:off x="6844192" y="5821038"/>
            <a:ext cx="157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bias</a:t>
            </a:r>
            <a:endParaRPr lang="ko-KR" altLang="en-US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xmlns="" id="{CF0CBAF6-F115-4041-986D-3DD110155437}"/>
              </a:ext>
            </a:extLst>
          </p:cNvPr>
          <p:cNvCxnSpPr>
            <a:stCxn id="43" idx="0"/>
            <a:endCxn id="37" idx="2"/>
          </p:cNvCxnSpPr>
          <p:nvPr/>
        </p:nvCxnSpPr>
        <p:spPr>
          <a:xfrm rot="16200000" flipV="1">
            <a:off x="6572190" y="4761933"/>
            <a:ext cx="1196284" cy="9219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xmlns="" id="{AB55BCBC-6A53-4501-9EE6-F39D0FFEDEA6}"/>
              </a:ext>
            </a:extLst>
          </p:cNvPr>
          <p:cNvCxnSpPr>
            <a:cxnSpLocks/>
            <a:stCxn id="43" idx="0"/>
            <a:endCxn id="38" idx="2"/>
          </p:cNvCxnSpPr>
          <p:nvPr/>
        </p:nvCxnSpPr>
        <p:spPr>
          <a:xfrm rot="5400000" flipH="1" flipV="1">
            <a:off x="7487906" y="4764198"/>
            <a:ext cx="1200228" cy="9134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38" grpId="0" animBg="1"/>
      <p:bldP spid="30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6E4582C-9686-4C80-B887-14ACD0E8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RBM Energy function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54BCF0A-BC35-476B-9196-9D092C8D3168}"/>
              </a:ext>
            </a:extLst>
          </p:cNvPr>
          <p:cNvGrpSpPr/>
          <p:nvPr/>
        </p:nvGrpSpPr>
        <p:grpSpPr>
          <a:xfrm>
            <a:off x="1805270" y="2591822"/>
            <a:ext cx="4317101" cy="1142364"/>
            <a:chOff x="1817986" y="3369698"/>
            <a:chExt cx="4317101" cy="11423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30E3F97-6692-42A7-A5FA-8586631AF332}"/>
                </a:ext>
              </a:extLst>
            </p:cNvPr>
            <p:cNvSpPr txBox="1"/>
            <p:nvPr/>
          </p:nvSpPr>
          <p:spPr>
            <a:xfrm>
              <a:off x="5593199" y="3693330"/>
              <a:ext cx="541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(4)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xmlns="" id="{55C7F9CA-A6E8-453B-AF4A-DF5A1BA44E8C}"/>
                    </a:ext>
                  </a:extLst>
                </p:cNvPr>
                <p:cNvSpPr txBox="1"/>
                <p:nvPr/>
              </p:nvSpPr>
              <p:spPr>
                <a:xfrm>
                  <a:off x="1817986" y="3369698"/>
                  <a:ext cx="3656732" cy="11423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𝑘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 </m:t>
                            </m:r>
                          </m:e>
                        </m:nary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0" dirty="0"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C7F9CA-A6E8-453B-AF4A-DF5A1BA44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986" y="3369698"/>
                  <a:ext cx="3656732" cy="11423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7FDB90C-34D7-4DCC-825B-F4B24E3A08BB}"/>
              </a:ext>
            </a:extLst>
          </p:cNvPr>
          <p:cNvGrpSpPr/>
          <p:nvPr/>
        </p:nvGrpSpPr>
        <p:grpSpPr>
          <a:xfrm>
            <a:off x="1803760" y="3973134"/>
            <a:ext cx="8611952" cy="1142364"/>
            <a:chOff x="1828884" y="4565729"/>
            <a:chExt cx="8611952" cy="11423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3F9D7D1-02CF-46CF-89C5-3C0B9796A606}"/>
                </a:ext>
              </a:extLst>
            </p:cNvPr>
            <p:cNvSpPr txBox="1"/>
            <p:nvPr/>
          </p:nvSpPr>
          <p:spPr>
            <a:xfrm>
              <a:off x="9910750" y="4875301"/>
              <a:ext cx="530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(5)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ACD6C4B3-4724-49F2-B4EC-256841B89E5C}"/>
                    </a:ext>
                  </a:extLst>
                </p:cNvPr>
                <p:cNvSpPr txBox="1"/>
                <p:nvPr/>
              </p:nvSpPr>
              <p:spPr>
                <a:xfrm>
                  <a:off x="1828884" y="4565729"/>
                  <a:ext cx="7992185" cy="1142364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acc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4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400" b="1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0" smtClean="0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=1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𝑘𝑗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charset="0"/>
                                        <a:ea typeface="HY헤드라인M" panose="02030600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HY헤드라인M" panose="02030600000101010101" pitchFamily="18" charset="-127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 </m:t>
                            </m:r>
                          </m:e>
                        </m:nary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=1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,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 </m:t>
                            </m:r>
                          </m:e>
                        </m:nary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𝑗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4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altLang="ko-KR" sz="2400" b="0" dirty="0"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D6C4B3-4724-49F2-B4EC-256841B89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84" y="4565729"/>
                  <a:ext cx="7992185" cy="11423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FE754401-0A89-4EC8-9263-AA60B332A694}"/>
              </a:ext>
            </a:extLst>
          </p:cNvPr>
          <p:cNvGrpSpPr/>
          <p:nvPr/>
        </p:nvGrpSpPr>
        <p:grpSpPr>
          <a:xfrm>
            <a:off x="1803760" y="5354445"/>
            <a:ext cx="6758585" cy="697563"/>
            <a:chOff x="1817987" y="6429973"/>
            <a:chExt cx="5081188" cy="6975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DD4C2437-E8EF-4172-8268-3EB5310D92E5}"/>
                    </a:ext>
                  </a:extLst>
                </p:cNvPr>
                <p:cNvSpPr txBox="1"/>
                <p:nvPr/>
              </p:nvSpPr>
              <p:spPr>
                <a:xfrm>
                  <a:off x="1817987" y="6429973"/>
                  <a:ext cx="4468566" cy="697563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3200" i="1">
                                <a:latin typeface="Cambria Math" charset="0"/>
                                <a:ea typeface="HY헤드라인M" panose="02030600000101010101" pitchFamily="18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3200" b="1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𝐯</m:t>
                                </m:r>
                              </m:e>
                            </m:acc>
                            <m:r>
                              <a:rPr lang="en-US" altLang="ko-KR" sz="3200" i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3200" i="1">
                                    <a:latin typeface="Cambria Math" charset="0"/>
                                    <a:ea typeface="HY헤드라인M" panose="0203060000010101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  <a:ea typeface="HY헤드라인M" panose="02030600000101010101" pitchFamily="18" charset="-127"/>
                                  </a:rPr>
                                  <m:t>𝐡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3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32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acc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3200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3200" b="1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200" b="1" i="0" smtClean="0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32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32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32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1" i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altLang="ko-KR" sz="3200" dirty="0">
                    <a:latin typeface="Bahnschrift SemiBold" panose="020B0502040204020203" pitchFamily="34" charset="0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4C2437-E8EF-4172-8268-3EB5310D9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987" y="6429973"/>
                  <a:ext cx="4468566" cy="697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E146F42-F958-4BF2-B48A-8DFC36DF9213}"/>
                </a:ext>
              </a:extLst>
            </p:cNvPr>
            <p:cNvSpPr txBox="1"/>
            <p:nvPr/>
          </p:nvSpPr>
          <p:spPr>
            <a:xfrm>
              <a:off x="6369089" y="6517144"/>
              <a:ext cx="530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(6)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RBM learning process</a:t>
            </a:r>
            <a:r>
              <a:rPr lang="ko-KR" altLang="en-US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BC314D7-89DD-4AD9-BB27-7858F99BF7B6}"/>
              </a:ext>
            </a:extLst>
          </p:cNvPr>
          <p:cNvGrpSpPr/>
          <p:nvPr/>
        </p:nvGrpSpPr>
        <p:grpSpPr>
          <a:xfrm>
            <a:off x="1773336" y="2573531"/>
            <a:ext cx="3982641" cy="3351132"/>
            <a:chOff x="1512628" y="2593725"/>
            <a:chExt cx="3686556" cy="3101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xmlns="" id="{E22B303B-2D59-42A4-83E8-89828D055018}"/>
                    </a:ext>
                  </a:extLst>
                </p:cNvPr>
                <p:cNvSpPr/>
                <p:nvPr/>
              </p:nvSpPr>
              <p:spPr>
                <a:xfrm>
                  <a:off x="2012754" y="2593726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E22B303B-2D59-42A4-83E8-89828D055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54" y="2593726"/>
                  <a:ext cx="685800" cy="6858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FF635E1F-6AFA-467E-AA33-B6CAA39086BF}"/>
                    </a:ext>
                  </a:extLst>
                </p:cNvPr>
                <p:cNvSpPr/>
                <p:nvPr/>
              </p:nvSpPr>
              <p:spPr>
                <a:xfrm>
                  <a:off x="3013006" y="2593726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F635E1F-6AFA-467E-AA33-B6CAA3908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006" y="2593726"/>
                  <a:ext cx="685800" cy="6858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xmlns="" id="{27003CA5-FA51-418C-8B76-29788697ED6B}"/>
                    </a:ext>
                  </a:extLst>
                </p:cNvPr>
                <p:cNvSpPr/>
                <p:nvPr/>
              </p:nvSpPr>
              <p:spPr>
                <a:xfrm>
                  <a:off x="4013258" y="2593725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7003CA5-FA51-418C-8B76-29788697E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258" y="2593725"/>
                  <a:ext cx="685800" cy="685802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xmlns="" id="{86A1AA1B-1C23-4BB0-96B6-BA845507B3D0}"/>
                    </a:ext>
                  </a:extLst>
                </p:cNvPr>
                <p:cNvSpPr/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6A1AA1B-1C23-4BB0-96B6-BA845507B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4110E00D-E8D2-42D5-B260-22616BF2528A}"/>
                    </a:ext>
                  </a:extLst>
                </p:cNvPr>
                <p:cNvSpPr/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4110E00D-E8D2-42D5-B260-22616BF25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xmlns="" id="{749706AE-947C-45CC-85FC-1E304C1F358D}"/>
                    </a:ext>
                  </a:extLst>
                </p:cNvPr>
                <p:cNvSpPr/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749706AE-947C-45CC-85FC-1E304C1F3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xmlns="" id="{8332D107-D543-4B0B-BE38-E1A7FCB5D2F0}"/>
                    </a:ext>
                  </a:extLst>
                </p:cNvPr>
                <p:cNvSpPr/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8332D107-D543-4B0B-BE38-E1A7FCB5D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EEE21452-626A-4903-A4F6-27F2560357D0}"/>
                </a:ext>
              </a:extLst>
            </p:cNvPr>
            <p:cNvCxnSpPr>
              <a:stCxn id="14" idx="0"/>
              <a:endCxn id="11" idx="4"/>
            </p:cNvCxnSpPr>
            <p:nvPr/>
          </p:nvCxnSpPr>
          <p:spPr>
            <a:xfrm flipV="1">
              <a:off x="185552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C0FAF7A5-2DB5-49DB-B40F-48CB22C94E10}"/>
                </a:ext>
              </a:extLst>
            </p:cNvPr>
            <p:cNvCxnSpPr>
              <a:cxnSpLocks/>
              <a:stCxn id="17" idx="0"/>
              <a:endCxn id="11" idx="4"/>
            </p:cNvCxnSpPr>
            <p:nvPr/>
          </p:nvCxnSpPr>
          <p:spPr>
            <a:xfrm flipH="1" flipV="1">
              <a:off x="2355654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BD3E26A8-65C6-4AA9-AD25-D8A2D6488060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H="1" flipV="1">
              <a:off x="2355654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26AB53A7-C677-4DE1-816F-1B49CF5D9419}"/>
                </a:ext>
              </a:extLst>
            </p:cNvPr>
            <p:cNvCxnSpPr>
              <a:cxnSpLocks/>
              <a:stCxn id="15" idx="0"/>
              <a:endCxn id="11" idx="4"/>
            </p:cNvCxnSpPr>
            <p:nvPr/>
          </p:nvCxnSpPr>
          <p:spPr>
            <a:xfrm flipH="1" flipV="1">
              <a:off x="2355654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3EC5298D-3930-4100-9E5D-5BE71C6C1FF8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1855528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3ED82106-ECAA-40F3-AFC3-442D9A93A314}"/>
                </a:ext>
              </a:extLst>
            </p:cNvPr>
            <p:cNvCxnSpPr>
              <a:cxnSpLocks/>
              <a:stCxn id="17" idx="0"/>
              <a:endCxn id="12" idx="4"/>
            </p:cNvCxnSpPr>
            <p:nvPr/>
          </p:nvCxnSpPr>
          <p:spPr>
            <a:xfrm flipV="1">
              <a:off x="2855780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22DEDBA2-2E86-4FA9-8384-99C0D24586E8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5906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6F64AE-6045-45D8-AAFF-22E5DEE48CE1}"/>
                </a:ext>
              </a:extLst>
            </p:cNvPr>
            <p:cNvCxnSpPr>
              <a:cxnSpLocks/>
              <a:stCxn id="15" idx="0"/>
              <a:endCxn id="12" idx="4"/>
            </p:cNvCxnSpPr>
            <p:nvPr/>
          </p:nvCxnSpPr>
          <p:spPr>
            <a:xfrm flipH="1" flipV="1">
              <a:off x="3355906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7B393A0-4AAB-4D29-B9C7-3D1A3679D936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3856032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A850A70B-1229-426D-ACB1-E348494611DB}"/>
                </a:ext>
              </a:extLst>
            </p:cNvPr>
            <p:cNvCxnSpPr>
              <a:cxnSpLocks/>
              <a:stCxn id="17" idx="0"/>
              <a:endCxn id="13" idx="4"/>
            </p:cNvCxnSpPr>
            <p:nvPr/>
          </p:nvCxnSpPr>
          <p:spPr>
            <a:xfrm flipV="1">
              <a:off x="2855780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3589DDD4-666C-429F-9A0D-1C5797E422BD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1855528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3ED04393-D29A-4ACD-8433-40E129E3F8CD}"/>
                </a:ext>
              </a:extLst>
            </p:cNvPr>
            <p:cNvCxnSpPr>
              <a:cxnSpLocks/>
              <a:stCxn id="15" idx="0"/>
              <a:endCxn id="13" idx="4"/>
            </p:cNvCxnSpPr>
            <p:nvPr/>
          </p:nvCxnSpPr>
          <p:spPr>
            <a:xfrm flipH="1" flipV="1">
              <a:off x="435615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B4FD8BFF-075D-4800-8AD8-A8ABF18E53E1}"/>
                  </a:ext>
                </a:extLst>
              </p:cNvPr>
              <p:cNvSpPr txBox="1"/>
              <p:nvPr/>
            </p:nvSpPr>
            <p:spPr>
              <a:xfrm>
                <a:off x="6517914" y="3895157"/>
                <a:ext cx="4101255" cy="70788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sz="40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4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4000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40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4000" b="1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ko-KR" sz="4000" i="1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altLang="ko-KR" sz="4000" b="0" dirty="0"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FD8BFF-075D-4800-8AD8-A8ABF18E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14" y="3895157"/>
                <a:ext cx="4101255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화살표: 위쪽 35">
            <a:extLst>
              <a:ext uri="{FF2B5EF4-FFF2-40B4-BE49-F238E27FC236}">
                <a16:creationId xmlns:a16="http://schemas.microsoft.com/office/drawing/2014/main" xmlns="" id="{26FF7AD3-1F14-4E75-AFEB-16DD362BE65D}"/>
              </a:ext>
            </a:extLst>
          </p:cNvPr>
          <p:cNvSpPr/>
          <p:nvPr/>
        </p:nvSpPr>
        <p:spPr>
          <a:xfrm>
            <a:off x="5884983" y="2838836"/>
            <a:ext cx="581141" cy="28205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xmlns="" id="{9CF29E4D-DB0A-4DFC-A089-3378E510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Feed forward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6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AA7377-CE01-4107-BEAC-A0DC5550CB29}"/>
              </a:ext>
            </a:extLst>
          </p:cNvPr>
          <p:cNvSpPr txBox="1"/>
          <p:nvPr/>
        </p:nvSpPr>
        <p:spPr>
          <a:xfrm>
            <a:off x="10464039" y="3167390"/>
            <a:ext cx="53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(7)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141CD7E3-A202-4F80-95FA-5CA12CF2D71F}"/>
                  </a:ext>
                </a:extLst>
              </p:cNvPr>
              <p:cNvSpPr txBox="1"/>
              <p:nvPr/>
            </p:nvSpPr>
            <p:spPr>
              <a:xfrm>
                <a:off x="1330390" y="428659"/>
                <a:ext cx="9085814" cy="60006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sz="20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=1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000" b="1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accPr>
                        <m:e>
                          <m:r>
                            <a:rPr lang="en-US" altLang="ko-KR" sz="2000" b="1" i="0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𝐯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sz="20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=1 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2000" b="1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accPr>
                        <m:e>
                          <m:r>
                            <a:rPr lang="en-US" altLang="ko-KR" sz="2000" b="1" i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𝐯</m:t>
                          </m:r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sz="2000" b="1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𝐡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𝒌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)= 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=1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𝑝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b="1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=1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=1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𝐯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−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0</m:t>
                          </m:r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000" b="1" i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𝐯</m:t>
                              </m:r>
                            </m:e>
                          </m:acc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𝐡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𝑍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000" b="1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=1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  <a:ea typeface="HY헤드라인M" panose="02030600000101010101" pitchFamily="18" charset="-127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  <a:ea typeface="HY헤드라인M" panose="02030600000101010101" pitchFamily="18" charset="-127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𝑍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=1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  <a:ea typeface="HY헤드라인M" panose="02030600000101010101" pitchFamily="18" charset="-127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  <a:ea typeface="HY헤드라인M" panose="02030600000101010101" pitchFamily="18" charset="-127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𝑍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=0</m:t>
                              </m:r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𝐯</m:t>
                                  </m:r>
                                </m:e>
                              </m:acc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b="1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−</m:t>
                                  </m:r>
                                  <m:r>
                                    <a:rPr lang="en-US" altLang="ko-KR" sz="2000" b="1" i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1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b="1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𝐡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sz="20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1" i="0">
                                              <a:latin typeface="Cambria Math" panose="02040503050406030204" pitchFamily="18" charset="0"/>
                                            </a:rPr>
                                            <m:t>𝐯</m:t>
                                          </m:r>
                                        </m:e>
                                      </m:acc>
                                    </m:e>
                                  </m:d>
                                </m:sup>
                              </m:s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1" i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1" i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naryPr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Bahnschrift SemiBold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i="1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1CD7E3-A202-4F80-95FA-5CA12CF2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390" y="428659"/>
                <a:ext cx="9085814" cy="60006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A76FD253-1BE2-486E-8B04-0CC81E6BBF39}"/>
              </a:ext>
            </a:extLst>
          </p:cNvPr>
          <p:cNvSpPr/>
          <p:nvPr/>
        </p:nvSpPr>
        <p:spPr>
          <a:xfrm>
            <a:off x="6400800" y="4730262"/>
            <a:ext cx="2356339" cy="131884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4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RBM learning process</a:t>
            </a:r>
            <a:r>
              <a:rPr lang="ko-KR" altLang="en-US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ABC314D7-89DD-4AD9-BB27-7858F99BF7B6}"/>
              </a:ext>
            </a:extLst>
          </p:cNvPr>
          <p:cNvGrpSpPr/>
          <p:nvPr/>
        </p:nvGrpSpPr>
        <p:grpSpPr>
          <a:xfrm>
            <a:off x="3912313" y="2391868"/>
            <a:ext cx="3349958" cy="2818770"/>
            <a:chOff x="1512628" y="2593725"/>
            <a:chExt cx="3686556" cy="3101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xmlns="" id="{E22B303B-2D59-42A4-83E8-89828D055018}"/>
                    </a:ext>
                  </a:extLst>
                </p:cNvPr>
                <p:cNvSpPr/>
                <p:nvPr/>
              </p:nvSpPr>
              <p:spPr>
                <a:xfrm>
                  <a:off x="2012754" y="2593726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E22B303B-2D59-42A4-83E8-89828D055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54" y="2593726"/>
                  <a:ext cx="685800" cy="6858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xmlns="" id="{FF635E1F-6AFA-467E-AA33-B6CAA39086BF}"/>
                    </a:ext>
                  </a:extLst>
                </p:cNvPr>
                <p:cNvSpPr/>
                <p:nvPr/>
              </p:nvSpPr>
              <p:spPr>
                <a:xfrm>
                  <a:off x="3013006" y="2593726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F635E1F-6AFA-467E-AA33-B6CAA3908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006" y="2593726"/>
                  <a:ext cx="685800" cy="6858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xmlns="" id="{27003CA5-FA51-418C-8B76-29788697ED6B}"/>
                    </a:ext>
                  </a:extLst>
                </p:cNvPr>
                <p:cNvSpPr/>
                <p:nvPr/>
              </p:nvSpPr>
              <p:spPr>
                <a:xfrm>
                  <a:off x="4013258" y="2593725"/>
                  <a:ext cx="685800" cy="685802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27003CA5-FA51-418C-8B76-29788697ED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258" y="2593725"/>
                  <a:ext cx="685800" cy="6858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xmlns="" id="{86A1AA1B-1C23-4BB0-96B6-BA845507B3D0}"/>
                    </a:ext>
                  </a:extLst>
                </p:cNvPr>
                <p:cNvSpPr/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86A1AA1B-1C23-4BB0-96B6-BA845507B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xmlns="" id="{4110E00D-E8D2-42D5-B260-22616BF2528A}"/>
                    </a:ext>
                  </a:extLst>
                </p:cNvPr>
                <p:cNvSpPr/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4110E00D-E8D2-42D5-B260-22616BF25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xmlns="" id="{749706AE-947C-45CC-85FC-1E304C1F358D}"/>
                    </a:ext>
                  </a:extLst>
                </p:cNvPr>
                <p:cNvSpPr/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749706AE-947C-45CC-85FC-1E304C1F3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xmlns="" id="{8332D107-D543-4B0B-BE38-E1A7FCB5D2F0}"/>
                    </a:ext>
                  </a:extLst>
                </p:cNvPr>
                <p:cNvSpPr/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8332D107-D543-4B0B-BE38-E1A7FCB5D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EEE21452-626A-4903-A4F6-27F2560357D0}"/>
                </a:ext>
              </a:extLst>
            </p:cNvPr>
            <p:cNvCxnSpPr>
              <a:stCxn id="14" idx="0"/>
              <a:endCxn id="11" idx="4"/>
            </p:cNvCxnSpPr>
            <p:nvPr/>
          </p:nvCxnSpPr>
          <p:spPr>
            <a:xfrm flipV="1">
              <a:off x="185552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C0FAF7A5-2DB5-49DB-B40F-48CB22C94E10}"/>
                </a:ext>
              </a:extLst>
            </p:cNvPr>
            <p:cNvCxnSpPr>
              <a:cxnSpLocks/>
              <a:stCxn id="17" idx="0"/>
              <a:endCxn id="11" idx="4"/>
            </p:cNvCxnSpPr>
            <p:nvPr/>
          </p:nvCxnSpPr>
          <p:spPr>
            <a:xfrm flipH="1" flipV="1">
              <a:off x="2355654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BD3E26A8-65C6-4AA9-AD25-D8A2D6488060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H="1" flipV="1">
              <a:off x="2355654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26AB53A7-C677-4DE1-816F-1B49CF5D9419}"/>
                </a:ext>
              </a:extLst>
            </p:cNvPr>
            <p:cNvCxnSpPr>
              <a:cxnSpLocks/>
              <a:stCxn id="15" idx="0"/>
              <a:endCxn id="11" idx="4"/>
            </p:cNvCxnSpPr>
            <p:nvPr/>
          </p:nvCxnSpPr>
          <p:spPr>
            <a:xfrm flipH="1" flipV="1">
              <a:off x="2355654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3EC5298D-3930-4100-9E5D-5BE71C6C1FF8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1855528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3ED82106-ECAA-40F3-AFC3-442D9A93A314}"/>
                </a:ext>
              </a:extLst>
            </p:cNvPr>
            <p:cNvCxnSpPr>
              <a:cxnSpLocks/>
              <a:stCxn id="17" idx="0"/>
              <a:endCxn id="12" idx="4"/>
            </p:cNvCxnSpPr>
            <p:nvPr/>
          </p:nvCxnSpPr>
          <p:spPr>
            <a:xfrm flipV="1">
              <a:off x="2855780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22DEDBA2-2E86-4FA9-8384-99C0D24586E8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5906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2E6F64AE-6045-45D8-AAFF-22E5DEE48CE1}"/>
                </a:ext>
              </a:extLst>
            </p:cNvPr>
            <p:cNvCxnSpPr>
              <a:cxnSpLocks/>
              <a:stCxn id="15" idx="0"/>
              <a:endCxn id="12" idx="4"/>
            </p:cNvCxnSpPr>
            <p:nvPr/>
          </p:nvCxnSpPr>
          <p:spPr>
            <a:xfrm flipH="1" flipV="1">
              <a:off x="3355906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E7B393A0-4AAB-4D29-B9C7-3D1A3679D936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3856032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A850A70B-1229-426D-ACB1-E348494611DB}"/>
                </a:ext>
              </a:extLst>
            </p:cNvPr>
            <p:cNvCxnSpPr>
              <a:cxnSpLocks/>
              <a:stCxn id="17" idx="0"/>
              <a:endCxn id="13" idx="4"/>
            </p:cNvCxnSpPr>
            <p:nvPr/>
          </p:nvCxnSpPr>
          <p:spPr>
            <a:xfrm flipV="1">
              <a:off x="2855780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3589DDD4-666C-429F-9A0D-1C5797E422BD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1855528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3ED04393-D29A-4ACD-8433-40E129E3F8CD}"/>
                </a:ext>
              </a:extLst>
            </p:cNvPr>
            <p:cNvCxnSpPr>
              <a:cxnSpLocks/>
              <a:stCxn id="15" idx="0"/>
              <a:endCxn id="13" idx="4"/>
            </p:cNvCxnSpPr>
            <p:nvPr/>
          </p:nvCxnSpPr>
          <p:spPr>
            <a:xfrm flipH="1" flipV="1">
              <a:off x="435615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BBF4DAEE-E3F3-4A1D-9663-82A90305C73B}"/>
                  </a:ext>
                </a:extLst>
              </p:cNvPr>
              <p:cNvSpPr txBox="1"/>
              <p:nvPr/>
            </p:nvSpPr>
            <p:spPr>
              <a:xfrm>
                <a:off x="356607" y="3262644"/>
                <a:ext cx="3142693" cy="11101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sz="32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3200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</m:acc>
                      <m:sSub>
                        <m:sSubPr>
                          <m:ctrlPr>
                            <a:rPr lang="en-US" altLang="ko-KR" sz="32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3200" b="1" i="0" smtClean="0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BF4DAEE-E3F3-4A1D-9663-82A90305C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7" y="3262644"/>
                <a:ext cx="3142693" cy="111011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7AE15033-F32A-45AB-8529-33D67F7981C4}"/>
                  </a:ext>
                </a:extLst>
              </p:cNvPr>
              <p:cNvSpPr txBox="1"/>
              <p:nvPr/>
            </p:nvSpPr>
            <p:spPr>
              <a:xfrm>
                <a:off x="7695759" y="3138444"/>
                <a:ext cx="3274528" cy="13481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ko-KR" sz="32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 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</m:acc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r>
                        <a:rPr lang="ko-KR" altLang="en-US" sz="320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sz="3200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sz="3200" b="1" i="0" smtClean="0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</m:acc>
                      <m:sSubSup>
                        <m:sSubSupPr>
                          <m:ctrlPr>
                            <a:rPr lang="en-US" altLang="ko-KR" sz="3200" b="1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ko-KR" sz="3200" b="1">
                              <a:latin typeface="Cambria Math" charset="0"/>
                            </a:rPr>
                            <m:t>𝐖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2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3200" b="1">
                              <a:latin typeface="Cambria Math" charset="0"/>
                            </a:rPr>
                            <m:t>𝐓</m:t>
                          </m:r>
                        </m:sup>
                      </m:sSub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sz="32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E15033-F32A-45AB-8529-33D67F798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759" y="3138444"/>
                <a:ext cx="3274528" cy="13481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위쪽 2">
            <a:extLst>
              <a:ext uri="{FF2B5EF4-FFF2-40B4-BE49-F238E27FC236}">
                <a16:creationId xmlns:a16="http://schemas.microsoft.com/office/drawing/2014/main" xmlns="" id="{6FB7A874-7B33-481D-949D-36B9E9160500}"/>
              </a:ext>
            </a:extLst>
          </p:cNvPr>
          <p:cNvSpPr/>
          <p:nvPr/>
        </p:nvSpPr>
        <p:spPr>
          <a:xfrm>
            <a:off x="3470282" y="2707949"/>
            <a:ext cx="450574" cy="2186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xmlns="" id="{2AEE40CF-8EA1-4B45-86F1-35549BBE0F5D}"/>
              </a:ext>
            </a:extLst>
          </p:cNvPr>
          <p:cNvSpPr/>
          <p:nvPr/>
        </p:nvSpPr>
        <p:spPr>
          <a:xfrm rot="10800000">
            <a:off x="7253728" y="2707949"/>
            <a:ext cx="450574" cy="2186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554692E-55DE-4097-9717-7DE8570744EF}"/>
              </a:ext>
            </a:extLst>
          </p:cNvPr>
          <p:cNvSpPr txBox="1"/>
          <p:nvPr/>
        </p:nvSpPr>
        <p:spPr>
          <a:xfrm>
            <a:off x="7707918" y="2504658"/>
            <a:ext cx="32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Reconstruction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B852384-EE23-4798-B58D-42661671313F}"/>
              </a:ext>
            </a:extLst>
          </p:cNvPr>
          <p:cNvSpPr txBox="1"/>
          <p:nvPr/>
        </p:nvSpPr>
        <p:spPr>
          <a:xfrm>
            <a:off x="302848" y="2504658"/>
            <a:ext cx="325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Feed forward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7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RBM learning process</a:t>
            </a:r>
            <a:r>
              <a:rPr lang="ko-KR" altLang="en-US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10F787C-8E92-48E3-9C46-EE7578B7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30" y="1937716"/>
            <a:ext cx="8412181" cy="455452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268FCF9D-1173-4ED5-8ACC-24C7EEE04A48}"/>
              </a:ext>
            </a:extLst>
          </p:cNvPr>
          <p:cNvSpPr/>
          <p:nvPr/>
        </p:nvSpPr>
        <p:spPr>
          <a:xfrm>
            <a:off x="2822713" y="5168349"/>
            <a:ext cx="5830957" cy="99391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14749F44-F602-4AF7-A684-0685FFEF644D}"/>
              </a:ext>
            </a:extLst>
          </p:cNvPr>
          <p:cNvSpPr/>
          <p:nvPr/>
        </p:nvSpPr>
        <p:spPr>
          <a:xfrm>
            <a:off x="2447574" y="3928043"/>
            <a:ext cx="5184149" cy="99391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39584A-A9F1-4A95-BC25-7DFB4E2BCECE}"/>
              </a:ext>
            </a:extLst>
          </p:cNvPr>
          <p:cNvSpPr txBox="1"/>
          <p:nvPr/>
        </p:nvSpPr>
        <p:spPr>
          <a:xfrm>
            <a:off x="7631723" y="4194166"/>
            <a:ext cx="2250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Gibbs</a:t>
            </a:r>
            <a:r>
              <a:rPr lang="ko-KR" alt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sampling</a:t>
            </a:r>
            <a:endParaRPr lang="ko-KR" altLang="en-US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0E3B393-5EF6-48CF-BCBB-F129D488D0D6}"/>
              </a:ext>
            </a:extLst>
          </p:cNvPr>
          <p:cNvSpPr txBox="1"/>
          <p:nvPr/>
        </p:nvSpPr>
        <p:spPr>
          <a:xfrm>
            <a:off x="8653670" y="5249806"/>
            <a:ext cx="182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Parameter</a:t>
            </a:r>
          </a:p>
          <a:p>
            <a:pPr algn="ctr"/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update</a:t>
            </a:r>
            <a:endParaRPr lang="ko-KR" altLang="en-US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Hebrew" charset="-79"/>
                <a:ea typeface="Arial Hebrew" charset="-79"/>
                <a:cs typeface="Arial Hebrew" charset="-79"/>
              </a:rPr>
              <a:t>Conclusion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4847E41-2FC1-4A25-85BD-99AD04D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Arial Hebrew" charset="-79"/>
                <a:ea typeface="Arial Hebrew" charset="-79"/>
                <a:cs typeface="Arial Hebrew" charset="-79"/>
              </a:rPr>
              <a:t>Why RBM?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Arial Hebrew" charset="-79"/>
                <a:ea typeface="Arial Hebrew" charset="-79"/>
                <a:cs typeface="Arial Hebrew" charset="-79"/>
              </a:rPr>
              <a:t>Feature Extractor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Arial Hebrew" charset="-79"/>
                <a:ea typeface="Arial Hebrew" charset="-79"/>
                <a:cs typeface="Arial Hebrew" charset="-79"/>
              </a:rPr>
              <a:t>Pre-training for supervised learning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Arial Hebrew" charset="-79"/>
                <a:ea typeface="Arial Hebrew" charset="-79"/>
                <a:cs typeface="Arial Hebrew" charset="-79"/>
              </a:rPr>
              <a:t>Deep Belief Network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Arial Hebrew" charset="-79"/>
                <a:ea typeface="Arial Hebrew" charset="-79"/>
                <a:cs typeface="Arial Hebrew" charset="-79"/>
              </a:rPr>
              <a:t>Deep Auto-Encoder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Arial Hebrew" charset="-79"/>
                <a:ea typeface="Arial Hebrew" charset="-79"/>
                <a:cs typeface="Arial Hebrew" charset="-79"/>
              </a:rPr>
              <a:t>Collaborative filtering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Arial Hebrew" charset="-79"/>
                <a:ea typeface="Arial Hebrew" charset="-79"/>
                <a:cs typeface="Arial Hebrew" charset="-79"/>
              </a:rPr>
              <a:t>Conditional </a:t>
            </a:r>
            <a:r>
              <a:rPr lang="en-US" altLang="ko-KR" sz="2000" dirty="0" smtClean="0">
                <a:latin typeface="Arial Hebrew" charset="-79"/>
                <a:ea typeface="Arial Hebrew" charset="-79"/>
                <a:cs typeface="Arial Hebrew" charset="-79"/>
              </a:rPr>
              <a:t>RBM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6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Hebrew" charset="-79"/>
                <a:ea typeface="Arial Hebrew" charset="-79"/>
                <a:cs typeface="Arial Hebrew" charset="-79"/>
              </a:rPr>
              <a:t>Example code (Python)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C4847E41-2FC1-4A25-85BD-99AD04D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Arial Hebrew" charset="-79"/>
                <a:ea typeface="Arial Hebrew" charset="-79"/>
                <a:cs typeface="Arial Hebrew" charset="-79"/>
              </a:rPr>
              <a:t>Reference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Arial Hebrew" charset="-79"/>
                <a:ea typeface="Arial Hebrew" charset="-79"/>
                <a:cs typeface="Arial Hebrew" charset="-79"/>
                <a:hlinkClick r:id="rId3"/>
              </a:rPr>
              <a:t>https://</a:t>
            </a:r>
            <a:r>
              <a:rPr lang="en-US" altLang="ko-KR" sz="2200" dirty="0" smtClean="0">
                <a:latin typeface="Arial Hebrew" charset="-79"/>
                <a:ea typeface="Arial Hebrew" charset="-79"/>
                <a:cs typeface="Arial Hebrew" charset="-79"/>
                <a:hlinkClick r:id="rId3"/>
              </a:rPr>
              <a:t>github.com/Cospel/rbm-ae-tf</a:t>
            </a:r>
            <a:endParaRPr lang="en-US" altLang="ko-KR" sz="2200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Arial Hebrew" charset="-79"/>
                <a:ea typeface="Arial Hebrew" charset="-79"/>
                <a:cs typeface="Arial Hebrew" charset="-79"/>
                <a:hlinkClick r:id="rId4"/>
              </a:rPr>
              <a:t>https://</a:t>
            </a:r>
            <a:r>
              <a:rPr lang="en-US" altLang="ko-KR" sz="2200" dirty="0" smtClean="0">
                <a:latin typeface="Arial Hebrew" charset="-79"/>
                <a:ea typeface="Arial Hebrew" charset="-79"/>
                <a:cs typeface="Arial Hebrew" charset="-79"/>
                <a:hlinkClick r:id="rId4"/>
              </a:rPr>
              <a:t>github.com/eriklindernoren/ML-From-Scratch</a:t>
            </a:r>
            <a:endParaRPr lang="en-US" altLang="ko-KR" sz="2200" dirty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Hebrew" charset="-79"/>
                <a:ea typeface="Arial Hebrew" charset="-79"/>
                <a:cs typeface="Arial Hebrew" charset="-79"/>
              </a:rPr>
              <a:t>Q &amp; A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1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Contents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</a:p>
          <a:p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RBM</a:t>
            </a:r>
            <a:r>
              <a:rPr lang="ko-KR" alt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concepts</a:t>
            </a:r>
          </a:p>
          <a:p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Energy-based</a:t>
            </a:r>
            <a:r>
              <a:rPr lang="ko-KR" alt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model</a:t>
            </a:r>
          </a:p>
          <a:p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RBM</a:t>
            </a:r>
            <a:r>
              <a:rPr lang="ko-KR" alt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learning process</a:t>
            </a:r>
          </a:p>
          <a:p>
            <a:r>
              <a:rPr lang="en-US" altLang="ko-KR" sz="2400" dirty="0" smtClean="0">
                <a:latin typeface="Arial Hebrew" charset="-79"/>
                <a:ea typeface="Arial Hebrew" charset="-79"/>
                <a:cs typeface="Arial Hebrew" charset="-79"/>
              </a:rPr>
              <a:t>Conclusion</a:t>
            </a: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US" altLang="ko-KR" sz="2400" dirty="0" smtClean="0">
                <a:latin typeface="Arial Hebrew" charset="-79"/>
                <a:ea typeface="Arial Hebrew" charset="-79"/>
                <a:cs typeface="Arial Hebrew" charset="-79"/>
              </a:rPr>
              <a:t>Example code (Python)</a:t>
            </a:r>
            <a:endParaRPr lang="ko-KR" altLang="en-US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C587705-A895-4C98-B303-383B04784F70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0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6E4582C-9686-4C80-B887-14ACD0E8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Free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2AEF4925-4473-409F-A11D-920000AC50D3}"/>
                  </a:ext>
                </a:extLst>
              </p:cNvPr>
              <p:cNvSpPr txBox="1"/>
              <p:nvPr/>
            </p:nvSpPr>
            <p:spPr>
              <a:xfrm>
                <a:off x="1803760" y="4192761"/>
                <a:ext cx="5599363" cy="10472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𝐹𝑟𝑒𝑒𝐸𝑛𝑒𝑟𝑔𝑦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log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0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𝐡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𝐸𝑛𝑒𝑟𝑔𝑦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400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400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0" smtClean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𝐡</m:t>
                                      </m:r>
                                    </m:e>
                                  </m:acc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EF4925-4473-409F-A11D-920000AC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0" y="4192761"/>
                <a:ext cx="5599363" cy="1047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B4987C-8BF7-4F0A-8C86-93B0B2CB0261}"/>
              </a:ext>
            </a:extLst>
          </p:cNvPr>
          <p:cNvSpPr txBox="1"/>
          <p:nvPr/>
        </p:nvSpPr>
        <p:spPr>
          <a:xfrm>
            <a:off x="7674067" y="4454756"/>
            <a:ext cx="54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(4)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7D6A88-6394-4CDB-B5F6-92243B262781}"/>
              </a:ext>
            </a:extLst>
          </p:cNvPr>
          <p:cNvSpPr txBox="1"/>
          <p:nvPr/>
        </p:nvSpPr>
        <p:spPr>
          <a:xfrm>
            <a:off x="5529402" y="3149857"/>
            <a:ext cx="53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(3)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16DD768-B138-4EA4-8B96-B49C4C3402C9}"/>
                  </a:ext>
                </a:extLst>
              </p:cNvPr>
              <p:cNvSpPr txBox="1"/>
              <p:nvPr/>
            </p:nvSpPr>
            <p:spPr>
              <a:xfrm>
                <a:off x="1803760" y="3019565"/>
                <a:ext cx="3547141" cy="7838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𝐹𝑟𝑒𝑒𝐸𝑛𝑒𝑟𝑔𝑦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DD768-B138-4EA4-8B96-B49C4C34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0" y="3019565"/>
                <a:ext cx="3547141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3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C6E4582C-9686-4C80-B887-14ACD0E8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78957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EBM learning process – Log-likelihood Gradient 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2AEF4925-4473-409F-A11D-920000AC50D3}"/>
                  </a:ext>
                </a:extLst>
              </p:cNvPr>
              <p:cNvSpPr txBox="1"/>
              <p:nvPr/>
            </p:nvSpPr>
            <p:spPr>
              <a:xfrm>
                <a:off x="1803760" y="4351018"/>
                <a:ext cx="8337069" cy="10071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2400" i="1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400" i="1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𝜕𝜃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=−</m:t>
                      </m:r>
                      <m:f>
                        <m:fPr>
                          <m:ctrlPr>
                            <a:rPr lang="en-US" altLang="ko-KR" sz="2400" i="1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𝐹𝑟𝑒𝑒𝐸𝑛𝑒𝑟𝑔𝑦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400" i="1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>
                                      <a:latin typeface="Cambria Math" panose="02040503050406030204" pitchFamily="18" charset="0"/>
                                      <a:ea typeface="HY헤드라인M" panose="02030600000101010101" pitchFamily="18" charset="-127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ko-KR" altLang="en-US" sz="2400" i="1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𝜕𝜃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altLang="ko-KR" sz="2400" b="1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𝐹𝑟𝑒𝑒𝐸𝑛𝑒𝑟𝑔𝑦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2400" b="1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EF4925-4473-409F-A11D-920000AC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0" y="4351018"/>
                <a:ext cx="8337069" cy="1007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7D6A88-6394-4CDB-B5F6-92243B262781}"/>
              </a:ext>
            </a:extLst>
          </p:cNvPr>
          <p:cNvSpPr txBox="1"/>
          <p:nvPr/>
        </p:nvSpPr>
        <p:spPr>
          <a:xfrm>
            <a:off x="10309993" y="4593007"/>
            <a:ext cx="530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Arial Hebrew" charset="-79"/>
                <a:ea typeface="Arial Hebrew" charset="-79"/>
                <a:cs typeface="Arial Hebrew" charset="-79"/>
              </a:rPr>
              <a:t>(5)</a:t>
            </a:r>
            <a:endParaRPr lang="ko-KR" altLang="en-US" sz="28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16DD768-B138-4EA4-8B96-B49C4C3402C9}"/>
                  </a:ext>
                </a:extLst>
              </p:cNvPr>
              <p:cNvSpPr txBox="1"/>
              <p:nvPr/>
            </p:nvSpPr>
            <p:spPr>
              <a:xfrm>
                <a:off x="1803761" y="2984394"/>
                <a:ext cx="3348532" cy="82323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 ≔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−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𝜌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charset="0"/>
                              <a:ea typeface="HY헤드라인M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HY헤드라인M" panose="02030600000101010101" pitchFamily="18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  <a:ea typeface="HY헤드라인M" panose="02030600000101010101" pitchFamily="18" charset="-127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  <a:ea typeface="HY헤드라인M" panose="0203060000010101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0" smtClean="0">
                                          <a:latin typeface="Cambria Math" panose="02040503050406030204" pitchFamily="18" charset="0"/>
                                          <a:ea typeface="HY헤드라인M" panose="02030600000101010101" pitchFamily="18" charset="-127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latin typeface="Bahnschrift SemiBold" panose="020B0502040204020203" pitchFamily="34" charset="0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DD768-B138-4EA4-8B96-B49C4C34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61" y="2984394"/>
                <a:ext cx="3348532" cy="8232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380F386-C144-4820-8B36-3EFB36EE3FDE}"/>
                  </a:ext>
                </a:extLst>
              </p:cNvPr>
              <p:cNvSpPr txBox="1"/>
              <p:nvPr/>
            </p:nvSpPr>
            <p:spPr>
              <a:xfrm>
                <a:off x="5359908" y="3217646"/>
                <a:ext cx="366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Arial Hebrew" charset="-79"/>
                    <a:ea typeface="Arial Hebrew" charset="-79"/>
                    <a:cs typeface="Arial Hebrew" charset="-79"/>
                    <a:sym typeface="Wingdings" panose="05000000000000000000" pitchFamily="2" charset="2"/>
                  </a:rPr>
                  <a:t> </a:t>
                </a:r>
                <a:r>
                  <a:rPr lang="en-US" altLang="ko-KR" sz="2000" dirty="0">
                    <a:latin typeface="Arial Hebrew" charset="-79"/>
                    <a:ea typeface="Arial Hebrew" charset="-79"/>
                    <a:cs typeface="Arial Hebrew" charset="-79"/>
                  </a:rPr>
                  <a:t>Update rule for parameter </a:t>
                </a:r>
                <a14:m>
                  <m:oMath xmlns:m="http://schemas.openxmlformats.org/officeDocument/2006/math">
                    <m:r>
                      <a:rPr lang="ko-KR" altLang="en-US" sz="2000" b="1" i="1">
                        <a:latin typeface="Cambria Math" charset="0"/>
                        <a:ea typeface="Arial Hebrew" charset="-79"/>
                        <a:cs typeface="Arial Hebrew" charset="-79"/>
                      </a:rPr>
                      <m:t>𝜽</m:t>
                    </m:r>
                  </m:oMath>
                </a14:m>
                <a:endParaRPr lang="ko-KR" altLang="en-US" sz="2000" b="1" dirty="0"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80F386-C144-4820-8B36-3EFB36E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8" y="3217646"/>
                <a:ext cx="366100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664" t="-15385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Energy-based model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내용 개체 틀 2">
                <a:extLst>
                  <a:ext uri="{FF2B5EF4-FFF2-40B4-BE49-F238E27FC236}">
                    <a16:creationId xmlns:a16="http://schemas.microsoft.com/office/drawing/2014/main" xmlns="" id="{C6E4582C-9686-4C80-B887-14ACD0E84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8878957" cy="43513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600" dirty="0">
                    <a:latin typeface="Arial Hebrew" charset="-79"/>
                    <a:ea typeface="Arial Hebrew" charset="-79"/>
                    <a:cs typeface="Arial Hebrew" charset="-79"/>
                  </a:rPr>
                  <a:t>Approach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dirty="0">
                    <a:latin typeface="Arial Hebrew" charset="-79"/>
                    <a:ea typeface="Arial Hebrew" charset="-79"/>
                    <a:cs typeface="Arial Hebrew" charset="-79"/>
                  </a:rPr>
                  <a:t>Define  Energy function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dirty="0">
                    <a:latin typeface="Arial Hebrew" charset="-79"/>
                    <a:ea typeface="Arial Hebrew" charset="-79"/>
                    <a:cs typeface="Arial Hebrew" charset="-79"/>
                  </a:rPr>
                  <a:t>Define </a:t>
                </a:r>
                <a:r>
                  <a:rPr lang="en-US" altLang="ko-KR" sz="2200" dirty="0" err="1">
                    <a:latin typeface="Arial Hebrew" charset="-79"/>
                    <a:ea typeface="Arial Hebrew" charset="-79"/>
                    <a:cs typeface="Arial Hebrew" charset="-79"/>
                  </a:rPr>
                  <a:t>FreeEnergy</a:t>
                </a:r>
                <a:endParaRPr lang="en-US" altLang="ko-KR" sz="2200" dirty="0">
                  <a:latin typeface="Arial Hebrew" charset="-79"/>
                  <a:ea typeface="Arial Hebrew" charset="-79"/>
                  <a:cs typeface="Arial Hebrew" charset="-79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1" i="0">
                        <a:latin typeface="Cambria Math" charset="0"/>
                        <a:ea typeface="Arial Hebrew" charset="-79"/>
                        <a:cs typeface="Arial Hebrew" charset="-79"/>
                      </a:rPr>
                      <m:t>𝐏</m:t>
                    </m:r>
                    <m:d>
                      <m:dPr>
                        <m:ctrlPr>
                          <a:rPr lang="en-US" altLang="ko-KR" sz="2000" b="1" i="1">
                            <a:latin typeface="Cambria Math" charset="0"/>
                            <a:ea typeface="Arial Hebrew" charset="-79"/>
                            <a:cs typeface="Arial Hebrew" charset="-79"/>
                          </a:rPr>
                        </m:ctrlPr>
                      </m:dPr>
                      <m:e>
                        <m:r>
                          <a:rPr lang="en-US" altLang="ko-KR" sz="2000" b="1" i="0">
                            <a:latin typeface="Cambria Math" charset="0"/>
                            <a:ea typeface="Arial Hebrew" charset="-79"/>
                            <a:cs typeface="Arial Hebrew" charset="-79"/>
                          </a:rPr>
                          <m:t>𝐱</m:t>
                        </m:r>
                      </m:e>
                    </m:d>
                    <m:r>
                      <a:rPr lang="en-US" altLang="ko-KR" sz="2000" b="1" i="0">
                        <a:latin typeface="Cambria Math" charset="0"/>
                        <a:ea typeface="Arial Hebrew" charset="-79"/>
                        <a:cs typeface="Arial Hebrew" charset="-79"/>
                      </a:rPr>
                      <m:t>= </m:t>
                    </m:r>
                    <m:f>
                      <m:fPr>
                        <m:ctrlPr>
                          <a:rPr lang="en-US" altLang="ko-KR" sz="2000" b="1" i="1">
                            <a:latin typeface="Cambria Math" charset="0"/>
                            <a:ea typeface="Arial Hebrew" charset="-79"/>
                            <a:cs typeface="Arial Hebrew" charset="-79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>
                                <a:latin typeface="Cambria Math" charset="0"/>
                                <a:ea typeface="Arial Hebrew" charset="-79"/>
                                <a:cs typeface="Arial Hebrew" charset="-79"/>
                              </a:rPr>
                            </m:ctrlPr>
                          </m:sSupPr>
                          <m:e>
                            <m:r>
                              <a:rPr lang="en-US" altLang="ko-KR" sz="2000" b="1" i="0">
                                <a:latin typeface="Cambria Math" charset="0"/>
                                <a:ea typeface="Arial Hebrew" charset="-79"/>
                                <a:cs typeface="Arial Hebrew" charset="-79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ko-KR" sz="2000" b="1" i="0">
                                <a:latin typeface="Cambria Math" charset="0"/>
                                <a:ea typeface="Arial Hebrew" charset="-79"/>
                                <a:cs typeface="Arial Hebrew" charset="-79"/>
                              </a:rPr>
                              <m:t>−</m:t>
                            </m:r>
                            <m:r>
                              <a:rPr lang="en-US" altLang="ko-KR" sz="2000" b="1" i="0">
                                <a:latin typeface="Cambria Math" charset="0"/>
                                <a:ea typeface="Arial Hebrew" charset="-79"/>
                                <a:cs typeface="Arial Hebrew" charset="-79"/>
                              </a:rPr>
                              <m:t>𝐄𝐧𝐞𝐫𝐠𝐲</m:t>
                            </m:r>
                            <m:d>
                              <m:dPr>
                                <m:ctrlPr>
                                  <a:rPr lang="en-US" altLang="ko-KR" sz="2000" b="1" i="1">
                                    <a:latin typeface="Cambria Math" charset="0"/>
                                    <a:ea typeface="Arial Hebrew" charset="-79"/>
                                    <a:cs typeface="Arial Hebrew" charset="-79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1" i="0">
                                    <a:latin typeface="Cambria Math" charset="0"/>
                                    <a:ea typeface="Arial Hebrew" charset="-79"/>
                                    <a:cs typeface="Arial Hebrew" charset="-79"/>
                                  </a:rPr>
                                  <m:t>𝐱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sz="2000" b="1" i="0" smtClean="0">
                            <a:latin typeface="Cambria Math" charset="0"/>
                            <a:ea typeface="Arial Hebrew" charset="-79"/>
                            <a:cs typeface="Arial Hebrew" charset="-79"/>
                          </a:rPr>
                          <m:t>𝐙</m:t>
                        </m:r>
                      </m:den>
                    </m:f>
                  </m:oMath>
                </a14:m>
                <a:endParaRPr lang="en-US" altLang="ko-KR" sz="2200" b="1" dirty="0">
                  <a:latin typeface="Arial Hebrew" charset="-79"/>
                  <a:ea typeface="Arial Hebrew" charset="-79"/>
                  <a:cs typeface="Arial Hebrew" charset="-79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>
                    <a:latin typeface="Arial Hebrew" charset="-79"/>
                    <a:ea typeface="Arial Hebrew" charset="-79"/>
                    <a:cs typeface="Arial Hebrew" charset="-79"/>
                  </a:rPr>
                  <a:t>Log-likelihood gradient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200" b="1" dirty="0">
                    <a:latin typeface="Arial Hebrew" charset="-79"/>
                    <a:ea typeface="Arial Hebrew" charset="-79"/>
                    <a:cs typeface="Arial Hebrew" charset="-79"/>
                  </a:rPr>
                  <a:t>MCMC method </a:t>
                </a:r>
                <a:r>
                  <a:rPr lang="en-US" altLang="ko-KR" sz="2200" b="1" dirty="0">
                    <a:latin typeface="Arial Hebrew" charset="-79"/>
                    <a:ea typeface="Arial Hebrew" charset="-79"/>
                    <a:cs typeface="Arial Hebrew" charset="-79"/>
                    <a:sym typeface="Wingdings" panose="05000000000000000000" pitchFamily="2" charset="2"/>
                  </a:rPr>
                  <a:t> gradient</a:t>
                </a:r>
                <a:endParaRPr lang="en-US" altLang="ko-KR" sz="2200" b="1" dirty="0"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</mc:Choice>
        <mc:Fallback xmlns="">
          <p:sp>
            <p:nvSpPr>
              <p:cNvPr id="32" name="내용 개체 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4582C-9686-4C80-B887-14ACD0E8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8878957" cy="4351337"/>
              </a:xfrm>
              <a:blipFill rotWithShape="0">
                <a:blip r:embed="rId3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altLang="ko-KR" dirty="0">
                <a:latin typeface="Arial" charset="0"/>
                <a:ea typeface="Arial" charset="0"/>
                <a:cs typeface="Arial" charset="0"/>
              </a:rPr>
              <a:t>Introduction</a:t>
            </a:r>
            <a:endParaRPr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" charset="0"/>
                <a:ea typeface="Arial" charset="0"/>
                <a:cs typeface="Arial" charset="0"/>
              </a:rPr>
              <a:t>3 Different approaches to train a neural network:</a:t>
            </a:r>
            <a:endParaRPr lang="en-US" altLang="ko-KR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charset="0"/>
                <a:ea typeface="Arial" charset="0"/>
                <a:cs typeface="Arial" charset="0"/>
              </a:rPr>
              <a:t>Supervised learning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charset="0"/>
                <a:ea typeface="Arial" charset="0"/>
                <a:cs typeface="Arial" charset="0"/>
              </a:rPr>
              <a:t>Reinforcement learning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" charset="0"/>
                <a:ea typeface="Arial" charset="0"/>
                <a:cs typeface="Arial" charset="0"/>
              </a:rPr>
              <a:t>Unsupervised learning</a:t>
            </a:r>
            <a:endParaRPr lang="ko-KR" alt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9473C4A5-1D8D-4B10-8A6C-E8AB68062507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Supervised learning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CAB1835-410F-48A7-85F3-30F75F9DCE40}"/>
              </a:ext>
            </a:extLst>
          </p:cNvPr>
          <p:cNvSpPr/>
          <p:nvPr/>
        </p:nvSpPr>
        <p:spPr>
          <a:xfrm>
            <a:off x="3208817" y="410880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DA5015B8-44BE-4F87-87C5-F6102A4BE7F2}"/>
              </a:ext>
            </a:extLst>
          </p:cNvPr>
          <p:cNvSpPr/>
          <p:nvPr/>
        </p:nvSpPr>
        <p:spPr>
          <a:xfrm>
            <a:off x="6247655" y="410880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AF6B941-A176-4283-BB34-5B489BCCD818}"/>
              </a:ext>
            </a:extLst>
          </p:cNvPr>
          <p:cNvGrpSpPr/>
          <p:nvPr/>
        </p:nvGrpSpPr>
        <p:grpSpPr>
          <a:xfrm>
            <a:off x="2055186" y="3749920"/>
            <a:ext cx="940777" cy="940777"/>
            <a:chOff x="2329585" y="2848708"/>
            <a:chExt cx="940777" cy="9407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EC30F59C-B75A-46A6-9889-4FC621E66BC8}"/>
                </a:ext>
              </a:extLst>
            </p:cNvPr>
            <p:cNvSpPr/>
            <p:nvPr/>
          </p:nvSpPr>
          <p:spPr>
            <a:xfrm>
              <a:off x="2329585" y="2848708"/>
              <a:ext cx="940777" cy="9407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EDF55DB-EB21-4B9B-8615-5BBC889BBFF3}"/>
                </a:ext>
              </a:extLst>
            </p:cNvPr>
            <p:cNvSpPr txBox="1"/>
            <p:nvPr/>
          </p:nvSpPr>
          <p:spPr>
            <a:xfrm>
              <a:off x="2416454" y="3157514"/>
              <a:ext cx="7670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Arial Hebrew" charset="-79"/>
                  <a:ea typeface="Arial Hebrew" charset="-79"/>
                  <a:cs typeface="Arial Hebrew" charset="-79"/>
                </a:rPr>
                <a:t>INPUT</a:t>
              </a:r>
              <a:endParaRPr lang="ko-KR" altLang="en-US" sz="15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1AA3B00E-3FCF-4260-B68E-9574FBFB013D}"/>
              </a:ext>
            </a:extLst>
          </p:cNvPr>
          <p:cNvGrpSpPr/>
          <p:nvPr/>
        </p:nvGrpSpPr>
        <p:grpSpPr>
          <a:xfrm>
            <a:off x="3871893" y="3138854"/>
            <a:ext cx="2162908" cy="2162908"/>
            <a:chOff x="3849924" y="3138854"/>
            <a:chExt cx="2162908" cy="216290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71579951-BF36-4267-A679-CC1FA745E8D5}"/>
                </a:ext>
              </a:extLst>
            </p:cNvPr>
            <p:cNvSpPr/>
            <p:nvPr/>
          </p:nvSpPr>
          <p:spPr>
            <a:xfrm>
              <a:off x="3849924" y="3138854"/>
              <a:ext cx="2162908" cy="21629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3F4D450-56D7-45FF-84F5-25BD1BB96441}"/>
                </a:ext>
              </a:extLst>
            </p:cNvPr>
            <p:cNvSpPr txBox="1"/>
            <p:nvPr/>
          </p:nvSpPr>
          <p:spPr>
            <a:xfrm>
              <a:off x="3981255" y="3743255"/>
              <a:ext cx="19002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NEURAL</a:t>
              </a:r>
            </a:p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NET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D4621B7-87FE-4FB0-A82C-22259E13B476}"/>
              </a:ext>
            </a:extLst>
          </p:cNvPr>
          <p:cNvGrpSpPr/>
          <p:nvPr/>
        </p:nvGrpSpPr>
        <p:grpSpPr>
          <a:xfrm>
            <a:off x="6910731" y="3749920"/>
            <a:ext cx="940777" cy="940777"/>
            <a:chOff x="6899748" y="3749920"/>
            <a:chExt cx="940777" cy="9407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5EEAE6E9-08B4-43B6-B505-0C0AA1C0C359}"/>
                </a:ext>
              </a:extLst>
            </p:cNvPr>
            <p:cNvSpPr/>
            <p:nvPr/>
          </p:nvSpPr>
          <p:spPr>
            <a:xfrm>
              <a:off x="6899748" y="3749920"/>
              <a:ext cx="940777" cy="940777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CAD0EE2-300B-4BF9-B7E3-FB24CB864E9D}"/>
                </a:ext>
              </a:extLst>
            </p:cNvPr>
            <p:cNvSpPr txBox="1"/>
            <p:nvPr/>
          </p:nvSpPr>
          <p:spPr>
            <a:xfrm>
              <a:off x="6906616" y="4058726"/>
              <a:ext cx="927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Arial Hebrew" charset="-79"/>
                  <a:ea typeface="Arial Hebrew" charset="-79"/>
                  <a:cs typeface="Arial Hebrew" charset="-79"/>
                </a:rPr>
                <a:t>OUTPUT</a:t>
              </a:r>
              <a:endParaRPr lang="ko-KR" altLang="en-US" sz="15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29ED3C0-4B0E-423B-BF24-A98CBABD1AEB}"/>
              </a:ext>
            </a:extLst>
          </p:cNvPr>
          <p:cNvGrpSpPr/>
          <p:nvPr/>
        </p:nvGrpSpPr>
        <p:grpSpPr>
          <a:xfrm>
            <a:off x="7983415" y="3604846"/>
            <a:ext cx="1562100" cy="1085851"/>
            <a:chOff x="7983415" y="3604846"/>
            <a:chExt cx="1562100" cy="1085851"/>
          </a:xfrm>
        </p:grpSpPr>
        <p:sp>
          <p:nvSpPr>
            <p:cNvPr id="15" name="같음 기호 14">
              <a:extLst>
                <a:ext uri="{FF2B5EF4-FFF2-40B4-BE49-F238E27FC236}">
                  <a16:creationId xmlns:a16="http://schemas.microsoft.com/office/drawing/2014/main" xmlns="" id="{D5A57CE2-00FF-4411-AEAE-2E7292BD1409}"/>
                </a:ext>
              </a:extLst>
            </p:cNvPr>
            <p:cNvSpPr/>
            <p:nvPr/>
          </p:nvSpPr>
          <p:spPr>
            <a:xfrm>
              <a:off x="8064362" y="4056548"/>
              <a:ext cx="327520" cy="327520"/>
            </a:xfrm>
            <a:prstGeom prst="mathEqual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31B94204-C647-47F7-BF71-5B5E947289C9}"/>
                </a:ext>
              </a:extLst>
            </p:cNvPr>
            <p:cNvGrpSpPr/>
            <p:nvPr/>
          </p:nvGrpSpPr>
          <p:grpSpPr>
            <a:xfrm>
              <a:off x="8604738" y="3749920"/>
              <a:ext cx="940777" cy="940777"/>
              <a:chOff x="8604738" y="3749920"/>
              <a:chExt cx="940777" cy="94077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134AFE35-3C6D-4486-8A28-2566E3A376F6}"/>
                  </a:ext>
                </a:extLst>
              </p:cNvPr>
              <p:cNvSpPr/>
              <p:nvPr/>
            </p:nvSpPr>
            <p:spPr>
              <a:xfrm>
                <a:off x="8604738" y="3749920"/>
                <a:ext cx="940777" cy="940777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D1CA901-E431-4224-8146-9ACACFB2CAA9}"/>
                  </a:ext>
                </a:extLst>
              </p:cNvPr>
              <p:cNvSpPr txBox="1"/>
              <p:nvPr/>
            </p:nvSpPr>
            <p:spPr>
              <a:xfrm>
                <a:off x="8611606" y="4058726"/>
                <a:ext cx="92704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Arial Hebrew" charset="-79"/>
                    <a:ea typeface="Arial Hebrew" charset="-79"/>
                    <a:cs typeface="Arial Hebrew" charset="-79"/>
                  </a:rPr>
                  <a:t>TARGET</a:t>
                </a:r>
                <a:endParaRPr lang="ko-KR" altLang="en-US" sz="1500" dirty="0">
                  <a:latin typeface="Arial Hebrew" charset="-79"/>
                  <a:ea typeface="Arial Hebrew" charset="-79"/>
                  <a:cs typeface="Arial Hebrew" charset="-79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416F89C-FFEE-4616-901E-B745BF822914}"/>
                </a:ext>
              </a:extLst>
            </p:cNvPr>
            <p:cNvSpPr txBox="1"/>
            <p:nvPr/>
          </p:nvSpPr>
          <p:spPr>
            <a:xfrm>
              <a:off x="7983415" y="3604846"/>
              <a:ext cx="483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FF0000"/>
                  </a:solidFill>
                  <a:latin typeface="Arial Hebrew" charset="-79"/>
                  <a:ea typeface="Arial Hebrew" charset="-79"/>
                  <a:cs typeface="Arial Hebrew" charset="-79"/>
                </a:rPr>
                <a:t>?</a:t>
              </a:r>
              <a:endParaRPr lang="ko-KR" altLang="en-US" sz="32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F74ADC-DC69-439B-8E60-B2D458098EFA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5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What if we don’t have the targets?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CAB1835-410F-48A7-85F3-30F75F9DCE40}"/>
              </a:ext>
            </a:extLst>
          </p:cNvPr>
          <p:cNvSpPr/>
          <p:nvPr/>
        </p:nvSpPr>
        <p:spPr>
          <a:xfrm>
            <a:off x="3208817" y="410880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DA5015B8-44BE-4F87-87C5-F6102A4BE7F2}"/>
              </a:ext>
            </a:extLst>
          </p:cNvPr>
          <p:cNvSpPr/>
          <p:nvPr/>
        </p:nvSpPr>
        <p:spPr>
          <a:xfrm>
            <a:off x="6247655" y="410880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FAF6B941-A176-4283-BB34-5B489BCCD818}"/>
              </a:ext>
            </a:extLst>
          </p:cNvPr>
          <p:cNvGrpSpPr/>
          <p:nvPr/>
        </p:nvGrpSpPr>
        <p:grpSpPr>
          <a:xfrm>
            <a:off x="2055186" y="3749920"/>
            <a:ext cx="940777" cy="940777"/>
            <a:chOff x="2329585" y="2848708"/>
            <a:chExt cx="940777" cy="9407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EC30F59C-B75A-46A6-9889-4FC621E66BC8}"/>
                </a:ext>
              </a:extLst>
            </p:cNvPr>
            <p:cNvSpPr/>
            <p:nvPr/>
          </p:nvSpPr>
          <p:spPr>
            <a:xfrm>
              <a:off x="2329585" y="2848708"/>
              <a:ext cx="940777" cy="94077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EDF55DB-EB21-4B9B-8615-5BBC889BBFF3}"/>
                </a:ext>
              </a:extLst>
            </p:cNvPr>
            <p:cNvSpPr txBox="1"/>
            <p:nvPr/>
          </p:nvSpPr>
          <p:spPr>
            <a:xfrm>
              <a:off x="2416454" y="3157514"/>
              <a:ext cx="7670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Arial Hebrew" charset="-79"/>
                  <a:ea typeface="Arial Hebrew" charset="-79"/>
                  <a:cs typeface="Arial Hebrew" charset="-79"/>
                </a:rPr>
                <a:t>INPUT</a:t>
              </a:r>
              <a:endParaRPr lang="ko-KR" altLang="en-US" sz="15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1AA3B00E-3FCF-4260-B68E-9574FBFB013D}"/>
              </a:ext>
            </a:extLst>
          </p:cNvPr>
          <p:cNvGrpSpPr/>
          <p:nvPr/>
        </p:nvGrpSpPr>
        <p:grpSpPr>
          <a:xfrm>
            <a:off x="3871893" y="3138854"/>
            <a:ext cx="2162908" cy="2162908"/>
            <a:chOff x="3849924" y="3138854"/>
            <a:chExt cx="2162908" cy="216290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71579951-BF36-4267-A679-CC1FA745E8D5}"/>
                </a:ext>
              </a:extLst>
            </p:cNvPr>
            <p:cNvSpPr/>
            <p:nvPr/>
          </p:nvSpPr>
          <p:spPr>
            <a:xfrm>
              <a:off x="3849924" y="3138854"/>
              <a:ext cx="2162908" cy="21629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3F4D450-56D7-45FF-84F5-25BD1BB96441}"/>
                </a:ext>
              </a:extLst>
            </p:cNvPr>
            <p:cNvSpPr txBox="1"/>
            <p:nvPr/>
          </p:nvSpPr>
          <p:spPr>
            <a:xfrm>
              <a:off x="3981255" y="3743255"/>
              <a:ext cx="19002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NEURAL</a:t>
              </a:r>
            </a:p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NET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5D4621B7-87FE-4FB0-A82C-22259E13B476}"/>
              </a:ext>
            </a:extLst>
          </p:cNvPr>
          <p:cNvGrpSpPr/>
          <p:nvPr/>
        </p:nvGrpSpPr>
        <p:grpSpPr>
          <a:xfrm>
            <a:off x="6910731" y="3749920"/>
            <a:ext cx="940777" cy="940777"/>
            <a:chOff x="6899748" y="3749920"/>
            <a:chExt cx="940777" cy="9407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5EEAE6E9-08B4-43B6-B505-0C0AA1C0C359}"/>
                </a:ext>
              </a:extLst>
            </p:cNvPr>
            <p:cNvSpPr/>
            <p:nvPr/>
          </p:nvSpPr>
          <p:spPr>
            <a:xfrm>
              <a:off x="6899748" y="3749920"/>
              <a:ext cx="940777" cy="940777"/>
            </a:xfrm>
            <a:prstGeom prst="ellipse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CAD0EE2-300B-4BF9-B7E3-FB24CB864E9D}"/>
                </a:ext>
              </a:extLst>
            </p:cNvPr>
            <p:cNvSpPr txBox="1"/>
            <p:nvPr/>
          </p:nvSpPr>
          <p:spPr>
            <a:xfrm>
              <a:off x="6906616" y="4058726"/>
              <a:ext cx="927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Arial Hebrew" charset="-79"/>
                  <a:ea typeface="Arial Hebrew" charset="-79"/>
                  <a:cs typeface="Arial Hebrew" charset="-79"/>
                </a:rPr>
                <a:t>OUTPUT</a:t>
              </a:r>
              <a:endParaRPr lang="ko-KR" altLang="en-US" sz="15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15" name="같음 기호 14">
            <a:extLst>
              <a:ext uri="{FF2B5EF4-FFF2-40B4-BE49-F238E27FC236}">
                <a16:creationId xmlns:a16="http://schemas.microsoft.com/office/drawing/2014/main" xmlns="" id="{D5A57CE2-00FF-4411-AEAE-2E7292BD1409}"/>
              </a:ext>
            </a:extLst>
          </p:cNvPr>
          <p:cNvSpPr/>
          <p:nvPr/>
        </p:nvSpPr>
        <p:spPr>
          <a:xfrm>
            <a:off x="8064362" y="4056548"/>
            <a:ext cx="327520" cy="32752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416F89C-FFEE-4616-901E-B745BF822914}"/>
              </a:ext>
            </a:extLst>
          </p:cNvPr>
          <p:cNvSpPr txBox="1"/>
          <p:nvPr/>
        </p:nvSpPr>
        <p:spPr>
          <a:xfrm>
            <a:off x="8770070" y="3094198"/>
            <a:ext cx="61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?</a:t>
            </a:r>
            <a:endParaRPr lang="ko-KR" altLang="en-US" sz="3200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F74ADC-DC69-439B-8E60-B2D458098EFA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4D5828F-514E-4FD6-885B-61F37B1945A3}"/>
              </a:ext>
            </a:extLst>
          </p:cNvPr>
          <p:cNvGrpSpPr/>
          <p:nvPr/>
        </p:nvGrpSpPr>
        <p:grpSpPr>
          <a:xfrm>
            <a:off x="8611606" y="3743255"/>
            <a:ext cx="954107" cy="954107"/>
            <a:chOff x="8611606" y="3743255"/>
            <a:chExt cx="954107" cy="954107"/>
          </a:xfrm>
        </p:grpSpPr>
        <p:sp>
          <p:nvSpPr>
            <p:cNvPr id="7" name="&quot;허용 안 됨&quot; 기호 6">
              <a:extLst>
                <a:ext uri="{FF2B5EF4-FFF2-40B4-BE49-F238E27FC236}">
                  <a16:creationId xmlns:a16="http://schemas.microsoft.com/office/drawing/2014/main" xmlns="" id="{761FCD99-ACDE-49E8-8DA4-1FB16DDB7ADF}"/>
                </a:ext>
              </a:extLst>
            </p:cNvPr>
            <p:cNvSpPr/>
            <p:nvPr/>
          </p:nvSpPr>
          <p:spPr>
            <a:xfrm>
              <a:off x="8611606" y="3743255"/>
              <a:ext cx="954107" cy="954107"/>
            </a:xfrm>
            <a:prstGeom prst="noSmoking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D1CA901-E431-4224-8146-9ACACFB2CAA9}"/>
                </a:ext>
              </a:extLst>
            </p:cNvPr>
            <p:cNvSpPr txBox="1"/>
            <p:nvPr/>
          </p:nvSpPr>
          <p:spPr>
            <a:xfrm>
              <a:off x="8611606" y="4058726"/>
              <a:ext cx="9270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Arial Hebrew" charset="-79"/>
                  <a:ea typeface="Arial Hebrew" charset="-79"/>
                  <a:cs typeface="Arial Hebrew" charset="-79"/>
                </a:rPr>
                <a:t>TARGET</a:t>
              </a:r>
              <a:endParaRPr lang="ko-KR" altLang="en-US" sz="15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707BAF-3177-4291-9349-016899AB3D14}"/>
              </a:ext>
            </a:extLst>
          </p:cNvPr>
          <p:cNvSpPr txBox="1"/>
          <p:nvPr/>
        </p:nvSpPr>
        <p:spPr>
          <a:xfrm rot="953509">
            <a:off x="9071862" y="319003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?</a:t>
            </a:r>
            <a:endParaRPr lang="ko-KR" altLang="en-US" sz="3200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D86791C-50C4-43B3-B1F1-D582D0DF94DA}"/>
              </a:ext>
            </a:extLst>
          </p:cNvPr>
          <p:cNvSpPr txBox="1"/>
          <p:nvPr/>
        </p:nvSpPr>
        <p:spPr>
          <a:xfrm rot="20259040">
            <a:off x="8585526" y="3192203"/>
            <a:ext cx="483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?</a:t>
            </a:r>
            <a:endParaRPr lang="ko-KR" altLang="en-US" sz="3200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7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Unsupervised learning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CAB1835-410F-48A7-85F3-30F75F9DCE40}"/>
              </a:ext>
            </a:extLst>
          </p:cNvPr>
          <p:cNvSpPr/>
          <p:nvPr/>
        </p:nvSpPr>
        <p:spPr>
          <a:xfrm>
            <a:off x="4135356" y="394287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DA5015B8-44BE-4F87-87C5-F6102A4BE7F2}"/>
              </a:ext>
            </a:extLst>
          </p:cNvPr>
          <p:cNvSpPr/>
          <p:nvPr/>
        </p:nvSpPr>
        <p:spPr>
          <a:xfrm>
            <a:off x="7241618" y="3942875"/>
            <a:ext cx="450222" cy="223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1AA3B00E-3FCF-4260-B68E-9574FBFB013D}"/>
              </a:ext>
            </a:extLst>
          </p:cNvPr>
          <p:cNvGrpSpPr/>
          <p:nvPr/>
        </p:nvGrpSpPr>
        <p:grpSpPr>
          <a:xfrm>
            <a:off x="4832144" y="2972924"/>
            <a:ext cx="2162908" cy="2162908"/>
            <a:chOff x="3849924" y="3138854"/>
            <a:chExt cx="2162908" cy="216290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71579951-BF36-4267-A679-CC1FA745E8D5}"/>
                </a:ext>
              </a:extLst>
            </p:cNvPr>
            <p:cNvSpPr/>
            <p:nvPr/>
          </p:nvSpPr>
          <p:spPr>
            <a:xfrm>
              <a:off x="3849924" y="3138854"/>
              <a:ext cx="2162908" cy="21629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3F4D450-56D7-45FF-84F5-25BD1BB96441}"/>
                </a:ext>
              </a:extLst>
            </p:cNvPr>
            <p:cNvSpPr txBox="1"/>
            <p:nvPr/>
          </p:nvSpPr>
          <p:spPr>
            <a:xfrm>
              <a:off x="3981255" y="3743255"/>
              <a:ext cx="19002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NEURAL</a:t>
              </a:r>
            </a:p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NET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F74ADC-DC69-439B-8E60-B2D458098EFA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071B53AD-516E-48BC-A24D-4141EB12FF3D}"/>
              </a:ext>
            </a:extLst>
          </p:cNvPr>
          <p:cNvGrpSpPr/>
          <p:nvPr/>
        </p:nvGrpSpPr>
        <p:grpSpPr>
          <a:xfrm>
            <a:off x="7938405" y="2972924"/>
            <a:ext cx="2162908" cy="2162908"/>
            <a:chOff x="3849924" y="3138854"/>
            <a:chExt cx="2162908" cy="216290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526339C7-3E8D-4908-9315-530DCFA62FC7}"/>
                </a:ext>
              </a:extLst>
            </p:cNvPr>
            <p:cNvSpPr/>
            <p:nvPr/>
          </p:nvSpPr>
          <p:spPr>
            <a:xfrm>
              <a:off x="3849924" y="3138854"/>
              <a:ext cx="2162908" cy="21629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255CE9F-4641-4602-AEAF-A4612FB11F55}"/>
                </a:ext>
              </a:extLst>
            </p:cNvPr>
            <p:cNvSpPr txBox="1"/>
            <p:nvPr/>
          </p:nvSpPr>
          <p:spPr>
            <a:xfrm>
              <a:off x="3981255" y="3958698"/>
              <a:ext cx="1900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OUTPUT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852F8153-7CC9-409E-B873-8C13CE9B34A0}"/>
              </a:ext>
            </a:extLst>
          </p:cNvPr>
          <p:cNvGrpSpPr/>
          <p:nvPr/>
        </p:nvGrpSpPr>
        <p:grpSpPr>
          <a:xfrm>
            <a:off x="1725882" y="2972924"/>
            <a:ext cx="2162908" cy="2162908"/>
            <a:chOff x="3849924" y="3138854"/>
            <a:chExt cx="2162908" cy="2162908"/>
          </a:xfrm>
          <a:solidFill>
            <a:srgbClr val="00B0F0"/>
          </a:solidFill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75F40D1D-6579-4C35-8FF3-98B69A7F21CA}"/>
                </a:ext>
              </a:extLst>
            </p:cNvPr>
            <p:cNvSpPr/>
            <p:nvPr/>
          </p:nvSpPr>
          <p:spPr>
            <a:xfrm>
              <a:off x="3849924" y="3138854"/>
              <a:ext cx="2162908" cy="21629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86779F70-E741-4C85-8FB1-3280BA11BF84}"/>
                </a:ext>
              </a:extLst>
            </p:cNvPr>
            <p:cNvSpPr txBox="1"/>
            <p:nvPr/>
          </p:nvSpPr>
          <p:spPr>
            <a:xfrm>
              <a:off x="3981255" y="3958698"/>
              <a:ext cx="190024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Arial Hebrew" charset="-79"/>
                  <a:ea typeface="Arial Hebrew" charset="-79"/>
                  <a:cs typeface="Arial Hebrew" charset="-79"/>
                </a:rPr>
                <a:t>INPUT</a:t>
              </a:r>
              <a:endParaRPr lang="ko-KR" altLang="en-US" sz="2800" dirty="0">
                <a:latin typeface="Arial Hebrew" charset="-79"/>
                <a:ea typeface="Arial Hebrew" charset="-79"/>
                <a:cs typeface="Arial Hebrew" charset="-79"/>
              </a:endParaRPr>
            </a:p>
          </p:txBody>
        </p:sp>
      </p:grpSp>
      <p:sp>
        <p:nvSpPr>
          <p:cNvPr id="8" name="해 7">
            <a:extLst>
              <a:ext uri="{FF2B5EF4-FFF2-40B4-BE49-F238E27FC236}">
                <a16:creationId xmlns:a16="http://schemas.microsoft.com/office/drawing/2014/main" xmlns="" id="{8308E908-E6AF-4549-B04E-A986B25ECB84}"/>
              </a:ext>
            </a:extLst>
          </p:cNvPr>
          <p:cNvSpPr/>
          <p:nvPr/>
        </p:nvSpPr>
        <p:spPr>
          <a:xfrm>
            <a:off x="8069736" y="3578600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1" name="달 10">
            <a:extLst>
              <a:ext uri="{FF2B5EF4-FFF2-40B4-BE49-F238E27FC236}">
                <a16:creationId xmlns:a16="http://schemas.microsoft.com/office/drawing/2014/main" xmlns="" id="{E00102AF-2FE5-4ABB-9C5E-93DF3F210F4B}"/>
              </a:ext>
            </a:extLst>
          </p:cNvPr>
          <p:cNvSpPr/>
          <p:nvPr/>
        </p:nvSpPr>
        <p:spPr>
          <a:xfrm>
            <a:off x="9180477" y="3128247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5" name="달 44">
            <a:extLst>
              <a:ext uri="{FF2B5EF4-FFF2-40B4-BE49-F238E27FC236}">
                <a16:creationId xmlns:a16="http://schemas.microsoft.com/office/drawing/2014/main" xmlns="" id="{E6154402-8ED6-475A-BDF2-05B3BD3DA67B}"/>
              </a:ext>
            </a:extLst>
          </p:cNvPr>
          <p:cNvSpPr/>
          <p:nvPr/>
        </p:nvSpPr>
        <p:spPr>
          <a:xfrm>
            <a:off x="2034179" y="3464309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6" name="달 45">
            <a:extLst>
              <a:ext uri="{FF2B5EF4-FFF2-40B4-BE49-F238E27FC236}">
                <a16:creationId xmlns:a16="http://schemas.microsoft.com/office/drawing/2014/main" xmlns="" id="{4D47DBD2-39D0-4AF1-A558-823CA65CD662}"/>
              </a:ext>
            </a:extLst>
          </p:cNvPr>
          <p:cNvSpPr/>
          <p:nvPr/>
        </p:nvSpPr>
        <p:spPr>
          <a:xfrm>
            <a:off x="2961484" y="3464309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7" name="달 46">
            <a:extLst>
              <a:ext uri="{FF2B5EF4-FFF2-40B4-BE49-F238E27FC236}">
                <a16:creationId xmlns:a16="http://schemas.microsoft.com/office/drawing/2014/main" xmlns="" id="{B8E1A3B0-6667-42A8-B76F-1A320613F4AC}"/>
              </a:ext>
            </a:extLst>
          </p:cNvPr>
          <p:cNvSpPr/>
          <p:nvPr/>
        </p:nvSpPr>
        <p:spPr>
          <a:xfrm>
            <a:off x="2571066" y="4326255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8" name="달 47">
            <a:extLst>
              <a:ext uri="{FF2B5EF4-FFF2-40B4-BE49-F238E27FC236}">
                <a16:creationId xmlns:a16="http://schemas.microsoft.com/office/drawing/2014/main" xmlns="" id="{A31C954D-C4AC-4188-A1E1-E5BD020968BB}"/>
              </a:ext>
            </a:extLst>
          </p:cNvPr>
          <p:cNvSpPr/>
          <p:nvPr/>
        </p:nvSpPr>
        <p:spPr>
          <a:xfrm>
            <a:off x="3173420" y="4305400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9" name="달 48">
            <a:extLst>
              <a:ext uri="{FF2B5EF4-FFF2-40B4-BE49-F238E27FC236}">
                <a16:creationId xmlns:a16="http://schemas.microsoft.com/office/drawing/2014/main" xmlns="" id="{BA584524-D8BE-4DCB-BC06-BFDE5877110F}"/>
              </a:ext>
            </a:extLst>
          </p:cNvPr>
          <p:cNvSpPr/>
          <p:nvPr/>
        </p:nvSpPr>
        <p:spPr>
          <a:xfrm>
            <a:off x="2156042" y="4521685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0" name="달 49">
            <a:extLst>
              <a:ext uri="{FF2B5EF4-FFF2-40B4-BE49-F238E27FC236}">
                <a16:creationId xmlns:a16="http://schemas.microsoft.com/office/drawing/2014/main" xmlns="" id="{FA8E4C9C-43CA-4EB0-930F-578DF460920A}"/>
              </a:ext>
            </a:extLst>
          </p:cNvPr>
          <p:cNvSpPr/>
          <p:nvPr/>
        </p:nvSpPr>
        <p:spPr>
          <a:xfrm>
            <a:off x="2627574" y="3107690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3" name="웃는 얼굴 52">
            <a:extLst>
              <a:ext uri="{FF2B5EF4-FFF2-40B4-BE49-F238E27FC236}">
                <a16:creationId xmlns:a16="http://schemas.microsoft.com/office/drawing/2014/main" xmlns="" id="{C2F982FC-8E64-4704-A727-E5E26F9175AB}"/>
              </a:ext>
            </a:extLst>
          </p:cNvPr>
          <p:cNvSpPr/>
          <p:nvPr/>
        </p:nvSpPr>
        <p:spPr>
          <a:xfrm>
            <a:off x="1896460" y="4058003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4" name="웃는 얼굴 53">
            <a:extLst>
              <a:ext uri="{FF2B5EF4-FFF2-40B4-BE49-F238E27FC236}">
                <a16:creationId xmlns:a16="http://schemas.microsoft.com/office/drawing/2014/main" xmlns="" id="{E317F0E5-587C-4003-BFF3-AD5E57A0872F}"/>
              </a:ext>
            </a:extLst>
          </p:cNvPr>
          <p:cNvSpPr/>
          <p:nvPr/>
        </p:nvSpPr>
        <p:spPr>
          <a:xfrm>
            <a:off x="2480448" y="3546128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5" name="웃는 얼굴 54">
            <a:extLst>
              <a:ext uri="{FF2B5EF4-FFF2-40B4-BE49-F238E27FC236}">
                <a16:creationId xmlns:a16="http://schemas.microsoft.com/office/drawing/2014/main" xmlns="" id="{A8FBD475-CC93-4548-9777-C9FCAEC0599F}"/>
              </a:ext>
            </a:extLst>
          </p:cNvPr>
          <p:cNvSpPr/>
          <p:nvPr/>
        </p:nvSpPr>
        <p:spPr>
          <a:xfrm>
            <a:off x="3205831" y="3660905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6" name="웃는 얼굴 55">
            <a:extLst>
              <a:ext uri="{FF2B5EF4-FFF2-40B4-BE49-F238E27FC236}">
                <a16:creationId xmlns:a16="http://schemas.microsoft.com/office/drawing/2014/main" xmlns="" id="{F1772C9D-6252-4277-BEBB-BD0ACAAAA4BA}"/>
              </a:ext>
            </a:extLst>
          </p:cNvPr>
          <p:cNvSpPr/>
          <p:nvPr/>
        </p:nvSpPr>
        <p:spPr>
          <a:xfrm>
            <a:off x="2857036" y="4296031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7" name="웃는 얼굴 56">
            <a:extLst>
              <a:ext uri="{FF2B5EF4-FFF2-40B4-BE49-F238E27FC236}">
                <a16:creationId xmlns:a16="http://schemas.microsoft.com/office/drawing/2014/main" xmlns="" id="{989EE386-4740-4E1E-933F-5F812F1DB4CC}"/>
              </a:ext>
            </a:extLst>
          </p:cNvPr>
          <p:cNvSpPr/>
          <p:nvPr/>
        </p:nvSpPr>
        <p:spPr>
          <a:xfrm>
            <a:off x="2807336" y="4731096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8" name="웃는 얼굴 57">
            <a:extLst>
              <a:ext uri="{FF2B5EF4-FFF2-40B4-BE49-F238E27FC236}">
                <a16:creationId xmlns:a16="http://schemas.microsoft.com/office/drawing/2014/main" xmlns="" id="{6B47A5FB-80BF-4964-BC9B-68578A30E14E}"/>
              </a:ext>
            </a:extLst>
          </p:cNvPr>
          <p:cNvSpPr/>
          <p:nvPr/>
        </p:nvSpPr>
        <p:spPr>
          <a:xfrm>
            <a:off x="3473023" y="4165882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9" name="웃는 얼굴 58">
            <a:extLst>
              <a:ext uri="{FF2B5EF4-FFF2-40B4-BE49-F238E27FC236}">
                <a16:creationId xmlns:a16="http://schemas.microsoft.com/office/drawing/2014/main" xmlns="" id="{BFD21260-C92C-4533-AFB0-BBFEA382B335}"/>
              </a:ext>
            </a:extLst>
          </p:cNvPr>
          <p:cNvSpPr/>
          <p:nvPr/>
        </p:nvSpPr>
        <p:spPr>
          <a:xfrm>
            <a:off x="2941080" y="3089171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0" name="해 59">
            <a:extLst>
              <a:ext uri="{FF2B5EF4-FFF2-40B4-BE49-F238E27FC236}">
                <a16:creationId xmlns:a16="http://schemas.microsoft.com/office/drawing/2014/main" xmlns="" id="{9E8414BD-B369-4B54-80A7-2F380A03ADB3}"/>
              </a:ext>
            </a:extLst>
          </p:cNvPr>
          <p:cNvSpPr/>
          <p:nvPr/>
        </p:nvSpPr>
        <p:spPr>
          <a:xfrm>
            <a:off x="2394196" y="4680544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1" name="해 60">
            <a:extLst>
              <a:ext uri="{FF2B5EF4-FFF2-40B4-BE49-F238E27FC236}">
                <a16:creationId xmlns:a16="http://schemas.microsoft.com/office/drawing/2014/main" xmlns="" id="{A6D6C497-531C-425E-8C43-371764CD2B14}"/>
              </a:ext>
            </a:extLst>
          </p:cNvPr>
          <p:cNvSpPr/>
          <p:nvPr/>
        </p:nvSpPr>
        <p:spPr>
          <a:xfrm>
            <a:off x="2262076" y="4241803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2" name="해 61">
            <a:extLst>
              <a:ext uri="{FF2B5EF4-FFF2-40B4-BE49-F238E27FC236}">
                <a16:creationId xmlns:a16="http://schemas.microsoft.com/office/drawing/2014/main" xmlns="" id="{77047F00-340F-487A-8E69-7AB306CAC3C5}"/>
              </a:ext>
            </a:extLst>
          </p:cNvPr>
          <p:cNvSpPr/>
          <p:nvPr/>
        </p:nvSpPr>
        <p:spPr>
          <a:xfrm>
            <a:off x="1973841" y="3757902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3" name="해 62">
            <a:extLst>
              <a:ext uri="{FF2B5EF4-FFF2-40B4-BE49-F238E27FC236}">
                <a16:creationId xmlns:a16="http://schemas.microsoft.com/office/drawing/2014/main" xmlns="" id="{EE2F90BD-0148-486F-A878-43F89F822A5D}"/>
              </a:ext>
            </a:extLst>
          </p:cNvPr>
          <p:cNvSpPr/>
          <p:nvPr/>
        </p:nvSpPr>
        <p:spPr>
          <a:xfrm>
            <a:off x="2394196" y="3192416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4" name="해 63">
            <a:extLst>
              <a:ext uri="{FF2B5EF4-FFF2-40B4-BE49-F238E27FC236}">
                <a16:creationId xmlns:a16="http://schemas.microsoft.com/office/drawing/2014/main" xmlns="" id="{80A6C801-9E77-4729-86E4-9116C6BC822D}"/>
              </a:ext>
            </a:extLst>
          </p:cNvPr>
          <p:cNvSpPr/>
          <p:nvPr/>
        </p:nvSpPr>
        <p:spPr>
          <a:xfrm>
            <a:off x="3266198" y="3356988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5" name="해 64">
            <a:extLst>
              <a:ext uri="{FF2B5EF4-FFF2-40B4-BE49-F238E27FC236}">
                <a16:creationId xmlns:a16="http://schemas.microsoft.com/office/drawing/2014/main" xmlns="" id="{BEE1EDC8-E6E1-43B8-B67F-A25AA44099D0}"/>
              </a:ext>
            </a:extLst>
          </p:cNvPr>
          <p:cNvSpPr/>
          <p:nvPr/>
        </p:nvSpPr>
        <p:spPr>
          <a:xfrm>
            <a:off x="2742367" y="3666256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6" name="해 65">
            <a:extLst>
              <a:ext uri="{FF2B5EF4-FFF2-40B4-BE49-F238E27FC236}">
                <a16:creationId xmlns:a16="http://schemas.microsoft.com/office/drawing/2014/main" xmlns="" id="{2B2942D7-72A1-46A8-AADC-62877048E9EB}"/>
              </a:ext>
            </a:extLst>
          </p:cNvPr>
          <p:cNvSpPr/>
          <p:nvPr/>
        </p:nvSpPr>
        <p:spPr>
          <a:xfrm>
            <a:off x="3349672" y="4528468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xmlns="" id="{E67495A5-D05E-41E9-8E39-92E3905600BE}"/>
              </a:ext>
            </a:extLst>
          </p:cNvPr>
          <p:cNvSpPr/>
          <p:nvPr/>
        </p:nvSpPr>
        <p:spPr>
          <a:xfrm>
            <a:off x="8157393" y="4485707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7" name="구름 66">
            <a:extLst>
              <a:ext uri="{FF2B5EF4-FFF2-40B4-BE49-F238E27FC236}">
                <a16:creationId xmlns:a16="http://schemas.microsoft.com/office/drawing/2014/main" xmlns="" id="{4F82AD1F-05A3-495E-99FE-21C02CBFBEE9}"/>
              </a:ext>
            </a:extLst>
          </p:cNvPr>
          <p:cNvSpPr/>
          <p:nvPr/>
        </p:nvSpPr>
        <p:spPr>
          <a:xfrm>
            <a:off x="3419559" y="3701883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8" name="구름 67">
            <a:extLst>
              <a:ext uri="{FF2B5EF4-FFF2-40B4-BE49-F238E27FC236}">
                <a16:creationId xmlns:a16="http://schemas.microsoft.com/office/drawing/2014/main" xmlns="" id="{75195B0E-EB7A-4E6B-A688-3DFFEF891342}"/>
              </a:ext>
            </a:extLst>
          </p:cNvPr>
          <p:cNvSpPr/>
          <p:nvPr/>
        </p:nvSpPr>
        <p:spPr>
          <a:xfrm>
            <a:off x="3061657" y="4649267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69" name="구름 68">
            <a:extLst>
              <a:ext uri="{FF2B5EF4-FFF2-40B4-BE49-F238E27FC236}">
                <a16:creationId xmlns:a16="http://schemas.microsoft.com/office/drawing/2014/main" xmlns="" id="{675DD271-93A5-4B1F-96E7-CAC27CF29A6E}"/>
              </a:ext>
            </a:extLst>
          </p:cNvPr>
          <p:cNvSpPr/>
          <p:nvPr/>
        </p:nvSpPr>
        <p:spPr>
          <a:xfrm>
            <a:off x="2322335" y="4453466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0" name="구름 69">
            <a:extLst>
              <a:ext uri="{FF2B5EF4-FFF2-40B4-BE49-F238E27FC236}">
                <a16:creationId xmlns:a16="http://schemas.microsoft.com/office/drawing/2014/main" xmlns="" id="{A1704868-4267-4BD0-AE01-A1159910DF17}"/>
              </a:ext>
            </a:extLst>
          </p:cNvPr>
          <p:cNvSpPr/>
          <p:nvPr/>
        </p:nvSpPr>
        <p:spPr>
          <a:xfrm>
            <a:off x="2187842" y="3435923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1" name="구름 70">
            <a:extLst>
              <a:ext uri="{FF2B5EF4-FFF2-40B4-BE49-F238E27FC236}">
                <a16:creationId xmlns:a16="http://schemas.microsoft.com/office/drawing/2014/main" xmlns="" id="{88E6B893-7A98-45F2-A633-70D04AA74499}"/>
              </a:ext>
            </a:extLst>
          </p:cNvPr>
          <p:cNvSpPr/>
          <p:nvPr/>
        </p:nvSpPr>
        <p:spPr>
          <a:xfrm>
            <a:off x="2722048" y="3405938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2" name="구름 71">
            <a:extLst>
              <a:ext uri="{FF2B5EF4-FFF2-40B4-BE49-F238E27FC236}">
                <a16:creationId xmlns:a16="http://schemas.microsoft.com/office/drawing/2014/main" xmlns="" id="{80BC63E9-64B4-4A95-917E-E19D1ED5C6BA}"/>
              </a:ext>
            </a:extLst>
          </p:cNvPr>
          <p:cNvSpPr/>
          <p:nvPr/>
        </p:nvSpPr>
        <p:spPr>
          <a:xfrm>
            <a:off x="1920944" y="4332726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3" name="웃는 얼굴 72">
            <a:extLst>
              <a:ext uri="{FF2B5EF4-FFF2-40B4-BE49-F238E27FC236}">
                <a16:creationId xmlns:a16="http://schemas.microsoft.com/office/drawing/2014/main" xmlns="" id="{13A981EE-4DEF-421E-B026-72B762015E1F}"/>
              </a:ext>
            </a:extLst>
          </p:cNvPr>
          <p:cNvSpPr/>
          <p:nvPr/>
        </p:nvSpPr>
        <p:spPr>
          <a:xfrm>
            <a:off x="9573441" y="4521685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4" name="웃는 얼굴 73">
            <a:extLst>
              <a:ext uri="{FF2B5EF4-FFF2-40B4-BE49-F238E27FC236}">
                <a16:creationId xmlns:a16="http://schemas.microsoft.com/office/drawing/2014/main" xmlns="" id="{3C7174D7-956D-4D57-8EC1-1DFF07CDEA1C}"/>
              </a:ext>
            </a:extLst>
          </p:cNvPr>
          <p:cNvSpPr/>
          <p:nvPr/>
        </p:nvSpPr>
        <p:spPr>
          <a:xfrm>
            <a:off x="9391467" y="4356537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5" name="웃는 얼굴 74">
            <a:extLst>
              <a:ext uri="{FF2B5EF4-FFF2-40B4-BE49-F238E27FC236}">
                <a16:creationId xmlns:a16="http://schemas.microsoft.com/office/drawing/2014/main" xmlns="" id="{1291C404-54F1-49FD-A1FD-49A0AE355FF5}"/>
              </a:ext>
            </a:extLst>
          </p:cNvPr>
          <p:cNvSpPr/>
          <p:nvPr/>
        </p:nvSpPr>
        <p:spPr>
          <a:xfrm>
            <a:off x="9645075" y="4305400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6" name="웃는 얼굴 75">
            <a:extLst>
              <a:ext uri="{FF2B5EF4-FFF2-40B4-BE49-F238E27FC236}">
                <a16:creationId xmlns:a16="http://schemas.microsoft.com/office/drawing/2014/main" xmlns="" id="{99C39754-B4AC-420F-87C6-F4AF9DDA1733}"/>
              </a:ext>
            </a:extLst>
          </p:cNvPr>
          <p:cNvSpPr/>
          <p:nvPr/>
        </p:nvSpPr>
        <p:spPr>
          <a:xfrm>
            <a:off x="9347570" y="4671404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7" name="웃는 얼굴 76">
            <a:extLst>
              <a:ext uri="{FF2B5EF4-FFF2-40B4-BE49-F238E27FC236}">
                <a16:creationId xmlns:a16="http://schemas.microsoft.com/office/drawing/2014/main" xmlns="" id="{234ABF0D-2C95-4529-BD39-02CFDA21D205}"/>
              </a:ext>
            </a:extLst>
          </p:cNvPr>
          <p:cNvSpPr/>
          <p:nvPr/>
        </p:nvSpPr>
        <p:spPr>
          <a:xfrm>
            <a:off x="9162846" y="4485920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웃는 얼굴 77">
            <a:extLst>
              <a:ext uri="{FF2B5EF4-FFF2-40B4-BE49-F238E27FC236}">
                <a16:creationId xmlns:a16="http://schemas.microsoft.com/office/drawing/2014/main" xmlns="" id="{2E741D68-64FA-4BA1-A571-932AF8F4187F}"/>
              </a:ext>
            </a:extLst>
          </p:cNvPr>
          <p:cNvSpPr/>
          <p:nvPr/>
        </p:nvSpPr>
        <p:spPr>
          <a:xfrm>
            <a:off x="9103489" y="4754477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9" name="웃는 얼굴 78">
            <a:extLst>
              <a:ext uri="{FF2B5EF4-FFF2-40B4-BE49-F238E27FC236}">
                <a16:creationId xmlns:a16="http://schemas.microsoft.com/office/drawing/2014/main" xmlns="" id="{E594C010-9F21-4516-9351-0D439D44F302}"/>
              </a:ext>
            </a:extLst>
          </p:cNvPr>
          <p:cNvSpPr/>
          <p:nvPr/>
        </p:nvSpPr>
        <p:spPr>
          <a:xfrm>
            <a:off x="9175340" y="4241803"/>
            <a:ext cx="203634" cy="21575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0" name="구름 79">
            <a:extLst>
              <a:ext uri="{FF2B5EF4-FFF2-40B4-BE49-F238E27FC236}">
                <a16:creationId xmlns:a16="http://schemas.microsoft.com/office/drawing/2014/main" xmlns="" id="{8BED4816-7D7B-4610-874D-F40DCADEDA37}"/>
              </a:ext>
            </a:extLst>
          </p:cNvPr>
          <p:cNvSpPr/>
          <p:nvPr/>
        </p:nvSpPr>
        <p:spPr>
          <a:xfrm>
            <a:off x="8304727" y="4677724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1" name="구름 80">
            <a:extLst>
              <a:ext uri="{FF2B5EF4-FFF2-40B4-BE49-F238E27FC236}">
                <a16:creationId xmlns:a16="http://schemas.microsoft.com/office/drawing/2014/main" xmlns="" id="{2B7D3CA9-F78E-408D-90DA-51B21CE08AF2}"/>
              </a:ext>
            </a:extLst>
          </p:cNvPr>
          <p:cNvSpPr/>
          <p:nvPr/>
        </p:nvSpPr>
        <p:spPr>
          <a:xfrm>
            <a:off x="8531967" y="4250021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2" name="구름 81">
            <a:extLst>
              <a:ext uri="{FF2B5EF4-FFF2-40B4-BE49-F238E27FC236}">
                <a16:creationId xmlns:a16="http://schemas.microsoft.com/office/drawing/2014/main" xmlns="" id="{C4774D26-50E6-45FB-8363-9A4879511C1C}"/>
              </a:ext>
            </a:extLst>
          </p:cNvPr>
          <p:cNvSpPr/>
          <p:nvPr/>
        </p:nvSpPr>
        <p:spPr>
          <a:xfrm>
            <a:off x="8551542" y="4759192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3" name="구름 82">
            <a:extLst>
              <a:ext uri="{FF2B5EF4-FFF2-40B4-BE49-F238E27FC236}">
                <a16:creationId xmlns:a16="http://schemas.microsoft.com/office/drawing/2014/main" xmlns="" id="{040166F1-0F21-4703-ADF6-89BBC0EC9EB3}"/>
              </a:ext>
            </a:extLst>
          </p:cNvPr>
          <p:cNvSpPr/>
          <p:nvPr/>
        </p:nvSpPr>
        <p:spPr>
          <a:xfrm>
            <a:off x="8384632" y="4453761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4" name="구름 83">
            <a:extLst>
              <a:ext uri="{FF2B5EF4-FFF2-40B4-BE49-F238E27FC236}">
                <a16:creationId xmlns:a16="http://schemas.microsoft.com/office/drawing/2014/main" xmlns="" id="{FDA66087-FAD2-43A0-BBF1-FCCD15D6FFF8}"/>
              </a:ext>
            </a:extLst>
          </p:cNvPr>
          <p:cNvSpPr/>
          <p:nvPr/>
        </p:nvSpPr>
        <p:spPr>
          <a:xfrm>
            <a:off x="8622654" y="4484873"/>
            <a:ext cx="244695" cy="213089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5" name="해 84">
            <a:extLst>
              <a:ext uri="{FF2B5EF4-FFF2-40B4-BE49-F238E27FC236}">
                <a16:creationId xmlns:a16="http://schemas.microsoft.com/office/drawing/2014/main" xmlns="" id="{94A4341F-D94D-45A5-B2B6-A8F0DCAECEA3}"/>
              </a:ext>
            </a:extLst>
          </p:cNvPr>
          <p:cNvSpPr/>
          <p:nvPr/>
        </p:nvSpPr>
        <p:spPr>
          <a:xfrm>
            <a:off x="8325453" y="3628936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6" name="해 85">
            <a:extLst>
              <a:ext uri="{FF2B5EF4-FFF2-40B4-BE49-F238E27FC236}">
                <a16:creationId xmlns:a16="http://schemas.microsoft.com/office/drawing/2014/main" xmlns="" id="{F5F5CFAF-813F-485E-BE35-CA497CD8ABA3}"/>
              </a:ext>
            </a:extLst>
          </p:cNvPr>
          <p:cNvSpPr/>
          <p:nvPr/>
        </p:nvSpPr>
        <p:spPr>
          <a:xfrm>
            <a:off x="8204863" y="3382846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7" name="해 86">
            <a:extLst>
              <a:ext uri="{FF2B5EF4-FFF2-40B4-BE49-F238E27FC236}">
                <a16:creationId xmlns:a16="http://schemas.microsoft.com/office/drawing/2014/main" xmlns="" id="{60F8E761-8BDD-4262-9106-D8BA5BD9E65A}"/>
              </a:ext>
            </a:extLst>
          </p:cNvPr>
          <p:cNvSpPr/>
          <p:nvPr/>
        </p:nvSpPr>
        <p:spPr>
          <a:xfrm>
            <a:off x="8534603" y="3566758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8" name="해 87">
            <a:extLst>
              <a:ext uri="{FF2B5EF4-FFF2-40B4-BE49-F238E27FC236}">
                <a16:creationId xmlns:a16="http://schemas.microsoft.com/office/drawing/2014/main" xmlns="" id="{A097EB2E-A198-4750-AF4A-792B6499950E}"/>
              </a:ext>
            </a:extLst>
          </p:cNvPr>
          <p:cNvSpPr/>
          <p:nvPr/>
        </p:nvSpPr>
        <p:spPr>
          <a:xfrm>
            <a:off x="8126220" y="3772900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9" name="해 88">
            <a:extLst>
              <a:ext uri="{FF2B5EF4-FFF2-40B4-BE49-F238E27FC236}">
                <a16:creationId xmlns:a16="http://schemas.microsoft.com/office/drawing/2014/main" xmlns="" id="{5C985F5E-56EB-49CA-B6A7-11F3B7E1F5ED}"/>
              </a:ext>
            </a:extLst>
          </p:cNvPr>
          <p:cNvSpPr/>
          <p:nvPr/>
        </p:nvSpPr>
        <p:spPr>
          <a:xfrm>
            <a:off x="8317613" y="3197385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0" name="해 89">
            <a:extLst>
              <a:ext uri="{FF2B5EF4-FFF2-40B4-BE49-F238E27FC236}">
                <a16:creationId xmlns:a16="http://schemas.microsoft.com/office/drawing/2014/main" xmlns="" id="{E8C70B4E-5762-48DC-AC14-B9F5910441A0}"/>
              </a:ext>
            </a:extLst>
          </p:cNvPr>
          <p:cNvSpPr/>
          <p:nvPr/>
        </p:nvSpPr>
        <p:spPr>
          <a:xfrm>
            <a:off x="8573573" y="3259563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3" name="해 92">
            <a:extLst>
              <a:ext uri="{FF2B5EF4-FFF2-40B4-BE49-F238E27FC236}">
                <a16:creationId xmlns:a16="http://schemas.microsoft.com/office/drawing/2014/main" xmlns="" id="{9A9F6069-100B-4985-9A08-4C30EFA662C5}"/>
              </a:ext>
            </a:extLst>
          </p:cNvPr>
          <p:cNvSpPr/>
          <p:nvPr/>
        </p:nvSpPr>
        <p:spPr>
          <a:xfrm>
            <a:off x="8760013" y="3422919"/>
            <a:ext cx="246566" cy="246566"/>
          </a:xfrm>
          <a:prstGeom prst="su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4" name="달 93">
            <a:extLst>
              <a:ext uri="{FF2B5EF4-FFF2-40B4-BE49-F238E27FC236}">
                <a16:creationId xmlns:a16="http://schemas.microsoft.com/office/drawing/2014/main" xmlns="" id="{C90FF38C-DD12-4B6C-9293-7B7D2A20C04F}"/>
              </a:ext>
            </a:extLst>
          </p:cNvPr>
          <p:cNvSpPr/>
          <p:nvPr/>
        </p:nvSpPr>
        <p:spPr>
          <a:xfrm>
            <a:off x="9394516" y="3220706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5" name="달 94">
            <a:extLst>
              <a:ext uri="{FF2B5EF4-FFF2-40B4-BE49-F238E27FC236}">
                <a16:creationId xmlns:a16="http://schemas.microsoft.com/office/drawing/2014/main" xmlns="" id="{E0BA2BF6-1955-4ABD-A80E-E644861667F2}"/>
              </a:ext>
            </a:extLst>
          </p:cNvPr>
          <p:cNvSpPr/>
          <p:nvPr/>
        </p:nvSpPr>
        <p:spPr>
          <a:xfrm>
            <a:off x="9260769" y="3561368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6" name="달 95">
            <a:extLst>
              <a:ext uri="{FF2B5EF4-FFF2-40B4-BE49-F238E27FC236}">
                <a16:creationId xmlns:a16="http://schemas.microsoft.com/office/drawing/2014/main" xmlns="" id="{8E530174-B7FF-4B2D-BF91-909303CAF436}"/>
              </a:ext>
            </a:extLst>
          </p:cNvPr>
          <p:cNvSpPr/>
          <p:nvPr/>
        </p:nvSpPr>
        <p:spPr>
          <a:xfrm>
            <a:off x="9549291" y="3477380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7" name="달 96">
            <a:extLst>
              <a:ext uri="{FF2B5EF4-FFF2-40B4-BE49-F238E27FC236}">
                <a16:creationId xmlns:a16="http://schemas.microsoft.com/office/drawing/2014/main" xmlns="" id="{8642C9C9-C5D8-481A-A3AC-7704DCCAD99A}"/>
              </a:ext>
            </a:extLst>
          </p:cNvPr>
          <p:cNvSpPr/>
          <p:nvPr/>
        </p:nvSpPr>
        <p:spPr>
          <a:xfrm>
            <a:off x="9755271" y="3569929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98" name="달 97">
            <a:extLst>
              <a:ext uri="{FF2B5EF4-FFF2-40B4-BE49-F238E27FC236}">
                <a16:creationId xmlns:a16="http://schemas.microsoft.com/office/drawing/2014/main" xmlns="" id="{5299C7A8-625F-48F9-863D-B9BB17C0AE0D}"/>
              </a:ext>
            </a:extLst>
          </p:cNvPr>
          <p:cNvSpPr/>
          <p:nvPr/>
        </p:nvSpPr>
        <p:spPr>
          <a:xfrm>
            <a:off x="9622877" y="3281790"/>
            <a:ext cx="113016" cy="226032"/>
          </a:xfrm>
          <a:prstGeom prst="mo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Using unsupervised learning algorithm, we can do: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Pattern</a:t>
            </a:r>
            <a:r>
              <a:rPr lang="ko-KR" altLang="en-US" sz="2400" dirty="0">
                <a:latin typeface="Arial Hebrew" charset="-79"/>
                <a:ea typeface="Arial Hebrew" charset="-79"/>
                <a:cs typeface="Arial Hebrew" charset="-79"/>
              </a:rPr>
              <a:t> </a:t>
            </a: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recognition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Data clustering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Object recognition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Feature extraction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Data dimensionality reduction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F74ADC-DC69-439B-8E60-B2D458098EFA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6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Introduction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Techniques to do unsupervised learning: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Restricted Boltzmann Machine(RBM)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Autoencoders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Self-Organizing Maps(SOM)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Principal Component Analysis(PCA)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K-Means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2F74ADC-DC69-439B-8E60-B2D458098EFA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33821A-1710-44A4-A15F-9DCB8F8A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RBM concepts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F96B39-ADA0-4ABD-8626-F6645BF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2 layers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Visible layer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Arial Hebrew" charset="-79"/>
                <a:ea typeface="Arial Hebrew" charset="-79"/>
                <a:cs typeface="Arial Hebrew" charset="-79"/>
              </a:rPr>
              <a:t>Hidden layer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“Restricted”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Extract features in data</a:t>
            </a: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Arial Hebrew" charset="-79"/>
                <a:ea typeface="Arial Hebrew" charset="-79"/>
                <a:cs typeface="Arial Hebrew" charset="-79"/>
              </a:rPr>
              <a:t>Stochastic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29B65574-3A4C-4B92-A295-84D08E0D0148}"/>
              </a:ext>
            </a:extLst>
          </p:cNvPr>
          <p:cNvGrpSpPr/>
          <p:nvPr/>
        </p:nvGrpSpPr>
        <p:grpSpPr>
          <a:xfrm>
            <a:off x="7214782" y="2162216"/>
            <a:ext cx="3686556" cy="3101987"/>
            <a:chOff x="1512628" y="2593731"/>
            <a:chExt cx="3686556" cy="31019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xmlns="" id="{3E69C609-4043-4DBE-A950-927C5FF8EFB1}"/>
                    </a:ext>
                  </a:extLst>
                </p:cNvPr>
                <p:cNvSpPr/>
                <p:nvPr/>
              </p:nvSpPr>
              <p:spPr>
                <a:xfrm>
                  <a:off x="2012754" y="2593731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3E69C609-4043-4DBE-A950-927C5FF8EF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754" y="2593731"/>
                  <a:ext cx="685800" cy="685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3F80FFC6-4B65-40F5-9B07-9EB616DC45EB}"/>
                    </a:ext>
                  </a:extLst>
                </p:cNvPr>
                <p:cNvSpPr/>
                <p:nvPr/>
              </p:nvSpPr>
              <p:spPr>
                <a:xfrm>
                  <a:off x="3013006" y="2593731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3F80FFC6-4B65-40F5-9B07-9EB616DC45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006" y="2593731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xmlns="" id="{168D2476-F36F-4089-9FC4-29073F603F57}"/>
                    </a:ext>
                  </a:extLst>
                </p:cNvPr>
                <p:cNvSpPr/>
                <p:nvPr/>
              </p:nvSpPr>
              <p:spPr>
                <a:xfrm>
                  <a:off x="4013258" y="2593731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56" name="타원 5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68D2476-F36F-4089-9FC4-29073F603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258" y="2593731"/>
                  <a:ext cx="685800" cy="6858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xmlns="" id="{F1CC6AD0-7D50-42BE-8CCA-C9D18E6925B2}"/>
                    </a:ext>
                  </a:extLst>
                </p:cNvPr>
                <p:cNvSpPr/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1CC6AD0-7D50-42BE-8CCA-C9D18E692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628" y="5009918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xmlns="" id="{ABDC6E13-2465-4BAB-AE94-D10BD4E59EF9}"/>
                    </a:ext>
                  </a:extLst>
                </p:cNvPr>
                <p:cNvSpPr/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ABDC6E13-2465-4BAB-AE94-D10BD4E59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384" y="5009918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xmlns="" id="{6246E652-A852-4A64-B014-175BB0959DC1}"/>
                    </a:ext>
                  </a:extLst>
                </p:cNvPr>
                <p:cNvSpPr/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6246E652-A852-4A64-B014-175BB0959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132" y="5009918"/>
                  <a:ext cx="685800" cy="685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xmlns="" id="{C971925B-6BD7-4282-A5D2-16ECC28BACD7}"/>
                    </a:ext>
                  </a:extLst>
                </p:cNvPr>
                <p:cNvSpPr/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C971925B-6BD7-4282-A5D2-16ECC28BA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880" y="5009918"/>
                  <a:ext cx="685800" cy="6858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91214782-A40D-4299-9398-2AED359525EF}"/>
                </a:ext>
              </a:extLst>
            </p:cNvPr>
            <p:cNvCxnSpPr>
              <a:stCxn id="57" idx="0"/>
              <a:endCxn id="54" idx="4"/>
            </p:cNvCxnSpPr>
            <p:nvPr/>
          </p:nvCxnSpPr>
          <p:spPr>
            <a:xfrm flipV="1">
              <a:off x="185552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E010EAF5-E8CA-482D-ACA9-DBCC6C6A3590}"/>
                </a:ext>
              </a:extLst>
            </p:cNvPr>
            <p:cNvCxnSpPr>
              <a:cxnSpLocks/>
              <a:stCxn id="60" idx="0"/>
              <a:endCxn id="54" idx="4"/>
            </p:cNvCxnSpPr>
            <p:nvPr/>
          </p:nvCxnSpPr>
          <p:spPr>
            <a:xfrm flipH="1" flipV="1">
              <a:off x="2355654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A9E33CA0-1C5D-4744-B44A-971A26C8D56C}"/>
                </a:ext>
              </a:extLst>
            </p:cNvPr>
            <p:cNvCxnSpPr>
              <a:cxnSpLocks/>
              <a:stCxn id="59" idx="0"/>
              <a:endCxn id="54" idx="4"/>
            </p:cNvCxnSpPr>
            <p:nvPr/>
          </p:nvCxnSpPr>
          <p:spPr>
            <a:xfrm flipH="1" flipV="1">
              <a:off x="2355654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49C8F84-B23E-4E1A-8E8E-68DAAA716465}"/>
                </a:ext>
              </a:extLst>
            </p:cNvPr>
            <p:cNvCxnSpPr>
              <a:cxnSpLocks/>
              <a:stCxn id="58" idx="0"/>
              <a:endCxn id="54" idx="4"/>
            </p:cNvCxnSpPr>
            <p:nvPr/>
          </p:nvCxnSpPr>
          <p:spPr>
            <a:xfrm flipH="1" flipV="1">
              <a:off x="2355654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1E7A732B-31B7-4E4D-A5AA-C5F3476AD72E}"/>
                </a:ext>
              </a:extLst>
            </p:cNvPr>
            <p:cNvCxnSpPr>
              <a:cxnSpLocks/>
              <a:stCxn id="57" idx="0"/>
              <a:endCxn id="55" idx="4"/>
            </p:cNvCxnSpPr>
            <p:nvPr/>
          </p:nvCxnSpPr>
          <p:spPr>
            <a:xfrm flipV="1">
              <a:off x="1855528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594988F7-DCAC-4832-AC0A-F0235EDB49FA}"/>
                </a:ext>
              </a:extLst>
            </p:cNvPr>
            <p:cNvCxnSpPr>
              <a:cxnSpLocks/>
              <a:stCxn id="60" idx="0"/>
              <a:endCxn id="55" idx="4"/>
            </p:cNvCxnSpPr>
            <p:nvPr/>
          </p:nvCxnSpPr>
          <p:spPr>
            <a:xfrm flipV="1">
              <a:off x="2855780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469A5B69-1C0B-4E44-80CD-FBECBA484848}"/>
                </a:ext>
              </a:extLst>
            </p:cNvPr>
            <p:cNvCxnSpPr>
              <a:cxnSpLocks/>
              <a:stCxn id="59" idx="0"/>
              <a:endCxn id="55" idx="4"/>
            </p:cNvCxnSpPr>
            <p:nvPr/>
          </p:nvCxnSpPr>
          <p:spPr>
            <a:xfrm flipH="1" flipV="1">
              <a:off x="3355906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5D42A480-C847-4D4C-8465-6C6A20AC6DC5}"/>
                </a:ext>
              </a:extLst>
            </p:cNvPr>
            <p:cNvCxnSpPr>
              <a:cxnSpLocks/>
              <a:stCxn id="58" idx="0"/>
              <a:endCxn id="55" idx="4"/>
            </p:cNvCxnSpPr>
            <p:nvPr/>
          </p:nvCxnSpPr>
          <p:spPr>
            <a:xfrm flipH="1" flipV="1">
              <a:off x="3355906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88C9C441-FDD4-4E8C-BF57-C7C642F9CCD7}"/>
                </a:ext>
              </a:extLst>
            </p:cNvPr>
            <p:cNvCxnSpPr>
              <a:cxnSpLocks/>
              <a:stCxn id="59" idx="0"/>
              <a:endCxn id="56" idx="4"/>
            </p:cNvCxnSpPr>
            <p:nvPr/>
          </p:nvCxnSpPr>
          <p:spPr>
            <a:xfrm flipV="1">
              <a:off x="3856032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2479F5B4-BD5A-4E1D-B7DE-E00CB104A8A1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V="1">
              <a:off x="2855780" y="3279531"/>
              <a:ext cx="1500378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6FD0EA58-3BA1-490E-ACCC-B6DEE16D47E9}"/>
                </a:ext>
              </a:extLst>
            </p:cNvPr>
            <p:cNvCxnSpPr>
              <a:cxnSpLocks/>
              <a:stCxn id="57" idx="0"/>
              <a:endCxn id="56" idx="4"/>
            </p:cNvCxnSpPr>
            <p:nvPr/>
          </p:nvCxnSpPr>
          <p:spPr>
            <a:xfrm flipV="1">
              <a:off x="1855528" y="3279531"/>
              <a:ext cx="2500630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B30FFCDA-B4CA-4C5B-8F17-A537281CF49C}"/>
                </a:ext>
              </a:extLst>
            </p:cNvPr>
            <p:cNvCxnSpPr>
              <a:cxnSpLocks/>
              <a:stCxn id="58" idx="0"/>
              <a:endCxn id="56" idx="4"/>
            </p:cNvCxnSpPr>
            <p:nvPr/>
          </p:nvCxnSpPr>
          <p:spPr>
            <a:xfrm flipH="1" flipV="1">
              <a:off x="4356158" y="3279531"/>
              <a:ext cx="500126" cy="17303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0DAE57B-A617-4298-B032-4AE38A176293}"/>
              </a:ext>
            </a:extLst>
          </p:cNvPr>
          <p:cNvCxnSpPr/>
          <p:nvPr/>
        </p:nvCxnSpPr>
        <p:spPr>
          <a:xfrm>
            <a:off x="1388806" y="1647362"/>
            <a:ext cx="34202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2B95A3D-F4A2-4B2F-B1B8-B168D9780EC6}"/>
              </a:ext>
            </a:extLst>
          </p:cNvPr>
          <p:cNvSpPr txBox="1"/>
          <p:nvPr/>
        </p:nvSpPr>
        <p:spPr>
          <a:xfrm>
            <a:off x="5972153" y="2279867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Hidden layer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34DA103-CD78-4F9B-BE89-C92F9B665951}"/>
              </a:ext>
            </a:extLst>
          </p:cNvPr>
          <p:cNvSpPr txBox="1"/>
          <p:nvPr/>
        </p:nvSpPr>
        <p:spPr>
          <a:xfrm>
            <a:off x="5499543" y="4736637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Hebrew" charset="-79"/>
                <a:ea typeface="Arial Hebrew" charset="-79"/>
                <a:cs typeface="Arial Hebrew" charset="-79"/>
              </a:rPr>
              <a:t>Visible layer</a:t>
            </a:r>
            <a:endParaRPr lang="ko-KR" alt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413B92-E212-4D58-A093-6D0FAFB8BF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394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4081</TotalTime>
  <Words>2333</Words>
  <Application>Microsoft Macintosh PowerPoint</Application>
  <PresentationFormat>와이드스크린</PresentationFormat>
  <Paragraphs>347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맑은 고딕</vt:lpstr>
      <vt:lpstr>Arial Hebrew</vt:lpstr>
      <vt:lpstr>Bahnschrift SemiBold</vt:lpstr>
      <vt:lpstr>Cambria Math</vt:lpstr>
      <vt:lpstr>Century Schoolbook</vt:lpstr>
      <vt:lpstr>HY헤드라인M</vt:lpstr>
      <vt:lpstr>Monaco</vt:lpstr>
      <vt:lpstr>Wingdings</vt:lpstr>
      <vt:lpstr>Wingdings 2</vt:lpstr>
      <vt:lpstr>Arial</vt:lpstr>
      <vt:lpstr>View</vt:lpstr>
      <vt:lpstr>RBM &amp; DBN</vt:lpstr>
      <vt:lpstr>Contents</vt:lpstr>
      <vt:lpstr>Introduction</vt:lpstr>
      <vt:lpstr>Introduction</vt:lpstr>
      <vt:lpstr>Introduction</vt:lpstr>
      <vt:lpstr>Introduction</vt:lpstr>
      <vt:lpstr>Introduction</vt:lpstr>
      <vt:lpstr>Introduction</vt:lpstr>
      <vt:lpstr>RBM concepts</vt:lpstr>
      <vt:lpstr>Energy-based model</vt:lpstr>
      <vt:lpstr>Energy-based model</vt:lpstr>
      <vt:lpstr>Energy-based model</vt:lpstr>
      <vt:lpstr>RBM learning process </vt:lpstr>
      <vt:lpstr>PowerPoint 프레젠테이션</vt:lpstr>
      <vt:lpstr>RBM learning process </vt:lpstr>
      <vt:lpstr>RBM learning process </vt:lpstr>
      <vt:lpstr>Conclusion</vt:lpstr>
      <vt:lpstr>Example code (Python)</vt:lpstr>
      <vt:lpstr>Q &amp; A</vt:lpstr>
      <vt:lpstr>Energy-based model</vt:lpstr>
      <vt:lpstr>Energy-based model</vt:lpstr>
      <vt:lpstr>Energy-based model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RBM &amp; DBN</dc:title>
  <dc:creator>조건희</dc:creator>
  <cp:lastModifiedBy>조건희</cp:lastModifiedBy>
  <cp:revision>76</cp:revision>
  <dcterms:created xsi:type="dcterms:W3CDTF">2018-01-08T04:59:42Z</dcterms:created>
  <dcterms:modified xsi:type="dcterms:W3CDTF">2018-01-11T06:25:14Z</dcterms:modified>
</cp:coreProperties>
</file>