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9" r:id="rId3"/>
    <p:sldId id="325" r:id="rId4"/>
    <p:sldId id="317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7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gG78rqk+cIJt5PPSnGe4eBx+eF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8D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110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81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1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2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360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6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79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97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24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6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24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658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921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088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645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135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817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542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4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02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1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16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27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053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46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39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10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342420" y="585380"/>
            <a:ext cx="968753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4000" b="1" dirty="0" smtClean="0"/>
              <a:t>Attention-Based Bidirectional Long Short-Term Memory Networks for Relation Classification</a:t>
            </a:r>
            <a:endParaRPr lang="en-US" altLang="ko-KR" sz="4000" b="1" dirty="0"/>
          </a:p>
          <a:p>
            <a:pPr algn="r"/>
            <a:r>
              <a:rPr lang="ko-KR" altLang="en-US" sz="2800" b="1" dirty="0"/>
              <a:t>이봉석</a:t>
            </a:r>
            <a:endParaRPr lang="en-US" altLang="ko-KR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3B5D67-6235-4DD1-9914-1CF7E314FDFC}"/>
              </a:ext>
            </a:extLst>
          </p:cNvPr>
          <p:cNvSpPr/>
          <p:nvPr/>
        </p:nvSpPr>
        <p:spPr>
          <a:xfrm>
            <a:off x="7467600" y="4581406"/>
            <a:ext cx="43719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 Author</a:t>
            </a:r>
            <a:endParaRPr lang="en-US" altLang="ko-KR" b="1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Peng </a:t>
            </a:r>
            <a:r>
              <a:rPr lang="en-US" altLang="ko-KR" dirty="0" smtClean="0"/>
              <a:t>Zhou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Wei </a:t>
            </a:r>
            <a:r>
              <a:rPr lang="en-US" altLang="ko-KR" dirty="0" smtClean="0"/>
              <a:t>Shi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Jun </a:t>
            </a:r>
            <a:r>
              <a:rPr lang="en-US" altLang="ko-KR" dirty="0" smtClean="0"/>
              <a:t>Tian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Bingchen</a:t>
            </a:r>
            <a:r>
              <a:rPr lang="en-US" altLang="ko-KR" dirty="0"/>
              <a:t> </a:t>
            </a:r>
            <a:r>
              <a:rPr lang="en-US" altLang="ko-KR" dirty="0" smtClean="0"/>
              <a:t>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Hongwei</a:t>
            </a:r>
            <a:r>
              <a:rPr lang="en-US" altLang="ko-KR" dirty="0"/>
              <a:t> </a:t>
            </a:r>
            <a:r>
              <a:rPr lang="en-US" altLang="ko-KR" dirty="0" err="1" smtClean="0"/>
              <a:t>Hao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Bo </a:t>
            </a:r>
            <a:r>
              <a:rPr lang="en-US" altLang="ko-KR" dirty="0"/>
              <a:t>Xu</a:t>
            </a:r>
            <a:endParaRPr lang="en-US" altLang="ko-KR" dirty="0" smtClean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Title of Conference(Journal)</a:t>
            </a:r>
            <a:endParaRPr lang="en-US" altLang="ko-KR" b="1" dirty="0" smtClean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ACL 2016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"/>
    </mc:Choice>
    <mc:Fallback xmlns="">
      <p:transition spd="slow" advTm="7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LSTM(Long Short-Term Memory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878" t="12189" r="8662" b="1339"/>
          <a:stretch/>
        </p:blipFill>
        <p:spPr>
          <a:xfrm>
            <a:off x="2206964" y="1822750"/>
            <a:ext cx="7413052" cy="28374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918" y="4961252"/>
            <a:ext cx="5899143" cy="1232048"/>
          </a:xfrm>
          <a:prstGeom prst="rect">
            <a:avLst/>
          </a:prstGeom>
        </p:spPr>
      </p:pic>
      <p:cxnSp>
        <p:nvCxnSpPr>
          <p:cNvPr id="10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3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LSTM(Long Short-Term Memory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77" y="1718679"/>
            <a:ext cx="3324225" cy="2457450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22" y="4381800"/>
            <a:ext cx="9687374" cy="12105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핵심은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cell state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인데 그림에서 수평으로 그어진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윗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선에 해당된다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cell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state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뭔가를 더하거나 없앨 수 있는 능력이 있는데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능력은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gate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불리는 구조에 의해 제어된다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cxnSp>
        <p:nvCxnSpPr>
          <p:cNvPr id="13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0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LSTM(Long Short-Term Memory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21" y="4338942"/>
            <a:ext cx="9687374" cy="1487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Forget gate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첫 단계로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cell state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로부터 어떤 정보를 버릴 것인지를 정하는 단계</a:t>
            </a: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단계에서는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</a:t>
            </a:r>
            <a:r>
              <a:rPr lang="en-US" altLang="ko-KR" sz="1800" baseline="-250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t-1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단기기억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en-US" altLang="ko-KR" sz="1800" baseline="-250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받아서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사이의 값을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  <a:r>
              <a:rPr lang="en-US" altLang="ko-KR" sz="1800" baseline="-250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t-1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장기기억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보내준다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값이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이면 모든 정보를 보존하는 것이고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이면 죄다 갖다 버리는 것이다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41" t="7330" r="3056" b="4930"/>
          <a:stretch/>
        </p:blipFill>
        <p:spPr>
          <a:xfrm>
            <a:off x="2735123" y="1888578"/>
            <a:ext cx="6270171" cy="2323323"/>
          </a:xfrm>
          <a:prstGeom prst="rect">
            <a:avLst/>
          </a:prstGeom>
        </p:spPr>
      </p:pic>
      <p:cxnSp>
        <p:nvCxnSpPr>
          <p:cNvPr id="10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LSTM(Long Short-Term Memory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AB42993-7272-40C9-A8B5-F4A301F1A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521" y="4197589"/>
                <a:ext cx="9687374" cy="17702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101568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Input gate layer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lang="en-US" altLang="ko-KR" sz="1800" dirty="0">
                  <a:solidFill>
                    <a:srgbClr val="24292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 단계는 앞으로 들어오는 새로운 정보 중 어떤 것을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cell state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저장할 것인지를 정하다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lvl="0">
                  <a:buClrTx/>
                  <a:buFontTx/>
                  <a:buChar char="•"/>
                </a:pP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h</a:t>
                </a:r>
                <a:r>
                  <a:rPr lang="en-US" altLang="ko-KR" sz="1800" baseline="-250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t-1</a:t>
                </a: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단기기억</a:t>
                </a: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</a:t>
                </a:r>
                <a:r>
                  <a:rPr lang="ko-KR" altLang="en-US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과 </a:t>
                </a:r>
                <a:r>
                  <a:rPr lang="en-US" altLang="ko-KR" sz="1800" dirty="0" err="1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x</a:t>
                </a:r>
                <a:r>
                  <a:rPr lang="en-US" altLang="ko-KR" sz="1800" baseline="-25000" dirty="0" err="1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</a:t>
                </a:r>
                <a:r>
                  <a:rPr lang="ko-KR" altLang="en-US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받고 </a:t>
                </a:r>
                <a:r>
                  <a:rPr lang="en-US" altLang="ko-KR" sz="1800" dirty="0" err="1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tanh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layer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통해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cell state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추가할 새로운 정보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ko-KR" sz="1800" i="1" baseline="-2500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만들고 이 정보를 어느 만큼 반영할지 정하기 위해 </a:t>
                </a: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h</a:t>
                </a:r>
                <a:r>
                  <a:rPr lang="en-US" altLang="ko-KR" sz="1800" baseline="-250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t-1</a:t>
                </a: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단기기억</a:t>
                </a: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</a:t>
                </a:r>
                <a:r>
                  <a:rPr lang="ko-KR" altLang="en-US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과 </a:t>
                </a:r>
                <a:r>
                  <a:rPr lang="en-US" altLang="ko-KR" sz="1800" dirty="0" err="1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x</a:t>
                </a:r>
                <a:r>
                  <a:rPr lang="en-US" altLang="ko-KR" sz="1800" baseline="-25000" dirty="0" err="1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</a:t>
                </a:r>
                <a:r>
                  <a:rPr lang="ko-KR" altLang="en-US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받아 </a:t>
                </a:r>
                <a:r>
                  <a:rPr lang="ko-KR" altLang="en-US" sz="1800" dirty="0" err="1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시그모이드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layer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통과한 값인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</a:t>
                </a:r>
                <a:r>
                  <a:rPr lang="en-US" altLang="ko-KR" sz="1800" baseline="-250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만든다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AB42993-7272-40C9-A8B5-F4A301F1A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521" y="4197589"/>
                <a:ext cx="9687374" cy="1770261"/>
              </a:xfrm>
              <a:prstGeom prst="rect">
                <a:avLst/>
              </a:prstGeom>
              <a:blipFill>
                <a:blip r:embed="rId3"/>
                <a:stretch>
                  <a:fillRect l="-629" t="-6207" b="-20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4621" t="7370" r="7216" b="3741"/>
          <a:stretch/>
        </p:blipFill>
        <p:spPr>
          <a:xfrm>
            <a:off x="2595163" y="1885810"/>
            <a:ext cx="6550090" cy="2286000"/>
          </a:xfrm>
          <a:prstGeom prst="rect">
            <a:avLst/>
          </a:prstGeom>
        </p:spPr>
      </p:pic>
      <p:cxnSp>
        <p:nvCxnSpPr>
          <p:cNvPr id="10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93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LSTM(Long Short-Term Memory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AB42993-7272-40C9-A8B5-F4A301F1A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521" y="4243301"/>
                <a:ext cx="9730655" cy="1487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101568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Cell state update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lang="en-US" altLang="ko-KR" sz="1800" dirty="0">
                  <a:solidFill>
                    <a:srgbClr val="24292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lvl="0">
                  <a:buClrTx/>
                  <a:buFontTx/>
                  <a:buChar char="•"/>
                </a:pP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8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우선 이전 </a:t>
                </a:r>
                <a:r>
                  <a:rPr lang="en-US" altLang="ko-KR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state(C</a:t>
                </a:r>
                <a:r>
                  <a:rPr lang="en-US" altLang="ko-KR" sz="1800" baseline="-250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t-1</a:t>
                </a:r>
                <a:r>
                  <a:rPr lang="en-US" altLang="ko-KR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</a:t>
                </a:r>
                <a:r>
                  <a:rPr lang="ko-KR" altLang="en-US" sz="18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 </a:t>
                </a:r>
                <a:r>
                  <a:rPr lang="en-US" altLang="ko-KR" sz="1800" dirty="0" err="1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f</a:t>
                </a:r>
                <a:r>
                  <a:rPr lang="en-US" altLang="ko-KR" sz="1800" baseline="-25000" dirty="0" err="1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:r>
                  <a:rPr lang="ko-KR" altLang="en-US" sz="18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곱해서 가장 첫 단계에서 잊어버리기로 정했던 것들을 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잊어버린다</a:t>
                </a:r>
                <a:r>
                  <a:rPr lang="en-US" altLang="ko-KR" sz="18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 </a:t>
                </a:r>
                <a:endParaRPr lang="en-US" altLang="ko-KR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lvl="0">
                  <a:buClrTx/>
                  <a:buFontTx/>
                  <a:buChar char="•"/>
                </a:pP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그 다음 </a:t>
                </a:r>
                <a:r>
                  <a:rPr lang="en-US" altLang="ko-KR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cell state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에서 잊어버리기로 정한 것들을 잊어버린 상태에서 </a:t>
                </a:r>
                <a:r>
                  <a:rPr lang="ko-KR" altLang="en-US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새로운 정보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ko-KR" sz="1800" i="1" baseline="-2500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와 반영비율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</a:t>
                </a:r>
                <a:r>
                  <a:rPr lang="en-US" altLang="ko-KR" sz="1800" baseline="-250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곱한 값을 더하기 연산을 통해 </a:t>
                </a:r>
                <a:r>
                  <a:rPr lang="en-US" altLang="ko-KR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cell state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추가하여 </a:t>
                </a:r>
                <a:r>
                  <a:rPr lang="en-US" altLang="ko-KR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cell state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:r>
                  <a:rPr lang="en-US" altLang="ko-KR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update</a:t>
                </a:r>
                <a:r>
                  <a:rPr lang="ko-KR" altLang="en-US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한다</a:t>
                </a:r>
                <a:r>
                  <a:rPr lang="en-US" altLang="ko-KR" sz="18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en-US" altLang="ko-KR" sz="1800" dirty="0" smtClean="0">
                  <a:solidFill>
                    <a:srgbClr val="24292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AB42993-7272-40C9-A8B5-F4A301F1A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521" y="4243301"/>
                <a:ext cx="9730655" cy="1487554"/>
              </a:xfrm>
              <a:prstGeom prst="rect">
                <a:avLst/>
              </a:prstGeom>
              <a:blipFill>
                <a:blip r:embed="rId3"/>
                <a:stretch>
                  <a:fillRect l="-626" t="-7377" b="-28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5663" t="13398" r="11731"/>
          <a:stretch/>
        </p:blipFill>
        <p:spPr>
          <a:xfrm>
            <a:off x="3076984" y="1907774"/>
            <a:ext cx="5673012" cy="2284930"/>
          </a:xfrm>
          <a:prstGeom prst="rect">
            <a:avLst/>
          </a:prstGeom>
        </p:spPr>
      </p:pic>
      <p:cxnSp>
        <p:nvCxnSpPr>
          <p:cNvPr id="10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LSTM(Long Short-Term Memory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22" y="4282088"/>
            <a:ext cx="9687374" cy="1764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 gate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cell state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바탕으로 </a:t>
            </a:r>
            <a:r>
              <a:rPr lang="ko-KR" alt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필터된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값이 될 것이다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먼저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sigmoid layer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태워서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cell state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어느 부분을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내보낼 지를 정한다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.(</a:t>
            </a:r>
            <a:r>
              <a:rPr lang="en-US" altLang="ko-KR" sz="1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</a:t>
            </a:r>
            <a:r>
              <a:rPr lang="en-US" altLang="ko-KR" sz="1800" baseline="-25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</a:p>
          <a:p>
            <a:pPr lvl="0">
              <a:buClrTx/>
              <a:buFontTx/>
              <a:buChar char="•"/>
            </a:pP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cell state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tanh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layer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태워서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-1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사이의 값을 받은 뒤에 방금 전에 계산한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sigmoid gate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곱해준다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그렇게 하면 우리가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보내고자 하는 부분만 내보낼 수 있게 된다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.(</a:t>
            </a:r>
            <a:r>
              <a:rPr lang="en-US" altLang="ko-KR" sz="1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</a:t>
            </a:r>
            <a:r>
              <a:rPr lang="en-US" altLang="ko-KR" sz="1800" baseline="-25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3949" t="9263" r="20744" b="14969"/>
          <a:stretch/>
        </p:blipFill>
        <p:spPr>
          <a:xfrm>
            <a:off x="2791107" y="1935230"/>
            <a:ext cx="6158204" cy="2230018"/>
          </a:xfrm>
          <a:prstGeom prst="rect">
            <a:avLst/>
          </a:prstGeom>
        </p:spPr>
      </p:pic>
      <p:cxnSp>
        <p:nvCxnSpPr>
          <p:cNvPr id="11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60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LSTM(Long Short-Term Memory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변형</a:t>
            </a:r>
            <a:endParaRPr lang="en-US" altLang="ko-KR" sz="2800" dirty="0" smtClean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AB42993-7272-40C9-A8B5-F4A301F1A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522" y="4187391"/>
                <a:ext cx="9687374" cy="20472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101568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peephole connection 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버전</a:t>
                </a:r>
                <a:endParaRPr lang="en-US" altLang="ko-KR" sz="1800" dirty="0" smtClean="0">
                  <a:solidFill>
                    <a:srgbClr val="24292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lang="en-US" altLang="ko-KR" sz="1800" dirty="0" smtClean="0">
                  <a:solidFill>
                    <a:srgbClr val="24292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lvl="0">
                  <a:buClrTx/>
                  <a:buFontTx/>
                  <a:buChar char="•"/>
                </a:pP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Gate layer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들이 </a:t>
                </a: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ell state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쳐다보게 만드는 모델이기 때문에 이런 이름이 붙여졌다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lvl="0">
                  <a:buClrTx/>
                  <a:buFontTx/>
                  <a:buChar char="•"/>
                </a:pP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Gate controller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이전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time step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장기 상태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r>
                  <a:rPr lang="en-US" altLang="ko-KR" sz="1800" baseline="-250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t-1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입력으로 추가되면 보다 더 많은 맥락을 인식할 수 있다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lvl="0">
                  <a:buClrTx/>
                  <a:buFontTx/>
                  <a:buChar char="•"/>
                </a:pP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800" dirty="0" err="1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논문마다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어디에 엿보기 구멍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(peephole)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을 달고 어디에는 안 달고 할 수가 있다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lvl="0">
                  <a:buClrTx/>
                  <a:buFontTx/>
                  <a:buChar char="•"/>
                </a:pPr>
                <a:r>
                  <a:rPr lang="en-US" altLang="ko-KR" sz="1800" dirty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1800" dirty="0" err="1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Att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-BLSTM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경우 </a:t>
                </a:r>
                <a:r>
                  <a:rPr lang="ko-KR" altLang="en-US" sz="1800" dirty="0" err="1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윗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그림에 </a:t>
                </a:r>
                <a:r>
                  <a:rPr lang="en-US" altLang="ko-KR" sz="1800" dirty="0" err="1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</a:t>
                </a:r>
                <a:r>
                  <a:rPr lang="en-US" altLang="ko-KR" sz="1800" baseline="-25000" dirty="0" err="1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ko-KR" sz="1800" i="1" baseline="-2500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만들어지는 부분에도 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peephole</a:t>
                </a:r>
                <a:r>
                  <a:rPr lang="ko-KR" altLang="en-US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추가로 있다</a:t>
                </a:r>
                <a:r>
                  <a:rPr lang="en-US" altLang="ko-KR" sz="1800" dirty="0" smtClean="0">
                    <a:solidFill>
                      <a:srgbClr val="24292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AB42993-7272-40C9-A8B5-F4A301F1A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522" y="4187391"/>
                <a:ext cx="9687374" cy="2047259"/>
              </a:xfrm>
              <a:prstGeom prst="rect">
                <a:avLst/>
              </a:prstGeom>
              <a:blipFill>
                <a:blip r:embed="rId3"/>
                <a:stretch>
                  <a:fillRect l="-629" t="-5060" b="-178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6125" t="4226" r="5222"/>
          <a:stretch/>
        </p:blipFill>
        <p:spPr>
          <a:xfrm>
            <a:off x="1396341" y="1688839"/>
            <a:ext cx="3580361" cy="25518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452" y="2440908"/>
            <a:ext cx="3228975" cy="1047750"/>
          </a:xfrm>
          <a:prstGeom prst="rect">
            <a:avLst/>
          </a:prstGeom>
        </p:spPr>
      </p:pic>
      <p:cxnSp>
        <p:nvCxnSpPr>
          <p:cNvPr id="10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2987373"/>
            <a:ext cx="9687374" cy="1395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LSTM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2800" dirty="0" smtClean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2800" dirty="0" smtClean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989" y="3787794"/>
            <a:ext cx="4452887" cy="22340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88016" y="3787794"/>
            <a:ext cx="849086" cy="37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07147" y="4182793"/>
            <a:ext cx="849086" cy="37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31085" y="4546687"/>
            <a:ext cx="849086" cy="37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62661" y="5302464"/>
            <a:ext cx="693572" cy="314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6125" t="4226" r="5222"/>
          <a:stretch/>
        </p:blipFill>
        <p:spPr>
          <a:xfrm>
            <a:off x="1631868" y="3619565"/>
            <a:ext cx="3580361" cy="255188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93250" y="1399592"/>
            <a:ext cx="4739795" cy="623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65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27" y="2974131"/>
            <a:ext cx="9063242" cy="274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BLSTM(Bidirectional LSTM)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Layer</a:t>
            </a:r>
            <a:endParaRPr lang="en-US" altLang="ko-KR" sz="2800" dirty="0" smtClean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많은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sequence modelling task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들은 과거의 정보뿐만 아니라 미래의 정보에 접근할 수 있으면 좋다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하지만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시간의 순서로 데이터에 접근하기 때문에 미래의 정보를 무시한다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그래서 시간의 순서가 반대로 흐르는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 layer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추가하여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네트워크를 확장하여 과거와 미래 둘 다의 정보를 이용할 수 있는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BLSTM Layer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단어에 대한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ko-KR" altLang="en-US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로 정의</a:t>
            </a:r>
            <a:r>
              <a:rPr lang="ko-KR" altLang="en-US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317" t="22789" r="7914" b="11904"/>
          <a:stretch/>
        </p:blipFill>
        <p:spPr>
          <a:xfrm>
            <a:off x="4954554" y="5217538"/>
            <a:ext cx="1642188" cy="45014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393250" y="1399592"/>
            <a:ext cx="4739795" cy="623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51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27" y="2830681"/>
            <a:ext cx="8991655" cy="3857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Attention </a:t>
            </a:r>
            <a:r>
              <a:rPr lang="en-US" altLang="ko-KR" sz="2800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Layer</a:t>
            </a:r>
            <a:endParaRPr lang="en-US" altLang="ko-KR" sz="2800" dirty="0" smtClean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ttention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아이디어는 매 시점마다 나오는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전부 다 동일한 비율로 참고하는 것이 아니라 중요한 입력 부분을 좀 더 집중해서 보는 것입니다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각 문장마다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 Layer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 거쳐 나온 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 vectors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weighted sum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것이다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H=[h</a:t>
            </a:r>
            <a:r>
              <a:rPr lang="en-US" altLang="ko-KR" sz="1800" baseline="-250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</a:t>
            </a:r>
            <a:r>
              <a:rPr lang="en-US" altLang="ko-KR" sz="1800" baseline="-250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···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</a:t>
            </a:r>
            <a:r>
              <a:rPr lang="en-US" altLang="ko-KR" sz="1800" baseline="-250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</a:p>
          <a:p>
            <a:pPr lvl="0">
              <a:buClrTx/>
              <a:buFontTx/>
              <a:buChar char="•"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3250" y="783768"/>
            <a:ext cx="4739795" cy="623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619" y="4907077"/>
            <a:ext cx="2971800" cy="1438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117" y="5313248"/>
            <a:ext cx="1762125" cy="495300"/>
          </a:xfrm>
          <a:prstGeom prst="rect">
            <a:avLst/>
          </a:prstGeom>
        </p:spPr>
      </p:pic>
      <p:cxnSp>
        <p:nvCxnSpPr>
          <p:cNvPr id="11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52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753583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4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01.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2322985"/>
            <a:ext cx="9687374" cy="2472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Relation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rgbClr val="24292E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Pairs of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nominals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의미 있는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relation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찾는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task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information extraction, question answering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NLP applications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 유용하다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Ex)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⟨e1⟩ </a:t>
            </a:r>
            <a:r>
              <a:rPr lang="en-US" altLang="ko-KR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Flowers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⟨/e1⟩ are carried into the ⟨e2⟩ </a:t>
            </a:r>
            <a:r>
              <a:rPr lang="en-US" altLang="ko-KR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chapel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⟨/e2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⟩.</a:t>
            </a:r>
          </a:p>
          <a:p>
            <a:pPr marL="285750" lvl="0" indent="-285750">
              <a:buClrTx/>
              <a:buFont typeface="Symbol" panose="05050102010706020507" pitchFamily="18" charset="2"/>
              <a:buChar char="Þ"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Entity-Destination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relation</a:t>
            </a:r>
          </a:p>
          <a:p>
            <a:pPr lvl="0">
              <a:buClrTx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99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27" y="3246179"/>
            <a:ext cx="8991655" cy="3026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Classifying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oftmax</a:t>
            </a: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3250" y="498947"/>
            <a:ext cx="4739795" cy="282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341" y="4214616"/>
            <a:ext cx="5153025" cy="1571625"/>
          </a:xfrm>
          <a:prstGeom prst="rect">
            <a:avLst/>
          </a:prstGeom>
        </p:spPr>
      </p:pic>
      <p:cxnSp>
        <p:nvCxnSpPr>
          <p:cNvPr id="11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52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27" y="3246179"/>
            <a:ext cx="8991655" cy="3026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Cost function(negative log-</a:t>
            </a:r>
            <a:r>
              <a:rPr lang="en-US" altLang="ko-KR" sz="2800" dirty="0" err="1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likehood</a:t>
            </a: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+mn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800" dirty="0" smtClean="0">
              <a:solidFill>
                <a:srgbClr val="24292E"/>
              </a:solidFill>
              <a:latin typeface="+mn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+mn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+mn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+mn-lt"/>
              <a:ea typeface="-apple-system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+mn-lt"/>
              <a:ea typeface="-apple-system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>
              <a:solidFill>
                <a:srgbClr val="24292E"/>
              </a:solidFill>
              <a:latin typeface="+mn-lt"/>
              <a:ea typeface="-apple-system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+mn-lt"/>
              <a:ea typeface="-apple-system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+mn-lt"/>
              <a:ea typeface="-apple-syste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5321"/>
          <a:stretch/>
        </p:blipFill>
        <p:spPr>
          <a:xfrm>
            <a:off x="3344316" y="4223028"/>
            <a:ext cx="4791075" cy="1072735"/>
          </a:xfrm>
          <a:prstGeom prst="rect">
            <a:avLst/>
          </a:prstGeom>
        </p:spPr>
      </p:pic>
      <p:cxnSp>
        <p:nvCxnSpPr>
          <p:cNvPr id="10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22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512319"/>
            <a:ext cx="9501781" cy="41344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Regularization</a:t>
            </a:r>
          </a:p>
          <a:p>
            <a:pPr marL="285750" lvl="0" indent="-285750">
              <a:buClrTx/>
              <a:buFont typeface="Symbol" panose="05050102010706020507" pitchFamily="18" charset="2"/>
              <a:buChar char="Þ"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오버피팅을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예방하고 일반화 성능을 높이는 것</a:t>
            </a: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L2 regularization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기존의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cost function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가중치의 제곱을 포함하여 더하는 기법</a:t>
            </a: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단순하게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cost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값이 작아지는 방향으로만 진행되는 것이 아니라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w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값들 역시 최소가 되는 방향으로 진행을 하게 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0">
              <a:buClrTx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</a:p>
          <a:p>
            <a:pPr marL="285750" lvl="0" indent="-285750">
              <a:buClrTx/>
              <a:buFont typeface="Symbol" panose="05050102010706020507" pitchFamily="18" charset="2"/>
              <a:buChar char="Þ"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학습 과정에서 일정한 </a:t>
            </a:r>
            <a:r>
              <a:rPr lang="ko-KR" altLang="en-US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률로 노드들을 사용하지 않게 만들어주는 기법</a:t>
            </a: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buClrTx/>
              <a:buFont typeface="Symbol" panose="05050102010706020507" pitchFamily="18" charset="2"/>
              <a:buChar char="Þ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뉴런의 바이어스나 가중치가 큰 값을 가지게  되면 그것의 영향이 커지면서 다른 뉴런들의 학습 속도가 느려지거나 학습이 제대로 진행이 되니 못하는 경우가 있다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하면 결과적으로 어떤 뉴런의 가중치나 바이어스가 특정 뉴런의 영향을 받지 않기 때문에 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오버피팅을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방지할 수 있다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cxnSp>
        <p:nvCxnSpPr>
          <p:cNvPr id="10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3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26;p2">
            <a:extLst>
              <a:ext uri="{FF2B5EF4-FFF2-40B4-BE49-F238E27FC236}">
                <a16:creationId xmlns:a16="http://schemas.microsoft.com/office/drawing/2014/main" id="{D10C5624-6981-41F9-BC68-06365C2B2360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27;p2">
            <a:extLst>
              <a:ext uri="{FF2B5EF4-FFF2-40B4-BE49-F238E27FC236}">
                <a16:creationId xmlns:a16="http://schemas.microsoft.com/office/drawing/2014/main" id="{CEC340DC-6249-483D-AF91-20083E15014C}"/>
              </a:ext>
            </a:extLst>
          </p:cNvPr>
          <p:cNvSpPr txBox="1"/>
          <p:nvPr/>
        </p:nvSpPr>
        <p:spPr>
          <a:xfrm>
            <a:off x="856215" y="437400"/>
            <a:ext cx="25531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Experiments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28;p2">
            <a:extLst>
              <a:ext uri="{FF2B5EF4-FFF2-40B4-BE49-F238E27FC236}">
                <a16:creationId xmlns:a16="http://schemas.microsoft.com/office/drawing/2014/main" id="{AE085DE2-C9DD-4FCC-B3DC-BF8B3623128F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03.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746F27-9C8E-4BB0-BE50-0627A301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2" y="4624293"/>
            <a:ext cx="6816897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-apple-system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25" y="2269738"/>
            <a:ext cx="8991655" cy="3057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Dataset : SemEval-2010 Task 8</a:t>
            </a: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Optimization :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AdaDelta</a:t>
            </a: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learning rate : 1.0</a:t>
            </a: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minibatch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size : 10</a:t>
            </a: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L2 regularization strength : 10</a:t>
            </a:r>
            <a:r>
              <a:rPr lang="en-US" altLang="ko-KR" sz="1800" baseline="300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-5</a:t>
            </a:r>
          </a:p>
          <a:p>
            <a:pPr lvl="0">
              <a:buClrTx/>
              <a:buFontTx/>
              <a:buChar char="•"/>
            </a:pPr>
            <a:endParaRPr lang="en-US" altLang="ko-KR" sz="1800" baseline="300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 :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embedding layer 0.3, LSTM 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layer 0.3, Attention layer 0.5</a:t>
            </a:r>
          </a:p>
        </p:txBody>
      </p:sp>
    </p:spTree>
    <p:extLst>
      <p:ext uri="{BB962C8B-B14F-4D97-AF65-F5344CB8AC3E}">
        <p14:creationId xmlns:p14="http://schemas.microsoft.com/office/powerpoint/2010/main" val="225655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4B746F27-9C8E-4BB0-BE50-0627A301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2" y="4624293"/>
            <a:ext cx="6816897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-apple-syste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66" t="6980" r="4404" b="2898"/>
          <a:stretch/>
        </p:blipFill>
        <p:spPr>
          <a:xfrm>
            <a:off x="1838131" y="1399592"/>
            <a:ext cx="8248262" cy="4562165"/>
          </a:xfrm>
          <a:prstGeom prst="rect">
            <a:avLst/>
          </a:prstGeom>
        </p:spPr>
      </p:pic>
      <p:cxnSp>
        <p:nvCxnSpPr>
          <p:cNvPr id="7" name="Google Shape;26;p2">
            <a:extLst>
              <a:ext uri="{FF2B5EF4-FFF2-40B4-BE49-F238E27FC236}">
                <a16:creationId xmlns:a16="http://schemas.microsoft.com/office/drawing/2014/main" id="{D10C5624-6981-41F9-BC68-06365C2B2360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27;p2">
            <a:extLst>
              <a:ext uri="{FF2B5EF4-FFF2-40B4-BE49-F238E27FC236}">
                <a16:creationId xmlns:a16="http://schemas.microsoft.com/office/drawing/2014/main" id="{CEC340DC-6249-483D-AF91-20083E15014C}"/>
              </a:ext>
            </a:extLst>
          </p:cNvPr>
          <p:cNvSpPr txBox="1"/>
          <p:nvPr/>
        </p:nvSpPr>
        <p:spPr>
          <a:xfrm>
            <a:off x="856215" y="437400"/>
            <a:ext cx="25531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Experiments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9" name="Google Shape;28;p2">
            <a:extLst>
              <a:ext uri="{FF2B5EF4-FFF2-40B4-BE49-F238E27FC236}">
                <a16:creationId xmlns:a16="http://schemas.microsoft.com/office/drawing/2014/main" id="{AE085DE2-C9DD-4FCC-B3DC-BF8B3623128F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03.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148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26;p2">
            <a:extLst>
              <a:ext uri="{FF2B5EF4-FFF2-40B4-BE49-F238E27FC236}">
                <a16:creationId xmlns:a16="http://schemas.microsoft.com/office/drawing/2014/main" id="{D10C5624-6981-41F9-BC68-06365C2B2360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27;p2">
            <a:extLst>
              <a:ext uri="{FF2B5EF4-FFF2-40B4-BE49-F238E27FC236}">
                <a16:creationId xmlns:a16="http://schemas.microsoft.com/office/drawing/2014/main" id="{CEC340DC-6249-483D-AF91-20083E15014C}"/>
              </a:ext>
            </a:extLst>
          </p:cNvPr>
          <p:cNvSpPr txBox="1"/>
          <p:nvPr/>
        </p:nvSpPr>
        <p:spPr>
          <a:xfrm>
            <a:off x="856215" y="437400"/>
            <a:ext cx="25531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9" name="Google Shape;28;p2">
            <a:extLst>
              <a:ext uri="{FF2B5EF4-FFF2-40B4-BE49-F238E27FC236}">
                <a16:creationId xmlns:a16="http://schemas.microsoft.com/office/drawing/2014/main" id="{AE085DE2-C9DD-4FCC-B3DC-BF8B3623128F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04.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14" y="2681345"/>
            <a:ext cx="8991655" cy="1487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NLP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도구나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lexical resources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의존하지 않고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position indicator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가진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raw text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인풋으로 사용한다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간단하지만 성능이 괜찮다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7446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4505498" y="2908702"/>
            <a:ext cx="334154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8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48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3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"/>
    </mc:Choice>
    <mc:Fallback xmlns="">
      <p:transition spd="slow" advTm="7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2184488"/>
            <a:ext cx="9687374" cy="274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Relation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rgbClr val="24292E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기존에는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lexical resources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pattern matching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기반을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둔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방식이었다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rgbClr val="24292E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이러한 방법은 높은 수준의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features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추출하는데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lexical resources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NLP tool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사용되어서 결과적으로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computational 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cost and additional propagation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errors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증가시킨다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0">
              <a:buClrTx/>
              <a:buFontTx/>
              <a:buChar char="•"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다른 단점은 수동으로 이런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features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디자인 하는 것은 시간이 많이 걸리고 다른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세트의 적용 범위가 낮아 일반화를 제대로 수행하지 못한다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753583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01.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93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4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1026522" y="1176417"/>
            <a:ext cx="10161037" cy="4646645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3" y="1304951"/>
            <a:ext cx="1913398" cy="4718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Att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-BLSTM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47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3222261"/>
            <a:ext cx="9687374" cy="274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Input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"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system as described above has its greatest application in an arrayed &lt;e1&gt;</a:t>
            </a:r>
            <a:r>
              <a:rPr lang="en-US" altLang="ko-KR" sz="1800" b="1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configuration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&lt;/e1&gt; of antenna &lt;e2&gt;</a:t>
            </a:r>
            <a:r>
              <a:rPr lang="en-US" altLang="ko-KR" sz="1800" b="1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elements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&lt;/e2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&gt;.“</a:t>
            </a:r>
          </a:p>
          <a:p>
            <a:pPr lvl="0">
              <a:buClrTx/>
              <a:buFontTx/>
              <a:buChar char="•"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"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&lt;e1&gt;</a:t>
            </a:r>
            <a:r>
              <a:rPr lang="en-US" altLang="ko-KR" sz="1800" b="1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child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&lt;/e1&gt; was carefully wrapped and bound into the &lt;e2&gt;</a:t>
            </a:r>
            <a:r>
              <a:rPr lang="en-US" altLang="ko-KR" sz="1800" b="1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cradle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&lt;/e2&gt; by means of a cord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</a:t>
            </a: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이런식의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어떤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릴레이션을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가지고 있는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pair of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nominals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표시된 문장이 들어간다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3250" y="2360645"/>
            <a:ext cx="4739795" cy="30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1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51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3914760"/>
            <a:ext cx="9687374" cy="1364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Embedding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Word embedding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이란 컴퓨터가 어떤 단어에 대해 인지할 수 있게 하기 위해서 텍스트를 구성하는 하나의 단어를 수치화하는 방법이다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단어를 특정 차원의 벡터로 매핑 시켜주는 것을 말한다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3250" y="2043405"/>
            <a:ext cx="4739795" cy="30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1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5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3776262"/>
            <a:ext cx="9687374" cy="1641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Embedding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Tx/>
              <a:buFontTx/>
              <a:buChar char="•"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"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&lt;e1&gt;</a:t>
            </a:r>
            <a:r>
              <a:rPr lang="en-US" altLang="ko-KR" sz="1800" b="1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child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&lt;/e1&gt; was carefully wrapped and bound into the &lt;e2&gt;</a:t>
            </a:r>
            <a:r>
              <a:rPr lang="en-US" altLang="ko-KR" sz="1800" b="1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cradle</a:t>
            </a:r>
            <a:r>
              <a:rPr lang="en-US" altLang="ko-KR" sz="1800" dirty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&lt;/e2&gt; by means of a cord."</a:t>
            </a:r>
          </a:p>
          <a:p>
            <a:pPr lvl="0">
              <a:buClrTx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=&gt;[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  <a:r>
              <a:rPr lang="en-US" altLang="ko-KR" sz="1800" baseline="-250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e</a:t>
            </a:r>
            <a:r>
              <a:rPr lang="en-US" altLang="ko-KR" sz="1800" baseline="-250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&lt;e1&gt;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  <a:r>
              <a:rPr lang="en-US" altLang="ko-KR" sz="1800" baseline="-250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child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···,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  <a:r>
              <a:rPr lang="en-US" altLang="ko-KR" sz="1800" baseline="-250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  <a:r>
              <a:rPr lang="en-US" altLang="ko-KR" sz="1800" baseline="-250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cord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3250" y="2043397"/>
            <a:ext cx="4739795" cy="30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1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7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50" t="14292" r="7020" b="12679"/>
          <a:stretch/>
        </p:blipFill>
        <p:spPr>
          <a:xfrm>
            <a:off x="5393250" y="498947"/>
            <a:ext cx="4739795" cy="2167509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3567101"/>
            <a:ext cx="9687374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LSTM Layer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3250" y="1399592"/>
            <a:ext cx="4739795" cy="623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1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706248"/>
            <a:ext cx="9687374" cy="4534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800" dirty="0" smtClean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일반적인 신경망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(feed-forward neural networks)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다르게 한 노드의 결과가 다시 노드로 들어가도록 설계가 되어 있기 때문에 순서 또는 시간이라는 측면을 고려할 수 있는 특징을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가져다준다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시계열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데이터를 학습하는데 유용한다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solidFill>
                <a:srgbClr val="24292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하지만 이런 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RNN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시계열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데이터를 처리하는데 문제가 있다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 lvl="0">
              <a:buClrTx/>
            </a:pP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 </a:t>
            </a:r>
            <a:r>
              <a:rPr lang="ko-KR" altLang="en-US" sz="1800" dirty="0" err="1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시계열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데이터에서 시간적으로 멀리 떨어진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장기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(Long term)</a:t>
            </a:r>
            <a:r>
              <a:rPr lang="ko-KR" altLang="en-US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의존 관계를 잘 학습할 수 없다는 것입니다</a:t>
            </a:r>
            <a:r>
              <a:rPr lang="en-US" altLang="ko-KR" sz="1800" dirty="0" smtClean="0">
                <a:solidFill>
                  <a:srgbClr val="24292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(Long-Tern Dependency problem)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3164" t="3525" r="18309"/>
          <a:stretch/>
        </p:blipFill>
        <p:spPr>
          <a:xfrm>
            <a:off x="7865707" y="960571"/>
            <a:ext cx="1992706" cy="30697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3662" t="6328" r="7612" b="2153"/>
          <a:stretch/>
        </p:blipFill>
        <p:spPr>
          <a:xfrm>
            <a:off x="1894717" y="1767812"/>
            <a:ext cx="5336507" cy="2026522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DAB42993-7272-40C9-A8B5-F4A301F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262177"/>
            <a:ext cx="6161421" cy="5334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FontTx/>
              <a:buChar char="•"/>
            </a:pPr>
            <a:r>
              <a:rPr lang="en-US" altLang="ko-KR" sz="28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RNN(Recurrent Neural Network)</a:t>
            </a:r>
          </a:p>
        </p:txBody>
      </p:sp>
      <p:cxnSp>
        <p:nvCxnSpPr>
          <p:cNvPr id="14" name="Google Shape;26;p2">
            <a:extLst>
              <a:ext uri="{FF2B5EF4-FFF2-40B4-BE49-F238E27FC236}">
                <a16:creationId xmlns:a16="http://schemas.microsoft.com/office/drawing/2014/main" id="{82FEE1E7-01AE-4649-9DEE-85C488D1445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27;p2">
            <a:extLst>
              <a:ext uri="{FF2B5EF4-FFF2-40B4-BE49-F238E27FC236}">
                <a16:creationId xmlns:a16="http://schemas.microsoft.com/office/drawing/2014/main" id="{B381C309-5B7A-42F2-9F7A-F57CB50D24B1}"/>
              </a:ext>
            </a:extLst>
          </p:cNvPr>
          <p:cNvSpPr txBox="1"/>
          <p:nvPr/>
        </p:nvSpPr>
        <p:spPr>
          <a:xfrm>
            <a:off x="669600" y="437400"/>
            <a:ext cx="27341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28;p2">
            <a:extLst>
              <a:ext uri="{FF2B5EF4-FFF2-40B4-BE49-F238E27FC236}">
                <a16:creationId xmlns:a16="http://schemas.microsoft.com/office/drawing/2014/main" id="{0CFC74A5-B21E-49F2-8F72-1BC15AAE6DB8}"/>
              </a:ext>
            </a:extLst>
          </p:cNvPr>
          <p:cNvSpPr txBox="1"/>
          <p:nvPr/>
        </p:nvSpPr>
        <p:spPr>
          <a:xfrm>
            <a:off x="455532" y="498947"/>
            <a:ext cx="6142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02.</a:t>
            </a:r>
            <a:endParaRPr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716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1101</Words>
  <Application>Microsoft Office PowerPoint</Application>
  <PresentationFormat>와이드스크린</PresentationFormat>
  <Paragraphs>218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-apple-system</vt:lpstr>
      <vt:lpstr>나눔스퀘어 ExtraBold</vt:lpstr>
      <vt:lpstr>나눔스퀘어라운드 Bold</vt:lpstr>
      <vt:lpstr>나눔스퀘어라운드 ExtraBold</vt:lpstr>
      <vt:lpstr>맑은 고딕</vt:lpstr>
      <vt:lpstr>맑은 고딕</vt:lpstr>
      <vt:lpstr>Arial</vt:lpstr>
      <vt:lpstr>Cambria Math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BONG</cp:lastModifiedBy>
  <cp:revision>547</cp:revision>
  <dcterms:created xsi:type="dcterms:W3CDTF">2017-05-29T09:12:16Z</dcterms:created>
  <dcterms:modified xsi:type="dcterms:W3CDTF">2020-02-11T08:07:16Z</dcterms:modified>
</cp:coreProperties>
</file>