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8" r:id="rId17"/>
    <p:sldId id="279" r:id="rId18"/>
    <p:sldId id="280" r:id="rId19"/>
    <p:sldId id="281" r:id="rId20"/>
    <p:sldId id="282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4"/>
    <p:restoredTop sz="77887"/>
  </p:normalViewPr>
  <p:slideViewPr>
    <p:cSldViewPr snapToGrid="0" snapToObjects="1">
      <p:cViewPr>
        <p:scale>
          <a:sx n="128" d="100"/>
          <a:sy n="128" d="100"/>
        </p:scale>
        <p:origin x="4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B696A-9AD0-D048-949B-F6E2D653233A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AA2AB-30FB-224D-B01A-8CBBB4AE5A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438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7584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모델 관련 설명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437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Train Accuracy: 99.5 Test Accuracy: 95.7071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823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86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smtClean="0"/>
              <a:t>시간 차이가 있다</a:t>
            </a:r>
          </a:p>
          <a:p>
            <a:r>
              <a:rPr kumimoji="1" lang="ko-KR" altLang="en-US" dirty="0" smtClean="0"/>
              <a:t>데이터 셋에 완전하 </a:t>
            </a:r>
            <a:endParaRPr kumimoji="1" lang="en-US" altLang="ko-KR" dirty="0" smtClean="0"/>
          </a:p>
          <a:p>
            <a:r>
              <a:rPr kumimoji="1" lang="en-US" altLang="ko-KR" dirty="0" smtClean="0"/>
              <a:t>Wall clock</a:t>
            </a:r>
            <a:r>
              <a:rPr kumimoji="1" lang="en-US" altLang="ko-KR" baseline="0" dirty="0" smtClean="0"/>
              <a:t> = real time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232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 smtClean="0"/>
              <a:t>Rc</a:t>
            </a:r>
            <a:r>
              <a:rPr kumimoji="1" lang="en-US" altLang="ko-KR" baseline="0" dirty="0" smtClean="0"/>
              <a:t> : </a:t>
            </a:r>
            <a:r>
              <a:rPr kumimoji="1" lang="ko-KR" altLang="en-US" baseline="0" dirty="0" smtClean="0"/>
              <a:t>수식 관계등등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TE :</a:t>
            </a:r>
            <a:r>
              <a:rPr kumimoji="1" lang="ko-KR" altLang="en-US" baseline="0" dirty="0" smtClean="0"/>
              <a:t> 문장 사이의 관계 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 내포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관계 </a:t>
            </a:r>
            <a:r>
              <a:rPr kumimoji="1" lang="en-US" altLang="ko-KR" baseline="0" dirty="0" smtClean="0"/>
              <a:t>X</a:t>
            </a:r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QRM : entity </a:t>
            </a:r>
            <a:r>
              <a:rPr kumimoji="1" lang="ko-KR" altLang="en-US" baseline="0" dirty="0" smtClean="0"/>
              <a:t>간의 </a:t>
            </a:r>
            <a:r>
              <a:rPr kumimoji="1" lang="en-US" altLang="ko-KR" baseline="0" dirty="0" smtClean="0"/>
              <a:t>relation</a:t>
            </a:r>
            <a:r>
              <a:rPr kumimoji="1" lang="ko-KR" altLang="en-US" baseline="0" dirty="0" smtClean="0"/>
              <a:t>를 통해 </a:t>
            </a:r>
            <a:r>
              <a:rPr kumimoji="1" lang="en-US" altLang="ko-KR" baseline="0" dirty="0" smtClean="0"/>
              <a:t>topic</a:t>
            </a:r>
            <a:r>
              <a:rPr kumimoji="1" lang="ko-KR" altLang="en-US" baseline="0" dirty="0" smtClean="0"/>
              <a:t>을 찾는다</a:t>
            </a:r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12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baseline="0" dirty="0" err="1" smtClean="0"/>
              <a:t>Textc</a:t>
            </a:r>
            <a:r>
              <a:rPr kumimoji="1" lang="en-US" altLang="ko-KR" baseline="0" dirty="0" smtClean="0"/>
              <a:t> :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err="1" smtClean="0"/>
              <a:t>cnn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특정한 피쳐에 집중하여 </a:t>
            </a:r>
            <a:r>
              <a:rPr kumimoji="1" lang="en-US" altLang="ko-KR" baseline="0" dirty="0" err="1" smtClean="0"/>
              <a:t>acc</a:t>
            </a:r>
            <a:r>
              <a:rPr kumimoji="1" lang="ko-KR" altLang="en-US" baseline="0" dirty="0" smtClean="0"/>
              <a:t>가 낮음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Margin = ranking</a:t>
            </a:r>
          </a:p>
          <a:p>
            <a:endParaRPr kumimoji="1" lang="en-US" altLang="ko-KR" baseline="0" dirty="0" smtClean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906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W,UW,U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각각 입력값과 은닉층값과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선형결합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파라메터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첨자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z,r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각각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gate, reset gate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속한다는 뜻입니다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24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식의 활성함수는 하이퍼볼릭탄젠트입니다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-1~1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범위를 갖습니다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식엔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update, reset gate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달리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위 첨자가 없는데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아예 다른 파라메터라는 점에 주의해야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한편 ⊙는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Hadamard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요소별 곱셈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뜻합니다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reset gate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활성함수는 시그모이드이므로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0~1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범위를 갖습니다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 과거 정보를 모두 잊고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이라면 과거 정보를 모두 기억합니다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상관없이 현재 정보는 반영됩니다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83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535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시점의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셀의 입력은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−1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출력은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GRU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셀과 연결된 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-with-Loss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계층은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입력으로 받아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시점의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우리가 업데이트해야 할 파라메터는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Uz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Wz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1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mr-I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</a:t>
            </a:r>
            <a:r>
              <a:rPr lang="mr-IN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</a:t>
            </a:r>
            <a:r>
              <a:rPr lang="mr-IN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(</a:t>
            </a:r>
            <a:r>
              <a:rPr lang="mr-I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</a:t>
            </a:r>
            <a:r>
              <a:rPr lang="mr-IN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</a:t>
            </a:r>
            <a:r>
              <a:rPr lang="mr-IN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(</a:t>
            </a:r>
            <a:r>
              <a:rPr lang="mr-I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</a:t>
            </a:r>
            <a:r>
              <a:rPr lang="mr-IN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mr-I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</a:t>
            </a:r>
            <a:r>
              <a:rPr lang="mr-IN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mr-IN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mr-IN" altLang="ko-KR" dirty="0"/>
              <a:t/>
            </a:r>
            <a:br>
              <a:rPr lang="mr-IN" altLang="ko-KR" dirty="0"/>
            </a:b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41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δ2</a:t>
            </a:r>
            <a:r>
              <a:rPr lang="ko-KR" alt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흘러들어온 그래디언트 </a:t>
            </a:r>
            <a:r>
              <a:rPr lang="mr-IN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δ3+dh2(=∂L2/∂h2)δ3+dh2(=∂L2/∂h2)</a:t>
            </a:r>
            <a:r>
              <a:rPr lang="ko-KR" alt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로컬 그래디언트 </a:t>
            </a:r>
            <a:r>
              <a:rPr lang="mr-IN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δh2/δh1δh2/δh1</a:t>
            </a:r>
            <a:r>
              <a:rPr lang="ko-KR" alt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곱해 구합니다</a:t>
            </a:r>
            <a:r>
              <a:rPr lang="mr-IN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 이제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∂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L1/∂</a:t>
            </a:r>
            <a:r>
              <a:rPr lang="en-US" altLang="ko-K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구할 준비가 다 되었습니다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 식과 같습니다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자세히 살펴보시면 두번째 시점과 세번째 시점에서 전파된 그래디언트가 모두 반영이 되고 있는 점을 확인할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75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AA2AB-30FB-224D-B01A-8CBBB4AE5A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101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315912"/>
            <a:ext cx="8291008" cy="36512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400" dirty="0"/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1089188"/>
            <a:ext cx="8294124" cy="5087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smtClean="0"/>
            </a:lvl1pPr>
            <a:lvl2pPr>
              <a:defRPr lang="ko-KR" altLang="en-US" sz="1400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en-US" dirty="0"/>
            </a:lvl5pPr>
          </a:lstStyle>
          <a:p>
            <a:pPr lvl="0">
              <a:lnSpc>
                <a:spcPct val="100000"/>
              </a:lnSpc>
            </a:pPr>
            <a:r>
              <a:rPr lang="ko-KR" altLang="en-US" dirty="0"/>
              <a:t>마스터 텍스트 스타일을 편집하려면 클릭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1106A82-787F-4655-8AD5-1597BFEC99DA}"/>
              </a:ext>
            </a:extLst>
          </p:cNvPr>
          <p:cNvCxnSpPr/>
          <p:nvPr userDrawn="1"/>
        </p:nvCxnSpPr>
        <p:spPr>
          <a:xfrm>
            <a:off x="221226" y="681037"/>
            <a:ext cx="78830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CCE2-9F2D-AF47-9BDC-511FD6CA723E}" type="datetimeFigureOut">
              <a:rPr kumimoji="1" lang="ko-KR" altLang="en-US" smtClean="0"/>
              <a:t>2018. 1. 18.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D5FF-1C2A-6346-A1F2-A70D11AF3F1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22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mgur.com/SLhyNgK" TargetMode="Externa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mgur.com/2QzVDbi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gur.com/ifTLRcA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mgur.com/JludLEw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gur.com/rehjrBZ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imgur.com/rehjrBZ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://imgur.com/rehjrBZ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gur.com/rehjrBZ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mgur.com/nenqTrN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Gated Recurrent Unit (GRU)</a:t>
            </a:r>
            <a:br>
              <a:rPr lang="en-US" altLang="ko-KR" b="1" dirty="0">
                <a:solidFill>
                  <a:srgbClr val="C00000"/>
                </a:solidFill>
              </a:rPr>
            </a:b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서 상우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 주민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6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GRU</a:t>
            </a:r>
            <a:r>
              <a:rPr lang="ko-KR" altLang="en-US" b="1" dirty="0"/>
              <a:t>의 역전파</a:t>
            </a:r>
            <a:r>
              <a:rPr lang="en-US" altLang="ko-KR" b="1" dirty="0"/>
              <a:t> : </a:t>
            </a:r>
            <a:r>
              <a:rPr lang="en-US" altLang="ko-KR" b="1" dirty="0" err="1"/>
              <a:t>Hadamard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31" y="1524947"/>
            <a:ext cx="7032097" cy="41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GRU</a:t>
            </a:r>
            <a:r>
              <a:rPr lang="ko-KR" altLang="en-US" b="1" dirty="0"/>
              <a:t>의 역전파</a:t>
            </a:r>
            <a:br>
              <a:rPr lang="ko-KR" altLang="en-US" b="1" dirty="0"/>
            </a:br>
            <a:endParaRPr kumimoji="1" lang="ko-KR" altLang="en-US" dirty="0"/>
          </a:p>
        </p:txBody>
      </p:sp>
      <p:pic>
        <p:nvPicPr>
          <p:cNvPr id="2050" name="Picture 2" descr="http://i.imgur.com/SLhyNgK.pn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2" y="1159040"/>
            <a:ext cx="8291008" cy="56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b="1" dirty="0"/>
              <a:t>GRU</a:t>
            </a:r>
            <a:r>
              <a:rPr lang="ko-KR" altLang="en-US" b="1" dirty="0"/>
              <a:t>의 </a:t>
            </a:r>
            <a:r>
              <a:rPr lang="ko-KR" altLang="en-US" b="1" dirty="0" err="1"/>
              <a:t>역전파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 smtClean="0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kumimoji="1" lang="en-US" altLang="ko-KR" sz="2800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sz="2800" b="0" i="0" smtClean="0">
                                <a:latin typeface="Cambria Math" charset="0"/>
                              </a:rPr>
                              <m:t>input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R" sz="2800" b="0" i="0" smtClean="0">
                                <a:latin typeface="Cambria Math" charset="0"/>
                              </a:rPr>
                              <m:t>z</m:t>
                            </m:r>
                          </m:sub>
                        </m:sSub>
                        <m:r>
                          <a:rPr kumimoji="1" lang="en-US" altLang="ko-KR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ko-KR" altLang="en-US" sz="28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sz="2800" smtClean="0">
                                <a:latin typeface="Cambria Math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sz="2800">
                                <a:latin typeface="Cambria Math" charset="0"/>
                              </a:rPr>
                              <m:t>nput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R" sz="2800" b="0" i="0" smtClean="0">
                                <a:latin typeface="Cambria Math" charset="0"/>
                              </a:rPr>
                              <m:t>r</m:t>
                            </m:r>
                          </m:sub>
                        </m:sSub>
                        <m:r>
                          <a:rPr kumimoji="1" lang="en-US" altLang="ko-KR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kumimoji="1" lang="en-US" altLang="ko-K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𝑑𝑊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sz="2800" b="0" dirty="0">
                    <a:ea typeface="Cambria Math" charset="0"/>
                    <a:cs typeface="Cambria Math" charset="0"/>
                  </a:rPr>
                  <a:t/>
                </a:r>
                <a:br>
                  <a:rPr kumimoji="1" lang="en-US" altLang="ko-KR" sz="2800" b="0" dirty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mr-IN" altLang="ko-KR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kumimoji="1" lang="en-US" altLang="ko-KR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mr-IN" altLang="ko-KR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ko-KR" sz="2800" dirty="0"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kumimoji="1" lang="en-US" altLang="ko-KR" sz="2800">
                        <a:latin typeface="Cambria Math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sz="2800">
                                <a:latin typeface="Cambria Math" charset="0"/>
                              </a:rPr>
                              <m:t>input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R" sz="2800" b="0" i="0" smtClean="0">
                                <a:latin typeface="Cambria Math" charset="0"/>
                              </a:rPr>
                              <m:t>z</m:t>
                            </m:r>
                          </m:sub>
                        </m:sSub>
                        <m:r>
                          <a:rPr kumimoji="1" lang="en-US" altLang="ko-KR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sz="2800">
                                <a:latin typeface="Cambria Math" charset="0"/>
                              </a:rPr>
                              <m:t>input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R" sz="2800">
                                <a:latin typeface="Cambria Math" charset="0"/>
                              </a:rPr>
                              <m:t>r</m:t>
                            </m:r>
                          </m:sub>
                        </m:sSub>
                        <m:r>
                          <a:rPr kumimoji="1" lang="en-US" altLang="ko-KR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kumimoji="1" lang="en-US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𝑑𝑈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sz="2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sz="2800" dirty="0">
                    <a:ea typeface="Cambria Math" charset="0"/>
                    <a:cs typeface="Cambria Math" charset="0"/>
                  </a:rPr>
                  <a:t/>
                </a:r>
                <a:br>
                  <a:rPr kumimoji="1" lang="en-US" altLang="ko-KR" sz="2800" dirty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kumimoji="1" lang="en-US" altLang="ko-KR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mr-IN" altLang="ko-KR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kumimoji="1" lang="en-US" altLang="ko-KR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mr-IN" altLang="ko-KR" sz="28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kumimoji="1" lang="mr-IN" altLang="ko-K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1" lang="en-US" altLang="ko-KR" sz="2800" dirty="0">
                  <a:ea typeface="Cambria Math" charset="0"/>
                  <a:cs typeface="Cambria Math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R" sz="2800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/>
              <a:t>the backpropagation through time (BPTT)</a:t>
            </a:r>
            <a:endParaRPr kumimoji="1" lang="ko-KR" altLang="en-US" sz="3600" dirty="0"/>
          </a:p>
        </p:txBody>
      </p:sp>
      <p:pic>
        <p:nvPicPr>
          <p:cNvPr id="3074" name="Picture 2" descr="http://i.imgur.com/2QzVDbi.pn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18" y="923147"/>
            <a:ext cx="7660015" cy="46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0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b="1" dirty="0"/>
              <a:t>the backpropagation through time (BPTT)</a:t>
            </a:r>
            <a:endParaRPr kumimoji="1" lang="ko-KR" altLang="en-US" dirty="0"/>
          </a:p>
        </p:txBody>
      </p:sp>
      <p:pic>
        <p:nvPicPr>
          <p:cNvPr id="4098" name="Picture 2" descr="http://i.imgur.com/ifTLRcA.pn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1437594"/>
            <a:ext cx="6934512" cy="48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/>
              <a:t>the backpropagation through time (BPTT)</a:t>
            </a:r>
            <a:endParaRPr kumimoji="1" lang="ko-KR" altLang="en-US" sz="3600" dirty="0"/>
          </a:p>
        </p:txBody>
      </p:sp>
      <p:pic>
        <p:nvPicPr>
          <p:cNvPr id="5122" name="Picture 2" descr="http://i.imgur.com/JludLEw.pn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5" y="864345"/>
            <a:ext cx="8130069" cy="24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31" y="3283763"/>
            <a:ext cx="2653196" cy="9705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26" y="4287794"/>
            <a:ext cx="4623352" cy="770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8" y="4961956"/>
            <a:ext cx="4885635" cy="15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0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7DE85-0E80-49BC-A46E-8E31A560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0" y="1089025"/>
            <a:ext cx="7506793" cy="5087938"/>
          </a:xfrm>
        </p:spPr>
      </p:pic>
    </p:spTree>
    <p:extLst>
      <p:ext uri="{BB962C8B-B14F-4D97-AF65-F5344CB8AC3E}">
        <p14:creationId xmlns:p14="http://schemas.microsoft.com/office/powerpoint/2010/main" val="31408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1" y="989634"/>
            <a:ext cx="6551591" cy="5559181"/>
          </a:xfrm>
        </p:spPr>
      </p:pic>
    </p:spTree>
    <p:extLst>
      <p:ext uri="{BB962C8B-B14F-4D97-AF65-F5344CB8AC3E}">
        <p14:creationId xmlns:p14="http://schemas.microsoft.com/office/powerpoint/2010/main" val="21168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endParaRPr kumimoji="1"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65" y="1089025"/>
            <a:ext cx="6158683" cy="5087938"/>
          </a:xfrm>
        </p:spPr>
      </p:pic>
    </p:spTree>
    <p:extLst>
      <p:ext uri="{BB962C8B-B14F-4D97-AF65-F5344CB8AC3E}">
        <p14:creationId xmlns:p14="http://schemas.microsoft.com/office/powerpoint/2010/main" val="129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  <a:endParaRPr kumimoji="1"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3" y="1108903"/>
            <a:ext cx="6882268" cy="5087938"/>
          </a:xfrm>
        </p:spPr>
      </p:pic>
    </p:spTree>
    <p:extLst>
      <p:ext uri="{BB962C8B-B14F-4D97-AF65-F5344CB8AC3E}">
        <p14:creationId xmlns:p14="http://schemas.microsoft.com/office/powerpoint/2010/main" val="82422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93116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2400" dirty="0">
                <a:latin typeface="+mn-ea"/>
              </a:rPr>
              <a:t>GRU </a:t>
            </a:r>
            <a:r>
              <a:rPr kumimoji="1" lang="ko-KR" altLang="en-US" sz="2400" dirty="0">
                <a:latin typeface="+mn-ea"/>
              </a:rPr>
              <a:t>개요</a:t>
            </a:r>
            <a:endParaRPr kumimoji="1" lang="en-US" altLang="ko-KR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dirty="0" smtClean="0">
                <a:latin typeface="+mn-ea"/>
              </a:rPr>
              <a:t>순전파</a:t>
            </a:r>
            <a:endParaRPr kumimoji="1" lang="en-US" altLang="ko-KR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역전파</a:t>
            </a:r>
            <a:endParaRPr lang="en-US" altLang="ko-KR" sz="2400" dirty="0" smtClean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smtClean="0">
                <a:latin typeface="+mn-ea"/>
              </a:rPr>
              <a:t>the </a:t>
            </a:r>
            <a:r>
              <a:rPr lang="en-US" altLang="ko-KR" sz="2400" dirty="0">
                <a:latin typeface="+mn-ea"/>
              </a:rPr>
              <a:t>backpropagation through 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dirty="0">
                <a:latin typeface="+mn-ea"/>
              </a:rPr>
              <a:t>코드 설명 및 실험</a:t>
            </a:r>
            <a:endParaRPr kumimoji="1" lang="en-US" altLang="ko-KR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dirty="0">
                <a:latin typeface="+mn-ea"/>
              </a:rPr>
              <a:t>논문 소개</a:t>
            </a:r>
            <a:endParaRPr kumimoji="1" lang="en-US" altLang="ko-KR" sz="2400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7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E94B7C-51CF-4DA8-BDD1-B5B4164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190756"/>
            <a:ext cx="7886700" cy="49028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논문 </a:t>
            </a:r>
            <a:r>
              <a:rPr lang="en-US" altLang="ko-KR" sz="2400" dirty="0"/>
              <a:t>1 :</a:t>
            </a:r>
            <a:r>
              <a:rPr lang="ko-KR" altLang="en-US" sz="2400" dirty="0"/>
              <a:t> 순환 신경망 기반 대용량 텍스트 데이터 분류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9E0DA9-16E2-49EC-8152-CBBB668A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977593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뉴스 데이터를 기반으로 대주제 및 소주제 </a:t>
            </a:r>
            <a:r>
              <a:rPr lang="en-US" altLang="ko-KR" sz="1800" dirty="0"/>
              <a:t>Classification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5</a:t>
            </a:r>
            <a:r>
              <a:rPr lang="ko-KR" altLang="en-US" sz="1800" dirty="0"/>
              <a:t>개의 모델을 비교</a:t>
            </a:r>
            <a:endParaRPr lang="en-US" altLang="ko-KR" sz="1800" dirty="0"/>
          </a:p>
          <a:p>
            <a:pPr lvl="1"/>
            <a:r>
              <a:rPr lang="en-US" altLang="ko-KR" sz="1400" dirty="0"/>
              <a:t>Multinomial</a:t>
            </a:r>
            <a:r>
              <a:rPr lang="ko-KR" altLang="en-US" sz="1400" dirty="0"/>
              <a:t> </a:t>
            </a:r>
            <a:r>
              <a:rPr lang="en-US" altLang="ko-KR" sz="1400" dirty="0"/>
              <a:t>Naïve</a:t>
            </a:r>
            <a:r>
              <a:rPr lang="ko-KR" altLang="en-US" sz="1400" dirty="0"/>
              <a:t> </a:t>
            </a:r>
            <a:r>
              <a:rPr lang="en-US" altLang="ko-KR" sz="1400" dirty="0"/>
              <a:t>Bayesian</a:t>
            </a:r>
            <a:r>
              <a:rPr lang="ko-KR" altLang="en-US" sz="1400" dirty="0"/>
              <a:t> </a:t>
            </a:r>
            <a:r>
              <a:rPr lang="en-US" altLang="ko-KR" sz="1400" dirty="0"/>
              <a:t>Classifier : TF-IDF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1"/>
            <a:r>
              <a:rPr lang="en-US" altLang="ko-KR" sz="1400" dirty="0"/>
              <a:t>Support Vector Machine</a:t>
            </a:r>
          </a:p>
          <a:p>
            <a:pPr lvl="1"/>
            <a:r>
              <a:rPr lang="en-US" altLang="ko-KR" sz="1400" dirty="0"/>
              <a:t>CNN </a:t>
            </a:r>
          </a:p>
          <a:p>
            <a:pPr lvl="1"/>
            <a:r>
              <a:rPr lang="en-US" altLang="ko-KR" sz="1400" dirty="0"/>
              <a:t>LSTM</a:t>
            </a:r>
          </a:p>
          <a:p>
            <a:pPr lvl="1"/>
            <a:r>
              <a:rPr lang="en-US" altLang="ko-KR" sz="1400" dirty="0"/>
              <a:t>GRU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800" dirty="0"/>
              <a:t>결과</a:t>
            </a:r>
            <a:endParaRPr lang="en-US" altLang="ko-KR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CEAF967-D672-403B-85DA-2C0A8496438E}"/>
              </a:ext>
            </a:extLst>
          </p:cNvPr>
          <p:cNvCxnSpPr/>
          <p:nvPr/>
        </p:nvCxnSpPr>
        <p:spPr>
          <a:xfrm>
            <a:off x="221226" y="681037"/>
            <a:ext cx="78830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3050778-F166-46DF-AC32-2A7BA2E4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0" y="4099062"/>
            <a:ext cx="4254910" cy="1908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0F2E31-F3F3-4C76-8702-04FFE1EA84CB}"/>
              </a:ext>
            </a:extLst>
          </p:cNvPr>
          <p:cNvSpPr txBox="1"/>
          <p:nvPr/>
        </p:nvSpPr>
        <p:spPr>
          <a:xfrm>
            <a:off x="4852219" y="4151671"/>
            <a:ext cx="37165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/>
              <a:t>CNN</a:t>
            </a:r>
            <a:r>
              <a:rPr lang="ko-KR" altLang="en-US" sz="1400" dirty="0"/>
              <a:t>의 성능을 보아 문서 분류는 글의 시퀀스를 학습하는 것보다 글의 </a:t>
            </a:r>
            <a:r>
              <a:rPr lang="en-US" altLang="ko-KR" sz="1400" dirty="0"/>
              <a:t>feature</a:t>
            </a:r>
            <a:r>
              <a:rPr lang="ko-KR" altLang="en-US" sz="1400" dirty="0"/>
              <a:t>를 학습하는 것이 더 올바른 접근 방식</a:t>
            </a:r>
            <a:endParaRPr lang="en-US" altLang="ko-KR" sz="1400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/>
              <a:t>GRU</a:t>
            </a:r>
            <a:r>
              <a:rPr lang="ko-KR" altLang="en-US" sz="1400" dirty="0"/>
              <a:t>가 </a:t>
            </a:r>
            <a:r>
              <a:rPr lang="en-US" altLang="ko-KR" sz="1400" dirty="0"/>
              <a:t>LSTM</a:t>
            </a:r>
            <a:r>
              <a:rPr lang="ko-KR" altLang="en-US" sz="1400" dirty="0"/>
              <a:t>보다 </a:t>
            </a:r>
            <a:r>
              <a:rPr lang="en-US" altLang="ko-KR" sz="1400" dirty="0"/>
              <a:t>feature</a:t>
            </a:r>
            <a:r>
              <a:rPr lang="ko-KR" altLang="en-US" sz="1400" dirty="0"/>
              <a:t>를 더 잘 추출했음</a:t>
            </a:r>
            <a:endParaRPr lang="en-US" altLang="ko-KR" sz="1400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/>
              <a:t>GRU</a:t>
            </a:r>
            <a:r>
              <a:rPr lang="ko-KR" altLang="en-US" sz="1400" dirty="0"/>
              <a:t>가 </a:t>
            </a:r>
            <a:r>
              <a:rPr lang="en-US" altLang="ko-KR" sz="1400" dirty="0"/>
              <a:t>feature</a:t>
            </a:r>
            <a:r>
              <a:rPr lang="ko-KR" altLang="en-US" sz="1400" dirty="0"/>
              <a:t>와 시퀀스를 적절히 추출했다고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19987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E94B7C-51CF-4DA8-BDD1-B5B4164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4" y="190756"/>
            <a:ext cx="8539317" cy="49028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논문 </a:t>
            </a:r>
            <a:r>
              <a:rPr lang="en-US" altLang="ko-KR" sz="2400" dirty="0"/>
              <a:t>2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Empirical Evaluation of Gated Recurrent Neural Network on Sequence Modeling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9E0DA9-16E2-49EC-8152-CBBB668A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4" y="977592"/>
            <a:ext cx="8605685" cy="557805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다성음악 </a:t>
            </a:r>
            <a:r>
              <a:rPr lang="en-US" altLang="ko-KR" sz="1800" dirty="0"/>
              <a:t>Modeling </a:t>
            </a:r>
            <a:r>
              <a:rPr lang="ko-KR" altLang="en-US" sz="1800" dirty="0"/>
              <a:t>과 음성 신호 </a:t>
            </a:r>
            <a:r>
              <a:rPr lang="en-US" altLang="ko-KR" sz="1800" dirty="0"/>
              <a:t>Modelling</a:t>
            </a:r>
          </a:p>
          <a:p>
            <a:pPr lvl="1"/>
            <a:r>
              <a:rPr lang="ko-KR" altLang="en-US" sz="1400" dirty="0"/>
              <a:t>연속된 </a:t>
            </a:r>
            <a:r>
              <a:rPr lang="en-US" altLang="ko-KR" sz="1400" dirty="0"/>
              <a:t>20</a:t>
            </a:r>
            <a:r>
              <a:rPr lang="ko-KR" altLang="en-US" sz="1400" dirty="0"/>
              <a:t>개의 </a:t>
            </a:r>
            <a:r>
              <a:rPr lang="en-US" altLang="ko-KR" sz="1400" dirty="0"/>
              <a:t>sample</a:t>
            </a:r>
            <a:r>
              <a:rPr lang="ko-KR" altLang="en-US" sz="1400" dirty="0"/>
              <a:t>을 확인하고 이후 연속된 </a:t>
            </a:r>
            <a:r>
              <a:rPr lang="en-US" altLang="ko-KR" sz="1400" dirty="0"/>
              <a:t>10</a:t>
            </a:r>
            <a:r>
              <a:rPr lang="ko-KR" altLang="en-US" sz="1400" dirty="0"/>
              <a:t>개의 </a:t>
            </a:r>
            <a:r>
              <a:rPr lang="en-US" altLang="ko-KR" sz="1400" dirty="0"/>
              <a:t>sample</a:t>
            </a:r>
            <a:r>
              <a:rPr lang="ko-KR" altLang="en-US" sz="1400" dirty="0"/>
              <a:t>을 예측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3</a:t>
            </a:r>
            <a:r>
              <a:rPr lang="ko-KR" altLang="en-US" sz="1800" dirty="0"/>
              <a:t>개의 모델을 비교</a:t>
            </a:r>
            <a:endParaRPr lang="en-US" altLang="ko-KR" sz="1800" dirty="0"/>
          </a:p>
          <a:p>
            <a:pPr lvl="1"/>
            <a:r>
              <a:rPr lang="en-US" altLang="ko-KR" sz="1400" dirty="0"/>
              <a:t>LSTM-RNN</a:t>
            </a:r>
          </a:p>
          <a:p>
            <a:pPr lvl="1"/>
            <a:r>
              <a:rPr lang="en-US" altLang="ko-KR" sz="1400" dirty="0"/>
              <a:t>GRU-RNN</a:t>
            </a:r>
          </a:p>
          <a:p>
            <a:pPr lvl="1"/>
            <a:r>
              <a:rPr lang="en-US" altLang="ko-KR" sz="1400" dirty="0"/>
              <a:t>tanh-RNN(Vanilla)</a:t>
            </a:r>
          </a:p>
          <a:p>
            <a:endParaRPr lang="en-US" altLang="ko-KR" sz="1800" dirty="0"/>
          </a:p>
          <a:p>
            <a:r>
              <a:rPr lang="ko-KR" altLang="en-US" sz="1800" dirty="0"/>
              <a:t>공평한 비교를 위해 각 모델의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의 수가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ko-KR" altLang="en-US" sz="1800" dirty="0"/>
              <a:t>비슷하도록</a:t>
            </a:r>
            <a:r>
              <a:rPr lang="en-US" altLang="ko-KR" sz="1800" dirty="0"/>
              <a:t> Hidden Unit</a:t>
            </a:r>
            <a:r>
              <a:rPr lang="ko-KR" altLang="en-US" sz="1800" dirty="0"/>
              <a:t>의 개수를 조정 </a:t>
            </a:r>
            <a:endParaRPr lang="en-US" altLang="ko-KR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CEAF967-D672-403B-85DA-2C0A8496438E}"/>
              </a:ext>
            </a:extLst>
          </p:cNvPr>
          <p:cNvCxnSpPr/>
          <p:nvPr/>
        </p:nvCxnSpPr>
        <p:spPr>
          <a:xfrm>
            <a:off x="221226" y="681037"/>
            <a:ext cx="78830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317856D-19B9-4FE8-A9FE-53B70003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02" y="4438036"/>
            <a:ext cx="2710016" cy="17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E94B7C-51CF-4DA8-BDD1-B5B4164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4" y="190756"/>
            <a:ext cx="8539317" cy="49028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논문 </a:t>
            </a:r>
            <a:r>
              <a:rPr lang="en-US" altLang="ko-KR" sz="2400" dirty="0"/>
              <a:t>2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Empirical Evaluation of Gated Recurrent Neural Network on Sequence Modeling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B9E0DA9-16E2-49EC-8152-CBBB668A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4" y="977592"/>
            <a:ext cx="8605685" cy="557805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평균 </a:t>
            </a:r>
            <a:r>
              <a:rPr lang="en-US" altLang="ko-KR" sz="1800" dirty="0"/>
              <a:t>log-probability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dirty="0"/>
              <a:t>대다수의 경우 </a:t>
            </a:r>
            <a:r>
              <a:rPr lang="en-US" altLang="ko-KR" sz="1400" dirty="0"/>
              <a:t>GRU</a:t>
            </a:r>
            <a:r>
              <a:rPr lang="ko-KR" altLang="en-US" sz="1400" dirty="0"/>
              <a:t>가 상대적으로 높은 성능을 나타냄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dirty="0"/>
              <a:t>대다수의 경우 </a:t>
            </a:r>
            <a:r>
              <a:rPr lang="en-US" altLang="ko-KR" sz="1400" dirty="0"/>
              <a:t>GRU</a:t>
            </a:r>
            <a:r>
              <a:rPr lang="ko-KR" altLang="en-US" sz="1400" dirty="0"/>
              <a:t>와 </a:t>
            </a:r>
            <a:r>
              <a:rPr lang="en-US" altLang="ko-KR" sz="1400" dirty="0"/>
              <a:t>LSTM</a:t>
            </a:r>
            <a:r>
              <a:rPr lang="ko-KR" altLang="en-US" sz="1400" dirty="0"/>
              <a:t>의 성능 차이가 미미함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400" dirty="0"/>
              <a:t>Music Datasets</a:t>
            </a:r>
            <a:r>
              <a:rPr lang="ko-KR" altLang="en-US" sz="1400" dirty="0"/>
              <a:t>에서 세 모델의 성능차이가 미미함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반면 </a:t>
            </a:r>
            <a:r>
              <a:rPr lang="en-US" altLang="ko-KR" sz="1400" dirty="0"/>
              <a:t>Ubisoft Datasets(</a:t>
            </a:r>
            <a:r>
              <a:rPr lang="ko-KR" altLang="en-US" sz="1400" dirty="0"/>
              <a:t>음성 신호</a:t>
            </a:r>
            <a:r>
              <a:rPr lang="en-US" altLang="ko-KR" sz="1400" dirty="0"/>
              <a:t>)</a:t>
            </a:r>
            <a:r>
              <a:rPr lang="ko-KR" altLang="en-US" sz="1400" dirty="0"/>
              <a:t>에서</a:t>
            </a:r>
            <a:r>
              <a:rPr lang="en-US" altLang="ko-KR" sz="1400" dirty="0"/>
              <a:t> Vanilla</a:t>
            </a:r>
            <a:r>
              <a:rPr lang="ko-KR" altLang="en-US" sz="1400" dirty="0"/>
              <a:t>와 타 모델의 성능 차이가 확연히 </a:t>
            </a:r>
            <a:r>
              <a:rPr lang="ko-KR" altLang="en-US" sz="1400" dirty="0" err="1"/>
              <a:t>차이남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altLang="ko-KR" sz="1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CEAF967-D672-403B-85DA-2C0A8496438E}"/>
              </a:ext>
            </a:extLst>
          </p:cNvPr>
          <p:cNvCxnSpPr/>
          <p:nvPr/>
        </p:nvCxnSpPr>
        <p:spPr>
          <a:xfrm>
            <a:off x="221226" y="681037"/>
            <a:ext cx="78830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940F2B7-5EFD-4212-9BAA-27BE0BC0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4" y="1392340"/>
            <a:ext cx="4645657" cy="22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E94B7C-51CF-4DA8-BDD1-B5B4164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4" y="190756"/>
            <a:ext cx="8539317" cy="49028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논문 </a:t>
            </a:r>
            <a:r>
              <a:rPr lang="en-US" altLang="ko-KR" sz="2400" dirty="0"/>
              <a:t>2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Empirical Evaluation of Gated Recurrent Neural Network on Sequence Modeling</a:t>
            </a:r>
            <a:endParaRPr lang="ko-KR" altLang="en-US" sz="1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70C27B6B-F0EF-424E-9E42-5AEDB0E23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224" y="1272560"/>
            <a:ext cx="4348859" cy="372683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CEAF967-D672-403B-85DA-2C0A8496438E}"/>
              </a:ext>
            </a:extLst>
          </p:cNvPr>
          <p:cNvCxnSpPr/>
          <p:nvPr/>
        </p:nvCxnSpPr>
        <p:spPr>
          <a:xfrm>
            <a:off x="221226" y="681037"/>
            <a:ext cx="78830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4605FE0-3CB1-4981-BB3E-9599D6601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399" y="1272566"/>
            <a:ext cx="4449377" cy="372682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51DDEA7-7A2F-44C2-891C-55409B38CEF6}"/>
              </a:ext>
            </a:extLst>
          </p:cNvPr>
          <p:cNvSpPr txBox="1">
            <a:spLocks/>
          </p:cNvSpPr>
          <p:nvPr/>
        </p:nvSpPr>
        <p:spPr>
          <a:xfrm>
            <a:off x="221224" y="859605"/>
            <a:ext cx="8605685" cy="557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Epoch &amp; </a:t>
            </a:r>
            <a:r>
              <a:rPr lang="ko-KR" altLang="en-US" sz="1800" dirty="0"/>
              <a:t>실제 시간 단위 </a:t>
            </a:r>
            <a:r>
              <a:rPr lang="en-US" altLang="ko-KR" sz="1800" dirty="0"/>
              <a:t>log-probability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대체적으로 </a:t>
            </a:r>
            <a:r>
              <a:rPr lang="en-US" altLang="ko-KR" sz="1400" dirty="0"/>
              <a:t>Training</a:t>
            </a:r>
            <a:r>
              <a:rPr lang="ko-KR" altLang="en-US" sz="1400" dirty="0"/>
              <a:t>이 끝나는 시간은 </a:t>
            </a:r>
            <a:r>
              <a:rPr lang="en-US" altLang="ko-KR" sz="1400" dirty="0"/>
              <a:t>Vanilla</a:t>
            </a:r>
            <a:r>
              <a:rPr lang="ko-KR" altLang="en-US" sz="1400" dirty="0"/>
              <a:t>가 가장 빠르고 </a:t>
            </a:r>
            <a:r>
              <a:rPr lang="en-US" altLang="ko-KR" sz="1400" dirty="0"/>
              <a:t>GRU, LSTM </a:t>
            </a:r>
            <a:r>
              <a:rPr lang="ko-KR" altLang="en-US" sz="1400" dirty="0"/>
              <a:t>순이다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Training time</a:t>
            </a:r>
            <a:r>
              <a:rPr lang="ko-KR" altLang="en-US" sz="1400" dirty="0"/>
              <a:t>에 있어</a:t>
            </a:r>
            <a:r>
              <a:rPr lang="en-US" altLang="ko-KR" sz="1400" dirty="0"/>
              <a:t>, Vanilla</a:t>
            </a:r>
            <a:r>
              <a:rPr lang="ko-KR" altLang="en-US" sz="1400" dirty="0"/>
              <a:t>와 </a:t>
            </a:r>
            <a:r>
              <a:rPr lang="en-US" altLang="ko-KR" sz="1400" dirty="0"/>
              <a:t>GRU</a:t>
            </a:r>
            <a:r>
              <a:rPr lang="ko-KR" altLang="en-US" sz="1400" dirty="0"/>
              <a:t>의 차이가 </a:t>
            </a:r>
            <a:r>
              <a:rPr lang="en-US" altLang="ko-KR" sz="1400" dirty="0"/>
              <a:t>GRU</a:t>
            </a:r>
            <a:r>
              <a:rPr lang="ko-KR" altLang="en-US" sz="1400" dirty="0"/>
              <a:t>와 </a:t>
            </a:r>
            <a:r>
              <a:rPr lang="en-US" altLang="ko-KR" sz="1400" dirty="0"/>
              <a:t>LSTM </a:t>
            </a:r>
            <a:r>
              <a:rPr lang="ko-KR" altLang="en-US" sz="1400" dirty="0"/>
              <a:t>차이보다 현격히 작다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639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E94B7C-51CF-4DA8-BDD1-B5B4164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4" y="190756"/>
            <a:ext cx="8539317" cy="49028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논문 </a:t>
            </a:r>
            <a:r>
              <a:rPr lang="en-US" altLang="ko-KR" sz="2400" dirty="0"/>
              <a:t>3 : </a:t>
            </a:r>
            <a:r>
              <a:rPr lang="en-US" altLang="ko-KR" sz="2000" dirty="0"/>
              <a:t>Comparative Study of CNN and RNN for Natural Language Processing</a:t>
            </a:r>
            <a:endParaRPr lang="ko-KR" altLang="en-US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CEAF967-D672-403B-85DA-2C0A8496438E}"/>
              </a:ext>
            </a:extLst>
          </p:cNvPr>
          <p:cNvCxnSpPr/>
          <p:nvPr/>
        </p:nvCxnSpPr>
        <p:spPr>
          <a:xfrm>
            <a:off x="221226" y="681037"/>
            <a:ext cx="78830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51DDEA7-7A2F-44C2-891C-55409B38CEF6}"/>
              </a:ext>
            </a:extLst>
          </p:cNvPr>
          <p:cNvSpPr txBox="1">
            <a:spLocks/>
          </p:cNvSpPr>
          <p:nvPr/>
        </p:nvSpPr>
        <p:spPr>
          <a:xfrm>
            <a:off x="221224" y="859605"/>
            <a:ext cx="8605685" cy="557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CNN, GRU, LSTM </a:t>
            </a:r>
            <a:r>
              <a:rPr lang="ko-KR" altLang="en-US" sz="1800" dirty="0"/>
              <a:t>모델의 자연어 처리 성능 비교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총 </a:t>
            </a:r>
            <a:r>
              <a:rPr lang="en-US" altLang="ko-KR" sz="1800" dirty="0"/>
              <a:t>7</a:t>
            </a:r>
            <a:r>
              <a:rPr lang="ko-KR" altLang="en-US" sz="1800" dirty="0"/>
              <a:t>가지 </a:t>
            </a:r>
            <a:r>
              <a:rPr lang="en-US" altLang="ko-KR" sz="1800" dirty="0"/>
              <a:t>NLP Task</a:t>
            </a:r>
            <a:r>
              <a:rPr lang="ko-KR" altLang="en-US" sz="1800" dirty="0"/>
              <a:t>에 대한 모델링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Sentiment Classification(</a:t>
            </a:r>
            <a:r>
              <a:rPr lang="en-US" altLang="ko-KR" sz="1400" dirty="0" err="1"/>
              <a:t>SentiC</a:t>
            </a:r>
            <a:r>
              <a:rPr lang="en-US" altLang="ko-KR" sz="1400" dirty="0"/>
              <a:t>) : </a:t>
            </a:r>
            <a:r>
              <a:rPr lang="ko-KR" altLang="en-US" sz="1400" dirty="0"/>
              <a:t>문장 감정 분류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Pos</a:t>
            </a:r>
            <a:r>
              <a:rPr lang="en-US" altLang="ko-KR" sz="1400" dirty="0"/>
              <a:t>, Neg)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Relation Classification(RC) : </a:t>
            </a:r>
            <a:r>
              <a:rPr lang="ko-KR" altLang="en-US" sz="1400" dirty="0"/>
              <a:t>문장 안의 단어간 </a:t>
            </a:r>
            <a:r>
              <a:rPr lang="en-US" altLang="ko-KR" sz="1400" dirty="0"/>
              <a:t>relation </a:t>
            </a:r>
            <a:r>
              <a:rPr lang="ko-KR" altLang="en-US" sz="1400" dirty="0"/>
              <a:t>분류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Textual</a:t>
            </a:r>
            <a:r>
              <a:rPr lang="ko-KR" altLang="en-US" sz="1400" dirty="0"/>
              <a:t> </a:t>
            </a:r>
            <a:r>
              <a:rPr lang="en-US" altLang="ko-KR" sz="1400" dirty="0"/>
              <a:t>Entailment(TE) : </a:t>
            </a:r>
            <a:r>
              <a:rPr lang="ko-KR" altLang="en-US" sz="1400" dirty="0"/>
              <a:t>전제와 가설의 관계 분류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Answer Selection(AS) : </a:t>
            </a:r>
            <a:r>
              <a:rPr lang="ko-KR" altLang="en-US" sz="1400" dirty="0"/>
              <a:t>일반 분야의 질의 응답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Question Relation Match(QRM) : </a:t>
            </a:r>
            <a:r>
              <a:rPr lang="ko-KR" altLang="en-US" sz="1400" dirty="0"/>
              <a:t>질문과 질문의 </a:t>
            </a:r>
            <a:r>
              <a:rPr lang="en-US" altLang="ko-KR" sz="1400" dirty="0"/>
              <a:t>topic entity, relation, constraint</a:t>
            </a:r>
            <a:r>
              <a:rPr lang="ko-KR" altLang="en-US" sz="1400" dirty="0"/>
              <a:t> 의 매칭 분류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Path Query Answering(PQA) : head entity</a:t>
            </a:r>
            <a:r>
              <a:rPr lang="ko-KR" altLang="en-US" sz="1400" dirty="0"/>
              <a:t>와 </a:t>
            </a:r>
            <a:r>
              <a:rPr lang="en-US" altLang="ko-KR" sz="1400" dirty="0"/>
              <a:t>relation chain</a:t>
            </a:r>
            <a:r>
              <a:rPr lang="ko-KR" altLang="en-US" sz="1400" dirty="0"/>
              <a:t>으로 부터 </a:t>
            </a:r>
            <a:r>
              <a:rPr lang="en-US" altLang="ko-KR" sz="1400" dirty="0"/>
              <a:t>tail entity </a:t>
            </a:r>
            <a:r>
              <a:rPr lang="ko-KR" altLang="en-US" sz="1400" dirty="0"/>
              <a:t>분류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POS-Tagging : </a:t>
            </a:r>
            <a:r>
              <a:rPr lang="ko-KR" altLang="en-US" sz="1400" dirty="0"/>
              <a:t>품사 </a:t>
            </a:r>
            <a:r>
              <a:rPr lang="ko-KR" altLang="en-US" sz="1400" dirty="0" err="1"/>
              <a:t>태깅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441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E94B7C-51CF-4DA8-BDD1-B5B4164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4" y="190756"/>
            <a:ext cx="8539317" cy="490281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논문 </a:t>
            </a:r>
            <a:r>
              <a:rPr lang="en-US" altLang="ko-KR" sz="2400" dirty="0"/>
              <a:t>3 : </a:t>
            </a:r>
            <a:r>
              <a:rPr lang="en-US" altLang="ko-KR" sz="2000" dirty="0"/>
              <a:t>Comparative Study of CNN and RNN for Natural Language Processing</a:t>
            </a:r>
            <a:endParaRPr lang="ko-KR" altLang="en-US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CEAF967-D672-403B-85DA-2C0A8496438E}"/>
              </a:ext>
            </a:extLst>
          </p:cNvPr>
          <p:cNvCxnSpPr/>
          <p:nvPr/>
        </p:nvCxnSpPr>
        <p:spPr>
          <a:xfrm>
            <a:off x="221226" y="681037"/>
            <a:ext cx="78830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51DDEA7-7A2F-44C2-891C-55409B38CEF6}"/>
              </a:ext>
            </a:extLst>
          </p:cNvPr>
          <p:cNvSpPr txBox="1">
            <a:spLocks/>
          </p:cNvSpPr>
          <p:nvPr/>
        </p:nvSpPr>
        <p:spPr>
          <a:xfrm>
            <a:off x="221224" y="859605"/>
            <a:ext cx="8605685" cy="557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NLP task Performance Result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/>
              <a:t>연속적인 정보나 긴 </a:t>
            </a:r>
            <a:r>
              <a:rPr lang="en-US" altLang="ko-KR" sz="1600" dirty="0"/>
              <a:t>context dependency</a:t>
            </a:r>
            <a:r>
              <a:rPr lang="ko-KR" altLang="en-US" sz="1600" dirty="0"/>
              <a:t>를 가지는 문제에는 </a:t>
            </a:r>
            <a:r>
              <a:rPr lang="en-US" altLang="ko-KR" sz="1600" dirty="0"/>
              <a:t>RNN </a:t>
            </a:r>
            <a:r>
              <a:rPr lang="ko-KR" altLang="en-US" sz="1600" dirty="0"/>
              <a:t>모델들이 강세</a:t>
            </a:r>
            <a:r>
              <a:rPr lang="en-US" altLang="ko-KR" sz="1600" dirty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/>
              <a:t>다만 부분적인 특징을 추출하는 문제에 있어서는 </a:t>
            </a:r>
            <a:r>
              <a:rPr lang="en-US" altLang="ko-KR" sz="1600" dirty="0"/>
              <a:t>CNN</a:t>
            </a:r>
            <a:r>
              <a:rPr lang="ko-KR" altLang="en-US" sz="1600" dirty="0"/>
              <a:t>이 강세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8D08BB1-202B-4AD4-A12F-5E03471B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" y="1475683"/>
            <a:ext cx="5362368" cy="39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E94B7C-51CF-4DA8-BDD1-B5B41648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4" y="190756"/>
            <a:ext cx="8539317" cy="490281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Blog</a:t>
            </a:r>
            <a:r>
              <a:rPr lang="ko-KR" altLang="en-US" sz="2400" dirty="0"/>
              <a:t> </a:t>
            </a:r>
            <a:r>
              <a:rPr lang="en-US" altLang="ko-KR" sz="2400" dirty="0"/>
              <a:t>1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2400" dirty="0"/>
              <a:t>Vanilla, LSTM, GRU Performance Test</a:t>
            </a:r>
            <a:endParaRPr lang="ko-KR" altLang="en-US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1CEAF967-D672-403B-85DA-2C0A8496438E}"/>
              </a:ext>
            </a:extLst>
          </p:cNvPr>
          <p:cNvCxnSpPr/>
          <p:nvPr/>
        </p:nvCxnSpPr>
        <p:spPr>
          <a:xfrm>
            <a:off x="221226" y="681037"/>
            <a:ext cx="788301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51DDEA7-7A2F-44C2-891C-55409B38CEF6}"/>
              </a:ext>
            </a:extLst>
          </p:cNvPr>
          <p:cNvSpPr txBox="1">
            <a:spLocks/>
          </p:cNvSpPr>
          <p:nvPr/>
        </p:nvSpPr>
        <p:spPr>
          <a:xfrm>
            <a:off x="188039" y="1089187"/>
            <a:ext cx="8605685" cy="557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dirty="0" err="1"/>
              <a:t>Tensorflow</a:t>
            </a:r>
            <a:r>
              <a:rPr lang="ko-KR" altLang="en-US" sz="1800" dirty="0"/>
              <a:t>에서 제공하는 </a:t>
            </a:r>
            <a:r>
              <a:rPr lang="en-US" altLang="ko-KR" sz="1800" dirty="0"/>
              <a:t>3</a:t>
            </a:r>
            <a:r>
              <a:rPr lang="ko-KR" altLang="en-US" sz="1800" dirty="0"/>
              <a:t>가지 모델을 이용하여 영어 </a:t>
            </a:r>
            <a:r>
              <a:rPr lang="en-US" altLang="ko-KR" sz="1800" dirty="0"/>
              <a:t>Character </a:t>
            </a:r>
            <a:r>
              <a:rPr lang="ko-KR" altLang="en-US" sz="1800" dirty="0"/>
              <a:t>단위의 </a:t>
            </a:r>
            <a:r>
              <a:rPr lang="en-US" altLang="ko-KR" sz="1800" dirty="0"/>
              <a:t>Dataset</a:t>
            </a:r>
            <a:r>
              <a:rPr lang="ko-KR" altLang="en-US" sz="1800" dirty="0"/>
              <a:t>을 이용한 모델 학습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Training Environment (</a:t>
            </a:r>
            <a:r>
              <a:rPr lang="ko-KR" altLang="en-US" sz="1800" dirty="0"/>
              <a:t>공통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Hidden</a:t>
            </a:r>
            <a:r>
              <a:rPr lang="ko-KR" altLang="en-US" sz="1400" dirty="0"/>
              <a:t> </a:t>
            </a:r>
            <a:r>
              <a:rPr lang="en-US" altLang="ko-KR" sz="1400" dirty="0"/>
              <a:t>Unit : 50, 100, 200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Hidden Layer : 1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Epoch : 200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Learning Rate : 0.001</a:t>
            </a:r>
          </a:p>
          <a:p>
            <a:pPr lvl="1">
              <a:lnSpc>
                <a:spcPct val="100000"/>
              </a:lnSpc>
            </a:pPr>
            <a:r>
              <a:rPr lang="en-US" altLang="ko-KR" sz="1400" dirty="0"/>
              <a:t>Cost Function : </a:t>
            </a:r>
            <a:r>
              <a:rPr lang="en-US" altLang="ko-KR" sz="1400" dirty="0" err="1"/>
              <a:t>AdamOptimizer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결과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B506DF2-C9B3-4046-B9F1-80CCCD83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70" y="4379554"/>
            <a:ext cx="4376582" cy="2177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4319F57-4994-4CD2-88F2-D21F786C3D64}"/>
              </a:ext>
            </a:extLst>
          </p:cNvPr>
          <p:cNvSpPr txBox="1"/>
          <p:nvPr/>
        </p:nvSpPr>
        <p:spPr>
          <a:xfrm>
            <a:off x="5154562" y="4383818"/>
            <a:ext cx="360598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altLang="ko-KR" sz="1400" dirty="0"/>
              <a:t>Hidden</a:t>
            </a:r>
            <a:r>
              <a:rPr lang="ko-KR" altLang="en-US" sz="1400" dirty="0"/>
              <a:t> </a:t>
            </a:r>
            <a:r>
              <a:rPr lang="en-US" altLang="ko-KR" sz="1400" dirty="0"/>
              <a:t>Unit</a:t>
            </a:r>
            <a:r>
              <a:rPr lang="ko-KR" altLang="en-US" sz="1400" dirty="0"/>
              <a:t>의 개수가 증가될수록 </a:t>
            </a:r>
            <a:r>
              <a:rPr lang="en-US" altLang="ko-KR" sz="1400" dirty="0"/>
              <a:t>Accuracy</a:t>
            </a:r>
            <a:r>
              <a:rPr lang="ko-KR" altLang="en-US" sz="1400" dirty="0"/>
              <a:t>가 증가</a:t>
            </a:r>
            <a:r>
              <a:rPr lang="en-US" altLang="ko-KR" sz="1400" dirty="0"/>
              <a:t> (</a:t>
            </a:r>
            <a:r>
              <a:rPr lang="ko-KR" altLang="en-US" sz="1400" dirty="0"/>
              <a:t>다만</a:t>
            </a:r>
            <a:r>
              <a:rPr lang="en-US" altLang="ko-KR" sz="1400" dirty="0"/>
              <a:t>, Overfitting</a:t>
            </a:r>
            <a:r>
              <a:rPr lang="ko-KR" altLang="en-US" sz="1400" dirty="0"/>
              <a:t>에 의한 한계가 있을 것으로 추정</a:t>
            </a:r>
            <a:endParaRPr lang="en-US" altLang="ko-KR" sz="1400" dirty="0"/>
          </a:p>
          <a:p>
            <a:pPr marL="342900" indent="-342900">
              <a:buFont typeface="+mj-lt"/>
              <a:buAutoNum type="arabicParenR"/>
            </a:pPr>
            <a:endParaRPr lang="en-US" altLang="ko-KR" sz="400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/>
              <a:t>LSTM</a:t>
            </a:r>
            <a:r>
              <a:rPr lang="ko-KR" altLang="en-US" sz="1400" dirty="0"/>
              <a:t>과 </a:t>
            </a:r>
            <a:r>
              <a:rPr lang="en-US" altLang="ko-KR" sz="1400" dirty="0"/>
              <a:t>GRU</a:t>
            </a:r>
            <a:r>
              <a:rPr lang="ko-KR" altLang="en-US" sz="1400" dirty="0"/>
              <a:t>의 성능차이는 미미하나 </a:t>
            </a:r>
            <a:r>
              <a:rPr lang="en-US" altLang="ko-KR" sz="1400" dirty="0"/>
              <a:t>Vanilla</a:t>
            </a:r>
            <a:r>
              <a:rPr lang="ko-KR" altLang="en-US" sz="1400" dirty="0"/>
              <a:t>에 비해 좋은 성능을 보여줌</a:t>
            </a:r>
            <a:endParaRPr lang="en-US" altLang="ko-KR" sz="1400" dirty="0"/>
          </a:p>
          <a:p>
            <a:pPr marL="342900" indent="-342900">
              <a:buFont typeface="+mj-lt"/>
              <a:buAutoNum type="arabicParenR"/>
            </a:pPr>
            <a:endParaRPr lang="en-US" altLang="ko-KR" sz="400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/>
              <a:t>Vanilla</a:t>
            </a:r>
            <a:r>
              <a:rPr lang="ko-KR" altLang="en-US" sz="1400" dirty="0"/>
              <a:t>는 불안정하게 하향과 상향을 반복하는 반면</a:t>
            </a:r>
            <a:r>
              <a:rPr lang="en-US" altLang="ko-KR" sz="1400" dirty="0"/>
              <a:t>, LSTM</a:t>
            </a:r>
            <a:r>
              <a:rPr lang="ko-KR" altLang="en-US" sz="1400" dirty="0"/>
              <a:t>과 </a:t>
            </a:r>
            <a:r>
              <a:rPr lang="en-US" altLang="ko-KR" sz="1400" dirty="0"/>
              <a:t>GRU</a:t>
            </a:r>
            <a:r>
              <a:rPr lang="ko-KR" altLang="en-US" sz="1400" dirty="0"/>
              <a:t>는 안정된 </a:t>
            </a:r>
            <a:r>
              <a:rPr lang="en-US" altLang="ko-KR" sz="1400" dirty="0"/>
              <a:t>Accuracy </a:t>
            </a:r>
            <a:r>
              <a:rPr lang="ko-KR" altLang="en-US" sz="1400" dirty="0"/>
              <a:t>상향을 보여줌</a:t>
            </a:r>
          </a:p>
        </p:txBody>
      </p:sp>
    </p:spTree>
    <p:extLst>
      <p:ext uri="{BB962C8B-B14F-4D97-AF65-F5344CB8AC3E}">
        <p14:creationId xmlns:p14="http://schemas.microsoft.com/office/powerpoint/2010/main" val="36621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GRU </a:t>
            </a:r>
            <a:r>
              <a:rPr lang="ko-KR" altLang="en-US" dirty="0">
                <a:latin typeface="+mj-ea"/>
              </a:rPr>
              <a:t>개요</a:t>
            </a:r>
            <a:br>
              <a:rPr lang="ko-KR" altLang="en-US" dirty="0">
                <a:latin typeface="+mj-ea"/>
              </a:rPr>
            </a:br>
            <a:endParaRPr kumimoji="1"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+mn-ea"/>
              </a:rPr>
              <a:t>RNN</a:t>
            </a:r>
            <a:r>
              <a:rPr kumimoji="1" lang="ko-KR" altLang="en-US" sz="2400" dirty="0">
                <a:latin typeface="+mn-ea"/>
              </a:rPr>
              <a:t>의 변형</a:t>
            </a:r>
            <a:endParaRPr kumimoji="1" lang="en-US" altLang="ko-KR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latin typeface="+mn-ea"/>
              </a:rPr>
              <a:t>LSTM</a:t>
            </a:r>
            <a:r>
              <a:rPr kumimoji="1" lang="ko-KR" altLang="en-US" sz="1800" dirty="0">
                <a:latin typeface="+mn-ea"/>
              </a:rPr>
              <a:t>과 비슷한 형태</a:t>
            </a:r>
            <a:endParaRPr kumimoji="1"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+mn-ea"/>
              </a:rPr>
              <a:t>Gradient Vanishing/Explosion </a:t>
            </a:r>
            <a:r>
              <a:rPr lang="ko-KR" altLang="en-US" sz="1800" b="1" dirty="0">
                <a:latin typeface="+mn-ea"/>
              </a:rPr>
              <a:t>문제</a:t>
            </a:r>
            <a:r>
              <a:rPr lang="ko-KR" altLang="en-US" sz="1800" dirty="0">
                <a:latin typeface="+mn-ea"/>
              </a:rPr>
              <a:t>를 극복</a:t>
            </a:r>
            <a:endParaRPr kumimoji="1"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00" dirty="0">
                <a:latin typeface="+mn-ea"/>
              </a:rPr>
              <a:t>계산 복잡도를 낮춘 셀 구조</a:t>
            </a:r>
            <a:endParaRPr kumimoji="1"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kumimoji="1" lang="en-US" altLang="ko-KR" sz="1800" dirty="0">
              <a:latin typeface="+mn-ea"/>
            </a:endParaRPr>
          </a:p>
        </p:txBody>
      </p:sp>
      <p:pic>
        <p:nvPicPr>
          <p:cNvPr id="4" name="Picture 2" descr="http://i.imgur.com/rehjrBZ.png">
            <a:hlinkClick r:id="rId3"/>
            <a:extLst>
              <a:ext uri="{FF2B5EF4-FFF2-40B4-BE49-F238E27FC236}">
                <a16:creationId xmlns="" xmlns:a16="http://schemas.microsoft.com/office/drawing/2014/main" id="{77F1E378-D213-416A-B416-6DD9E416B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64" y="3633075"/>
            <a:ext cx="5717721" cy="32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latin typeface="+mj-ea"/>
              </a:rPr>
              <a:t/>
            </a:r>
            <a:br>
              <a:rPr lang="en-US" altLang="ko-KR" b="1" dirty="0">
                <a:latin typeface="+mj-ea"/>
              </a:rPr>
            </a:br>
            <a:r>
              <a:rPr lang="en-US" altLang="ko-KR" dirty="0">
                <a:latin typeface="+mj-ea"/>
              </a:rPr>
              <a:t>GRU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개요</a:t>
            </a:r>
            <a:r>
              <a:rPr lang="en-US" altLang="ko-KR" b="1" dirty="0">
                <a:latin typeface="+mj-ea"/>
              </a:rPr>
              <a:t> : </a:t>
            </a:r>
            <a:r>
              <a:rPr lang="en-US" altLang="ko-KR" dirty="0">
                <a:latin typeface="+mj-ea"/>
              </a:rPr>
              <a:t>Gate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b="1" dirty="0">
                <a:latin typeface="+mj-ea"/>
              </a:rPr>
              <a:t> </a:t>
            </a:r>
            <a:br>
              <a:rPr lang="ko-KR" altLang="en-US" b="1" dirty="0">
                <a:latin typeface="+mj-ea"/>
              </a:rPr>
            </a:br>
            <a:endParaRPr kumimoji="1" lang="ko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400" dirty="0">
                    <a:latin typeface="+mn-ea"/>
                  </a:rPr>
                  <a:t>GRU</a:t>
                </a:r>
                <a:r>
                  <a:rPr kumimoji="1" lang="ko-KR" altLang="en-US" sz="2400" dirty="0">
                    <a:latin typeface="+mn-ea"/>
                  </a:rPr>
                  <a:t>는</a:t>
                </a:r>
                <a:r>
                  <a:rPr kumimoji="1" lang="en-US" altLang="ko-KR" sz="2400" dirty="0">
                    <a:latin typeface="+mn-ea"/>
                  </a:rPr>
                  <a:t> Update Gate</a:t>
                </a:r>
                <a:r>
                  <a:rPr kumimoji="1" lang="ko-KR" altLang="en-US" sz="2400" dirty="0">
                    <a:latin typeface="+mn-ea"/>
                  </a:rPr>
                  <a:t>와 </a:t>
                </a:r>
                <a:r>
                  <a:rPr kumimoji="1" lang="en-US" altLang="ko-KR" sz="2400" dirty="0">
                    <a:latin typeface="+mn-ea"/>
                  </a:rPr>
                  <a:t>Reset Gate</a:t>
                </a:r>
                <a:r>
                  <a:rPr kumimoji="1" lang="ko-KR" altLang="en-US" sz="2400" dirty="0">
                    <a:latin typeface="+mn-ea"/>
                  </a:rPr>
                  <a:t>를 가짐</a:t>
                </a:r>
                <a:endParaRPr kumimoji="1" lang="en-US" altLang="ko-KR" sz="24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latin typeface="+mn-ea"/>
                  </a:rPr>
                  <a:t>입력값</a:t>
                </a:r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  <a:r>
                  <a:rPr lang="ko-KR" altLang="en-US" sz="1800" dirty="0">
                    <a:latin typeface="+mn-ea"/>
                  </a:rPr>
                  <a:t>과 직전 시점 은닉층값</a:t>
                </a:r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  <a:r>
                  <a:rPr lang="ko-KR" altLang="en-US" sz="1800" dirty="0">
                    <a:latin typeface="+mn-ea"/>
                  </a:rPr>
                  <a:t>을 반영</a:t>
                </a:r>
                <a:endParaRPr kumimoji="1" lang="en-US" altLang="ko-KR" sz="1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latin typeface="+mn-ea"/>
                  </a:rPr>
                  <a:t>활성함수</a:t>
                </a:r>
                <a:r>
                  <a:rPr lang="en-US" altLang="ko-KR" sz="1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  <a:r>
                  <a:rPr lang="ko-KR" altLang="en-US" sz="1800" dirty="0">
                    <a:latin typeface="+mn-ea"/>
                  </a:rPr>
                  <a:t>는 시그모이드를 사용</a:t>
                </a:r>
                <a:endParaRPr lang="en-US" altLang="ko-KR" sz="1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latin typeface="+mn-ea"/>
                  </a:rPr>
                  <a:t>Update Gate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charset="0"/>
                      </a:rPr>
                      <m:t>= </m:t>
                    </m:r>
                    <m:r>
                      <a:rPr lang="en-US" altLang="ko-KR" sz="1800" b="0" i="1" smtClean="0">
                        <a:latin typeface="Cambria Math" charset="0"/>
                        <a:cs typeface="Cambria Math" charset="0"/>
                      </a:rPr>
                      <m:t>𝜎</m:t>
                    </m:r>
                    <m:r>
                      <a:rPr lang="en-US" altLang="ko-KR" sz="1800" b="0" i="1" smtClean="0">
                        <a:latin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ko-KR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0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charset="0"/>
                            <a:cs typeface="Cambria Math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charset="0"/>
                                <a:cs typeface="Cambria Math" charset="0"/>
                              </a:rPr>
                              <m:t>𝑧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latin typeface="+mn-ea"/>
                  </a:rPr>
                  <a:t>Reset Gate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charset="0"/>
                          </a:rPr>
                          <m:t>r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Cambria Math" charset="0"/>
                      </a:rPr>
                      <m:t>= </m:t>
                    </m:r>
                    <m:r>
                      <a:rPr lang="en-US" altLang="ko-KR" sz="1800" i="1">
                        <a:latin typeface="Cambria Math" charset="0"/>
                        <a:cs typeface="Cambria Math" charset="0"/>
                      </a:rPr>
                      <m:t>𝜎</m:t>
                    </m:r>
                    <m:r>
                      <a:rPr lang="en-US" altLang="ko-KR" sz="1800" i="1">
                        <a:latin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ko-KR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ko-KR" sz="180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  <m:t>𝑈</m:t>
                        </m:r>
                      </m:e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R" sz="18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R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ko-KR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ko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i.imgur.com/rehjrBZ.png">
            <a:hlinkClick r:id="rId4"/>
            <a:extLst>
              <a:ext uri="{FF2B5EF4-FFF2-40B4-BE49-F238E27FC236}">
                <a16:creationId xmlns="" xmlns:a16="http://schemas.microsoft.com/office/drawing/2014/main" id="{F25A64E5-C2A8-41EF-825C-DDD5AECEA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64" y="3633075"/>
            <a:ext cx="5717721" cy="32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GRU </a:t>
            </a:r>
            <a:r>
              <a:rPr lang="ko-KR" altLang="en-US" dirty="0">
                <a:latin typeface="+mj-ea"/>
              </a:rPr>
              <a:t>개요 </a:t>
            </a:r>
            <a:r>
              <a:rPr lang="en-US" altLang="ko-KR" dirty="0">
                <a:latin typeface="+mj-ea"/>
              </a:rPr>
              <a:t>: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memory</a:t>
            </a:r>
            <a:endParaRPr kumimoji="1" lang="ko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dirty="0"/>
                  <a:t>현 시점</a:t>
                </a:r>
                <a:r>
                  <a:rPr lang="en-US" altLang="ko-KR" sz="2400" dirty="0"/>
                  <a:t>(t)</a:t>
                </a:r>
                <a:r>
                  <a:rPr lang="ko-KR" altLang="en-US" sz="2400" dirty="0"/>
                  <a:t>에서 기억해야하는 정보를 정의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charset="0"/>
                          </a:rPr>
                          <m:t>h</m:t>
                        </m:r>
                      </m:e>
                    </m:acc>
                    <m:r>
                      <a:rPr lang="en-US" altLang="ko-KR" sz="1800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charset="0"/>
                      </a:rPr>
                      <m:t>tanh</m:t>
                    </m:r>
                    <m:r>
                      <a:rPr lang="en-US" altLang="ko-KR" sz="1800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charset="0"/>
                          </a:rPr>
                          <m:t>Wx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charset="0"/>
                          </a:rPr>
                          <m:t>t</m:t>
                        </m:r>
                      </m:sub>
                    </m:sSub>
                    <m:r>
                      <a:rPr lang="en-US" altLang="ko-KR" sz="1800" b="0" i="0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charset="0"/>
                          </a:rPr>
                          <m:t>t</m:t>
                        </m:r>
                      </m:sub>
                    </m:sSub>
                    <m:r>
                      <a:rPr lang="en-US" altLang="ko-KR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⊙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Uh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</m:t>
                        </m:r>
                        <m:r>
                          <a:rPr lang="en-US" altLang="ko-KR" sz="1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/>
                  <a:t>현 시점 정보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charset="0"/>
                          </a:rPr>
                          <m:t>Wx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en-US" sz="1800" dirty="0"/>
                  <a:t>와 과거 정보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Uh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</m:t>
                        </m:r>
                        <m:r>
                          <a:rPr lang="en-US" altLang="ko-KR" sz="18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en-US" sz="1800" dirty="0"/>
                  <a:t>를 반영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/>
                  <a:t>과거 정보를 얼마나 반영할지는 </a:t>
                </a:r>
                <a:r>
                  <a:rPr lang="en-US" altLang="ko-KR" sz="1800" dirty="0"/>
                  <a:t>reset gate </a:t>
                </a:r>
                <a:r>
                  <a:rPr lang="ko-KR" altLang="en-US" sz="1800" dirty="0"/>
                  <a:t>값에 의존</a:t>
                </a:r>
                <a:endParaRPr kumimoji="1"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i.imgur.com/rehjrBZ.png">
            <a:hlinkClick r:id="rId4"/>
            <a:extLst>
              <a:ext uri="{FF2B5EF4-FFF2-40B4-BE49-F238E27FC236}">
                <a16:creationId xmlns="" xmlns:a16="http://schemas.microsoft.com/office/drawing/2014/main" id="{23E793FD-0523-4B9C-A81E-A2CF0E57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64" y="3633075"/>
            <a:ext cx="5717721" cy="32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GRU </a:t>
            </a:r>
            <a:r>
              <a:rPr lang="ko-KR" altLang="en-US" dirty="0">
                <a:latin typeface="+mj-ea"/>
              </a:rPr>
              <a:t>개요 </a:t>
            </a:r>
            <a:r>
              <a:rPr lang="en-US" altLang="ko-KR" dirty="0">
                <a:latin typeface="+mj-ea"/>
              </a:rPr>
              <a:t>: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state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dirty="0"/>
                  <a:t>다음 상태</a:t>
                </a:r>
                <a:r>
                  <a:rPr lang="en-US" altLang="ko-KR" sz="2400" dirty="0"/>
                  <a:t>(state)</a:t>
                </a:r>
                <a:r>
                  <a:rPr lang="ko-KR" altLang="en-US" sz="2400" dirty="0"/>
                  <a:t>로 업데이트하는 식</a:t>
                </a:r>
                <a:endParaRPr lang="en-US" altLang="ko-KR" sz="2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ko-KR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⊙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+(1−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ko-KR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altLang="ko-KR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⊙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800" dirty="0"/>
                  <a:t>는 과거 정보</a:t>
                </a:r>
                <a:r>
                  <a:rPr lang="en-US" altLang="ko-KR" sz="1800" dirty="0"/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 dirty="0"/>
                  <a:t> 틸다는 현재 정보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/>
                  <a:t>얼마나 조합할지 결정하는 건 </a:t>
                </a:r>
                <a:r>
                  <a:rPr lang="en-US" altLang="ko-KR" sz="1800" dirty="0"/>
                  <a:t>update gate</a:t>
                </a:r>
                <a:r>
                  <a:rPr lang="ko-KR" altLang="en-US" sz="1800" dirty="0"/>
                  <a:t>의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/>
                  <a:t>update gate</a:t>
                </a:r>
                <a:r>
                  <a:rPr lang="ko-KR" altLang="en-US" sz="1800" dirty="0"/>
                  <a:t>의 활성함수는 시그모이드이므로 </a:t>
                </a:r>
                <a:r>
                  <a:rPr lang="en-US" altLang="ko-KR" sz="1800" dirty="0"/>
                  <a:t>0~1 </a:t>
                </a:r>
                <a:r>
                  <a:rPr lang="ko-KR" altLang="en-US" sz="1800" dirty="0"/>
                  <a:t>사이의 범위를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가짐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 dirty="0"/>
                  <a:t>가 </a:t>
                </a:r>
                <a:r>
                  <a:rPr lang="en-US" altLang="ko-KR" sz="1800" dirty="0"/>
                  <a:t>0</a:t>
                </a:r>
                <a:r>
                  <a:rPr lang="ko-KR" altLang="en-US" sz="1800" dirty="0"/>
                  <a:t>이라면 과거 정보를 모두 잊고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현재 정보만을 기억</a:t>
                </a:r>
                <a:r>
                  <a:rPr lang="en-US" altLang="ko-KR" sz="1800" dirty="0"/>
                  <a:t> 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800" dirty="0"/>
                  <a:t>가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이라면 과거 정보를 모두 기억하지만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현재 정보는 모두 무시</a:t>
                </a:r>
                <a:endParaRPr kumimoji="1"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GRU </a:t>
            </a:r>
            <a:r>
              <a:rPr kumimoji="1" lang="ko-KR" altLang="en-US" dirty="0"/>
              <a:t>개요</a:t>
            </a:r>
          </a:p>
        </p:txBody>
      </p:sp>
      <p:pic>
        <p:nvPicPr>
          <p:cNvPr id="5" name="Picture 2" descr="http://i.imgur.com/rehjrBZ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6" y="998437"/>
            <a:ext cx="7503052" cy="51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0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GRU</a:t>
            </a:r>
            <a:r>
              <a:rPr lang="en-US" altLang="ko-KR" b="1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개요</a:t>
            </a:r>
            <a:endParaRPr kumimoji="1"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3" y="1707571"/>
            <a:ext cx="8290400" cy="34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GRU</a:t>
            </a:r>
            <a:r>
              <a:rPr lang="ko-KR" altLang="en-US" b="1" dirty="0"/>
              <a:t>의 순전파</a:t>
            </a:r>
            <a:br>
              <a:rPr lang="ko-KR" altLang="en-US" b="1" dirty="0"/>
            </a:br>
            <a:endParaRPr kumimoji="1" lang="ko-KR" altLang="en-US" dirty="0"/>
          </a:p>
        </p:txBody>
      </p:sp>
      <p:pic>
        <p:nvPicPr>
          <p:cNvPr id="1026" name="Picture 2" descr="http://i.imgur.com/nenqTrN.png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328676"/>
            <a:ext cx="8067040" cy="540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3228</TotalTime>
  <Words>875</Words>
  <Application>Microsoft Macintosh PowerPoint</Application>
  <PresentationFormat>화면 슬라이드 쇼(4:3)</PresentationFormat>
  <Paragraphs>176</Paragraphs>
  <Slides>26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Calibri</vt:lpstr>
      <vt:lpstr>Calibri Light</vt:lpstr>
      <vt:lpstr>Cambria Math</vt:lpstr>
      <vt:lpstr>Mangal</vt:lpstr>
      <vt:lpstr>Arial</vt:lpstr>
      <vt:lpstr>Office 테마</vt:lpstr>
      <vt:lpstr>Gated Recurrent Unit (GRU) </vt:lpstr>
      <vt:lpstr>목차</vt:lpstr>
      <vt:lpstr> GRU 개요 </vt:lpstr>
      <vt:lpstr> GRU 개요 : Gate   </vt:lpstr>
      <vt:lpstr>GRU 개요 : memory</vt:lpstr>
      <vt:lpstr>GRU 개요 : state</vt:lpstr>
      <vt:lpstr>GRU 개요</vt:lpstr>
      <vt:lpstr>GRU 개요</vt:lpstr>
      <vt:lpstr> GRU의 순전파 </vt:lpstr>
      <vt:lpstr> GRU의 역전파 : Hadamard </vt:lpstr>
      <vt:lpstr> GRU의 역전파 </vt:lpstr>
      <vt:lpstr>GRU의 역전파</vt:lpstr>
      <vt:lpstr>the backpropagation through time (BPTT)</vt:lpstr>
      <vt:lpstr>the backpropagation through time (BPTT)</vt:lpstr>
      <vt:lpstr>the backpropagation through time (BPTT)</vt:lpstr>
      <vt:lpstr>코드 설명</vt:lpstr>
      <vt:lpstr>코드 설명</vt:lpstr>
      <vt:lpstr>코드 설명</vt:lpstr>
      <vt:lpstr>코드 설명</vt:lpstr>
      <vt:lpstr>논문 1 : 순환 신경망 기반 대용량 텍스트 데이터 분류 기술</vt:lpstr>
      <vt:lpstr>논문 2 : Empirical Evaluation of Gated Recurrent Neural Network on Sequence Modeling</vt:lpstr>
      <vt:lpstr>논문 2 : Empirical Evaluation of Gated Recurrent Neural Network on Sequence Modeling</vt:lpstr>
      <vt:lpstr>논문 2 : Empirical Evaluation of Gated Recurrent Neural Network on Sequence Modeling</vt:lpstr>
      <vt:lpstr>논문 3 : Comparative Study of CNN and RNN for Natural Language Processing</vt:lpstr>
      <vt:lpstr>논문 3 : Comparative Study of CNN and RNN for Natural Language Processing</vt:lpstr>
      <vt:lpstr>Blog 1 : Vanilla, LSTM, GRU Performance Test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서상우</dc:creator>
  <cp:lastModifiedBy>서상우</cp:lastModifiedBy>
  <cp:revision>44</cp:revision>
  <dcterms:created xsi:type="dcterms:W3CDTF">2018-01-15T08:46:20Z</dcterms:created>
  <dcterms:modified xsi:type="dcterms:W3CDTF">2018-01-18T09:02:45Z</dcterms:modified>
</cp:coreProperties>
</file>