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7"/>
  </p:notesMasterIdLst>
  <p:sldIdLst>
    <p:sldId id="258" r:id="rId2"/>
    <p:sldId id="257" r:id="rId3"/>
    <p:sldId id="262" r:id="rId4"/>
    <p:sldId id="271" r:id="rId5"/>
    <p:sldId id="277" r:id="rId6"/>
    <p:sldId id="278" r:id="rId7"/>
    <p:sldId id="272" r:id="rId8"/>
    <p:sldId id="306" r:id="rId9"/>
    <p:sldId id="260" r:id="rId10"/>
    <p:sldId id="261" r:id="rId11"/>
    <p:sldId id="263" r:id="rId12"/>
    <p:sldId id="265" r:id="rId13"/>
    <p:sldId id="281" r:id="rId14"/>
    <p:sldId id="284" r:id="rId15"/>
    <p:sldId id="316" r:id="rId16"/>
    <p:sldId id="310" r:id="rId17"/>
    <p:sldId id="314" r:id="rId18"/>
    <p:sldId id="317" r:id="rId19"/>
    <p:sldId id="295" r:id="rId20"/>
    <p:sldId id="313" r:id="rId21"/>
    <p:sldId id="296" r:id="rId22"/>
    <p:sldId id="276" r:id="rId23"/>
    <p:sldId id="288" r:id="rId24"/>
    <p:sldId id="291" r:id="rId25"/>
    <p:sldId id="289" r:id="rId26"/>
    <p:sldId id="292" r:id="rId27"/>
    <p:sldId id="293" r:id="rId28"/>
    <p:sldId id="294" r:id="rId29"/>
    <p:sldId id="290" r:id="rId30"/>
    <p:sldId id="302" r:id="rId31"/>
    <p:sldId id="283" r:id="rId32"/>
    <p:sldId id="298" r:id="rId33"/>
    <p:sldId id="299" r:id="rId34"/>
    <p:sldId id="300" r:id="rId35"/>
    <p:sldId id="301" r:id="rId36"/>
    <p:sldId id="303" r:id="rId37"/>
    <p:sldId id="267" r:id="rId38"/>
    <p:sldId id="318" r:id="rId39"/>
    <p:sldId id="319" r:id="rId40"/>
    <p:sldId id="323" r:id="rId41"/>
    <p:sldId id="322" r:id="rId42"/>
    <p:sldId id="320" r:id="rId43"/>
    <p:sldId id="304" r:id="rId44"/>
    <p:sldId id="308" r:id="rId45"/>
    <p:sldId id="30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8169" autoAdjust="0"/>
  </p:normalViewPr>
  <p:slideViewPr>
    <p:cSldViewPr snapToGrid="0" snapToObjects="1">
      <p:cViewPr>
        <p:scale>
          <a:sx n="100" d="100"/>
          <a:sy n="100" d="100"/>
        </p:scale>
        <p:origin x="963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5C6CE-B906-41F9-AE9C-2DA8983512E5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729DF-A41C-4268-AF91-3DE31C2F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4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7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en-US" altLang="ko-KR" dirty="0" err="1"/>
              <a:t>xor</a:t>
            </a:r>
            <a:r>
              <a:rPr lang="ko-KR" altLang="en-US" dirty="0"/>
              <a:t>에 경우 직선으로 분리가 되어지지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ko-KR" altLang="en-US" dirty="0" err="1"/>
              <a:t>퍼셉트론을</a:t>
            </a:r>
            <a:r>
              <a:rPr lang="ko-KR" altLang="en-US" dirty="0"/>
              <a:t> 여러 개 이용하면 </a:t>
            </a:r>
            <a:r>
              <a:rPr lang="en-US" altLang="ko-KR" dirty="0" err="1"/>
              <a:t>xor</a:t>
            </a:r>
            <a:r>
              <a:rPr lang="en-US" altLang="ko-KR" dirty="0"/>
              <a:t> </a:t>
            </a:r>
            <a:r>
              <a:rPr lang="ko-KR" altLang="en-US" dirty="0"/>
              <a:t>또한 분리가 가능해집니다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46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366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46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39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92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7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718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단일 </a:t>
            </a:r>
            <a:r>
              <a:rPr lang="ko-KR" altLang="en-US" dirty="0" err="1"/>
              <a:t>퍼셉트론은</a:t>
            </a:r>
            <a:r>
              <a:rPr lang="ko-KR" altLang="en-US" dirty="0"/>
              <a:t> 뇌의 뉴런을 모방해서 만들어졌습니다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인풋과 가중치들의 곱들의 합을 계산 후</a:t>
            </a:r>
            <a:endParaRPr lang="en-US" altLang="ko-KR" dirty="0"/>
          </a:p>
          <a:p>
            <a:r>
              <a:rPr lang="en-US" altLang="ko-KR" dirty="0"/>
              <a:t>Bias </a:t>
            </a:r>
            <a:r>
              <a:rPr lang="ko-KR" altLang="en-US" dirty="0"/>
              <a:t>값을 더해줍니다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bias </a:t>
            </a:r>
            <a:r>
              <a:rPr lang="ko-KR" altLang="en-US" dirty="0"/>
              <a:t>값은 모델에 따라 함수 값을 조정할 </a:t>
            </a:r>
            <a:r>
              <a:rPr lang="ko-KR" altLang="en-US" dirty="0" err="1"/>
              <a:t>떄</a:t>
            </a:r>
            <a:r>
              <a:rPr lang="ko-KR" altLang="en-US" dirty="0"/>
              <a:t> 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 그 값을 </a:t>
            </a:r>
            <a:r>
              <a:rPr lang="ko-KR" altLang="en-US" dirty="0" err="1"/>
              <a:t>액티베이션함수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활성함수</a:t>
            </a:r>
            <a:r>
              <a:rPr lang="en-US" altLang="ko-KR" dirty="0"/>
              <a:t>)</a:t>
            </a:r>
            <a:r>
              <a:rPr lang="ko-KR" altLang="en-US" dirty="0"/>
              <a:t>에 넣어서 아웃풋을 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05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 </a:t>
            </a:r>
            <a:r>
              <a:rPr lang="en-US" altLang="ko-KR" dirty="0"/>
              <a:t>activation </a:t>
            </a:r>
            <a:r>
              <a:rPr lang="ko-KR" altLang="en-US" dirty="0"/>
              <a:t>함수는 </a:t>
            </a:r>
            <a:r>
              <a:rPr lang="en-US" altLang="ko-KR" dirty="0"/>
              <a:t>step function </a:t>
            </a:r>
            <a:r>
              <a:rPr lang="ko-KR" altLang="en-US" dirty="0"/>
              <a:t>을 사용합니다</a:t>
            </a:r>
            <a:r>
              <a:rPr lang="en-US" altLang="ko-KR" dirty="0"/>
              <a:t>. </a:t>
            </a:r>
            <a:r>
              <a:rPr lang="ko-KR" altLang="en-US" dirty="0"/>
              <a:t>이것은 뒤에 다시한번 설명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임계치보다 크면 </a:t>
            </a:r>
            <a:r>
              <a:rPr lang="en-US" altLang="ko-KR" dirty="0"/>
              <a:t>1</a:t>
            </a:r>
            <a:r>
              <a:rPr lang="ko-KR" altLang="en-US" dirty="0"/>
              <a:t>을 작으면 </a:t>
            </a:r>
            <a:r>
              <a:rPr lang="en-US" altLang="ko-KR" dirty="0"/>
              <a:t>0</a:t>
            </a:r>
            <a:r>
              <a:rPr lang="ko-KR" altLang="en-US" dirty="0"/>
              <a:t>을 출력하여 다음으로 보내는 신호를 결정합니다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87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단일 </a:t>
            </a:r>
            <a:r>
              <a:rPr lang="ko-KR" altLang="en-US" dirty="0" err="1"/>
              <a:t>퍼셉트론을</a:t>
            </a:r>
            <a:r>
              <a:rPr lang="ko-KR" altLang="en-US" dirty="0"/>
              <a:t> 학습 </a:t>
            </a:r>
            <a:r>
              <a:rPr lang="ko-KR" altLang="en-US" dirty="0" err="1"/>
              <a:t>시킬때</a:t>
            </a:r>
            <a:r>
              <a:rPr lang="ko-KR" altLang="en-US" dirty="0"/>
              <a:t> 주로 </a:t>
            </a:r>
            <a:r>
              <a:rPr lang="en-US" altLang="ko-KR" dirty="0"/>
              <a:t>delta rule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우리의 출력 값과 목표 값이 가까워질 수 있도록 </a:t>
            </a:r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조정합니다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간단하게 프로세스를 보자면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우선 </a:t>
            </a:r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임의의 값으로 초기화 합니다</a:t>
            </a:r>
            <a:r>
              <a:rPr lang="en-US" altLang="ko-KR" dirty="0"/>
              <a:t>. </a:t>
            </a:r>
            <a:r>
              <a:rPr lang="ko-KR" altLang="en-US" dirty="0"/>
              <a:t>대게 </a:t>
            </a:r>
            <a:r>
              <a:rPr lang="en-US" altLang="ko-KR" dirty="0"/>
              <a:t>-1~1 </a:t>
            </a:r>
            <a:r>
              <a:rPr lang="ko-KR" altLang="en-US" dirty="0"/>
              <a:t>값으로 초기화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후 앞에서 설명했던 출력 값을 계산하고</a:t>
            </a:r>
            <a:endParaRPr lang="en-US" altLang="ko-KR" dirty="0"/>
          </a:p>
          <a:p>
            <a:r>
              <a:rPr lang="ko-KR" altLang="en-US" dirty="0"/>
              <a:t>학습을 진행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간단한 </a:t>
            </a:r>
            <a:r>
              <a:rPr lang="ko-KR" altLang="en-US" dirty="0" err="1"/>
              <a:t>플로우차트를</a:t>
            </a:r>
            <a:r>
              <a:rPr lang="ko-KR" altLang="en-US" dirty="0"/>
              <a:t>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70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플로우차트</a:t>
            </a:r>
            <a:r>
              <a:rPr lang="ko-KR" altLang="en-US" dirty="0"/>
              <a:t>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94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가중치와 </a:t>
            </a:r>
            <a:r>
              <a:rPr lang="en-US" altLang="ko-KR" dirty="0"/>
              <a:t>bias</a:t>
            </a:r>
            <a:r>
              <a:rPr lang="ko-KR" altLang="en-US" dirty="0"/>
              <a:t>를 조정하는 것에 부분에 대해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목표값과</a:t>
            </a:r>
            <a:r>
              <a:rPr lang="ko-KR" altLang="en-US" dirty="0"/>
              <a:t> </a:t>
            </a:r>
            <a:r>
              <a:rPr lang="ko-KR" altLang="en-US" dirty="0" err="1"/>
              <a:t>출력값의</a:t>
            </a:r>
            <a:r>
              <a:rPr lang="ko-KR" altLang="en-US" dirty="0"/>
              <a:t> 차이와 인풋 값을 곱해서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인 인풋이 </a:t>
            </a:r>
            <a:r>
              <a:rPr lang="ko-KR" altLang="en-US" dirty="0" err="1"/>
              <a:t>들어왔을때의</a:t>
            </a:r>
            <a:r>
              <a:rPr lang="ko-KR" altLang="en-US" dirty="0"/>
              <a:t> 가중치만 학습이 되도록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 </a:t>
            </a:r>
            <a:r>
              <a:rPr lang="ko-KR" altLang="en-US" dirty="0" err="1"/>
              <a:t>러닝레이트를</a:t>
            </a:r>
            <a:r>
              <a:rPr lang="ko-KR" altLang="en-US" dirty="0"/>
              <a:t> 주어서 얼마만큼 학습이 되는지에 조정합니다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기존 가중치에 더해서 새로운 가중치로 조정을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Bias</a:t>
            </a:r>
            <a:r>
              <a:rPr lang="ko-KR" altLang="en-US" dirty="0"/>
              <a:t> 또한 위와 같은 방식으로 조정을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가중치의 변화가 없거나 미미할 정도 까지 모든 셋의 인풋을 계속 학습 시켜서</a:t>
            </a:r>
            <a:endParaRPr lang="en-US" altLang="ko-KR" dirty="0"/>
          </a:p>
          <a:p>
            <a:r>
              <a:rPr lang="ko-KR" altLang="en-US" dirty="0"/>
              <a:t>모델을 만듭니다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81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08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보신 것과 같이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gate</a:t>
            </a:r>
            <a:r>
              <a:rPr lang="ko-KR" altLang="en-US" dirty="0"/>
              <a:t>는 학습이 가능합니다</a:t>
            </a:r>
            <a:r>
              <a:rPr lang="en-US" altLang="ko-KR" dirty="0"/>
              <a:t>. </a:t>
            </a:r>
            <a:r>
              <a:rPr lang="ko-KR" altLang="en-US" dirty="0"/>
              <a:t>왼쪽 그래프를 보면 직선으로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분류가 되어집니다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오른쪽의 </a:t>
            </a:r>
            <a:r>
              <a:rPr lang="en-US" altLang="ko-KR" dirty="0"/>
              <a:t>or gate </a:t>
            </a:r>
            <a:r>
              <a:rPr lang="ko-KR" altLang="en-US" dirty="0"/>
              <a:t>또한 직선으로 분류가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이처럼 직선으로 분류가 되어지는 것들은 단일 </a:t>
            </a:r>
            <a:r>
              <a:rPr lang="ko-KR" altLang="en-US" dirty="0" err="1"/>
              <a:t>퍼셉트론으로</a:t>
            </a:r>
            <a:r>
              <a:rPr lang="ko-KR" altLang="en-US" dirty="0"/>
              <a:t> 선형 분리가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729DF-A41C-4268-AF91-3DE31C2FD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8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3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936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95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228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38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673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2017-11-03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810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2017-11-03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616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2017-11-03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341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723FC9-7FB9-4C4F-8EDC-230AEC88725B}" type="datetimeFigureOut">
              <a:rPr kumimoji="1" lang="ko-KR" altLang="en-US" smtClean="0"/>
              <a:t>2017-11-03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263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655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23FC9-7FB9-4C4F-8EDC-230AEC88725B}" type="datetimeFigureOut">
              <a:rPr kumimoji="1" lang="ko-KR" altLang="en-US" smtClean="0"/>
              <a:t>2017-11-03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91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7507" y="2077860"/>
            <a:ext cx="9733659" cy="238760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Multi Layer Perceptron</a:t>
            </a:r>
            <a:br>
              <a:rPr kumimoji="1" lang="en-US" altLang="ko-KR" dirty="0"/>
            </a:br>
            <a:r>
              <a:rPr kumimoji="1" lang="en-US" altLang="ko-KR" dirty="0"/>
              <a:t>&amp;</a:t>
            </a:r>
            <a:br>
              <a:rPr kumimoji="1" lang="en-US" altLang="ko-KR" dirty="0"/>
            </a:br>
            <a:r>
              <a:rPr kumimoji="1" lang="en-US" altLang="ko-KR" dirty="0"/>
              <a:t>Feed Forward</a:t>
            </a:r>
            <a:br>
              <a:rPr kumimoji="1" lang="en-US" altLang="ko-KR" dirty="0"/>
            </a:br>
            <a:r>
              <a:rPr kumimoji="1" lang="en-US" altLang="ko-KR" dirty="0"/>
              <a:t>Neural Network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897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825C7-5C0F-4C6D-AA3E-30CA73BD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XOR?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B597BA-ABC8-4B32-9BBF-05B96C3B0F70}"/>
              </a:ext>
            </a:extLst>
          </p:cNvPr>
          <p:cNvGrpSpPr/>
          <p:nvPr/>
        </p:nvGrpSpPr>
        <p:grpSpPr>
          <a:xfrm>
            <a:off x="3809751" y="2025352"/>
            <a:ext cx="4868993" cy="3861531"/>
            <a:chOff x="982767" y="1690688"/>
            <a:chExt cx="5486399" cy="435118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099178-D5D2-48EF-ABD2-D1C768BBCBC7}"/>
                </a:ext>
              </a:extLst>
            </p:cNvPr>
            <p:cNvSpPr/>
            <p:nvPr/>
          </p:nvSpPr>
          <p:spPr>
            <a:xfrm>
              <a:off x="4760008" y="2315910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3C9DD35-8CC0-4187-992F-B19F9ECE4851}"/>
                </a:ext>
              </a:extLst>
            </p:cNvPr>
            <p:cNvCxnSpPr/>
            <p:nvPr/>
          </p:nvCxnSpPr>
          <p:spPr>
            <a:xfrm flipV="1">
              <a:off x="1264778" y="1690688"/>
              <a:ext cx="0" cy="40691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85552F0-F306-41CC-B2A2-E01D6C6D5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141" y="5759867"/>
              <a:ext cx="5230025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35EF08E-1E3C-44B7-842D-598A8E6BC171}"/>
                </a:ext>
              </a:extLst>
            </p:cNvPr>
            <p:cNvSpPr/>
            <p:nvPr/>
          </p:nvSpPr>
          <p:spPr>
            <a:xfrm>
              <a:off x="982767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00D4282-80B8-44EC-B801-F424182A032B}"/>
                </a:ext>
              </a:extLst>
            </p:cNvPr>
            <p:cNvSpPr/>
            <p:nvPr/>
          </p:nvSpPr>
          <p:spPr>
            <a:xfrm>
              <a:off x="4760008" y="5477854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EA0E4B4-766C-49D3-A8DA-70DDE9181C4E}"/>
                </a:ext>
              </a:extLst>
            </p:cNvPr>
            <p:cNvSpPr/>
            <p:nvPr/>
          </p:nvSpPr>
          <p:spPr>
            <a:xfrm>
              <a:off x="982767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D8B4C07-B690-4C3C-8C12-F09501DAACE1}"/>
              </a:ext>
            </a:extLst>
          </p:cNvPr>
          <p:cNvSpPr txBox="1"/>
          <p:nvPr/>
        </p:nvSpPr>
        <p:spPr>
          <a:xfrm>
            <a:off x="5563482" y="3461047"/>
            <a:ext cx="532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rgbClr val="FF0000"/>
                </a:solidFill>
              </a:rPr>
              <a:t>?</a:t>
            </a:r>
            <a:endParaRPr lang="ko-KR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60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0D73B-B184-40D4-B076-CB50C805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34F06-FE37-4C84-B766-DDF2135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67" y="2274570"/>
            <a:ext cx="5080846" cy="366903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52CA067-9519-4114-877F-DE8224E9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입력층과 </a:t>
            </a:r>
            <a:r>
              <a:rPr lang="ko-KR" altLang="en-US" dirty="0" err="1"/>
              <a:t>출력층</a:t>
            </a:r>
            <a:r>
              <a:rPr lang="ko-KR" altLang="en-US" dirty="0"/>
              <a:t> 사이에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r>
              <a:rPr lang="ko-KR" altLang="en-US" dirty="0" err="1"/>
              <a:t>은닉층</a:t>
            </a:r>
            <a:r>
              <a:rPr lang="en-US" altLang="ko-KR" dirty="0"/>
              <a:t>(hidden layer)</a:t>
            </a:r>
            <a:r>
              <a:rPr lang="ko-KR" altLang="en-US" dirty="0"/>
              <a:t>을 추가</a:t>
            </a:r>
            <a:endParaRPr lang="en-US" altLang="ko-KR" dirty="0"/>
          </a:p>
          <a:p>
            <a:r>
              <a:rPr lang="ko-KR" altLang="en-US" dirty="0"/>
              <a:t>대부분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알고리즘을 이용하여 학습</a:t>
            </a:r>
          </a:p>
        </p:txBody>
      </p:sp>
    </p:spTree>
    <p:extLst>
      <p:ext uri="{BB962C8B-B14F-4D97-AF65-F5344CB8AC3E}">
        <p14:creationId xmlns:p14="http://schemas.microsoft.com/office/powerpoint/2010/main" val="137022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8D045-6000-4FF1-B01F-A5F59E3D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6DD0F-95D4-4262-B041-270D3469E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초기화 </a:t>
            </a:r>
            <a:r>
              <a:rPr lang="en-US" altLang="ko-KR" dirty="0"/>
              <a:t>(initialization)</a:t>
            </a:r>
          </a:p>
          <a:p>
            <a:r>
              <a:rPr lang="en-US" altLang="ko-KR" sz="2200" dirty="0"/>
              <a:t>while(</a:t>
            </a:r>
            <a:r>
              <a:rPr lang="ko-KR" altLang="en-US" sz="2200" dirty="0"/>
              <a:t>오차의 합계 </a:t>
            </a:r>
            <a:r>
              <a:rPr lang="en-US" altLang="ko-KR" sz="2200" dirty="0"/>
              <a:t>&lt;</a:t>
            </a:r>
            <a:r>
              <a:rPr lang="ko-KR" altLang="en-US" sz="2200" dirty="0"/>
              <a:t> 허용 오차</a:t>
            </a:r>
            <a:r>
              <a:rPr lang="en-US" altLang="ko-KR" sz="2200" dirty="0"/>
              <a:t>):</a:t>
            </a:r>
          </a:p>
          <a:p>
            <a:pPr marL="201168" lvl="1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 err="1"/>
              <a:t>순전파</a:t>
            </a:r>
            <a:r>
              <a:rPr lang="ko-KR" altLang="en-US" sz="2000" dirty="0"/>
              <a:t> </a:t>
            </a:r>
            <a:r>
              <a:rPr lang="en-US" altLang="ko-KR" sz="2000" dirty="0"/>
              <a:t>(feedforward)</a:t>
            </a:r>
          </a:p>
          <a:p>
            <a:pPr marL="201168" lvl="1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 err="1"/>
              <a:t>역전파</a:t>
            </a:r>
            <a:r>
              <a:rPr lang="ko-KR" altLang="en-US" sz="2000" dirty="0"/>
              <a:t> </a:t>
            </a:r>
            <a:r>
              <a:rPr lang="en-US" altLang="ko-KR" sz="2000" dirty="0"/>
              <a:t>(backpropagation)</a:t>
            </a:r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CC2E115-D3F2-4C03-8D96-81525DC1EC31}"/>
              </a:ext>
            </a:extLst>
          </p:cNvPr>
          <p:cNvGrpSpPr/>
          <p:nvPr/>
        </p:nvGrpSpPr>
        <p:grpSpPr>
          <a:xfrm>
            <a:off x="5777622" y="2052061"/>
            <a:ext cx="5570657" cy="3610706"/>
            <a:chOff x="5396312" y="1938216"/>
            <a:chExt cx="5570657" cy="3610706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8373EA1-0DC5-4629-9612-2699D7DF6764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B21201-A90D-460A-9008-2BC252C0C4BA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390BAD5-2EB0-4E29-AEA7-B5D8D98864BA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93AC141-7DFD-473D-AB02-8A9084E033C0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374499F-BD02-40E2-AE73-D94E3CC0FF4A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9F3D9F8-2DEC-4CCF-A8F2-BC884AFB2F5B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6BB7C5F-923A-45BD-BD57-EE63A3ABDB45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21355BB-6CCD-49F1-98D8-FBEB28E7916F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A53BF4F-BB94-436B-AF41-C2316F0B2BF4}"/>
                </a:ext>
              </a:extLst>
            </p:cNvPr>
            <p:cNvCxnSpPr>
              <a:cxnSpLocks/>
              <a:stCxn id="19" idx="6"/>
              <a:endCxn id="17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D2457BF-BCCD-45C0-ADA6-1D54BFE751F6}"/>
                </a:ext>
              </a:extLst>
            </p:cNvPr>
            <p:cNvCxnSpPr>
              <a:cxnSpLocks/>
              <a:stCxn id="19" idx="6"/>
              <a:endCxn id="18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650CBB1-D89F-4731-B6F9-BFF968DDA0BA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650CBB1-D89F-4731-B6F9-BFF968DDA0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2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CE72684-90AF-4B09-B6CD-9986209F5F9A}"/>
                </a:ext>
              </a:extLst>
            </p:cNvPr>
            <p:cNvCxnSpPr>
              <a:cxnSpLocks/>
              <a:stCxn id="23" idx="6"/>
              <a:endCxn id="19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EED061-DD09-4AA3-99B0-A20023CF3A96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EED061-DD09-4AA3-99B0-A20023CF3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3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09AC20-77FA-4A9A-9836-D4063BA71893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32D5A9-2AB5-4364-99F6-DA09517F3015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</p:grp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C2F68774-14B3-482C-A683-7931FFAE3343}"/>
              </a:ext>
            </a:extLst>
          </p:cNvPr>
          <p:cNvSpPr/>
          <p:nvPr/>
        </p:nvSpPr>
        <p:spPr>
          <a:xfrm rot="16200000">
            <a:off x="8260613" y="-447224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A2AB1C77-E364-4758-B6BB-79BD4E3030AC}"/>
              </a:ext>
            </a:extLst>
          </p:cNvPr>
          <p:cNvSpPr/>
          <p:nvPr/>
        </p:nvSpPr>
        <p:spPr>
          <a:xfrm rot="5400000">
            <a:off x="8260613" y="3013006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085D2-0340-4E25-9590-C3B532C5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 </a:t>
            </a:r>
            <a:r>
              <a:rPr lang="en-US" altLang="ko-KR" dirty="0"/>
              <a:t>(initialization)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CB87C-12F6-4C06-BF17-36A565E67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56443" cy="402336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신경만 구조 선택</a:t>
            </a:r>
            <a:endParaRPr lang="en-US" altLang="ko-KR" dirty="0"/>
          </a:p>
          <a:p>
            <a:pPr lvl="1"/>
            <a:r>
              <a:rPr lang="ko-KR" altLang="en-US" dirty="0" err="1"/>
              <a:t>은닉층</a:t>
            </a:r>
            <a:r>
              <a:rPr lang="en-US" altLang="ko-KR" dirty="0"/>
              <a:t> (hidden layer)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1"/>
            <a:r>
              <a:rPr lang="ko-KR" altLang="en-US" dirty="0"/>
              <a:t>은닉 뉴런 </a:t>
            </a:r>
            <a:r>
              <a:rPr lang="en-US" altLang="ko-KR" dirty="0"/>
              <a:t>(hidden neuron)</a:t>
            </a:r>
            <a:r>
              <a:rPr lang="ko-KR" altLang="en-US" dirty="0"/>
              <a:t>개수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가중치</a:t>
            </a:r>
            <a:r>
              <a:rPr lang="en-US" altLang="ko-KR" dirty="0"/>
              <a:t>, </a:t>
            </a:r>
            <a:r>
              <a:rPr lang="ko-KR" altLang="en-US" dirty="0"/>
              <a:t>임계 값 초기화</a:t>
            </a:r>
            <a:endParaRPr lang="en-US" altLang="ko-KR" dirty="0"/>
          </a:p>
          <a:p>
            <a:pPr lvl="1"/>
            <a:r>
              <a:rPr lang="ko-KR" altLang="en-US" dirty="0"/>
              <a:t>임의의 값</a:t>
            </a:r>
            <a:endParaRPr lang="en-US" altLang="ko-KR" dirty="0"/>
          </a:p>
          <a:p>
            <a:pPr lvl="1"/>
            <a:r>
              <a:rPr lang="ko-KR" altLang="en-US" dirty="0"/>
              <a:t>초기 값으로 학습 시간 결정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22E6AB6-2DBE-4435-9F6A-1AECE8D4497F}"/>
              </a:ext>
            </a:extLst>
          </p:cNvPr>
          <p:cNvGrpSpPr/>
          <p:nvPr/>
        </p:nvGrpSpPr>
        <p:grpSpPr>
          <a:xfrm>
            <a:off x="5777622" y="2052061"/>
            <a:ext cx="5570657" cy="3610706"/>
            <a:chOff x="5396312" y="1938216"/>
            <a:chExt cx="5570657" cy="361070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7281D2E-1E59-4366-920B-39723CDB564B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D3434F9-A313-4E37-9DCB-9F73A2BBCB2B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092E2B9-A3F9-4D18-AF3E-0EE49FE9E6F1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505E215-DD6A-44AE-B77A-D16BA15481BD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E59E6F3-F313-45B7-92E3-6BD1AF05C392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63C91D-CF2F-4C74-BB0B-1224E1E3E340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FF647AD-7FCC-47A3-8E87-1CCDC9F9B67A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4B73D17-A36D-4987-966B-F9407E5DFC1A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C57EC922-F83A-43E1-BDA4-1226491FA82E}"/>
                </a:ext>
              </a:extLst>
            </p:cNvPr>
            <p:cNvCxnSpPr>
              <a:cxnSpLocks/>
              <a:stCxn id="22" idx="6"/>
              <a:endCxn id="20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F63FB23-B4F4-4496-AE55-AB86B616E00C}"/>
                </a:ext>
              </a:extLst>
            </p:cNvPr>
            <p:cNvCxnSpPr>
              <a:cxnSpLocks/>
              <a:stCxn id="22" idx="6"/>
              <a:endCxn id="21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91F0CA9-09BC-4336-A6C6-0FA108AAB13D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91F0CA9-09BC-4336-A6C6-0FA108AAB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2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C6743CF-A98C-4B02-ACAA-D191772C552D}"/>
                </a:ext>
              </a:extLst>
            </p:cNvPr>
            <p:cNvCxnSpPr>
              <a:cxnSpLocks/>
              <a:stCxn id="26" idx="6"/>
              <a:endCxn id="22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405FDAD-F9CA-418E-9ED3-C45462216E56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405FDAD-F9CA-418E-9ED3-C45462216E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3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6A11E5-DCA5-4D99-85AC-BFEE60ACE6F7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920C49-6FEC-4941-8C87-B4FA84448D7B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516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F7A29-B0F2-4470-AA4A-F724F0C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순전파</a:t>
            </a:r>
            <a:r>
              <a:rPr lang="en-US" altLang="ko-KR" dirty="0"/>
              <a:t> (feedforward)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E9DDF7-CB38-4EB9-946F-6DCD185F7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631397" cy="4023360"/>
              </a:xfrm>
            </p:spPr>
            <p:txBody>
              <a:bodyPr/>
              <a:lstStyle/>
              <a:p>
                <a:r>
                  <a:rPr lang="en-US" altLang="ko-KR" dirty="0"/>
                  <a:t>1. </a:t>
                </a:r>
                <a:r>
                  <a:rPr lang="ko-KR" altLang="en-US" dirty="0"/>
                  <a:t>입력 벡터와 가중치 곱들의 합 계산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+ b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2. activation function</a:t>
                </a:r>
                <a:r>
                  <a:rPr lang="ko-KR" altLang="en-US" dirty="0"/>
                  <a:t>으로 출력 값 계산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𝑶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f</a:t>
                </a:r>
                <a:r>
                  <a:rPr lang="pt-BR" altLang="ko-KR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3. </a:t>
                </a:r>
                <a:r>
                  <a:rPr lang="ko-KR" altLang="en-US" dirty="0"/>
                  <a:t>다음 출력 값 계산</a:t>
                </a:r>
                <a:endParaRPr lang="en-US" altLang="ko-KR" dirty="0"/>
              </a:p>
              <a:p>
                <a:r>
                  <a:rPr lang="en-US" altLang="ko-KR" dirty="0"/>
                  <a:t>…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E9DDF7-CB38-4EB9-946F-6DCD185F7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631397" cy="4023360"/>
              </a:xfrm>
              <a:blipFill>
                <a:blip r:embed="rId3"/>
                <a:stretch>
                  <a:fillRect l="-1316" t="-3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F756D7-09C8-4670-884A-3E285DD199C2}"/>
              </a:ext>
            </a:extLst>
          </p:cNvPr>
          <p:cNvGrpSpPr/>
          <p:nvPr/>
        </p:nvGrpSpPr>
        <p:grpSpPr>
          <a:xfrm>
            <a:off x="5777622" y="2052061"/>
            <a:ext cx="5570657" cy="3610706"/>
            <a:chOff x="5396312" y="1938216"/>
            <a:chExt cx="5570657" cy="3610706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925496-1DB7-49CA-ADE4-F9175A7BFFC9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E8ADAE2-8A3E-43AD-BBE3-94114F17F84C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58B17F2-9EA2-41CF-85F3-F25CA2D8D19F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40FD3B3-AE95-454B-9065-AF4E4B27D355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FC47DD9-886D-4FC0-9A4B-089644EEA0F0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62122A9-7464-4128-BE3C-5AFE198071FE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0F629AB-B4E1-4B09-B16A-B4D2A825A635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D3CBDCF-CB33-48F0-A9D9-5EBC7AD33702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F30BC6C-2E37-4AF8-BFD6-47A31366804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6D67732-CF3A-4DA7-9D8F-6A4921AA9389}"/>
                </a:ext>
              </a:extLst>
            </p:cNvPr>
            <p:cNvCxnSpPr>
              <a:cxnSpLocks/>
              <a:stCxn id="23" idx="6"/>
              <a:endCxn id="22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7F7BAAF-672A-400B-84B8-A39F8592BBE8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7F7BAAF-672A-400B-84B8-A39F8592B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8DF1EB8-A8D8-4356-BE2E-7EC5FBCB44A4}"/>
                </a:ext>
              </a:extLst>
            </p:cNvPr>
            <p:cNvCxnSpPr>
              <a:cxnSpLocks/>
              <a:stCxn id="27" idx="6"/>
              <a:endCxn id="23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4B0D039-3855-45B3-B2FB-DCD76FC6A9F5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4B0D039-3855-45B3-B2FB-DCD76FC6A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682723-2ABB-4CD0-A71C-D9BF675BD88E}"/>
                    </a:ext>
                  </a:extLst>
                </p:cNvPr>
                <p:cNvSpPr txBox="1"/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682723-2ABB-4CD0-A71C-D9BF675BD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417ACDB-4D58-4796-8258-E5EE002A77DF}"/>
                    </a:ext>
                  </a:extLst>
                </p:cNvPr>
                <p:cNvSpPr txBox="1"/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altLang="ko-KR" b="1" dirty="0">
                      <a:solidFill>
                        <a:schemeClr val="tx1"/>
                      </a:solidFill>
                    </a:rPr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417ACDB-4D58-4796-8258-E5EE002A7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blipFill>
                  <a:blip r:embed="rId7"/>
                  <a:stretch>
                    <a:fillRect t="-6154" b="-1846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384294-DF8A-45B8-8407-869355B02A90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549E89-E844-4926-BC59-EC0A90CBF341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2CCD988-1CC2-4A55-AB2C-47B86103D2FE}"/>
                    </a:ext>
                  </a:extLst>
                </p:cNvPr>
                <p:cNvSpPr txBox="1"/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b="1" dirty="0">
                      <a:solidFill>
                        <a:schemeClr val="tx1"/>
                      </a:solidFill>
                    </a:rPr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2CCD988-1CC2-4A55-AB2C-47B86103D2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DE6587C-78EC-4739-81EC-FDACCE9E2C9E}"/>
              </a:ext>
            </a:extLst>
          </p:cNvPr>
          <p:cNvSpPr/>
          <p:nvPr/>
        </p:nvSpPr>
        <p:spPr>
          <a:xfrm rot="16200000">
            <a:off x="8260613" y="-447224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6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0488E-3D7A-4D51-B97F-96F90B60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631397" cy="4023360"/>
              </a:xfrm>
            </p:spPr>
            <p:txBody>
              <a:bodyPr/>
              <a:lstStyle/>
              <a:p>
                <a:r>
                  <a:rPr lang="ko-KR" altLang="en-US" dirty="0"/>
                  <a:t>목표 </a:t>
                </a:r>
                <a:r>
                  <a:rPr lang="en-US" altLang="ko-KR" dirty="0"/>
                  <a:t>: error</a:t>
                </a:r>
                <a:r>
                  <a:rPr lang="ko-KR" altLang="en-US" dirty="0"/>
                  <a:t>을 줄이는 것 </a:t>
                </a:r>
                <a:r>
                  <a:rPr lang="en-US" altLang="ko-KR" dirty="0"/>
                  <a:t>(loss function)</a:t>
                </a:r>
              </a:p>
              <a:p>
                <a:r>
                  <a:rPr lang="ko-KR" altLang="en-US" dirty="0"/>
                  <a:t>각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간의 </a:t>
                </a:r>
                <a:r>
                  <a:rPr lang="en-US" altLang="ko-KR" dirty="0"/>
                  <a:t>weight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loss function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gradient 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weight </a:t>
                </a:r>
                <a:r>
                  <a:rPr lang="ko-KR" altLang="en-US" dirty="0"/>
                  <a:t>반대 방향으로 더해준다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 -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i="1" dirty="0"/>
                  <a:t>: learning rate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 i="1" dirty="0"/>
                  <a:t> : w</a:t>
                </a:r>
                <a:r>
                  <a:rPr lang="ko-KR" altLang="en-US" i="1" dirty="0"/>
                  <a:t>의 변화에 따른 </a:t>
                </a:r>
                <a:r>
                  <a:rPr lang="en-US" altLang="ko-KR" i="1" dirty="0"/>
                  <a:t>E</a:t>
                </a:r>
                <a:r>
                  <a:rPr lang="ko-KR" altLang="en-US" i="1" dirty="0"/>
                  <a:t>의 변화</a:t>
                </a:r>
                <a:endParaRPr lang="en-US" altLang="ko-KR" i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631397" cy="4023360"/>
              </a:xfrm>
              <a:blipFill>
                <a:blip r:embed="rId2"/>
                <a:stretch>
                  <a:fillRect l="-3289" t="-1970" r="-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12F06CB6-124D-4AA4-8643-4BE081B825A8}"/>
              </a:ext>
            </a:extLst>
          </p:cNvPr>
          <p:cNvGrpSpPr/>
          <p:nvPr/>
        </p:nvGrpSpPr>
        <p:grpSpPr>
          <a:xfrm>
            <a:off x="5777622" y="2052061"/>
            <a:ext cx="5570657" cy="3610706"/>
            <a:chOff x="5396312" y="1938216"/>
            <a:chExt cx="5570657" cy="361070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B6C8C48-A27C-4768-B608-EFC215EFF72E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7C6120E-D190-45D6-A205-A8343B54866A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79C8AEA-10C7-4A17-A4D5-99853BB49334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061AFFE-17EB-4078-B32E-65B4494FCE07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1EF6CA3-0FF9-44C0-91A9-666B30F071E1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9347769-02DD-404F-88AF-E9F360CF2669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52278BA-2FCD-40E6-BC70-F99FAC0E5044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A460AE6-E613-4E9F-8F72-E4C3D0A71BA0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5448C63-8CA4-476A-A093-83BFC025338E}"/>
                </a:ext>
              </a:extLst>
            </p:cNvPr>
            <p:cNvCxnSpPr>
              <a:cxnSpLocks/>
              <a:stCxn id="30" idx="6"/>
              <a:endCxn id="28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987D6EC-46FA-4E9D-891E-62D629B87935}"/>
                </a:ext>
              </a:extLst>
            </p:cNvPr>
            <p:cNvCxnSpPr>
              <a:cxnSpLocks/>
              <a:stCxn id="30" idx="6"/>
              <a:endCxn id="29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B8AA66A-878D-449F-AD8B-D182CE6BCE23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B8AA66A-878D-449F-AD8B-D182CE6BC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3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E1DF906-881C-421C-B4DE-DA7766D95493}"/>
                </a:ext>
              </a:extLst>
            </p:cNvPr>
            <p:cNvCxnSpPr>
              <a:cxnSpLocks/>
              <a:stCxn id="34" idx="6"/>
              <a:endCxn id="30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BDEDCCD-2C99-423E-92FC-5ECF9368A19C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BDEDCCD-2C99-423E-92FC-5ECF9368A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79D76AF-A1A1-4B7A-8EEF-144D1FF84C4F}"/>
                    </a:ext>
                  </a:extLst>
                </p:cNvPr>
                <p:cNvSpPr txBox="1"/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79D76AF-A1A1-4B7A-8EEF-144D1FF84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8EC20A7-561E-4F1F-8821-04EC598D4995}"/>
                    </a:ext>
                  </a:extLst>
                </p:cNvPr>
                <p:cNvSpPr txBox="1"/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altLang="ko-KR" b="1" dirty="0">
                      <a:solidFill>
                        <a:schemeClr val="tx1"/>
                      </a:solidFill>
                    </a:rPr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8EC20A7-561E-4F1F-8821-04EC598D4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blipFill>
                  <a:blip r:embed="rId6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DBF76E-1D94-465B-9C4C-583BFE6EF6ED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431E663-10D6-486F-B589-4F04BBEFC190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CB21F1F-020A-4B26-86E0-F166DFB8A7D3}"/>
                    </a:ext>
                  </a:extLst>
                </p:cNvPr>
                <p:cNvSpPr txBox="1"/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b="1" dirty="0">
                      <a:solidFill>
                        <a:schemeClr val="tx1"/>
                      </a:solidFill>
                    </a:rPr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CB21F1F-020A-4B26-86E0-F166DFB8A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41041707-FF42-4A5A-AF11-63A6F6D8E81F}"/>
              </a:ext>
            </a:extLst>
          </p:cNvPr>
          <p:cNvSpPr/>
          <p:nvPr/>
        </p:nvSpPr>
        <p:spPr>
          <a:xfrm rot="5400000">
            <a:off x="8260613" y="3013006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53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0488E-3D7A-4D51-B97F-96F90B60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 - 2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631397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dirty="0"/>
                  <a:t> -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-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631397" cy="402336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F73B0409-3D6F-4DE1-9E44-3CE0071EE447}"/>
              </a:ext>
            </a:extLst>
          </p:cNvPr>
          <p:cNvGrpSpPr/>
          <p:nvPr/>
        </p:nvGrpSpPr>
        <p:grpSpPr>
          <a:xfrm>
            <a:off x="5777622" y="2052061"/>
            <a:ext cx="5570657" cy="3610706"/>
            <a:chOff x="5396312" y="1938216"/>
            <a:chExt cx="5570657" cy="3610706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FF973A1-1390-4C91-9769-156E1353AC52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CFB4200-4330-4FE8-802E-707DE103EA96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25A8CE0-BE65-4F12-B5CD-65BD885DAC66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8F0301B-4F04-46AF-BC8F-6D74FE274F93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A0EE10D-A461-401C-B712-E790F6970F91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44E98E9-9CBA-41BC-A98E-B5CB2E0CADB4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DD7047A-D489-4BB2-9135-95C2D23EC42A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807CE7F-4738-4B74-B64F-7AB7D4FED6F5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7870093-3287-4C05-83FA-E7900BAE584B}"/>
                </a:ext>
              </a:extLst>
            </p:cNvPr>
            <p:cNvCxnSpPr>
              <a:cxnSpLocks/>
              <a:stCxn id="29" idx="6"/>
              <a:endCxn id="27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4D13D4F-7AD5-407B-A40F-2DB46163C0AE}"/>
                </a:ext>
              </a:extLst>
            </p:cNvPr>
            <p:cNvCxnSpPr>
              <a:cxnSpLocks/>
              <a:stCxn id="29" idx="6"/>
              <a:endCxn id="28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BCFB787-A148-4940-90EF-09CAC692A27E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BCFB787-A148-4940-90EF-09CAC692A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5C1DF5D-F78C-48DB-8464-FEB114C14C34}"/>
                </a:ext>
              </a:extLst>
            </p:cNvPr>
            <p:cNvCxnSpPr>
              <a:cxnSpLocks/>
              <a:stCxn id="33" idx="6"/>
              <a:endCxn id="29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7121E0-D955-46D3-AA12-0C25BAB4A339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7121E0-D955-46D3-AA12-0C25BAB4A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8B77BC7-7130-4040-8A4A-86D880CFBF39}"/>
                    </a:ext>
                  </a:extLst>
                </p:cNvPr>
                <p:cNvSpPr txBox="1"/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8B77BC7-7130-4040-8A4A-86D880CFB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CFF4177-DBED-44E5-A767-D7A14D1817DB}"/>
                    </a:ext>
                  </a:extLst>
                </p:cNvPr>
                <p:cNvSpPr txBox="1"/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CFF4177-DBED-44E5-A767-D7A14D181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blipFill>
                  <a:blip r:embed="rId7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586F14-D0B7-473E-A574-936BCBC63092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8BB46F-7A00-4280-A84D-2FD0343B72D8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AB96C32-7E8A-4C52-9511-BF7A5FB063B2}"/>
                    </a:ext>
                  </a:extLst>
                </p:cNvPr>
                <p:cNvSpPr txBox="1"/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AB96C32-7E8A-4C52-9511-BF7A5FB06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CAC17440-AA18-40A4-8F42-5CA17BBA5461}"/>
              </a:ext>
            </a:extLst>
          </p:cNvPr>
          <p:cNvSpPr/>
          <p:nvPr/>
        </p:nvSpPr>
        <p:spPr>
          <a:xfrm rot="5400000">
            <a:off x="9507434" y="4259829"/>
            <a:ext cx="920087" cy="2694708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211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0488E-3D7A-4D51-B97F-96F90B60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 - 3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127273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-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-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127273" cy="402336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7A6BA90D-4478-493C-9C65-5A3904025A25}"/>
              </a:ext>
            </a:extLst>
          </p:cNvPr>
          <p:cNvGrpSpPr/>
          <p:nvPr/>
        </p:nvGrpSpPr>
        <p:grpSpPr>
          <a:xfrm>
            <a:off x="5777622" y="2052061"/>
            <a:ext cx="5570657" cy="3610706"/>
            <a:chOff x="5396312" y="1938216"/>
            <a:chExt cx="5570657" cy="361070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66D01D1-6691-4476-9C8C-FE66984562C7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077142A-388B-45A9-AD6B-A2E1157AC743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BE6F985-B103-4E71-967A-B2A5EC81F8F1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CEF0B17-9B19-4EEE-8DF0-C5A7033196FB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7C4E36E-214D-4911-BB37-003291E4A90D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89D0AE7-6818-4FB8-AAAF-342904204DBE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DC9F93D-4BD2-4392-B0A0-129D9210ECA0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BF1EC8A-EFD8-4EEE-B503-2BC230F544A9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89BD27F9-D77E-4FBD-9D41-DF8D46E322D0}"/>
                </a:ext>
              </a:extLst>
            </p:cNvPr>
            <p:cNvCxnSpPr>
              <a:cxnSpLocks/>
              <a:stCxn id="23" idx="6"/>
              <a:endCxn id="20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2FA1204-5654-4325-AA3C-6FF1D21B6C84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5C716C-5836-4B0C-BB34-91238F4B7423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5C716C-5836-4B0C-BB34-91238F4B7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65648B4-FA23-4C31-91EE-AE391A9DEF8C}"/>
                </a:ext>
              </a:extLst>
            </p:cNvPr>
            <p:cNvCxnSpPr>
              <a:cxnSpLocks/>
              <a:stCxn id="36" idx="6"/>
              <a:endCxn id="23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771443-BB41-4950-9D03-E5A4C204F0E0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771443-BB41-4950-9D03-E5A4C204F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A8668F1-6EA8-40B2-BDDB-B3A90515F2A9}"/>
                    </a:ext>
                  </a:extLst>
                </p:cNvPr>
                <p:cNvSpPr txBox="1"/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A8668F1-6EA8-40B2-BDDB-B3A90515F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F0EF0FF-08C4-4F59-AA58-2C416545E235}"/>
                    </a:ext>
                  </a:extLst>
                </p:cNvPr>
                <p:cNvSpPr txBox="1"/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F0EF0FF-08C4-4F59-AA58-2C416545E2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blipFill>
                  <a:blip r:embed="rId7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E455E7-3F71-43E3-AB69-FD608D33A3ED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4BE3E15-D85C-4A7A-B981-D4CCA4EB9FB7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8640205-23DF-4AD3-8B04-826578CA900E}"/>
                    </a:ext>
                  </a:extLst>
                </p:cNvPr>
                <p:cNvSpPr txBox="1"/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8640205-23DF-4AD3-8B04-826578CA9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CBC16817-82C2-43F8-824A-1EF0E10AE425}"/>
              </a:ext>
            </a:extLst>
          </p:cNvPr>
          <p:cNvSpPr/>
          <p:nvPr/>
        </p:nvSpPr>
        <p:spPr>
          <a:xfrm rot="5400000">
            <a:off x="8260613" y="3013006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743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0488E-3D7A-4D51-B97F-96F90B60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 - 4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127273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127273" cy="4023360"/>
              </a:xfrm>
              <a:blipFill>
                <a:blip r:embed="rId3"/>
                <a:stretch>
                  <a:fillRect l="-2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7A6BA90D-4478-493C-9C65-5A3904025A25}"/>
              </a:ext>
            </a:extLst>
          </p:cNvPr>
          <p:cNvGrpSpPr/>
          <p:nvPr/>
        </p:nvGrpSpPr>
        <p:grpSpPr>
          <a:xfrm>
            <a:off x="5777622" y="2052061"/>
            <a:ext cx="5570657" cy="3610706"/>
            <a:chOff x="5396312" y="1938216"/>
            <a:chExt cx="5570657" cy="361070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66D01D1-6691-4476-9C8C-FE66984562C7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077142A-388B-45A9-AD6B-A2E1157AC743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BE6F985-B103-4E71-967A-B2A5EC81F8F1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CEF0B17-9B19-4EEE-8DF0-C5A7033196FB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7C4E36E-214D-4911-BB37-003291E4A90D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89D0AE7-6818-4FB8-AAAF-342904204DBE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DC9F93D-4BD2-4392-B0A0-129D9210ECA0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BF1EC8A-EFD8-4EEE-B503-2BC230F544A9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89BD27F9-D77E-4FBD-9D41-DF8D46E322D0}"/>
                </a:ext>
              </a:extLst>
            </p:cNvPr>
            <p:cNvCxnSpPr>
              <a:cxnSpLocks/>
              <a:stCxn id="23" idx="6"/>
              <a:endCxn id="20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2FA1204-5654-4325-AA3C-6FF1D21B6C84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5C716C-5836-4B0C-BB34-91238F4B7423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5C716C-5836-4B0C-BB34-91238F4B7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65648B4-FA23-4C31-91EE-AE391A9DEF8C}"/>
                </a:ext>
              </a:extLst>
            </p:cNvPr>
            <p:cNvCxnSpPr>
              <a:cxnSpLocks/>
              <a:stCxn id="36" idx="6"/>
              <a:endCxn id="23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771443-BB41-4950-9D03-E5A4C204F0E0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771443-BB41-4950-9D03-E5A4C204F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A8668F1-6EA8-40B2-BDDB-B3A90515F2A9}"/>
                    </a:ext>
                  </a:extLst>
                </p:cNvPr>
                <p:cNvSpPr txBox="1"/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A8668F1-6EA8-40B2-BDDB-B3A90515F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F0EF0FF-08C4-4F59-AA58-2C416545E235}"/>
                    </a:ext>
                  </a:extLst>
                </p:cNvPr>
                <p:cNvSpPr txBox="1"/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altLang="ko-KR" b="1" dirty="0">
                      <a:solidFill>
                        <a:schemeClr val="tx1"/>
                      </a:solidFill>
                    </a:rPr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F0EF0FF-08C4-4F59-AA58-2C416545E2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blipFill>
                  <a:blip r:embed="rId7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E455E7-3F71-43E3-AB69-FD608D33A3ED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4BE3E15-D85C-4A7A-B981-D4CCA4EB9FB7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8640205-23DF-4AD3-8B04-826578CA900E}"/>
                    </a:ext>
                  </a:extLst>
                </p:cNvPr>
                <p:cNvSpPr txBox="1"/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b="1" dirty="0">
                      <a:solidFill>
                        <a:schemeClr val="tx1"/>
                      </a:solidFill>
                    </a:rPr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8640205-23DF-4AD3-8B04-826578CA9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B87B4F-E5B5-4E3C-B821-96A3A31E208A}"/>
              </a:ext>
            </a:extLst>
          </p:cNvPr>
          <p:cNvSpPr/>
          <p:nvPr/>
        </p:nvSpPr>
        <p:spPr>
          <a:xfrm>
            <a:off x="1733550" y="4021537"/>
            <a:ext cx="819150" cy="602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09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DEE26-0999-4C2D-A890-9669CCE0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- XOR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4FB0F55-24E6-4DC0-8D0B-F9FC2638B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129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60558-7B65-4869-ACDA-E8CCB60D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ED6FF-61C8-40F5-982F-BC021E5B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단일 </a:t>
            </a:r>
            <a:r>
              <a:rPr lang="ko-KR" altLang="en-US" dirty="0" err="1"/>
              <a:t>퍼셉트론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r>
              <a:rPr lang="ko-KR" altLang="en-US" dirty="0"/>
              <a:t>추가자료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768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41175-BED3-4BE0-874B-9570A9CE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</a:t>
            </a:r>
            <a:r>
              <a:rPr lang="ko-KR" altLang="en-US" dirty="0"/>
              <a:t>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C2914-E654-4050-98CA-7E6B8051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항상 </a:t>
            </a:r>
            <a:r>
              <a:rPr lang="en-US" altLang="ko-KR" dirty="0"/>
              <a:t>global minimum </a:t>
            </a:r>
            <a:r>
              <a:rPr lang="ko-KR" altLang="en-US" dirty="0"/>
              <a:t>을 찾는다는 보장이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가중치들의 초기설정이 성능에 큰 영향을 미친다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Layer</a:t>
            </a:r>
            <a:r>
              <a:rPr lang="ko-KR" altLang="en-US" dirty="0"/>
              <a:t>의 개수와 </a:t>
            </a:r>
            <a:r>
              <a:rPr lang="en-US" altLang="ko-KR" dirty="0"/>
              <a:t>node</a:t>
            </a:r>
            <a:r>
              <a:rPr lang="ko-KR" altLang="en-US" dirty="0"/>
              <a:t>의 개수를 정하는 모델이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Layer</a:t>
            </a:r>
            <a:r>
              <a:rPr lang="ko-KR" altLang="en-US" dirty="0"/>
              <a:t>가 많다고 성능이 좋아지는 것이 아니다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123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625A9-893C-422D-82CB-24E8B1AF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CF1CC-4F18-4E4D-B525-0B70B200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Activation Function</a:t>
            </a:r>
          </a:p>
          <a:p>
            <a:r>
              <a:rPr lang="en-US" altLang="ko-KR" dirty="0"/>
              <a:t>Loss Function</a:t>
            </a:r>
          </a:p>
          <a:p>
            <a:r>
              <a:rPr lang="en-US" altLang="ko-KR" dirty="0"/>
              <a:t>Optimizers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5968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9F982-730B-429D-B15D-2F4D8E42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49002-4981-425C-8DC7-45D7807D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네트워크에 비선형을 추가하기 위해 사용됨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Why?</a:t>
            </a:r>
          </a:p>
          <a:p>
            <a:pPr lvl="1"/>
            <a:r>
              <a:rPr lang="en-US" altLang="ko-KR" dirty="0"/>
              <a:t>H(X) = f( g( </a:t>
            </a:r>
            <a:r>
              <a:rPr lang="en-US" altLang="ko-KR" dirty="0" err="1"/>
              <a:t>i</a:t>
            </a:r>
            <a:r>
              <a:rPr lang="en-US" altLang="ko-KR" dirty="0"/>
              <a:t> … (X)))</a:t>
            </a:r>
            <a:r>
              <a:rPr lang="ko-KR" altLang="en-US" dirty="0"/>
              <a:t>  </a:t>
            </a:r>
            <a:r>
              <a:rPr lang="en-US" altLang="ko-KR" dirty="0"/>
              <a:t>-&gt;</a:t>
            </a:r>
            <a:r>
              <a:rPr lang="ko-KR" altLang="en-US" dirty="0"/>
              <a:t>  </a:t>
            </a:r>
            <a:r>
              <a:rPr lang="en-US" altLang="ko-KR" dirty="0"/>
              <a:t>H(x) = WX -&gt; </a:t>
            </a:r>
            <a:r>
              <a:rPr lang="ko-KR" altLang="en-US" dirty="0"/>
              <a:t>아무리 층이 많아도 선형함수</a:t>
            </a:r>
            <a:endParaRPr lang="en-US" altLang="ko-KR" dirty="0"/>
          </a:p>
          <a:p>
            <a:r>
              <a:rPr lang="en-US" altLang="ko-KR" dirty="0"/>
              <a:t>Activation function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ko-KR" altLang="en-US" dirty="0"/>
              <a:t>각 층의 출력 결과를 비선형화 하고 다음 층에 넘겨줌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H(X) = </a:t>
            </a:r>
            <a:r>
              <a:rPr lang="en-US" altLang="ko-KR" dirty="0" err="1"/>
              <a:t>activationfunction</a:t>
            </a:r>
            <a:r>
              <a:rPr lang="en-US" altLang="ko-KR" dirty="0"/>
              <a:t>(f( </a:t>
            </a:r>
            <a:r>
              <a:rPr lang="en-US" altLang="ko-KR" dirty="0" err="1"/>
              <a:t>activationfunction</a:t>
            </a:r>
            <a:r>
              <a:rPr lang="en-US" altLang="ko-KR" dirty="0"/>
              <a:t>(g( </a:t>
            </a:r>
            <a:r>
              <a:rPr lang="en-US" altLang="ko-KR" dirty="0" err="1"/>
              <a:t>activationfunction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 … (X))))))</a:t>
            </a:r>
          </a:p>
        </p:txBody>
      </p:sp>
    </p:spTree>
    <p:extLst>
      <p:ext uri="{BB962C8B-B14F-4D97-AF65-F5344CB8AC3E}">
        <p14:creationId xmlns:p14="http://schemas.microsoft.com/office/powerpoint/2010/main" val="590175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9F982-730B-429D-B15D-2F4D8E42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49002-4981-425C-8DC7-45D7807D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활성 함수에 따라 학습 성능이 달라진다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step function</a:t>
            </a:r>
          </a:p>
          <a:p>
            <a:r>
              <a:rPr lang="en-US" altLang="ko-KR" dirty="0"/>
              <a:t>sigmoid</a:t>
            </a:r>
          </a:p>
          <a:p>
            <a:r>
              <a:rPr lang="en-US" altLang="ko-KR" dirty="0"/>
              <a:t>hyperbolic tangent</a:t>
            </a:r>
          </a:p>
          <a:p>
            <a:r>
              <a:rPr lang="en-US" altLang="ko-KR" dirty="0" err="1"/>
              <a:t>ReLU</a:t>
            </a:r>
            <a:endParaRPr lang="en-US" altLang="ko-KR" dirty="0"/>
          </a:p>
          <a:p>
            <a:r>
              <a:rPr lang="en-US" altLang="ko-KR" dirty="0" err="1"/>
              <a:t>softmax</a:t>
            </a:r>
            <a:endParaRPr lang="en-US" altLang="ko-KR" dirty="0"/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9209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B1A394-A3C5-4DB7-9054-F53AE755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830" y="3235568"/>
            <a:ext cx="5103849" cy="28733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step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𝑠𝑡𝑒𝑝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1         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≥0     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임계 값 기준으로 활성화 되거나 혹은 비활성화 되는 형태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348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sigmoid(1)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미분이 편하다</a:t>
                </a:r>
                <a:endParaRPr lang="en-US" altLang="ko-KR" dirty="0"/>
              </a:p>
              <a:p>
                <a:r>
                  <a:rPr lang="ko-KR" altLang="en-US" dirty="0"/>
                  <a:t>결과 값이 </a:t>
                </a:r>
                <a:r>
                  <a:rPr lang="en-US" altLang="ko-KR" dirty="0"/>
                  <a:t>[0, 1] </a:t>
                </a:r>
                <a:r>
                  <a:rPr lang="ko-KR" altLang="en-US" dirty="0"/>
                  <a:t>사이로 제한</a:t>
                </a:r>
                <a:r>
                  <a:rPr lang="en-US" altLang="ko-KR" dirty="0"/>
                  <a:t> – </a:t>
                </a:r>
                <a:r>
                  <a:rPr lang="ko-KR" altLang="en-US" dirty="0"/>
                  <a:t>입력이 작을 때 </a:t>
                </a:r>
                <a:r>
                  <a:rPr lang="en-US" altLang="ko-KR" dirty="0"/>
                  <a:t>0, </a:t>
                </a:r>
                <a:r>
                  <a:rPr lang="ko-KR" altLang="en-US" dirty="0"/>
                  <a:t>클 때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에 수렴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확률 값을 </a:t>
                </a:r>
                <a:r>
                  <a:rPr lang="ko-KR" altLang="en-US" dirty="0" err="1"/>
                  <a:t>리턴한다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 err="1"/>
                  <a:t>역전파</a:t>
                </a:r>
                <a:r>
                  <a:rPr lang="ko-KR" altLang="en-US" dirty="0"/>
                  <a:t> 신경망에 많이 쓰임</a:t>
                </a:r>
                <a:endParaRPr lang="en-US" altLang="ko-KR" dirty="0"/>
              </a:p>
              <a:p>
                <a:r>
                  <a:rPr lang="ko-KR" altLang="en-US" dirty="0"/>
                  <a:t>가중치나 바이어스를 조금 변화 시켰을 때</a:t>
                </a:r>
                <a:endParaRPr lang="en-US" altLang="ko-KR" dirty="0"/>
              </a:p>
              <a:p>
                <a:r>
                  <a:rPr lang="ko-KR" altLang="en-US" dirty="0"/>
                  <a:t>출력이 조금씩 변화 하도록 만들 수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515" t="-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 descr="sigmoid 활성함수에 대한 이미지 검색결과">
            <a:extLst>
              <a:ext uri="{FF2B5EF4-FFF2-40B4-BE49-F238E27FC236}">
                <a16:creationId xmlns:a16="http://schemas.microsoft.com/office/drawing/2014/main" id="{1D3153B6-EAB0-4178-8AC0-0C4CB5620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7"/>
          <a:stretch>
            <a:fillRect/>
          </a:stretch>
        </p:blipFill>
        <p:spPr bwMode="auto">
          <a:xfrm>
            <a:off x="6515273" y="3219939"/>
            <a:ext cx="4715436" cy="2757530"/>
          </a:xfrm>
          <a:custGeom>
            <a:avLst/>
            <a:gdLst>
              <a:gd name="connsiteX0" fmla="*/ 0 w 4410808"/>
              <a:gd name="connsiteY0" fmla="*/ 0 h 2579387"/>
              <a:gd name="connsiteX1" fmla="*/ 4410808 w 4410808"/>
              <a:gd name="connsiteY1" fmla="*/ 0 h 2579387"/>
              <a:gd name="connsiteX2" fmla="*/ 4410808 w 4410808"/>
              <a:gd name="connsiteY2" fmla="*/ 2579387 h 2579387"/>
              <a:gd name="connsiteX3" fmla="*/ 0 w 4410808"/>
              <a:gd name="connsiteY3" fmla="*/ 2579387 h 257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808" h="2579387">
                <a:moveTo>
                  <a:pt x="0" y="0"/>
                </a:moveTo>
                <a:lnTo>
                  <a:pt x="4410808" y="0"/>
                </a:lnTo>
                <a:lnTo>
                  <a:pt x="4410808" y="2579387"/>
                </a:lnTo>
                <a:lnTo>
                  <a:pt x="0" y="257938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06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sigmoid(2)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4618D-A2BB-4041-844C-992E1D546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Gradient Vanishing (</a:t>
            </a:r>
            <a:r>
              <a:rPr lang="ko-KR" altLang="en-US" dirty="0" err="1"/>
              <a:t>그라디언트가</a:t>
            </a:r>
            <a:r>
              <a:rPr lang="ko-KR" altLang="en-US" dirty="0"/>
              <a:t> 죽는 현상 </a:t>
            </a:r>
            <a:r>
              <a:rPr lang="en-US" altLang="ko-KR" dirty="0"/>
              <a:t>-&gt; </a:t>
            </a:r>
            <a:r>
              <a:rPr lang="ko-KR" altLang="en-US" dirty="0"/>
              <a:t>학습이 되지 않는다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지수함수라서 계산이 복잡하다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Gradient Vanishing</a:t>
            </a:r>
          </a:p>
          <a:p>
            <a:pPr lvl="1"/>
            <a:r>
              <a:rPr lang="ko-KR" altLang="en-US" dirty="0"/>
              <a:t>이전 레이어로 전파되는 </a:t>
            </a:r>
            <a:r>
              <a:rPr lang="ko-KR" altLang="en-US" dirty="0" err="1"/>
              <a:t>그라디언트가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 가까워지는 현상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양 극단의 </a:t>
            </a:r>
            <a:r>
              <a:rPr lang="ko-KR" altLang="en-US" dirty="0" err="1"/>
              <a:t>미분값이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 가깝기 때문에 발생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레이어를 깊게 쌓으면 파라미터의 업데이트가 제대로 이루어지지 않음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극복 </a:t>
            </a:r>
            <a:r>
              <a:rPr lang="en-US" altLang="ko-KR" dirty="0"/>
              <a:t>-&gt;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lvl="1"/>
            <a:r>
              <a:rPr lang="ko-KR" altLang="en-US" dirty="0"/>
              <a:t>극복 </a:t>
            </a:r>
            <a:r>
              <a:rPr lang="en-US" altLang="ko-KR" dirty="0"/>
              <a:t>-&gt; </a:t>
            </a:r>
            <a:r>
              <a:rPr lang="ko-KR" altLang="en-US" dirty="0"/>
              <a:t>초기화를 잘해주면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5226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≥0     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0</a:t>
                </a:r>
                <a:r>
                  <a:rPr lang="ko-KR" altLang="en-US" dirty="0"/>
                  <a:t>에서 확 꺾이기 때문에 비선형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계산이 매우 효율적</a:t>
                </a:r>
                <a:endParaRPr lang="en-US" altLang="ko-KR" dirty="0"/>
              </a:p>
              <a:p>
                <a:r>
                  <a:rPr lang="en-US" altLang="ko-KR" dirty="0"/>
                  <a:t>Sigmoid </a:t>
                </a:r>
                <a:r>
                  <a:rPr lang="ko-KR" altLang="en-US" dirty="0"/>
                  <a:t>보다 계산 속도가 빠르다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But. </a:t>
                </a:r>
                <a:r>
                  <a:rPr lang="ko-KR" altLang="en-US" dirty="0"/>
                  <a:t>음수가 나온 노드는 학습이 불가능</a:t>
                </a:r>
                <a:endParaRPr lang="en-US" altLang="ko-KR" dirty="0"/>
              </a:p>
              <a:p>
                <a:r>
                  <a:rPr lang="en-US" altLang="ko-KR" dirty="0"/>
                  <a:t>-&gt; </a:t>
                </a:r>
                <a:r>
                  <a:rPr lang="ko-KR" altLang="en-US" dirty="0"/>
                  <a:t>간단한 네트워크에서는 성능 저하</a:t>
                </a:r>
                <a:endParaRPr lang="en-US" altLang="ko-KR" dirty="0"/>
              </a:p>
              <a:p>
                <a:r>
                  <a:rPr lang="en-US" altLang="ko-KR" dirty="0"/>
                  <a:t>-&gt; leaky </a:t>
                </a:r>
                <a:r>
                  <a:rPr lang="en-US" altLang="ko-KR" dirty="0" err="1"/>
                  <a:t>ReLU</a:t>
                </a:r>
                <a:r>
                  <a:rPr lang="ko-KR" altLang="en-US" dirty="0"/>
                  <a:t>와 같은 다른 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존재</a:t>
                </a:r>
                <a:endParaRPr lang="en-US" altLang="ko-KR" dirty="0"/>
              </a:p>
              <a:p>
                <a:r>
                  <a:rPr lang="en-US" altLang="ko-KR" dirty="0"/>
                  <a:t>But. 0</a:t>
                </a:r>
                <a:r>
                  <a:rPr lang="ko-KR" altLang="en-US" dirty="0"/>
                  <a:t>에서 미분 불가능</a:t>
                </a:r>
                <a:endParaRPr lang="en-US" altLang="ko-KR" dirty="0"/>
              </a:p>
              <a:p>
                <a:r>
                  <a:rPr lang="en-US" altLang="ko-KR" dirty="0"/>
                  <a:t>-&gt; </a:t>
                </a:r>
                <a:r>
                  <a:rPr lang="en-US" altLang="ko-KR" dirty="0" err="1"/>
                  <a:t>softplus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라는 함수 존재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-&gt; 0 </a:t>
                </a:r>
                <a:r>
                  <a:rPr lang="ko-KR" altLang="en-US" dirty="0"/>
                  <a:t>근처에 떨어지는 데이터들 많을 경우 성능 증가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relu에 대한 이미지 검색결과">
            <a:extLst>
              <a:ext uri="{FF2B5EF4-FFF2-40B4-BE49-F238E27FC236}">
                <a16:creationId xmlns:a16="http://schemas.microsoft.com/office/drawing/2014/main" id="{B963C1AE-E3CB-46F2-AE87-7099AFD3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021" y="1941820"/>
            <a:ext cx="4975711" cy="373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452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Leaky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𝐿𝑒𝑎𝑘𝑦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0.01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 err="1"/>
                  <a:t>ReLU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함수의 변형으로 음수에 대해 </a:t>
                </a:r>
                <a:r>
                  <a:rPr lang="en-US" altLang="ko-KR" dirty="0"/>
                  <a:t>1/10</a:t>
                </a:r>
                <a:r>
                  <a:rPr lang="ko-KR" altLang="en-US" dirty="0"/>
                  <a:t>로 </a:t>
                </a:r>
                <a:endParaRPr lang="en-US" altLang="ko-KR" dirty="0"/>
              </a:p>
              <a:p>
                <a:r>
                  <a:rPr lang="ko-KR" altLang="en-US" dirty="0"/>
                  <a:t>값을 줄여서 사용하는 함수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(</a:t>
                </a:r>
                <a:r>
                  <a:rPr lang="ko-KR" altLang="en-US" dirty="0"/>
                  <a:t>질문</a:t>
                </a:r>
                <a:r>
                  <a:rPr lang="en-US" altLang="ko-KR" dirty="0"/>
                  <a:t>..) activation</a:t>
                </a:r>
                <a:r>
                  <a:rPr lang="ko-KR" altLang="en-US" dirty="0"/>
                  <a:t> 함수 쓰는 이유에 </a:t>
                </a:r>
                <a:r>
                  <a:rPr lang="ko-KR" altLang="en-US" dirty="0" err="1"/>
                  <a:t>어긋</a:t>
                </a:r>
                <a:r>
                  <a:rPr lang="en-US" altLang="ko-KR" dirty="0"/>
                  <a:t>..?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leaky relu에 대한 이미지 검색결과">
            <a:extLst>
              <a:ext uri="{FF2B5EF4-FFF2-40B4-BE49-F238E27FC236}">
                <a16:creationId xmlns:a16="http://schemas.microsoft.com/office/drawing/2014/main" id="{6B3BD5B7-CC20-4858-AE0A-72140F458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94" y="2082687"/>
            <a:ext cx="54483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602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- </a:t>
            </a:r>
            <a:r>
              <a:rPr lang="en-US" altLang="ko-KR" dirty="0" err="1"/>
              <a:t>softmax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=1,2,…,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입력 받은 값을 출력으로 </a:t>
                </a:r>
                <a:r>
                  <a:rPr lang="en-US" altLang="ko-KR" dirty="0"/>
                  <a:t>0 ~ 1 </a:t>
                </a:r>
                <a:r>
                  <a:rPr lang="ko-KR" altLang="en-US" dirty="0"/>
                  <a:t>사이의 정규화 된 값</a:t>
                </a:r>
                <a:endParaRPr lang="en-US" altLang="ko-KR" dirty="0"/>
              </a:p>
              <a:p>
                <a:r>
                  <a:rPr lang="ko-KR" altLang="en-US" dirty="0"/>
                  <a:t>출력 값들의 총합은 항상 </a:t>
                </a:r>
                <a:r>
                  <a:rPr lang="en-US" altLang="ko-KR" dirty="0"/>
                  <a:t>1</a:t>
                </a:r>
              </a:p>
              <a:p>
                <a:r>
                  <a:rPr lang="ko-KR" altLang="en-US" dirty="0"/>
                  <a:t>주로 출력 노드에서 사용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분류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강화 학습에 사용된다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vs sigmoid?</a:t>
                </a:r>
              </a:p>
              <a:p>
                <a:r>
                  <a:rPr lang="en-US" altLang="ko-KR" dirty="0"/>
                  <a:t>sigmoid</a:t>
                </a:r>
                <a:r>
                  <a:rPr lang="ko-KR" altLang="en-US" dirty="0"/>
                  <a:t>는 해당 뉴런으로 들어오는 입력들과 </a:t>
                </a:r>
                <a:r>
                  <a:rPr lang="en-US" altLang="ko-KR" dirty="0"/>
                  <a:t>bias</a:t>
                </a:r>
                <a:r>
                  <a:rPr lang="ko-KR" altLang="en-US" dirty="0"/>
                  <a:t>에 의해 출력이 결정</a:t>
                </a:r>
                <a:endParaRPr lang="en-US" altLang="ko-KR" dirty="0"/>
              </a:p>
              <a:p>
                <a:r>
                  <a:rPr lang="en-US" altLang="ko-KR" dirty="0" err="1"/>
                  <a:t>softmax</a:t>
                </a:r>
                <a:r>
                  <a:rPr lang="ko-KR" altLang="en-US" dirty="0"/>
                  <a:t>는 다른 뉴런의 출력 값들 과의 상대적인 비교를 통해 출력이 결정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72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FF21D-3ADA-477D-BB1C-92C14DE8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49835-E0DC-437A-BA97-CB426B59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뇌의 뉴런을 모방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6B489-2940-4514-B52D-24963BB2C222}"/>
              </a:ext>
            </a:extLst>
          </p:cNvPr>
          <p:cNvSpPr txBox="1"/>
          <p:nvPr/>
        </p:nvSpPr>
        <p:spPr>
          <a:xfrm>
            <a:off x="7268784" y="5913775"/>
            <a:ext cx="492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*bias : </a:t>
            </a:r>
            <a:r>
              <a:rPr lang="ko-KR" altLang="en-US" dirty="0"/>
              <a:t>모델에 따라 함수 값을 조정 할 때 쓰인다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146B44-D484-4710-918E-1A65FF47A0B8}"/>
              </a:ext>
            </a:extLst>
          </p:cNvPr>
          <p:cNvGrpSpPr/>
          <p:nvPr/>
        </p:nvGrpSpPr>
        <p:grpSpPr>
          <a:xfrm>
            <a:off x="2776075" y="2729259"/>
            <a:ext cx="6627857" cy="3406318"/>
            <a:chOff x="2776075" y="2574616"/>
            <a:chExt cx="6627857" cy="340631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42F97A6-263D-4A3E-81DA-9E0A78EDD2BD}"/>
                </a:ext>
              </a:extLst>
            </p:cNvPr>
            <p:cNvGrpSpPr/>
            <p:nvPr/>
          </p:nvGrpSpPr>
          <p:grpSpPr>
            <a:xfrm>
              <a:off x="2776075" y="2574616"/>
              <a:ext cx="6627857" cy="3406318"/>
              <a:chOff x="1800950" y="2757125"/>
              <a:chExt cx="7584481" cy="3897965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B70B653B-8247-4796-B05C-D5B53045A485}"/>
                  </a:ext>
                </a:extLst>
              </p:cNvPr>
              <p:cNvSpPr/>
              <p:nvPr/>
            </p:nvSpPr>
            <p:spPr>
              <a:xfrm>
                <a:off x="4177462" y="3072755"/>
                <a:ext cx="2515760" cy="25157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C551C81E-6C4A-4D99-B8BA-9ACA9686B33B}"/>
                  </a:ext>
                </a:extLst>
              </p:cNvPr>
              <p:cNvCxnSpPr>
                <a:cxnSpLocks/>
                <a:endCxn id="4" idx="2"/>
              </p:cNvCxnSpPr>
              <p:nvPr/>
            </p:nvCxnSpPr>
            <p:spPr>
              <a:xfrm>
                <a:off x="1800950" y="4330635"/>
                <a:ext cx="237651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57AE7909-0294-4B97-91A0-0DDF5ECF2DCA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302246" y="5220090"/>
                <a:ext cx="2243641" cy="113893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411A417D-1BAB-44FC-9108-34DE6947AC6C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2194234" y="2766408"/>
                <a:ext cx="2351653" cy="6747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FCBDE941-AD32-45FA-B83E-EF9BC13C3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8922" y="4330634"/>
                <a:ext cx="2636509" cy="1732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3440F9-B101-4C8E-8BA9-689C6087730E}"/>
                  </a:ext>
                </a:extLst>
              </p:cNvPr>
              <p:cNvSpPr txBox="1"/>
              <p:nvPr/>
            </p:nvSpPr>
            <p:spPr>
              <a:xfrm>
                <a:off x="3267704" y="275712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W0X0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6AD235-2CE6-46FF-A6BB-5CA396E7F893}"/>
                  </a:ext>
                </a:extLst>
              </p:cNvPr>
              <p:cNvSpPr txBox="1"/>
              <p:nvPr/>
            </p:nvSpPr>
            <p:spPr>
              <a:xfrm>
                <a:off x="2623091" y="3903119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W1X1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C23571-8288-47B8-9A06-18091FF138F8}"/>
                  </a:ext>
                </a:extLst>
              </p:cNvPr>
              <p:cNvSpPr txBox="1"/>
              <p:nvPr/>
            </p:nvSpPr>
            <p:spPr>
              <a:xfrm>
                <a:off x="2641658" y="542022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W2X2</a:t>
                </a:r>
                <a:endParaRPr lang="ko-KR" altLang="en-US" dirty="0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3BDF28E6-CCEC-4AD3-B46C-7DEFEECF6958}"/>
                  </a:ext>
                </a:extLst>
              </p:cNvPr>
              <p:cNvCxnSpPr>
                <a:endCxn id="4" idx="4"/>
              </p:cNvCxnSpPr>
              <p:nvPr/>
            </p:nvCxnSpPr>
            <p:spPr>
              <a:xfrm flipV="1">
                <a:off x="5435342" y="5588515"/>
                <a:ext cx="0" cy="88190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ACEE93-6D23-463D-B9E1-FA110F1BAB7C}"/>
                  </a:ext>
                </a:extLst>
              </p:cNvPr>
              <p:cNvSpPr txBox="1"/>
              <p:nvPr/>
            </p:nvSpPr>
            <p:spPr>
              <a:xfrm>
                <a:off x="5458292" y="628575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0915E84-786F-4C42-9914-12C0F9302F7A}"/>
                  </a:ext>
                </a:extLst>
              </p:cNvPr>
              <p:cNvCxnSpPr>
                <a:stCxn id="4" idx="7"/>
                <a:endCxn id="4" idx="5"/>
              </p:cNvCxnSpPr>
              <p:nvPr/>
            </p:nvCxnSpPr>
            <p:spPr>
              <a:xfrm>
                <a:off x="6324797" y="3441180"/>
                <a:ext cx="0" cy="177891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6E2511-614C-4979-AFE3-17697319F811}"/>
                  </a:ext>
                </a:extLst>
              </p:cNvPr>
              <p:cNvSpPr txBox="1"/>
              <p:nvPr/>
            </p:nvSpPr>
            <p:spPr>
              <a:xfrm>
                <a:off x="6377022" y="4145968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0F1A949-C86E-4ED3-B54A-B15C245A2C26}"/>
                      </a:ext>
                    </a:extLst>
                  </p:cNvPr>
                  <p:cNvSpPr txBox="1"/>
                  <p:nvPr/>
                </p:nvSpPr>
                <p:spPr>
                  <a:xfrm>
                    <a:off x="7154194" y="3779907"/>
                    <a:ext cx="1827557" cy="4580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000" dirty="0"/>
                      <a:t>f</a:t>
                    </a:r>
                    <a:r>
                      <a:rPr lang="pt-BR" altLang="ko-KR" sz="2000" dirty="0"/>
                      <a:t>(</a:t>
                    </a:r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a14:m>
                    <a:r>
                      <a:rPr lang="ko-KR" altLang="en-US" sz="2000" dirty="0"/>
                      <a:t> </a:t>
                    </a:r>
                    <a:r>
                      <a:rPr lang="en-US" altLang="ko-KR" sz="2000" dirty="0"/>
                      <a:t>+ b)</a:t>
                    </a:r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0F1A949-C86E-4ED3-B54A-B15C245A2C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4194" y="3779907"/>
                    <a:ext cx="1827557" cy="45807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3740" t="-122727" r="-1527" b="-18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1E1323B-1BF7-4FD3-AFAB-ED65978531D8}"/>
                    </a:ext>
                  </a:extLst>
                </p:cNvPr>
                <p:cNvSpPr txBox="1"/>
                <p:nvPr/>
              </p:nvSpPr>
              <p:spPr>
                <a:xfrm>
                  <a:off x="5255670" y="3749508"/>
                  <a:ext cx="1597049" cy="4003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+ b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1E1323B-1BF7-4FD3-AFAB-ED6597853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670" y="3749508"/>
                  <a:ext cx="1597049" cy="400302"/>
                </a:xfrm>
                <a:prstGeom prst="rect">
                  <a:avLst/>
                </a:prstGeom>
                <a:blipFill>
                  <a:blip r:embed="rId4"/>
                  <a:stretch>
                    <a:fillRect l="-23282" t="-122727" b="-181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45876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E9AA6-3B4E-4B18-9447-FEA09403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900A4-5593-4AC5-ACC8-9B29E31B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기존에 주어진 데이터와 얼마나 정확한지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Accuracy </a:t>
            </a:r>
            <a:r>
              <a:rPr lang="ko-KR" altLang="en-US" dirty="0"/>
              <a:t>사용</a:t>
            </a:r>
            <a:r>
              <a:rPr lang="en-US" altLang="ko-KR" dirty="0"/>
              <a:t>? -&gt; </a:t>
            </a:r>
            <a:r>
              <a:rPr lang="ko-KR" altLang="en-US" dirty="0"/>
              <a:t>손실함수는 미분이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평균 제곱 오차 </a:t>
            </a:r>
            <a:r>
              <a:rPr lang="en-US" altLang="ko-KR" dirty="0"/>
              <a:t>(mean squared error)</a:t>
            </a:r>
          </a:p>
          <a:p>
            <a:pPr lvl="1"/>
            <a:r>
              <a:rPr lang="ko-KR" altLang="en-US" dirty="0"/>
              <a:t>회귀에서 손실 함수로 쓰인다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ko-KR" altLang="en-US" dirty="0" err="1"/>
              <a:t>출력층</a:t>
            </a:r>
            <a:r>
              <a:rPr lang="ko-KR" altLang="en-US" dirty="0"/>
              <a:t> 뉴런의 값이 계산에 들어간다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51BB23-9E8A-4B24-956F-EB9A0887E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68" y="3857414"/>
            <a:ext cx="1929151" cy="59681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5409D4B-5042-4F50-81BD-539B7AEA8D8E}"/>
              </a:ext>
            </a:extLst>
          </p:cNvPr>
          <p:cNvSpPr txBox="1">
            <a:spLocks/>
          </p:cNvSpPr>
          <p:nvPr/>
        </p:nvSpPr>
        <p:spPr>
          <a:xfrm>
            <a:off x="5882022" y="1845734"/>
            <a:ext cx="527365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교차 엔트로피 오차 </a:t>
            </a:r>
            <a:r>
              <a:rPr lang="en-US" altLang="ko-KR" dirty="0"/>
              <a:t>(cross entropy error)</a:t>
            </a:r>
          </a:p>
          <a:p>
            <a:pPr lvl="1"/>
            <a:r>
              <a:rPr lang="ko-KR" altLang="en-US" dirty="0"/>
              <a:t>분류에서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함수의 손실 함수로 쓰인다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정답에 해당하는 위치의 뉴런 값만 계산에 들어간다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5BD29D-93C9-40E3-9553-608BF9D96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269" y="3857414"/>
            <a:ext cx="1850292" cy="6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98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Optimizers? (</a:t>
            </a:r>
            <a:r>
              <a:rPr lang="ko-KR" altLang="en-US" dirty="0"/>
              <a:t>최적화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8" name="Picture 4" descr="http://aikorea.org/cs231n/assets/nn3/opt2.gif">
            <a:extLst>
              <a:ext uri="{FF2B5EF4-FFF2-40B4-BE49-F238E27FC236}">
                <a16:creationId xmlns:a16="http://schemas.microsoft.com/office/drawing/2014/main" id="{5D33E2E1-85E3-4C94-8594-4F329B4F634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419" y="2118946"/>
            <a:ext cx="4656261" cy="36048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C1C456-A97C-4C38-A030-883F3D3F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dirty="0"/>
              <a:t>Gradient Descent</a:t>
            </a:r>
          </a:p>
          <a:p>
            <a:r>
              <a:rPr lang="en-US" altLang="ko-KR" dirty="0"/>
              <a:t>Stochastic Gradient Descent</a:t>
            </a:r>
          </a:p>
          <a:p>
            <a:r>
              <a:rPr lang="en-US" altLang="ko-KR" dirty="0"/>
              <a:t>Momentum</a:t>
            </a:r>
          </a:p>
          <a:p>
            <a:r>
              <a:rPr lang="en-US" altLang="ko-KR" dirty="0" err="1"/>
              <a:t>Nesterov</a:t>
            </a:r>
            <a:r>
              <a:rPr lang="en-US" altLang="ko-KR" dirty="0"/>
              <a:t> Accelerated Gradient</a:t>
            </a:r>
          </a:p>
          <a:p>
            <a:r>
              <a:rPr lang="en-US" altLang="ko-KR" dirty="0" err="1"/>
              <a:t>AdaGrad</a:t>
            </a:r>
            <a:endParaRPr lang="en-US" altLang="ko-KR" dirty="0"/>
          </a:p>
          <a:p>
            <a:r>
              <a:rPr lang="en-US" altLang="ko-KR" dirty="0" err="1"/>
              <a:t>RMSProp</a:t>
            </a:r>
            <a:endParaRPr lang="en-US" altLang="ko-KR" dirty="0"/>
          </a:p>
          <a:p>
            <a:r>
              <a:rPr lang="en-US" altLang="ko-KR" dirty="0"/>
              <a:t>Adam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384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 – Gradient Descent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4CC1C456-A97C-4C38-A030-883F3D3F3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602635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l-GR" altLang="ko-KR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갱신 대상 학습 파라미터</a:t>
                </a:r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l-GR" altLang="ko-KR" sz="16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ko-KR" sz="1600" dirty="0"/>
                  <a:t> : loss </a:t>
                </a:r>
                <a:r>
                  <a:rPr lang="ko-KR" altLang="en-US" sz="1600" dirty="0"/>
                  <a:t>에 대한</a:t>
                </a:r>
                <a:r>
                  <a:rPr lang="el-GR" altLang="ko-KR" sz="1600" dirty="0"/>
                  <a:t> </a:t>
                </a:r>
                <a14:m>
                  <m:oMath xmlns:m="http://schemas.openxmlformats.org/officeDocument/2006/math">
                    <m:r>
                      <a:rPr lang="el-GR" altLang="ko-KR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/>
                  <a:t>의 </a:t>
                </a:r>
                <a:r>
                  <a:rPr lang="en-US" altLang="ko-KR" sz="1600" dirty="0"/>
                  <a:t>gradient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600" dirty="0"/>
                  <a:t> : learning rate</a:t>
                </a:r>
              </a:p>
              <a:p>
                <a:r>
                  <a:rPr lang="en-US" altLang="ko-KR" dirty="0"/>
                  <a:t>Loss </a:t>
                </a:r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gradient </a:t>
                </a:r>
                <a:r>
                  <a:rPr lang="ko-KR" altLang="en-US" dirty="0"/>
                  <a:t>반대 방향으로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/>
                  <a:t>만큼 조금씩 </a:t>
                </a:r>
                <a14:m>
                  <m:oMath xmlns:m="http://schemas.openxmlformats.org/officeDocument/2006/math"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를 업데이트 시켜 </a:t>
                </a:r>
                <a:r>
                  <a:rPr lang="en-US" altLang="ko-KR" dirty="0"/>
                  <a:t>Loss</a:t>
                </a:r>
                <a:r>
                  <a:rPr lang="ko-KR" altLang="en-US" dirty="0"/>
                  <a:t>를 최소화 하는 </a:t>
                </a:r>
                <a14:m>
                  <m:oMath xmlns:m="http://schemas.openxmlformats.org/officeDocument/2006/math"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를 찾는다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4CC1C456-A97C-4C38-A030-883F3D3F3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602635" cy="4023360"/>
              </a:xfrm>
              <a:blipFill>
                <a:blip r:embed="rId2"/>
                <a:stretch>
                  <a:fillRect l="-26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gradient descent 알고리즘에 대한 이미지 검색결과">
            <a:extLst>
              <a:ext uri="{FF2B5EF4-FFF2-40B4-BE49-F238E27FC236}">
                <a16:creationId xmlns:a16="http://schemas.microsoft.com/office/drawing/2014/main" id="{856281DA-1784-4F99-9A3D-A0B6418B4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96" y="2583885"/>
            <a:ext cx="54483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899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Optimizer – Stochastic Gradient Descent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C1C456-A97C-4C38-A030-883F3D3F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Batch Gradient Descent : Loss</a:t>
            </a:r>
            <a:r>
              <a:rPr lang="ko-KR" altLang="en-US" sz="1600" dirty="0"/>
              <a:t> </a:t>
            </a:r>
            <a:r>
              <a:rPr lang="en-US" altLang="ko-KR" sz="1600" dirty="0"/>
              <a:t>Function</a:t>
            </a:r>
            <a:r>
              <a:rPr lang="ko-KR" altLang="en-US" sz="1600" dirty="0"/>
              <a:t>을 계산할 때 전체 </a:t>
            </a:r>
            <a:r>
              <a:rPr lang="en-US" altLang="ko-KR" sz="1600" dirty="0"/>
              <a:t>train set</a:t>
            </a:r>
            <a:r>
              <a:rPr lang="ko-KR" altLang="en-US" sz="1600" dirty="0"/>
              <a:t>을 사용하는 것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400" dirty="0"/>
              <a:t>Input</a:t>
            </a: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  <a:r>
              <a:rPr lang="ko-KR" altLang="en-US" sz="1400" dirty="0"/>
              <a:t>가 너무 많아서 모든 </a:t>
            </a:r>
            <a:r>
              <a:rPr lang="en-US" altLang="ko-KR" sz="1400" dirty="0"/>
              <a:t>training data</a:t>
            </a:r>
            <a:r>
              <a:rPr lang="ko-KR" altLang="en-US" sz="1400" dirty="0"/>
              <a:t>에 대해 </a:t>
            </a:r>
            <a:r>
              <a:rPr lang="en-US" altLang="ko-KR" sz="1400" dirty="0"/>
              <a:t>gradient </a:t>
            </a:r>
            <a:r>
              <a:rPr lang="ko-KR" altLang="en-US" sz="1400" dirty="0"/>
              <a:t>를 계산 하고 평균을 낸 후 </a:t>
            </a:r>
            <a:r>
              <a:rPr lang="en-US" altLang="ko-KR" sz="1400" dirty="0"/>
              <a:t>update</a:t>
            </a:r>
          </a:p>
          <a:p>
            <a:pPr lvl="1"/>
            <a:r>
              <a:rPr lang="ko-KR" altLang="en-US" sz="1400" dirty="0"/>
              <a:t>너무 많은 계산 량이 필요 하다</a:t>
            </a:r>
            <a:r>
              <a:rPr lang="en-US" altLang="ko-KR" sz="1400" dirty="0"/>
              <a:t> -&gt; SGD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r>
              <a:rPr lang="en-US" altLang="ko-KR" sz="1600" dirty="0"/>
              <a:t>Loss Function</a:t>
            </a:r>
            <a:r>
              <a:rPr lang="ko-KR" altLang="en-US" sz="1600" dirty="0"/>
              <a:t>을 계산 할 때 일부 조그마한 데이터의 모음에 대해서만 계산</a:t>
            </a:r>
            <a:endParaRPr lang="en-US" altLang="ko-KR" sz="1600" dirty="0"/>
          </a:p>
          <a:p>
            <a:pPr lvl="1"/>
            <a:r>
              <a:rPr lang="en-US" altLang="ko-KR" sz="1400" dirty="0"/>
              <a:t>Batch Gradient Descent </a:t>
            </a:r>
            <a:r>
              <a:rPr lang="ko-KR" altLang="en-US" sz="1400" dirty="0"/>
              <a:t>보다는 부정확 하지만 빠르다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여러 번 반복 할 경우 </a:t>
            </a:r>
            <a:r>
              <a:rPr lang="en-US" altLang="ko-KR" sz="1400" dirty="0"/>
              <a:t>BGD</a:t>
            </a:r>
            <a:r>
              <a:rPr lang="ko-KR" altLang="en-US" sz="1400" dirty="0"/>
              <a:t>의 결과와 유사한 결과로 수렴한다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Local minima</a:t>
            </a:r>
            <a:r>
              <a:rPr lang="ko-KR" altLang="en-US" sz="1400" dirty="0"/>
              <a:t>에 빠지지 않고 더 좋은 결과 낼 수 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하지만 이것 도한 다른 알고리즘에 비해 성능이 낮다</a:t>
            </a:r>
            <a:r>
              <a:rPr lang="en-US" altLang="ko-KR" sz="1400" dirty="0"/>
              <a:t>.</a:t>
            </a:r>
          </a:p>
        </p:txBody>
      </p:sp>
      <p:pic>
        <p:nvPicPr>
          <p:cNvPr id="6" name="Picture 4" descr="http://aikorea.org/cs231n/assets/nn3/opt2.gif">
            <a:extLst>
              <a:ext uri="{FF2B5EF4-FFF2-40B4-BE49-F238E27FC236}">
                <a16:creationId xmlns:a16="http://schemas.microsoft.com/office/drawing/2014/main" id="{282A0447-ADE0-4EB9-82C9-1FA8234EA7C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28" y="3081121"/>
            <a:ext cx="3413451" cy="26426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13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Optimizer – Momentum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A561796-6022-4021-99D6-3E956E07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Gradient Descent</a:t>
            </a:r>
            <a:r>
              <a:rPr lang="ko-KR" altLang="en-US" dirty="0"/>
              <a:t>를 통해 이동하는 과정에 </a:t>
            </a:r>
            <a:r>
              <a:rPr lang="en-US" altLang="ko-KR" dirty="0"/>
              <a:t>‘</a:t>
            </a:r>
            <a:r>
              <a:rPr lang="ko-KR" altLang="en-US" dirty="0"/>
              <a:t>관성</a:t>
            </a:r>
            <a:r>
              <a:rPr lang="en-US" altLang="ko-KR" dirty="0"/>
              <a:t>’</a:t>
            </a:r>
            <a:r>
              <a:rPr lang="ko-KR" altLang="en-US" dirty="0"/>
              <a:t>을 주는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과거에 이동했던 방식을 기억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방향으로 일정 정도를 추가적으로 이동한다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local minima</a:t>
            </a:r>
            <a:r>
              <a:rPr lang="ko-KR" altLang="en-US" dirty="0"/>
              <a:t>를 빠져 나올 수 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D2ED9A-75E7-4325-BD9A-A859AA93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3154448" cy="123738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C4216E9-4DF6-4EF9-817C-5E62900D4D5A}"/>
              </a:ext>
            </a:extLst>
          </p:cNvPr>
          <p:cNvGrpSpPr/>
          <p:nvPr/>
        </p:nvGrpSpPr>
        <p:grpSpPr>
          <a:xfrm>
            <a:off x="8188086" y="2446933"/>
            <a:ext cx="2967594" cy="3012249"/>
            <a:chOff x="8085970" y="2376279"/>
            <a:chExt cx="2967594" cy="3012249"/>
          </a:xfrm>
        </p:grpSpPr>
        <p:pic>
          <p:nvPicPr>
            <p:cNvPr id="2051" name="Picture 3" descr="Oscilation">
              <a:extLst>
                <a:ext uri="{FF2B5EF4-FFF2-40B4-BE49-F238E27FC236}">
                  <a16:creationId xmlns:a16="http://schemas.microsoft.com/office/drawing/2014/main" id="{A493D992-0C44-4B5A-BAE8-58A9DD1AD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5970" y="2376279"/>
              <a:ext cx="2967594" cy="1259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Momentum Oscilation">
              <a:extLst>
                <a:ext uri="{FF2B5EF4-FFF2-40B4-BE49-F238E27FC236}">
                  <a16:creationId xmlns:a16="http://schemas.microsoft.com/office/drawing/2014/main" id="{00BF6BD2-64DB-482F-8A8B-3366CD1ECC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5970" y="4129110"/>
              <a:ext cx="2967594" cy="1259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C376FB79-932F-4996-A0C4-6411CEC559D0}"/>
                </a:ext>
              </a:extLst>
            </p:cNvPr>
            <p:cNvSpPr/>
            <p:nvPr/>
          </p:nvSpPr>
          <p:spPr>
            <a:xfrm rot="5400000">
              <a:off x="9345301" y="3673199"/>
              <a:ext cx="448932" cy="418408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898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Optimizer – Adam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97DD73-6487-4BD7-B2F7-C2EDADC4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4500519" cy="12869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5C8151-35DC-4A02-ABAC-91AD1EAAF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32711"/>
            <a:ext cx="2691262" cy="2512303"/>
          </a:xfrm>
          <a:prstGeom prst="rect">
            <a:avLst/>
          </a:prstGeo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06283EEA-3784-419F-96B9-AFB965B4B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4180" y="1845734"/>
            <a:ext cx="5381499" cy="4023360"/>
          </a:xfrm>
        </p:spPr>
        <p:txBody>
          <a:bodyPr/>
          <a:lstStyle/>
          <a:p>
            <a:r>
              <a:rPr lang="ko-KR" altLang="en-US" dirty="0"/>
              <a:t>이해가 아직</a:t>
            </a:r>
            <a:r>
              <a:rPr lang="en-US" altLang="ko-KR" dirty="0"/>
              <a:t>….</a:t>
            </a:r>
          </a:p>
          <a:p>
            <a:r>
              <a:rPr lang="en-US" altLang="ko-KR" dirty="0"/>
              <a:t>To be updated</a:t>
            </a:r>
          </a:p>
          <a:p>
            <a:r>
              <a:rPr lang="en-US" altLang="ko-KR" dirty="0"/>
              <a:t>Or</a:t>
            </a:r>
          </a:p>
          <a:p>
            <a:r>
              <a:rPr lang="en-US" altLang="ko-KR" dirty="0"/>
              <a:t>Delete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647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DD900-8A63-47B5-8F87-D4DADE4A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600" dirty="0"/>
              <a:t>Gradient Descent vs Momentum vs Adam</a:t>
            </a:r>
            <a:endParaRPr lang="ko-KR" altLang="en-US" sz="4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7E032-6EA3-4471-8EB8-7C2A1C66B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 xor.py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510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78C35-DBEC-42E9-A1DE-838447B9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 Forward neural network?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004CC-E0DB-4FD8-91C3-DD38DA297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MLP?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366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55BCB-08B2-4E8B-BD73-849B1F48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 dirty="0" err="1"/>
              <a:t>Mnist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5B7678F-0F24-468A-B7F3-730855386214}"/>
              </a:ext>
            </a:extLst>
          </p:cNvPr>
          <p:cNvGrpSpPr/>
          <p:nvPr/>
        </p:nvGrpSpPr>
        <p:grpSpPr>
          <a:xfrm>
            <a:off x="2181167" y="3048000"/>
            <a:ext cx="1981200" cy="1933575"/>
            <a:chOff x="1281113" y="2295525"/>
            <a:chExt cx="1981200" cy="19335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AAF700-5A39-4F4E-9FEC-C2B5CDD88F89}"/>
                </a:ext>
              </a:extLst>
            </p:cNvPr>
            <p:cNvSpPr/>
            <p:nvPr/>
          </p:nvSpPr>
          <p:spPr>
            <a:xfrm>
              <a:off x="1281113" y="2295525"/>
              <a:ext cx="1981200" cy="19335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9F5E304-88C7-4AFC-8733-A273B01C0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5031" y="2490787"/>
              <a:ext cx="1373364" cy="1457325"/>
            </a:xfrm>
            <a:prstGeom prst="rect">
              <a:avLst/>
            </a:prstGeom>
          </p:spPr>
        </p:pic>
      </p:grp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3C026AF2-279B-4057-825C-DA958A4D5CCD}"/>
              </a:ext>
            </a:extLst>
          </p:cNvPr>
          <p:cNvSpPr/>
          <p:nvPr/>
        </p:nvSpPr>
        <p:spPr>
          <a:xfrm>
            <a:off x="1486724" y="3048001"/>
            <a:ext cx="504825" cy="1933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33C5241D-E7DB-4CE3-8F36-4E6F8F559D74}"/>
              </a:ext>
            </a:extLst>
          </p:cNvPr>
          <p:cNvSpPr/>
          <p:nvPr/>
        </p:nvSpPr>
        <p:spPr>
          <a:xfrm rot="5400000">
            <a:off x="2919354" y="1674019"/>
            <a:ext cx="504825" cy="1933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81DD6-03A5-4709-A31F-F482F5A157CA}"/>
              </a:ext>
            </a:extLst>
          </p:cNvPr>
          <p:cNvSpPr txBox="1"/>
          <p:nvPr/>
        </p:nvSpPr>
        <p:spPr>
          <a:xfrm>
            <a:off x="2975482" y="204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A94A7-E68C-4B14-BE68-283429912FAB}"/>
              </a:ext>
            </a:extLst>
          </p:cNvPr>
          <p:cNvSpPr txBox="1"/>
          <p:nvPr/>
        </p:nvSpPr>
        <p:spPr>
          <a:xfrm>
            <a:off x="1097280" y="38301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35AA952-688A-4838-8B50-02DB9FE40B2B}"/>
              </a:ext>
            </a:extLst>
          </p:cNvPr>
          <p:cNvSpPr/>
          <p:nvPr/>
        </p:nvSpPr>
        <p:spPr>
          <a:xfrm>
            <a:off x="5454967" y="3490912"/>
            <a:ext cx="1343025" cy="1047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6BF5BC-B6AF-452B-9FC5-CCC0592BB114}"/>
              </a:ext>
            </a:extLst>
          </p:cNvPr>
          <p:cNvSpPr txBox="1"/>
          <p:nvPr/>
        </p:nvSpPr>
        <p:spPr>
          <a:xfrm>
            <a:off x="8291513" y="3583900"/>
            <a:ext cx="7184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2!</a:t>
            </a:r>
            <a:endParaRPr lang="ko-KR" altLang="en-US" sz="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D95B4-90F0-4F0D-85F1-168548A40336}"/>
              </a:ext>
            </a:extLst>
          </p:cNvPr>
          <p:cNvSpPr txBox="1"/>
          <p:nvPr/>
        </p:nvSpPr>
        <p:spPr>
          <a:xfrm>
            <a:off x="4205288" y="4700587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55000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92543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DBCEB-4A52-4331-BDF2-4B6F5C35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A12E1E61-6AD7-4674-AC04-10F0013C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Activation function – sigmoid? </a:t>
            </a:r>
            <a:r>
              <a:rPr lang="en-US" altLang="ko-KR" dirty="0" err="1"/>
              <a:t>ReLU</a:t>
            </a:r>
            <a:r>
              <a:rPr lang="en-US" altLang="ko-KR" dirty="0"/>
              <a:t>?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r>
              <a:rPr lang="en-US" altLang="ko-KR" dirty="0"/>
              <a:t>Loss function – cross entropy error</a:t>
            </a:r>
          </a:p>
          <a:p>
            <a:r>
              <a:rPr lang="en-US" altLang="ko-KR" dirty="0"/>
              <a:t>Optimizer – Momentum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7E4D89-4165-4533-AE6B-13FB817D34C0}"/>
              </a:ext>
            </a:extLst>
          </p:cNvPr>
          <p:cNvGrpSpPr/>
          <p:nvPr/>
        </p:nvGrpSpPr>
        <p:grpSpPr>
          <a:xfrm>
            <a:off x="2105025" y="3857413"/>
            <a:ext cx="8448675" cy="1019175"/>
            <a:chOff x="2105025" y="3114675"/>
            <a:chExt cx="8448675" cy="101917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680BD04-CCDF-4D53-B2AE-C2E95FB3C769}"/>
                </a:ext>
              </a:extLst>
            </p:cNvPr>
            <p:cNvSpPr/>
            <p:nvPr/>
          </p:nvSpPr>
          <p:spPr>
            <a:xfrm>
              <a:off x="2105025" y="3114675"/>
              <a:ext cx="1019175" cy="10191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784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B5108C1-AFC2-4ED9-B92F-D8891B24F591}"/>
                </a:ext>
              </a:extLst>
            </p:cNvPr>
            <p:cNvSpPr/>
            <p:nvPr/>
          </p:nvSpPr>
          <p:spPr>
            <a:xfrm>
              <a:off x="4581525" y="3114675"/>
              <a:ext cx="1019175" cy="10191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196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2F5252A-E19B-4DC6-9244-9724F9933D8F}"/>
                </a:ext>
              </a:extLst>
            </p:cNvPr>
            <p:cNvSpPr/>
            <p:nvPr/>
          </p:nvSpPr>
          <p:spPr>
            <a:xfrm>
              <a:off x="7058025" y="3114675"/>
              <a:ext cx="1019175" cy="101917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D48DF1C-5BE5-4859-B223-95B778D383B7}"/>
                </a:ext>
              </a:extLst>
            </p:cNvPr>
            <p:cNvSpPr/>
            <p:nvPr/>
          </p:nvSpPr>
          <p:spPr>
            <a:xfrm>
              <a:off x="9534525" y="3114675"/>
              <a:ext cx="1019175" cy="10191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F1E57EA3-010F-4923-BE8C-026D9BB405D4}"/>
                </a:ext>
              </a:extLst>
            </p:cNvPr>
            <p:cNvCxnSpPr>
              <a:stCxn id="25" idx="6"/>
              <a:endCxn id="26" idx="2"/>
            </p:cNvCxnSpPr>
            <p:nvPr/>
          </p:nvCxnSpPr>
          <p:spPr>
            <a:xfrm>
              <a:off x="3124200" y="3624263"/>
              <a:ext cx="1457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3932D2E-0B9F-4F57-988F-8C1A71342DF9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5600700" y="3624263"/>
              <a:ext cx="1457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7AD1348-8647-4736-8D15-886EC5E2C43D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8077200" y="3624263"/>
              <a:ext cx="1457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C3FDFA-F902-4D3E-82CF-8A671352F176}"/>
                </a:ext>
              </a:extLst>
            </p:cNvPr>
            <p:cNvSpPr txBox="1"/>
            <p:nvPr/>
          </p:nvSpPr>
          <p:spPr>
            <a:xfrm>
              <a:off x="8337881" y="3324225"/>
              <a:ext cx="9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softmax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664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9F982-730B-429D-B15D-2F4D8E42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49002-4981-425C-8DC7-45D7807D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뉴런에서 계산된 값이 임계치보다 크면 </a:t>
            </a:r>
            <a:r>
              <a:rPr lang="en-US" altLang="ko-KR" dirty="0"/>
              <a:t>1</a:t>
            </a:r>
            <a:r>
              <a:rPr lang="ko-KR" altLang="en-US" dirty="0"/>
              <a:t>을 출력 작은 경우 </a:t>
            </a:r>
            <a:r>
              <a:rPr lang="en-US" altLang="ko-KR" dirty="0"/>
              <a:t>0</a:t>
            </a:r>
            <a:r>
              <a:rPr lang="ko-KR" altLang="en-US" dirty="0"/>
              <a:t>을 출력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latin typeface="Cambria Math" panose="02040503050406030204" pitchFamily="18" charset="0"/>
                <a:sym typeface="Wingdings" panose="05000000000000000000" pitchFamily="2" charset="2"/>
              </a:rPr>
              <a:t>다음으로 신호를 보낼지 말지를 결정</a:t>
            </a:r>
            <a:r>
              <a:rPr lang="en-US" altLang="ko-KR" dirty="0">
                <a:latin typeface="Cambria Math" panose="02040503050406030204" pitchFamily="18" charset="0"/>
                <a:sym typeface="Wingdings" panose="05000000000000000000" pitchFamily="2" charset="2"/>
              </a:rPr>
              <a:t>.</a:t>
            </a:r>
          </a:p>
          <a:p>
            <a:endParaRPr lang="en-US" altLang="ko-KR" i="1" dirty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8A2A48E-0EE4-4020-B98C-05EC378C565A}"/>
              </a:ext>
            </a:extLst>
          </p:cNvPr>
          <p:cNvGrpSpPr/>
          <p:nvPr/>
        </p:nvGrpSpPr>
        <p:grpSpPr>
          <a:xfrm>
            <a:off x="2776075" y="2780967"/>
            <a:ext cx="7047690" cy="3406318"/>
            <a:chOff x="2776075" y="2850436"/>
            <a:chExt cx="7047690" cy="340631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28E8314-A2B2-46BE-B5D5-BFBB77434E51}"/>
                </a:ext>
              </a:extLst>
            </p:cNvPr>
            <p:cNvGrpSpPr/>
            <p:nvPr/>
          </p:nvGrpSpPr>
          <p:grpSpPr>
            <a:xfrm>
              <a:off x="7744984" y="4559414"/>
              <a:ext cx="2078781" cy="1383204"/>
              <a:chOff x="1336788" y="4196028"/>
              <a:chExt cx="2427570" cy="1615285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0CA6B09E-BD81-4E20-9077-1589233D522C}"/>
                  </a:ext>
                </a:extLst>
              </p:cNvPr>
              <p:cNvGrpSpPr/>
              <p:nvPr/>
            </p:nvGrpSpPr>
            <p:grpSpPr>
              <a:xfrm>
                <a:off x="1336788" y="4196028"/>
                <a:ext cx="2427570" cy="1615285"/>
                <a:chOff x="1197539" y="4103196"/>
                <a:chExt cx="2427570" cy="1615285"/>
              </a:xfrm>
            </p:grpSpPr>
            <p:cxnSp>
              <p:nvCxnSpPr>
                <p:cNvPr id="5" name="직선 화살표 연결선 4">
                  <a:extLst>
                    <a:ext uri="{FF2B5EF4-FFF2-40B4-BE49-F238E27FC236}">
                      <a16:creationId xmlns:a16="http://schemas.microsoft.com/office/drawing/2014/main" id="{FABD91D6-D2EE-4064-A2FF-AB8EC81D6A36}"/>
                    </a:ext>
                  </a:extLst>
                </p:cNvPr>
                <p:cNvCxnSpPr/>
                <p:nvPr/>
              </p:nvCxnSpPr>
              <p:spPr>
                <a:xfrm flipV="1">
                  <a:off x="2385795" y="4103196"/>
                  <a:ext cx="0" cy="1615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화살표 연결선 6">
                  <a:extLst>
                    <a:ext uri="{FF2B5EF4-FFF2-40B4-BE49-F238E27FC236}">
                      <a16:creationId xmlns:a16="http://schemas.microsoft.com/office/drawing/2014/main" id="{AEC4F6FA-99FC-4518-AC3E-A6B93A235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5795" y="5718481"/>
                  <a:ext cx="123931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0B8C166B-1209-464D-9288-B2138B6C8E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97539" y="5718481"/>
                  <a:ext cx="11882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0455BF15-1972-45D9-A07A-44403D0DB005}"/>
                  </a:ext>
                </a:extLst>
              </p:cNvPr>
              <p:cNvGrpSpPr/>
              <p:nvPr/>
            </p:nvGrpSpPr>
            <p:grpSpPr>
              <a:xfrm>
                <a:off x="1661701" y="4938688"/>
                <a:ext cx="1726684" cy="872625"/>
                <a:chOff x="1485320" y="4845856"/>
                <a:chExt cx="1726684" cy="872625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A96D644E-4A10-4AB3-B204-4E2535219D6A}"/>
                    </a:ext>
                  </a:extLst>
                </p:cNvPr>
                <p:cNvCxnSpPr/>
                <p:nvPr/>
              </p:nvCxnSpPr>
              <p:spPr>
                <a:xfrm>
                  <a:off x="1485320" y="5718481"/>
                  <a:ext cx="86334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98CCD0BD-024C-4F0C-83C6-801F76611226}"/>
                    </a:ext>
                  </a:extLst>
                </p:cNvPr>
                <p:cNvCxnSpPr/>
                <p:nvPr/>
              </p:nvCxnSpPr>
              <p:spPr>
                <a:xfrm flipV="1">
                  <a:off x="2348662" y="4845856"/>
                  <a:ext cx="0" cy="8726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F1FFC928-9BBC-49D4-82E3-57AAED396901}"/>
                    </a:ext>
                  </a:extLst>
                </p:cNvPr>
                <p:cNvCxnSpPr/>
                <p:nvPr/>
              </p:nvCxnSpPr>
              <p:spPr>
                <a:xfrm>
                  <a:off x="2348662" y="4845856"/>
                  <a:ext cx="86334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09A49D6-7A21-4727-8C49-64B0E9044BB5}"/>
                </a:ext>
              </a:extLst>
            </p:cNvPr>
            <p:cNvGrpSpPr/>
            <p:nvPr/>
          </p:nvGrpSpPr>
          <p:grpSpPr>
            <a:xfrm>
              <a:off x="2776075" y="2850436"/>
              <a:ext cx="6627857" cy="3406318"/>
              <a:chOff x="1800950" y="2757125"/>
              <a:chExt cx="7584481" cy="3897965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C819998-012C-4667-9070-51B2D665B499}"/>
                  </a:ext>
                </a:extLst>
              </p:cNvPr>
              <p:cNvSpPr/>
              <p:nvPr/>
            </p:nvSpPr>
            <p:spPr>
              <a:xfrm>
                <a:off x="4177462" y="3072755"/>
                <a:ext cx="2515760" cy="25157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35EF6F24-5E66-4030-909D-0246D0486EF2}"/>
                  </a:ext>
                </a:extLst>
              </p:cNvPr>
              <p:cNvCxnSpPr>
                <a:cxnSpLocks/>
                <a:endCxn id="39" idx="2"/>
              </p:cNvCxnSpPr>
              <p:nvPr/>
            </p:nvCxnSpPr>
            <p:spPr>
              <a:xfrm>
                <a:off x="1800950" y="4330635"/>
                <a:ext cx="237651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926DADCF-3C10-4607-AB1A-2F4E9B5AB11F}"/>
                  </a:ext>
                </a:extLst>
              </p:cNvPr>
              <p:cNvCxnSpPr>
                <a:cxnSpLocks/>
                <a:endCxn id="39" idx="3"/>
              </p:cNvCxnSpPr>
              <p:nvPr/>
            </p:nvCxnSpPr>
            <p:spPr>
              <a:xfrm flipV="1">
                <a:off x="2302246" y="5220090"/>
                <a:ext cx="2243641" cy="113893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D74F3A76-735C-4B50-85C7-20281A04B8E0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>
                <a:off x="2194234" y="2766408"/>
                <a:ext cx="2351653" cy="6747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FDE43FBD-3A97-4B2C-8DF7-8CEEF12C6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8922" y="4330634"/>
                <a:ext cx="2636509" cy="1732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ED00590-8D8E-4E18-B05D-CE894F631E73}"/>
                  </a:ext>
                </a:extLst>
              </p:cNvPr>
              <p:cNvSpPr txBox="1"/>
              <p:nvPr/>
            </p:nvSpPr>
            <p:spPr>
              <a:xfrm>
                <a:off x="3267704" y="275712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W0X0</a:t>
                </a:r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3D02454-3068-4504-995B-A18FA6AF6B52}"/>
                  </a:ext>
                </a:extLst>
              </p:cNvPr>
              <p:cNvSpPr txBox="1"/>
              <p:nvPr/>
            </p:nvSpPr>
            <p:spPr>
              <a:xfrm>
                <a:off x="2623091" y="3903119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W1X1</a:t>
                </a:r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CEBFC35-936B-4584-AD6D-D09A155EF513}"/>
                  </a:ext>
                </a:extLst>
              </p:cNvPr>
              <p:cNvSpPr txBox="1"/>
              <p:nvPr/>
            </p:nvSpPr>
            <p:spPr>
              <a:xfrm>
                <a:off x="2641658" y="542022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W2X2</a:t>
                </a:r>
                <a:endParaRPr lang="ko-KR" altLang="en-US" dirty="0"/>
              </a:p>
            </p:txBody>
          </p: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E5F2E1D8-E6AD-4E48-9A71-0B2B44DD8056}"/>
                  </a:ext>
                </a:extLst>
              </p:cNvPr>
              <p:cNvCxnSpPr>
                <a:endCxn id="39" idx="4"/>
              </p:cNvCxnSpPr>
              <p:nvPr/>
            </p:nvCxnSpPr>
            <p:spPr>
              <a:xfrm flipV="1">
                <a:off x="5435342" y="5588515"/>
                <a:ext cx="0" cy="88190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48FA5BB-FBB9-44BF-A6C2-064CEFC651DE}"/>
                  </a:ext>
                </a:extLst>
              </p:cNvPr>
              <p:cNvSpPr txBox="1"/>
              <p:nvPr/>
            </p:nvSpPr>
            <p:spPr>
              <a:xfrm>
                <a:off x="5458292" y="628575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30B5EB69-1FC1-4BB7-ABCD-63D0DA87E6E4}"/>
                  </a:ext>
                </a:extLst>
              </p:cNvPr>
              <p:cNvCxnSpPr>
                <a:stCxn id="39" idx="7"/>
                <a:endCxn id="39" idx="5"/>
              </p:cNvCxnSpPr>
              <p:nvPr/>
            </p:nvCxnSpPr>
            <p:spPr>
              <a:xfrm>
                <a:off x="6324797" y="3441180"/>
                <a:ext cx="0" cy="177891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5867840-A692-4199-8573-56EF8836AE19}"/>
                  </a:ext>
                </a:extLst>
              </p:cNvPr>
              <p:cNvSpPr txBox="1"/>
              <p:nvPr/>
            </p:nvSpPr>
            <p:spPr>
              <a:xfrm>
                <a:off x="6377022" y="4145968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05F23D7-716F-4128-BAE7-7785449C3175}"/>
                    </a:ext>
                  </a:extLst>
                </p:cNvPr>
                <p:cNvSpPr txBox="1"/>
                <p:nvPr/>
              </p:nvSpPr>
              <p:spPr>
                <a:xfrm>
                  <a:off x="7099964" y="3448212"/>
                  <a:ext cx="2547300" cy="7101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f(X)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+1      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&amp;    0 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05F23D7-716F-4128-BAE7-7785449C3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9964" y="3448212"/>
                  <a:ext cx="2547300" cy="710194"/>
                </a:xfrm>
                <a:prstGeom prst="rect">
                  <a:avLst/>
                </a:prstGeom>
                <a:blipFill>
                  <a:blip r:embed="rId3"/>
                  <a:stretch>
                    <a:fillRect l="-21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EF0C58E-C383-4C97-A207-F8EEBF0FB404}"/>
                    </a:ext>
                  </a:extLst>
                </p:cNvPr>
                <p:cNvSpPr txBox="1"/>
                <p:nvPr/>
              </p:nvSpPr>
              <p:spPr>
                <a:xfrm>
                  <a:off x="4891401" y="3858332"/>
                  <a:ext cx="1876604" cy="7645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EF0C58E-C383-4C97-A207-F8EEBF0FB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1401" y="3858332"/>
                  <a:ext cx="1876604" cy="7645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F1A9B8D-37E1-4D03-8539-588CF48230BE}"/>
              </a:ext>
            </a:extLst>
          </p:cNvPr>
          <p:cNvSpPr/>
          <p:nvPr/>
        </p:nvSpPr>
        <p:spPr>
          <a:xfrm>
            <a:off x="6743258" y="2469344"/>
            <a:ext cx="4972201" cy="3722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8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41175-BED3-4BE0-874B-9570A9CE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</a:t>
            </a:r>
            <a:r>
              <a:rPr lang="ko-KR" altLang="en-US" dirty="0"/>
              <a:t>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C2914-E654-4050-98CA-7E6B8051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항상 </a:t>
            </a:r>
            <a:r>
              <a:rPr lang="en-US" altLang="ko-KR" dirty="0"/>
              <a:t>global minimum </a:t>
            </a:r>
            <a:r>
              <a:rPr lang="ko-KR" altLang="en-US" dirty="0"/>
              <a:t>을 찾는다는 보장이 없다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가중치들의 초기설정이 성능에 큰 영향을 미친다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/>
              <a:t>Layer</a:t>
            </a:r>
            <a:r>
              <a:rPr lang="ko-KR" altLang="en-US" dirty="0"/>
              <a:t>의 개수와 </a:t>
            </a:r>
            <a:r>
              <a:rPr lang="en-US" altLang="ko-KR" dirty="0"/>
              <a:t>node</a:t>
            </a:r>
            <a:r>
              <a:rPr lang="ko-KR" altLang="en-US" dirty="0"/>
              <a:t>의 개수를 정하는 모델이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Layer</a:t>
            </a:r>
            <a:r>
              <a:rPr lang="ko-KR" altLang="en-US" dirty="0"/>
              <a:t>가 많다고 성능이 좋아지는 것이 아니다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6940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87578-8D69-4FC3-92AA-26D9853E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43155-81B2-4C19-9BF3-1A19920A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weight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이면 안됨 </a:t>
            </a:r>
            <a:r>
              <a:rPr lang="en-US" altLang="ko-KR" dirty="0"/>
              <a:t>-&gt; </a:t>
            </a:r>
            <a:r>
              <a:rPr lang="ko-KR" altLang="en-US" dirty="0"/>
              <a:t>학습이 안됨</a:t>
            </a:r>
            <a:endParaRPr lang="en-US" altLang="ko-KR" dirty="0"/>
          </a:p>
          <a:p>
            <a:r>
              <a:rPr lang="en-US" altLang="ko-KR" dirty="0"/>
              <a:t>Use RBM</a:t>
            </a:r>
          </a:p>
          <a:p>
            <a:pPr lvl="1"/>
            <a:r>
              <a:rPr lang="ko-KR" altLang="en-US" dirty="0"/>
              <a:t>첫번째 </a:t>
            </a:r>
            <a:r>
              <a:rPr lang="en-US" altLang="ko-KR" dirty="0"/>
              <a:t>Layer </a:t>
            </a:r>
            <a:r>
              <a:rPr lang="ko-KR" altLang="en-US" dirty="0"/>
              <a:t>초기화 후 두번째 </a:t>
            </a:r>
            <a:r>
              <a:rPr lang="en-US" altLang="ko-KR" dirty="0"/>
              <a:t>Layer </a:t>
            </a:r>
            <a:r>
              <a:rPr lang="ko-KR" altLang="en-US" dirty="0"/>
              <a:t>초기화 후 </a:t>
            </a:r>
            <a:r>
              <a:rPr lang="en-US" altLang="ko-KR" dirty="0"/>
              <a:t>…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Use Xavier</a:t>
            </a:r>
          </a:p>
          <a:p>
            <a:pPr lvl="1"/>
            <a:r>
              <a:rPr lang="ko-KR" altLang="en-US" dirty="0"/>
              <a:t>입력 값과 출력 값 사이의 난수 선택 후 입력 값의 제곱근으로 나눈다 </a:t>
            </a:r>
            <a:r>
              <a:rPr lang="en-US" altLang="ko-KR" dirty="0"/>
              <a:t>……..?</a:t>
            </a:r>
          </a:p>
        </p:txBody>
      </p:sp>
    </p:spTree>
    <p:extLst>
      <p:ext uri="{BB962C8B-B14F-4D97-AF65-F5344CB8AC3E}">
        <p14:creationId xmlns:p14="http://schemas.microsoft.com/office/powerpoint/2010/main" val="4247223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DBCEB-4A52-4331-BDF2-4B6F5C35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AE3067C-CAD5-4F2D-B431-9D6B9166E625}"/>
              </a:ext>
            </a:extLst>
          </p:cNvPr>
          <p:cNvGrpSpPr/>
          <p:nvPr/>
        </p:nvGrpSpPr>
        <p:grpSpPr>
          <a:xfrm>
            <a:off x="2105025" y="3857413"/>
            <a:ext cx="8448675" cy="1019175"/>
            <a:chOff x="2105025" y="3114675"/>
            <a:chExt cx="8448675" cy="101917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75D87C1-9AED-45BD-BFE3-8C35A3B0B403}"/>
                </a:ext>
              </a:extLst>
            </p:cNvPr>
            <p:cNvSpPr/>
            <p:nvPr/>
          </p:nvSpPr>
          <p:spPr>
            <a:xfrm>
              <a:off x="2105025" y="3114675"/>
              <a:ext cx="1019175" cy="10191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784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49FBA19-D2E3-49BC-9D20-486AE4C01708}"/>
                </a:ext>
              </a:extLst>
            </p:cNvPr>
            <p:cNvSpPr/>
            <p:nvPr/>
          </p:nvSpPr>
          <p:spPr>
            <a:xfrm>
              <a:off x="4581525" y="3114675"/>
              <a:ext cx="1019175" cy="10191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196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BD75D13-1833-4E59-9E02-BF9E86D4DBAF}"/>
                </a:ext>
              </a:extLst>
            </p:cNvPr>
            <p:cNvSpPr/>
            <p:nvPr/>
          </p:nvSpPr>
          <p:spPr>
            <a:xfrm>
              <a:off x="7058025" y="3114675"/>
              <a:ext cx="1019175" cy="101917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1DD3BDA-4E8B-48A1-A38D-7358B6004F26}"/>
                </a:ext>
              </a:extLst>
            </p:cNvPr>
            <p:cNvSpPr/>
            <p:nvPr/>
          </p:nvSpPr>
          <p:spPr>
            <a:xfrm>
              <a:off x="9534525" y="3114675"/>
              <a:ext cx="1019175" cy="10191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64234FD-20E9-4876-98A1-558D97D1320A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3124200" y="3624263"/>
              <a:ext cx="1457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4391196-8D88-48AF-90CC-BD6FA15C0F63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5600700" y="3624263"/>
              <a:ext cx="1457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E97F12C-982F-4494-A664-7CB3D30A0B12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8077200" y="3624263"/>
              <a:ext cx="1457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A386C6-D575-4457-BC81-CACE5D39DC41}"/>
                </a:ext>
              </a:extLst>
            </p:cNvPr>
            <p:cNvSpPr txBox="1"/>
            <p:nvPr/>
          </p:nvSpPr>
          <p:spPr>
            <a:xfrm>
              <a:off x="8337881" y="3324225"/>
              <a:ext cx="9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softmax</a:t>
              </a:r>
              <a:endParaRPr lang="ko-KR" altLang="en-US" dirty="0"/>
            </a:p>
          </p:txBody>
        </p:sp>
      </p:grp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A12E1E61-6AD7-4674-AC04-10F0013C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Activation function – sigmoid? </a:t>
            </a:r>
            <a:r>
              <a:rPr lang="en-US" altLang="ko-KR" dirty="0" err="1"/>
              <a:t>ReLU</a:t>
            </a:r>
            <a:r>
              <a:rPr lang="en-US" altLang="ko-KR" dirty="0"/>
              <a:t>?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r>
              <a:rPr lang="en-US" altLang="ko-KR" dirty="0"/>
              <a:t>Loss function – cross entropy error</a:t>
            </a:r>
          </a:p>
          <a:p>
            <a:r>
              <a:rPr lang="en-US" altLang="ko-KR" dirty="0"/>
              <a:t>Optimizer – Momentum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Initializer - Xavier</a:t>
            </a:r>
          </a:p>
        </p:txBody>
      </p:sp>
    </p:spTree>
    <p:extLst>
      <p:ext uri="{BB962C8B-B14F-4D97-AF65-F5344CB8AC3E}">
        <p14:creationId xmlns:p14="http://schemas.microsoft.com/office/powerpoint/2010/main" val="658567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1458C-9758-458E-ACAD-10CEF303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82005-3FCD-4F54-8DE6-910F5A01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08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15087-A855-468D-A577-0F26964D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4CFB9-D1F9-43B6-9D07-668F5029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900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0B464-F3AD-4D9D-A936-7D4ADFEC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cost = -</a:t>
            </a:r>
            <a:r>
              <a:rPr lang="en-US" altLang="ko-KR" dirty="0" err="1"/>
              <a:t>tf.reduce_mean</a:t>
            </a:r>
            <a:r>
              <a:rPr lang="en-US" altLang="ko-KR" dirty="0"/>
              <a:t>(</a:t>
            </a:r>
            <a:br>
              <a:rPr lang="en-US" altLang="ko-KR" dirty="0"/>
            </a:br>
            <a:r>
              <a:rPr lang="en-US" altLang="ko-KR" dirty="0"/>
              <a:t>	Y*tf.log(model) + (1-Y)*tf.log(1-model))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7A761-E40A-4A9D-9F4D-D5D69D34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Logistic regression cost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답이 </a:t>
            </a:r>
            <a:r>
              <a:rPr lang="en-US" altLang="ko-KR" dirty="0"/>
              <a:t>1</a:t>
            </a:r>
            <a:r>
              <a:rPr lang="ko-KR" altLang="en-US" dirty="0"/>
              <a:t>일 때 </a:t>
            </a:r>
            <a:r>
              <a:rPr lang="en-US" altLang="ko-KR" dirty="0"/>
              <a:t>1</a:t>
            </a:r>
            <a:r>
              <a:rPr lang="ko-KR" altLang="en-US" dirty="0"/>
              <a:t>을 예측 </a:t>
            </a:r>
            <a:r>
              <a:rPr lang="en-US" altLang="ko-KR" dirty="0"/>
              <a:t>-&gt; cost = 0</a:t>
            </a:r>
            <a:r>
              <a:rPr lang="ko-KR" altLang="en-US" dirty="0"/>
              <a:t>에 수렴</a:t>
            </a:r>
            <a:endParaRPr lang="en-US" altLang="ko-KR" dirty="0"/>
          </a:p>
          <a:p>
            <a:r>
              <a:rPr lang="ko-KR" altLang="en-US" dirty="0"/>
              <a:t>답이 </a:t>
            </a:r>
            <a:r>
              <a:rPr lang="en-US" altLang="ko-KR" dirty="0"/>
              <a:t>1</a:t>
            </a:r>
            <a:r>
              <a:rPr lang="ko-KR" altLang="en-US" dirty="0"/>
              <a:t>일 때 </a:t>
            </a:r>
            <a:r>
              <a:rPr lang="en-US" altLang="ko-KR" dirty="0"/>
              <a:t>0</a:t>
            </a:r>
            <a:r>
              <a:rPr lang="ko-KR" altLang="en-US" dirty="0"/>
              <a:t>을 예측 </a:t>
            </a:r>
            <a:r>
              <a:rPr lang="en-US" altLang="ko-KR" dirty="0"/>
              <a:t>-&gt; cost = </a:t>
            </a:r>
            <a:r>
              <a:rPr lang="ko-KR" altLang="en-US" dirty="0"/>
              <a:t>무한대</a:t>
            </a:r>
            <a:endParaRPr lang="en-US" altLang="ko-KR" dirty="0"/>
          </a:p>
          <a:p>
            <a:r>
              <a:rPr lang="ko-KR" altLang="en-US" dirty="0"/>
              <a:t>답이 </a:t>
            </a:r>
            <a:r>
              <a:rPr lang="en-US" altLang="ko-KR" dirty="0"/>
              <a:t>0</a:t>
            </a:r>
            <a:r>
              <a:rPr lang="ko-KR" altLang="en-US" dirty="0"/>
              <a:t>일 때 </a:t>
            </a:r>
            <a:r>
              <a:rPr lang="en-US" altLang="ko-KR" dirty="0"/>
              <a:t>1</a:t>
            </a:r>
            <a:r>
              <a:rPr lang="ko-KR" altLang="en-US" dirty="0"/>
              <a:t>을 예측 </a:t>
            </a:r>
            <a:r>
              <a:rPr lang="en-US" altLang="ko-KR" dirty="0"/>
              <a:t>-&gt; cost = </a:t>
            </a:r>
            <a:r>
              <a:rPr lang="ko-KR" altLang="en-US" dirty="0"/>
              <a:t>무한대</a:t>
            </a:r>
            <a:endParaRPr lang="en-US" altLang="ko-KR" dirty="0"/>
          </a:p>
          <a:p>
            <a:r>
              <a:rPr lang="ko-KR" altLang="en-US" dirty="0"/>
              <a:t>답이 </a:t>
            </a:r>
            <a:r>
              <a:rPr lang="en-US" altLang="ko-KR" dirty="0"/>
              <a:t>1</a:t>
            </a:r>
            <a:r>
              <a:rPr lang="ko-KR" altLang="en-US" dirty="0"/>
              <a:t>일 때 </a:t>
            </a:r>
            <a:r>
              <a:rPr lang="en-US" altLang="ko-KR" dirty="0"/>
              <a:t>0</a:t>
            </a:r>
            <a:r>
              <a:rPr lang="ko-KR" altLang="en-US" dirty="0"/>
              <a:t>을 예측 </a:t>
            </a:r>
            <a:r>
              <a:rPr lang="en-US" altLang="ko-KR" dirty="0"/>
              <a:t>-&gt; cost = 0</a:t>
            </a:r>
            <a:r>
              <a:rPr lang="ko-KR" altLang="en-US" dirty="0"/>
              <a:t>에 수렴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158C90-9E87-4384-B974-FEBFEEFB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87" y="2243549"/>
            <a:ext cx="3973134" cy="6959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FAE69D-EC0F-4D4F-B3A0-960E0FA3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05" y="2919051"/>
            <a:ext cx="4910790" cy="8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7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45007-E9CA-4D01-989C-FD995E94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알고리즘 </a:t>
            </a:r>
            <a:r>
              <a:rPr lang="en-US" altLang="ko-KR" dirty="0"/>
              <a:t>– Delta Rule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AE727-FB6F-41BA-92CA-19541671F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출력 값이 우리가 원하는 목표 값</a:t>
            </a:r>
            <a:r>
              <a:rPr lang="en-US" altLang="ko-KR" dirty="0"/>
              <a:t>(d)</a:t>
            </a:r>
            <a:r>
              <a:rPr lang="ko-KR" altLang="en-US" dirty="0"/>
              <a:t>과 가까워지도록 가중치를 </a:t>
            </a:r>
            <a:r>
              <a:rPr lang="en-US" altLang="ko-KR" dirty="0"/>
              <a:t>Gradient Descent</a:t>
            </a:r>
            <a:r>
              <a:rPr lang="ko-KR" altLang="en-US" dirty="0"/>
              <a:t>를 이용하여 조정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b(</a:t>
            </a:r>
            <a:r>
              <a:rPr lang="ko-KR" altLang="en-US" dirty="0"/>
              <a:t>바이어스</a:t>
            </a:r>
            <a:r>
              <a:rPr lang="en-US" altLang="ko-KR" dirty="0"/>
              <a:t>)</a:t>
            </a:r>
            <a:r>
              <a:rPr lang="ko-KR" altLang="en-US" dirty="0"/>
              <a:t>를 임의의 값으로 초기화</a:t>
            </a:r>
            <a:endParaRPr lang="en-US" altLang="ko-KR" dirty="0"/>
          </a:p>
          <a:p>
            <a:r>
              <a:rPr lang="ko-KR" altLang="en-US" dirty="0"/>
              <a:t>하나의 학습 벡터에 대한 출력 값 계산</a:t>
            </a:r>
            <a:endParaRPr lang="en-US" altLang="ko-KR" dirty="0"/>
          </a:p>
          <a:p>
            <a:r>
              <a:rPr lang="ko-KR" altLang="en-US" dirty="0"/>
              <a:t>목표 값과 비교해서 허용 오차보다 크면 학습을 진행</a:t>
            </a:r>
            <a:endParaRPr lang="en-US" altLang="ko-KR" dirty="0"/>
          </a:p>
          <a:p>
            <a:r>
              <a:rPr lang="ko-KR" altLang="en-US" dirty="0"/>
              <a:t>목표 값과 비교해서 허용 오차보다 작으면 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..</a:t>
            </a:r>
          </a:p>
          <a:p>
            <a:r>
              <a:rPr lang="en-US" altLang="ko-KR" dirty="0"/>
              <a:t>..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54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45007-E9CA-4D01-989C-FD995E94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알고리즘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77B90FF-2E93-46A8-BD12-45E7DE75E763}"/>
              </a:ext>
            </a:extLst>
          </p:cNvPr>
          <p:cNvGrpSpPr/>
          <p:nvPr/>
        </p:nvGrpSpPr>
        <p:grpSpPr>
          <a:xfrm>
            <a:off x="2132510" y="1865551"/>
            <a:ext cx="8521775" cy="4152296"/>
            <a:chOff x="2176326" y="1921012"/>
            <a:chExt cx="8161236" cy="397662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13BB0B-E443-4F79-8C2D-19578D5D1B79}"/>
                </a:ext>
              </a:extLst>
            </p:cNvPr>
            <p:cNvSpPr/>
            <p:nvPr/>
          </p:nvSpPr>
          <p:spPr>
            <a:xfrm>
              <a:off x="2176327" y="1921012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W, b </a:t>
              </a:r>
              <a:r>
                <a:rPr lang="ko-KR" altLang="en-US" b="1" dirty="0">
                  <a:solidFill>
                    <a:schemeClr val="tx1"/>
                  </a:solidFill>
                </a:rPr>
                <a:t>초기화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AD266BDE-C8DE-4622-8E3E-6DF7421AB8AE}"/>
                    </a:ext>
                  </a:extLst>
                </p:cNvPr>
                <p:cNvSpPr/>
                <p:nvPr/>
              </p:nvSpPr>
              <p:spPr>
                <a:xfrm>
                  <a:off x="4476571" y="2571002"/>
                  <a:ext cx="1820255" cy="794759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Y = f</a:t>
                  </a:r>
                  <a:r>
                    <a:rPr lang="pt-BR" altLang="ko-KR" b="1" dirty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ko-KR" altLang="en-US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b="1" dirty="0">
                      <a:solidFill>
                        <a:schemeClr val="tx1"/>
                      </a:solidFill>
                    </a:rPr>
                    <a:t>+ b)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AD266BDE-C8DE-4622-8E3E-6DF7421AB8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571" y="2571002"/>
                  <a:ext cx="1820255" cy="794759"/>
                </a:xfrm>
                <a:prstGeom prst="rect">
                  <a:avLst/>
                </a:prstGeom>
                <a:blipFill>
                  <a:blip r:embed="rId3"/>
                  <a:stretch>
                    <a:fillRect t="-23404" b="-51064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6157941-4DB1-4113-8493-FA192A2716E2}"/>
                </a:ext>
              </a:extLst>
            </p:cNvPr>
            <p:cNvSpPr/>
            <p:nvPr/>
          </p:nvSpPr>
          <p:spPr>
            <a:xfrm>
              <a:off x="4476571" y="4154365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Y</a:t>
              </a:r>
              <a:r>
                <a:rPr lang="ko-KR" altLang="en-US" b="1" dirty="0">
                  <a:solidFill>
                    <a:schemeClr val="tx1"/>
                  </a:solidFill>
                </a:rPr>
                <a:t>와 목표 값 비교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15BD4ED-B9DD-4969-BE0F-48BEB2EAE7E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5386698" y="4949124"/>
              <a:ext cx="1" cy="9485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246CF1D-5313-496F-88A0-63A464EBDACD}"/>
                </a:ext>
              </a:extLst>
            </p:cNvPr>
            <p:cNvSpPr/>
            <p:nvPr/>
          </p:nvSpPr>
          <p:spPr>
            <a:xfrm>
              <a:off x="8517307" y="4162911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W,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b</a:t>
              </a:r>
              <a:r>
                <a:rPr lang="ko-KR" altLang="en-US" b="1" dirty="0">
                  <a:solidFill>
                    <a:schemeClr val="tx1"/>
                  </a:solidFill>
                </a:rPr>
                <a:t> 조정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199526C-A32C-4B79-A4C0-729C7AA2799B}"/>
                </a:ext>
              </a:extLst>
            </p:cNvPr>
            <p:cNvCxnSpPr>
              <a:cxnSpLocks/>
              <a:stCxn id="10" idx="3"/>
              <a:endCxn id="17" idx="1"/>
            </p:cNvCxnSpPr>
            <p:nvPr/>
          </p:nvCxnSpPr>
          <p:spPr>
            <a:xfrm>
              <a:off x="6296826" y="4551745"/>
              <a:ext cx="2220481" cy="85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409999F7-8C49-45EA-B3E1-AED785CB58F0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6969158" y="3375210"/>
              <a:ext cx="875818" cy="404073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359EDF4-22F2-40DA-BEA2-41617639AFA5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5386699" y="3365761"/>
              <a:ext cx="0" cy="788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99187EB9-2D94-4096-8987-D87347F239E0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16200000" flipV="1">
              <a:off x="3499083" y="3945870"/>
              <a:ext cx="2865106" cy="910128"/>
            </a:xfrm>
            <a:prstGeom prst="bentConnector4">
              <a:avLst>
                <a:gd name="adj1" fmla="val 222"/>
                <a:gd name="adj2" fmla="val 24905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9BC72944-B994-4C2F-AD8F-EBD9EF53E0A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>
              <a:off x="3996582" y="2318392"/>
              <a:ext cx="1390117" cy="25261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EE0CAB-6F5E-4ADA-AC05-703781CFDA88}"/>
                </a:ext>
              </a:extLst>
            </p:cNvPr>
            <p:cNvSpPr txBox="1"/>
            <p:nvPr/>
          </p:nvSpPr>
          <p:spPr>
            <a:xfrm>
              <a:off x="6511629" y="4122371"/>
              <a:ext cx="1790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차이 </a:t>
              </a:r>
              <a:r>
                <a:rPr lang="en-US" altLang="ko-KR" dirty="0"/>
                <a:t>&gt; </a:t>
              </a:r>
              <a:r>
                <a:rPr lang="ko-KR" altLang="en-US" dirty="0"/>
                <a:t>허용오차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DBDD52D-AE3B-499F-9565-B0DC836A4325}"/>
                </a:ext>
              </a:extLst>
            </p:cNvPr>
            <p:cNvSpPr/>
            <p:nvPr/>
          </p:nvSpPr>
          <p:spPr>
            <a:xfrm>
              <a:off x="2176326" y="4167783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700" b="1" dirty="0">
                  <a:solidFill>
                    <a:schemeClr val="tx1"/>
                  </a:solidFill>
                </a:rPr>
                <a:t>가중치의 변화가 일정수준 이하 </a:t>
              </a:r>
              <a:r>
                <a:rPr lang="ko-KR" altLang="en-US" sz="1700" b="1" dirty="0" err="1">
                  <a:solidFill>
                    <a:schemeClr val="tx1"/>
                  </a:solidFill>
                </a:rPr>
                <a:t>될때</a:t>
              </a:r>
              <a:r>
                <a:rPr lang="ko-KR" altLang="en-US" sz="1700" b="1" dirty="0">
                  <a:solidFill>
                    <a:schemeClr val="tx1"/>
                  </a:solidFill>
                </a:rPr>
                <a:t> 까지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921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C768E-C4D7-48FF-BE9A-68FE8C20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W, b </a:t>
            </a:r>
            <a:r>
              <a:rPr lang="ko-KR" altLang="en-US" dirty="0"/>
              <a:t>조정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923802-3014-4A14-A3B7-6246AB00A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Cambria Math" panose="02040503050406030204" pitchFamily="18" charset="0"/>
                  </a:rPr>
                  <a:t>출력 값과 목표 값의 차이가 허용 오차 보다 작을 때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W(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가중치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와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b(bias)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조정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600" dirty="0"/>
                  <a:t> = learning rate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= </a:t>
                </a:r>
                <a:r>
                  <a:rPr lang="ko-KR" altLang="en-US" sz="1600" dirty="0"/>
                  <a:t>목표 값</a:t>
                </a:r>
                <a:endParaRPr lang="en-US" altLang="ko-KR" sz="1600" dirty="0"/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923802-3014-4A14-A3B7-6246AB00A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37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06093-D261-421C-A646-34ECAA00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and.py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EA20CA2-A6DD-4436-9B77-BD1531D52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08536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0E09C-BC03-4A09-913E-8F2D31FF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10" y="365125"/>
            <a:ext cx="4827664" cy="1325563"/>
          </a:xfrm>
        </p:spPr>
        <p:txBody>
          <a:bodyPr/>
          <a:lstStyle/>
          <a:p>
            <a:r>
              <a:rPr lang="en-US" altLang="ko-KR" dirty="0"/>
              <a:t>AND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6572F9F-276C-41A4-B0DB-A926C3A22A3C}"/>
              </a:ext>
            </a:extLst>
          </p:cNvPr>
          <p:cNvGrpSpPr/>
          <p:nvPr/>
        </p:nvGrpSpPr>
        <p:grpSpPr>
          <a:xfrm>
            <a:off x="741586" y="2025352"/>
            <a:ext cx="4868993" cy="3861531"/>
            <a:chOff x="982767" y="1690688"/>
            <a:chExt cx="5486399" cy="435118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B15940E-4192-4F65-829C-BE059A63C7F2}"/>
                </a:ext>
              </a:extLst>
            </p:cNvPr>
            <p:cNvSpPr/>
            <p:nvPr/>
          </p:nvSpPr>
          <p:spPr>
            <a:xfrm>
              <a:off x="4760008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12F3622-EEC8-4D0C-BCA4-C850B8AAAEC2}"/>
                </a:ext>
              </a:extLst>
            </p:cNvPr>
            <p:cNvCxnSpPr/>
            <p:nvPr/>
          </p:nvCxnSpPr>
          <p:spPr>
            <a:xfrm flipV="1">
              <a:off x="1264778" y="1690688"/>
              <a:ext cx="0" cy="40691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328E3D8-7538-42FC-8E84-F5953799D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141" y="5759867"/>
              <a:ext cx="5230025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7ED9C16-A4A2-4F0E-A855-B52FBEE1841F}"/>
                </a:ext>
              </a:extLst>
            </p:cNvPr>
            <p:cNvCxnSpPr>
              <a:cxnSpLocks/>
            </p:cNvCxnSpPr>
            <p:nvPr/>
          </p:nvCxnSpPr>
          <p:spPr>
            <a:xfrm>
              <a:off x="2546646" y="2067100"/>
              <a:ext cx="3202846" cy="273385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E32844F-A3E9-4415-A051-A03D2687654E}"/>
                </a:ext>
              </a:extLst>
            </p:cNvPr>
            <p:cNvSpPr/>
            <p:nvPr/>
          </p:nvSpPr>
          <p:spPr>
            <a:xfrm>
              <a:off x="982767" y="2315910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6B8FBC5-74AB-440A-8E74-64F76D553DDB}"/>
                </a:ext>
              </a:extLst>
            </p:cNvPr>
            <p:cNvSpPr/>
            <p:nvPr/>
          </p:nvSpPr>
          <p:spPr>
            <a:xfrm>
              <a:off x="4760008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BB6484-8632-4977-A6E4-5A3FF6EC2909}"/>
                </a:ext>
              </a:extLst>
            </p:cNvPr>
            <p:cNvSpPr/>
            <p:nvPr/>
          </p:nvSpPr>
          <p:spPr>
            <a:xfrm>
              <a:off x="982767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CE330AB-B790-4036-9755-95C0C12B26E0}"/>
              </a:ext>
            </a:extLst>
          </p:cNvPr>
          <p:cNvGrpSpPr/>
          <p:nvPr/>
        </p:nvGrpSpPr>
        <p:grpSpPr>
          <a:xfrm>
            <a:off x="6092526" y="2025352"/>
            <a:ext cx="5163152" cy="4230864"/>
            <a:chOff x="651307" y="1690688"/>
            <a:chExt cx="5817859" cy="4767353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561A552-8DA3-48E3-BA19-8278FBC24F3F}"/>
                </a:ext>
              </a:extLst>
            </p:cNvPr>
            <p:cNvCxnSpPr/>
            <p:nvPr/>
          </p:nvCxnSpPr>
          <p:spPr>
            <a:xfrm flipV="1">
              <a:off x="1264778" y="1690688"/>
              <a:ext cx="0" cy="40691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002BEAA-3E15-4881-8FEF-3656FBF288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141" y="5759867"/>
              <a:ext cx="5230025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45C672-DFE8-479D-8953-BE6F62F70450}"/>
                </a:ext>
              </a:extLst>
            </p:cNvPr>
            <p:cNvSpPr txBox="1"/>
            <p:nvPr/>
          </p:nvSpPr>
          <p:spPr>
            <a:xfrm>
              <a:off x="4886367" y="6041876"/>
              <a:ext cx="208156" cy="416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B258227-4110-4983-B840-52465FE544D9}"/>
                </a:ext>
              </a:extLst>
            </p:cNvPr>
            <p:cNvCxnSpPr>
              <a:cxnSpLocks/>
            </p:cNvCxnSpPr>
            <p:nvPr/>
          </p:nvCxnSpPr>
          <p:spPr>
            <a:xfrm>
              <a:off x="651307" y="3308018"/>
              <a:ext cx="3202846" cy="273385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41A3F92-0EDE-470E-A3AD-4079BC9713CE}"/>
                </a:ext>
              </a:extLst>
            </p:cNvPr>
            <p:cNvSpPr/>
            <p:nvPr/>
          </p:nvSpPr>
          <p:spPr>
            <a:xfrm>
              <a:off x="982767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2E666C6-3B53-4DA8-AB2F-DB18CD2E61C5}"/>
                </a:ext>
              </a:extLst>
            </p:cNvPr>
            <p:cNvSpPr/>
            <p:nvPr/>
          </p:nvSpPr>
          <p:spPr>
            <a:xfrm>
              <a:off x="4760008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7A14A35-BA3F-433F-B60C-E48C55347C68}"/>
                </a:ext>
              </a:extLst>
            </p:cNvPr>
            <p:cNvSpPr/>
            <p:nvPr/>
          </p:nvSpPr>
          <p:spPr>
            <a:xfrm>
              <a:off x="4760008" y="5477854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5945E29-9547-4B9A-A222-8480FA361BE3}"/>
                </a:ext>
              </a:extLst>
            </p:cNvPr>
            <p:cNvSpPr/>
            <p:nvPr/>
          </p:nvSpPr>
          <p:spPr>
            <a:xfrm>
              <a:off x="982767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제목 1">
            <a:extLst>
              <a:ext uri="{FF2B5EF4-FFF2-40B4-BE49-F238E27FC236}">
                <a16:creationId xmlns:a16="http://schemas.microsoft.com/office/drawing/2014/main" id="{2D223524-3436-4927-85F5-601513D36F20}"/>
              </a:ext>
            </a:extLst>
          </p:cNvPr>
          <p:cNvSpPr txBox="1">
            <a:spLocks/>
          </p:cNvSpPr>
          <p:nvPr/>
        </p:nvSpPr>
        <p:spPr>
          <a:xfrm>
            <a:off x="6636960" y="639511"/>
            <a:ext cx="48276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48687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11190</TotalTime>
  <Words>1751</Words>
  <Application>Microsoft Office PowerPoint</Application>
  <PresentationFormat>와이드스크린</PresentationFormat>
  <Paragraphs>387</Paragraphs>
  <Slides>45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맑은 고딕</vt:lpstr>
      <vt:lpstr>Calibri</vt:lpstr>
      <vt:lpstr>Calibri Light</vt:lpstr>
      <vt:lpstr>Cambria Math</vt:lpstr>
      <vt:lpstr>Wingdings</vt:lpstr>
      <vt:lpstr>추억</vt:lpstr>
      <vt:lpstr>Multi Layer Perceptron &amp; Feed Forward Neural Network</vt:lpstr>
      <vt:lpstr>목차</vt:lpstr>
      <vt:lpstr>단일 퍼셉트론</vt:lpstr>
      <vt:lpstr>Activation function</vt:lpstr>
      <vt:lpstr>학습 알고리즘 – Delta Rule</vt:lpstr>
      <vt:lpstr>학습 알고리즘</vt:lpstr>
      <vt:lpstr>W, b 조정</vt:lpstr>
      <vt:lpstr>and.py</vt:lpstr>
      <vt:lpstr>AND</vt:lpstr>
      <vt:lpstr>XOR?</vt:lpstr>
      <vt:lpstr>다층 퍼셉트론</vt:lpstr>
      <vt:lpstr>학습 알고리즘</vt:lpstr>
      <vt:lpstr>초기화 (initialization)</vt:lpstr>
      <vt:lpstr>순전파 (feedforward)</vt:lpstr>
      <vt:lpstr>역전파 (backpropagation)</vt:lpstr>
      <vt:lpstr>역전파 (backpropagation) - 2</vt:lpstr>
      <vt:lpstr>역전파 (backpropagation) - 3</vt:lpstr>
      <vt:lpstr>역전파 (backpropagation) - 4</vt:lpstr>
      <vt:lpstr>예시 - XOR</vt:lpstr>
      <vt:lpstr>MLP의 한계</vt:lpstr>
      <vt:lpstr>추가 설명</vt:lpstr>
      <vt:lpstr>Activation function</vt:lpstr>
      <vt:lpstr>Activation function 종류</vt:lpstr>
      <vt:lpstr>Activation function – step function</vt:lpstr>
      <vt:lpstr>Activation function – sigmoid(1)</vt:lpstr>
      <vt:lpstr>Activation function – sigmoid(2)</vt:lpstr>
      <vt:lpstr>Activation function – ReLU</vt:lpstr>
      <vt:lpstr>Activation function – Leaky ReLU</vt:lpstr>
      <vt:lpstr>Activation function - softmax</vt:lpstr>
      <vt:lpstr>Loss Function</vt:lpstr>
      <vt:lpstr>Optimizers? (최적화)</vt:lpstr>
      <vt:lpstr>Optimizer – Gradient Descent</vt:lpstr>
      <vt:lpstr>Optimizer – Stochastic Gradient Descent</vt:lpstr>
      <vt:lpstr>Optimizer – Momentum</vt:lpstr>
      <vt:lpstr>Optimizer – Adam</vt:lpstr>
      <vt:lpstr>Gradient Descent vs Momentum vs Adam</vt:lpstr>
      <vt:lpstr>Feed Forward neural network?</vt:lpstr>
      <vt:lpstr>Mnist</vt:lpstr>
      <vt:lpstr>Mnist</vt:lpstr>
      <vt:lpstr>MLP의 한계</vt:lpstr>
      <vt:lpstr>초기화</vt:lpstr>
      <vt:lpstr>Mnist</vt:lpstr>
      <vt:lpstr>감사합니다.</vt:lpstr>
      <vt:lpstr>Appendix.</vt:lpstr>
      <vt:lpstr>cost = -tf.reduce_mean(  Y*tf.log(model) + (1-Y)*tf.log(1-model))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 sample파일을 지우고 새로 ppt or pdf를 만들어서 올려주세요</dc:title>
  <dc:creator>이주홍</dc:creator>
  <cp:lastModifiedBy>김병조</cp:lastModifiedBy>
  <cp:revision>482</cp:revision>
  <dcterms:created xsi:type="dcterms:W3CDTF">2017-10-26T08:54:54Z</dcterms:created>
  <dcterms:modified xsi:type="dcterms:W3CDTF">2017-11-07T08:26:11Z</dcterms:modified>
</cp:coreProperties>
</file>