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337" r:id="rId2"/>
    <p:sldId id="336" r:id="rId3"/>
    <p:sldId id="343" r:id="rId4"/>
    <p:sldId id="342" r:id="rId5"/>
    <p:sldId id="345" r:id="rId6"/>
    <p:sldId id="346" r:id="rId7"/>
    <p:sldId id="349" r:id="rId8"/>
    <p:sldId id="350" r:id="rId9"/>
    <p:sldId id="351" r:id="rId10"/>
    <p:sldId id="344" r:id="rId11"/>
    <p:sldId id="352" r:id="rId12"/>
    <p:sldId id="353" r:id="rId13"/>
    <p:sldId id="354" r:id="rId14"/>
    <p:sldId id="356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6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37EE2"/>
    <a:srgbClr val="FF9F9F"/>
    <a:srgbClr val="353537"/>
    <a:srgbClr val="7030A0"/>
    <a:srgbClr val="4472C4"/>
    <a:srgbClr val="7F7F7F"/>
    <a:srgbClr val="A6A6A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64556" autoAdjust="0"/>
  </p:normalViewPr>
  <p:slideViewPr>
    <p:cSldViewPr snapToGrid="0">
      <p:cViewPr varScale="1">
        <p:scale>
          <a:sx n="93" d="100"/>
          <a:sy n="93" d="100"/>
        </p:scale>
        <p:origin x="2262" y="66"/>
      </p:cViewPr>
      <p:guideLst>
        <p:guide orient="horz" pos="1800"/>
        <p:guide pos="26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A983-CE46-4296-BEB4-2557840AF88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E156A-A965-4BCF-908E-D2537A5A5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9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03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2018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CVPR</a:t>
            </a:r>
            <a:r>
              <a:rPr lang="ko-KR" altLang="en-US" baseline="0" dirty="0" smtClean="0"/>
              <a:t>에 발표된 </a:t>
            </a:r>
            <a:r>
              <a:rPr lang="en-US" altLang="ko-KR" baseline="0" dirty="0" smtClean="0"/>
              <a:t>Zero-Shot Learning </a:t>
            </a:r>
            <a:r>
              <a:rPr lang="ko-KR" altLang="en-US" baseline="0" dirty="0" smtClean="0"/>
              <a:t>모델로 </a:t>
            </a:r>
            <a:r>
              <a:rPr lang="en-US" altLang="ko-KR" baseline="0" dirty="0" smtClean="0"/>
              <a:t>GCN</a:t>
            </a:r>
            <a:r>
              <a:rPr lang="ko-KR" altLang="en-US" baseline="0" dirty="0" smtClean="0"/>
              <a:t>이라고 통칭되며 주 비교기법으로 쓰이는 가장 최신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5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고렇다면 조금 다른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로 넘어가서 이런 </a:t>
            </a:r>
            <a:r>
              <a:rPr lang="en-US" altLang="ko-KR" dirty="0" smtClean="0"/>
              <a:t>GCN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모델을 </a:t>
            </a:r>
            <a:r>
              <a:rPr lang="en-US" altLang="ko-KR" baseline="0" dirty="0" smtClean="0"/>
              <a:t>ZSL</a:t>
            </a:r>
            <a:r>
              <a:rPr lang="ko-KR" altLang="en-US" baseline="0" dirty="0" smtClean="0"/>
              <a:t>에 어떻게 적용을 했느냐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6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앞부분은 </a:t>
            </a:r>
            <a:r>
              <a:rPr lang="ko-KR" altLang="en-US" b="1" dirty="0" err="1" smtClean="0"/>
              <a:t>아쥬</a:t>
            </a:r>
            <a:r>
              <a:rPr lang="ko-KR" altLang="en-US" b="1" dirty="0" smtClean="0"/>
              <a:t> 똑같다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근데 뒷부분은 다르다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왜냐 </a:t>
            </a:r>
            <a:r>
              <a:rPr lang="en-US" altLang="ko-KR" b="1" dirty="0" smtClean="0"/>
              <a:t>ZSL</a:t>
            </a:r>
            <a:r>
              <a:rPr lang="ko-KR" altLang="en-US" b="1" dirty="0" smtClean="0"/>
              <a:t>은 아까 </a:t>
            </a:r>
            <a:r>
              <a:rPr lang="en-US" altLang="ko-KR" b="1" dirty="0" err="1" smtClean="0"/>
              <a:t>entitiy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classificatio</a:t>
            </a:r>
            <a:r>
              <a:rPr lang="ko-KR" altLang="en-US" b="1" dirty="0" smtClean="0"/>
              <a:t>이랑 달리 </a:t>
            </a:r>
            <a:r>
              <a:rPr lang="en-US" altLang="ko-KR" b="1" dirty="0" smtClean="0"/>
              <a:t>image classification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문제라서 이미지 정보가 학습에 </a:t>
            </a:r>
            <a:r>
              <a:rPr lang="ko-KR" altLang="en-US" b="1" baseline="0" dirty="0" err="1" smtClean="0"/>
              <a:t>필요하게쬬</a:t>
            </a:r>
            <a:r>
              <a:rPr lang="en-US" altLang="ko-KR" b="1" baseline="0" dirty="0" smtClean="0"/>
              <a:t>?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3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결과적으로 </a:t>
            </a:r>
            <a:r>
              <a:rPr lang="en-US" altLang="ko-KR" b="1" dirty="0" smtClean="0"/>
              <a:t>[n</a:t>
            </a:r>
            <a:r>
              <a:rPr lang="en-US" altLang="ko-KR" b="1" baseline="0" dirty="0" smtClean="0"/>
              <a:t> x D] matrix </a:t>
            </a:r>
            <a:r>
              <a:rPr lang="ko-KR" altLang="en-US" b="1" baseline="0" dirty="0" smtClean="0"/>
              <a:t>가 </a:t>
            </a:r>
            <a:r>
              <a:rPr lang="en-US" altLang="ko-KR" b="1" baseline="0" dirty="0" smtClean="0"/>
              <a:t>output </a:t>
            </a:r>
            <a:r>
              <a:rPr lang="ko-KR" altLang="en-US" b="1" baseline="0" dirty="0" smtClean="0"/>
              <a:t>으로 나오니까 </a:t>
            </a:r>
            <a:r>
              <a:rPr lang="ko-KR" altLang="en-US" b="1" dirty="0" smtClean="0"/>
              <a:t>마찬가지로 </a:t>
            </a:r>
            <a:r>
              <a:rPr lang="en-US" altLang="ko-KR" b="1" baseline="0" dirty="0" smtClean="0"/>
              <a:t>m</a:t>
            </a:r>
            <a:r>
              <a:rPr lang="ko-KR" altLang="en-US" b="1" baseline="0" dirty="0" smtClean="0"/>
              <a:t>개에 대해서 학습을 해야 되는데</a:t>
            </a:r>
            <a:r>
              <a:rPr lang="en-US" altLang="ko-KR" b="1" baseline="0" dirty="0" smtClean="0"/>
              <a:t>..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그럼 </a:t>
            </a:r>
            <a:r>
              <a:rPr lang="en-US" altLang="ko-KR" b="1" baseline="0" dirty="0" smtClean="0"/>
              <a:t>ground-truth </a:t>
            </a:r>
            <a:r>
              <a:rPr lang="ko-KR" altLang="en-US" b="1" baseline="0" dirty="0" smtClean="0"/>
              <a:t>는 뭘 쓰지</a:t>
            </a:r>
            <a:r>
              <a:rPr lang="en-US" altLang="ko-KR" b="1" baseline="0" dirty="0" smtClean="0"/>
              <a:t>?</a:t>
            </a:r>
          </a:p>
          <a:p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94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ground-truth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로 별도로 학습된 </a:t>
            </a:r>
            <a:r>
              <a:rPr lang="en-US" altLang="ko-KR" b="1" baseline="0" dirty="0" smtClean="0"/>
              <a:t>CNN</a:t>
            </a:r>
            <a:r>
              <a:rPr lang="ko-KR" altLang="en-US" b="1" baseline="0" dirty="0" smtClean="0"/>
              <a:t>의 마지막 </a:t>
            </a:r>
            <a:r>
              <a:rPr lang="en-US" altLang="ko-KR" b="1" baseline="0" dirty="0" smtClean="0"/>
              <a:t>hidden layer</a:t>
            </a:r>
            <a:r>
              <a:rPr lang="ko-KR" altLang="en-US" b="1" baseline="0" dirty="0" smtClean="0"/>
              <a:t>의 </a:t>
            </a:r>
            <a:r>
              <a:rPr lang="en-US" altLang="ko-KR" b="1" baseline="0" dirty="0" smtClean="0"/>
              <a:t>classifier weight</a:t>
            </a:r>
            <a:r>
              <a:rPr lang="ko-KR" altLang="en-US" b="1" baseline="0" dirty="0" smtClean="0"/>
              <a:t>를 쓰겠다 라는 거임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뭔 </a:t>
            </a:r>
            <a:r>
              <a:rPr lang="ko-KR" altLang="en-US" b="1" baseline="0" dirty="0" err="1" smtClean="0"/>
              <a:t>개소리지</a:t>
            </a:r>
            <a:r>
              <a:rPr lang="en-US" altLang="ko-KR" b="1" baseline="0" dirty="0" smtClean="0"/>
              <a:t>? </a:t>
            </a:r>
            <a:r>
              <a:rPr lang="ko-KR" altLang="en-US" b="1" baseline="0" dirty="0" err="1" smtClean="0"/>
              <a:t>제로샷</a:t>
            </a:r>
            <a:r>
              <a:rPr lang="ko-KR" altLang="en-US" b="1" baseline="0" dirty="0" smtClean="0"/>
              <a:t> 인식은 이미지를 보고 그 </a:t>
            </a:r>
            <a:r>
              <a:rPr lang="en-US" altLang="ko-KR" b="1" baseline="0" dirty="0" smtClean="0"/>
              <a:t>label</a:t>
            </a:r>
            <a:r>
              <a:rPr lang="ko-KR" altLang="en-US" b="1" baseline="0" dirty="0" smtClean="0"/>
              <a:t>을 맞히는 건데</a:t>
            </a:r>
            <a:r>
              <a:rPr lang="en-US" altLang="ko-KR" b="1" baseline="0" dirty="0" smtClean="0"/>
              <a:t>?</a:t>
            </a:r>
          </a:p>
          <a:p>
            <a:r>
              <a:rPr lang="ko-KR" altLang="en-US" b="1" baseline="0" dirty="0" smtClean="0"/>
              <a:t>원래 일반적으로는 </a:t>
            </a:r>
            <a:r>
              <a:rPr lang="en-US" altLang="ko-KR" b="1" baseline="0" dirty="0" smtClean="0"/>
              <a:t>visual space -&gt; semantic space</a:t>
            </a:r>
            <a:r>
              <a:rPr lang="ko-KR" altLang="en-US" b="1" baseline="0" dirty="0" smtClean="0"/>
              <a:t>로 </a:t>
            </a:r>
            <a:r>
              <a:rPr lang="en-US" altLang="ko-KR" b="1" baseline="0" dirty="0" smtClean="0"/>
              <a:t>embedding</a:t>
            </a:r>
            <a:r>
              <a:rPr lang="ko-KR" altLang="en-US" b="1" baseline="0" dirty="0" smtClean="0"/>
              <a:t>하는 걸 </a:t>
            </a:r>
            <a:r>
              <a:rPr lang="ko-KR" altLang="en-US" b="1" baseline="0" dirty="0" err="1" smtClean="0"/>
              <a:t>학습하는건데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여기선 반대로 </a:t>
            </a:r>
            <a:r>
              <a:rPr lang="en-US" altLang="ko-KR" b="1" baseline="0" dirty="0" smtClean="0"/>
              <a:t>semantic space -&gt; visual space</a:t>
            </a:r>
            <a:r>
              <a:rPr lang="ko-KR" altLang="en-US" b="1" baseline="0" dirty="0" smtClean="0"/>
              <a:t>로 </a:t>
            </a:r>
            <a:r>
              <a:rPr lang="en-US" altLang="ko-KR" b="1" baseline="0" dirty="0" smtClean="0"/>
              <a:t>embedding </a:t>
            </a:r>
            <a:r>
              <a:rPr lang="ko-KR" altLang="en-US" b="1" baseline="0" dirty="0" smtClean="0"/>
              <a:t>하는 걸 학습한다고 보면 됨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이렇게 하면 </a:t>
            </a:r>
            <a:r>
              <a:rPr lang="en-US" altLang="ko-KR" b="1" baseline="0" dirty="0" err="1" smtClean="0"/>
              <a:t>hubness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문제 같은 걸 완화할 수 있다고 두 번째 전 발표에서 관련 논문을 발표한 적이 </a:t>
            </a:r>
            <a:r>
              <a:rPr lang="ko-KR" altLang="en-US" b="1" baseline="0" dirty="0" err="1" smtClean="0"/>
              <a:t>있슈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err="1" smtClean="0"/>
              <a:t>암튼</a:t>
            </a:r>
            <a:r>
              <a:rPr lang="ko-KR" altLang="en-US" b="1" baseline="0" dirty="0" smtClean="0"/>
              <a:t> 이렇게 학습하든 저렇게 학습하든 </a:t>
            </a:r>
            <a:r>
              <a:rPr lang="en-US" altLang="ko-KR" b="1" baseline="0" dirty="0" smtClean="0"/>
              <a:t>inference </a:t>
            </a:r>
            <a:r>
              <a:rPr lang="ko-KR" altLang="en-US" b="1" baseline="0" dirty="0" smtClean="0"/>
              <a:t>할 때는 </a:t>
            </a:r>
            <a:r>
              <a:rPr lang="en-US" altLang="ko-KR" b="1" baseline="0" dirty="0" smtClean="0"/>
              <a:t>unseen image</a:t>
            </a:r>
            <a:r>
              <a:rPr lang="ko-KR" altLang="en-US" b="1" baseline="0" dirty="0" smtClean="0"/>
              <a:t>에 대해 </a:t>
            </a:r>
            <a:r>
              <a:rPr lang="en-US" altLang="ko-KR" b="1" baseline="0" dirty="0" smtClean="0"/>
              <a:t>label</a:t>
            </a:r>
            <a:r>
              <a:rPr lang="ko-KR" altLang="en-US" b="1" baseline="0" dirty="0" smtClean="0"/>
              <a:t>을 예측하는 건 똑같음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dirty="0" smtClean="0"/>
              <a:t>그럼 이 별도로 학습된 </a:t>
            </a:r>
            <a:r>
              <a:rPr lang="en-US" altLang="ko-KR" b="1" dirty="0" smtClean="0"/>
              <a:t>CNN</a:t>
            </a:r>
            <a:r>
              <a:rPr lang="ko-KR" altLang="en-US" b="1" dirty="0" smtClean="0"/>
              <a:t>은 뭐로 학습을 하냐</a:t>
            </a:r>
            <a:r>
              <a:rPr lang="en-US" altLang="ko-KR" b="1" dirty="0" smtClean="0"/>
              <a:t>,</a:t>
            </a:r>
          </a:p>
          <a:p>
            <a:r>
              <a:rPr lang="ko-KR" altLang="en-US" b="1" baseline="0" dirty="0" smtClean="0"/>
              <a:t>얘넨 그냥 기존 </a:t>
            </a:r>
            <a:r>
              <a:rPr lang="en-US" altLang="ko-KR" b="1" baseline="0" dirty="0" smtClean="0"/>
              <a:t>CNN </a:t>
            </a:r>
            <a:r>
              <a:rPr lang="ko-KR" altLang="en-US" b="1" baseline="0" dirty="0" smtClean="0"/>
              <a:t>학습하듯이 </a:t>
            </a:r>
            <a:r>
              <a:rPr lang="en-US" altLang="ko-KR" b="1" baseline="0" dirty="0" smtClean="0"/>
              <a:t> seen image</a:t>
            </a:r>
            <a:r>
              <a:rPr lang="ko-KR" altLang="en-US" b="1" baseline="0" dirty="0" smtClean="0"/>
              <a:t>를 </a:t>
            </a:r>
            <a:r>
              <a:rPr lang="en-US" altLang="ko-KR" b="1" baseline="0" dirty="0" smtClean="0"/>
              <a:t>input</a:t>
            </a:r>
            <a:r>
              <a:rPr lang="ko-KR" altLang="en-US" b="1" baseline="0" dirty="0" smtClean="0"/>
              <a:t>으로 넣고 그 </a:t>
            </a:r>
            <a:r>
              <a:rPr lang="en-US" altLang="ko-KR" b="1" baseline="0" dirty="0" smtClean="0"/>
              <a:t>output</a:t>
            </a:r>
            <a:r>
              <a:rPr lang="ko-KR" altLang="en-US" b="1" baseline="0" dirty="0" smtClean="0"/>
              <a:t>을 </a:t>
            </a:r>
            <a:r>
              <a:rPr lang="en-US" altLang="ko-KR" b="1" baseline="0" dirty="0" smtClean="0"/>
              <a:t>seen label</a:t>
            </a:r>
            <a:r>
              <a:rPr lang="ko-KR" altLang="en-US" b="1" baseline="0" dirty="0" smtClean="0"/>
              <a:t>이랑 비교해서 학습한다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이렇게 학습한 </a:t>
            </a:r>
            <a:r>
              <a:rPr lang="en-US" altLang="ko-KR" b="1" baseline="0" dirty="0" smtClean="0"/>
              <a:t>CNN</a:t>
            </a:r>
            <a:r>
              <a:rPr lang="ko-KR" altLang="en-US" b="1" baseline="0" dirty="0" smtClean="0"/>
              <a:t>에서 마지막 </a:t>
            </a:r>
            <a:r>
              <a:rPr lang="en-US" altLang="ko-KR" b="1" baseline="0" dirty="0" smtClean="0"/>
              <a:t>output </a:t>
            </a:r>
            <a:r>
              <a:rPr lang="ko-KR" altLang="en-US" b="1" baseline="0" dirty="0" smtClean="0"/>
              <a:t>내기 직전의 </a:t>
            </a:r>
            <a:r>
              <a:rPr lang="en-US" altLang="ko-KR" b="1" baseline="0" dirty="0" smtClean="0"/>
              <a:t>weight </a:t>
            </a:r>
            <a:r>
              <a:rPr lang="ko-KR" altLang="en-US" b="1" baseline="0" dirty="0" smtClean="0"/>
              <a:t>값을 </a:t>
            </a:r>
            <a:r>
              <a:rPr lang="en-US" altLang="ko-KR" b="1" baseline="0" dirty="0" smtClean="0"/>
              <a:t>ground-truth</a:t>
            </a:r>
            <a:r>
              <a:rPr lang="ko-KR" altLang="en-US" b="1" baseline="0" dirty="0" smtClean="0"/>
              <a:t>로 써보자는 것입니다</a:t>
            </a:r>
            <a:r>
              <a:rPr lang="en-US" altLang="ko-KR" b="1" baseline="0" dirty="0" smtClean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8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Classifier</a:t>
            </a:r>
            <a:r>
              <a:rPr lang="en-US" altLang="ko-KR" b="1" baseline="0" dirty="0" smtClean="0"/>
              <a:t> weight</a:t>
            </a:r>
            <a:r>
              <a:rPr lang="ko-KR" altLang="en-US" b="1" baseline="0" dirty="0" smtClean="0"/>
              <a:t>가 이해 안 갈 수 있어서 표현하자면</a:t>
            </a:r>
            <a:r>
              <a:rPr lang="en-US" altLang="ko-KR" b="1" baseline="0" dirty="0" smtClean="0"/>
              <a:t>,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한 이미지를 넣으면 </a:t>
            </a:r>
            <a:r>
              <a:rPr lang="en-US" altLang="ko-KR" b="1" baseline="0" dirty="0" smtClean="0"/>
              <a:t>Convolutional layer</a:t>
            </a:r>
            <a:r>
              <a:rPr lang="ko-KR" altLang="en-US" b="1" baseline="0" dirty="0" smtClean="0"/>
              <a:t>를 막 거쳐서 </a:t>
            </a:r>
            <a:r>
              <a:rPr lang="en-US" altLang="ko-KR" b="1" baseline="0" dirty="0" smtClean="0"/>
              <a:t>[1 x D]</a:t>
            </a:r>
            <a:r>
              <a:rPr lang="ko-KR" altLang="en-US" b="1" baseline="0" dirty="0" smtClean="0"/>
              <a:t>의 </a:t>
            </a:r>
            <a:r>
              <a:rPr lang="en-US" altLang="ko-KR" b="1" baseline="0" dirty="0" smtClean="0"/>
              <a:t>feature vector </a:t>
            </a:r>
            <a:r>
              <a:rPr lang="ko-KR" altLang="en-US" b="1" baseline="0" dirty="0" smtClean="0"/>
              <a:t>가 나오는데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이걸 </a:t>
            </a:r>
            <a:r>
              <a:rPr lang="en-US" altLang="ko-KR" b="1" baseline="0" dirty="0" smtClean="0"/>
              <a:t>[D x m]</a:t>
            </a:r>
            <a:r>
              <a:rPr lang="ko-KR" altLang="en-US" b="1" baseline="0" dirty="0" smtClean="0"/>
              <a:t>의</a:t>
            </a:r>
            <a:r>
              <a:rPr lang="en-US" altLang="ko-KR" b="1" baseline="0" dirty="0" smtClean="0"/>
              <a:t> fc-layer </a:t>
            </a:r>
            <a:r>
              <a:rPr lang="ko-KR" altLang="en-US" b="1" baseline="0" dirty="0" smtClean="0"/>
              <a:t>에 넣어버리면 </a:t>
            </a:r>
            <a:r>
              <a:rPr lang="en-US" altLang="ko-KR" b="1" baseline="0" dirty="0" smtClean="0"/>
              <a:t>[1 x m]</a:t>
            </a:r>
            <a:r>
              <a:rPr lang="ko-KR" altLang="en-US" b="1" baseline="0" dirty="0" smtClean="0"/>
              <a:t>의 </a:t>
            </a:r>
            <a:r>
              <a:rPr lang="en-US" altLang="ko-KR" b="1" baseline="0" dirty="0" smtClean="0"/>
              <a:t>prediction score </a:t>
            </a:r>
            <a:r>
              <a:rPr lang="ko-KR" altLang="en-US" b="1" baseline="0" dirty="0" smtClean="0"/>
              <a:t>가 나오는  기본 </a:t>
            </a:r>
            <a:r>
              <a:rPr lang="en-US" altLang="ko-KR" b="1" baseline="0" dirty="0" smtClean="0"/>
              <a:t>CNN</a:t>
            </a:r>
            <a:r>
              <a:rPr lang="ko-KR" altLang="en-US" b="1" baseline="0" dirty="0" smtClean="0"/>
              <a:t>의 구조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이어서</a:t>
            </a:r>
            <a:r>
              <a:rPr lang="en-US" altLang="ko-KR" b="1" baseline="0" dirty="0" smtClean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73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여기서 </a:t>
            </a:r>
            <a:r>
              <a:rPr lang="en-US" altLang="ko-KR" b="1" baseline="0" dirty="0" smtClean="0"/>
              <a:t>[D x m] </a:t>
            </a:r>
            <a:r>
              <a:rPr lang="ko-KR" altLang="en-US" b="1" baseline="0" dirty="0" smtClean="0"/>
              <a:t>의 </a:t>
            </a:r>
            <a:r>
              <a:rPr lang="en-US" altLang="ko-KR" b="1" baseline="0" dirty="0" smtClean="0"/>
              <a:t>classifier weight matrix</a:t>
            </a:r>
            <a:r>
              <a:rPr lang="ko-KR" altLang="en-US" b="1" baseline="0" dirty="0" smtClean="0"/>
              <a:t>를 뒤집어서  </a:t>
            </a:r>
            <a:r>
              <a:rPr lang="en-US" altLang="ko-KR" b="1" baseline="0" dirty="0" smtClean="0"/>
              <a:t>[m x D] </a:t>
            </a:r>
            <a:r>
              <a:rPr lang="ko-KR" altLang="en-US" b="1" baseline="0" dirty="0" smtClean="0"/>
              <a:t>로 </a:t>
            </a:r>
            <a:r>
              <a:rPr lang="ko-KR" altLang="en-US" b="1" baseline="0" dirty="0" err="1" smtClean="0"/>
              <a:t>활용하겠다리</a:t>
            </a:r>
            <a:r>
              <a:rPr lang="en-US" altLang="ko-KR" b="1" baseline="0" dirty="0" smtClean="0"/>
              <a:t>~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2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요렇게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6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그러고 다시 돌아가서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아까 </a:t>
            </a:r>
            <a:r>
              <a:rPr lang="en-US" altLang="ko-KR" b="1" dirty="0" smtClean="0"/>
              <a:t>GCN </a:t>
            </a:r>
            <a:r>
              <a:rPr lang="ko-KR" altLang="en-US" b="1" dirty="0" smtClean="0"/>
              <a:t>결과로 나온 </a:t>
            </a:r>
            <a:r>
              <a:rPr lang="en-US" altLang="ko-KR" b="1" dirty="0" smtClean="0"/>
              <a:t>output</a:t>
            </a:r>
            <a:r>
              <a:rPr lang="ko-KR" altLang="en-US" b="1" baseline="0" dirty="0" smtClean="0"/>
              <a:t> 행렬 </a:t>
            </a:r>
            <a:r>
              <a:rPr lang="en-US" altLang="ko-KR" b="1" baseline="0" dirty="0" smtClean="0"/>
              <a:t>Z</a:t>
            </a:r>
            <a:r>
              <a:rPr lang="ko-KR" altLang="en-US" b="1" baseline="0" dirty="0" smtClean="0"/>
              <a:t>를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방금</a:t>
            </a:r>
            <a:r>
              <a:rPr lang="en-US" altLang="ko-KR" b="1" baseline="0" dirty="0" smtClean="0"/>
              <a:t> classifier weight</a:t>
            </a:r>
            <a:r>
              <a:rPr lang="ko-KR" altLang="en-US" b="1" baseline="0" dirty="0" smtClean="0"/>
              <a:t>랑 행</a:t>
            </a:r>
            <a:r>
              <a:rPr lang="en-US" altLang="ko-KR" b="1" baseline="0" dirty="0" smtClean="0"/>
              <a:t>-by-</a:t>
            </a:r>
            <a:r>
              <a:rPr lang="ko-KR" altLang="en-US" b="1" baseline="0" dirty="0" smtClean="0"/>
              <a:t>행으로 </a:t>
            </a:r>
            <a:r>
              <a:rPr lang="en-US" altLang="ko-KR" b="1" baseline="0" dirty="0" err="1" smtClean="0"/>
              <a:t>mse</a:t>
            </a:r>
            <a:r>
              <a:rPr lang="en-US" altLang="ko-KR" b="1" baseline="0" dirty="0" smtClean="0"/>
              <a:t>-loss</a:t>
            </a:r>
            <a:r>
              <a:rPr lang="ko-KR" altLang="en-US" b="1" baseline="0" dirty="0" smtClean="0"/>
              <a:t>를 계산해준다</a:t>
            </a:r>
            <a:r>
              <a:rPr lang="en-US" altLang="ko-KR" b="1" baseline="0" dirty="0" smtClean="0"/>
              <a:t>~</a:t>
            </a:r>
          </a:p>
          <a:p>
            <a:endParaRPr lang="en-US" altLang="ko-KR" b="1" baseline="0" dirty="0" smtClean="0"/>
          </a:p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그렇게 해서 학습된 결과로</a:t>
            </a:r>
            <a:r>
              <a:rPr lang="en-US" altLang="ko-KR" b="1" dirty="0" smtClean="0"/>
              <a:t>,   “</a:t>
            </a:r>
            <a:r>
              <a:rPr lang="ko-KR" altLang="en-US" b="1" dirty="0" smtClean="0"/>
              <a:t>고정된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행렬 </a:t>
            </a:r>
            <a:r>
              <a:rPr lang="en-US" altLang="ko-KR" b="1" dirty="0" smtClean="0"/>
              <a:t>Z</a:t>
            </a:r>
            <a:r>
              <a:rPr lang="ko-KR" altLang="en-US" b="1" dirty="0" smtClean="0"/>
              <a:t>가 나오게 됨</a:t>
            </a:r>
            <a:r>
              <a:rPr lang="en-US" altLang="ko-KR" b="1" dirty="0" smtClean="0"/>
              <a:t>.</a:t>
            </a:r>
            <a:r>
              <a:rPr lang="en-US" altLang="ko-KR" b="1" baseline="0" dirty="0" smtClean="0"/>
              <a:t> 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요게 대충 무슨 뜻이냐</a:t>
            </a:r>
            <a:r>
              <a:rPr lang="en-US" altLang="ko-KR" b="1" baseline="0" dirty="0" smtClean="0"/>
              <a:t> : word embedding</a:t>
            </a:r>
            <a:r>
              <a:rPr lang="ko-KR" altLang="en-US" b="1" baseline="0" dirty="0" smtClean="0"/>
              <a:t>과 </a:t>
            </a:r>
            <a:r>
              <a:rPr lang="en-US" altLang="ko-KR" b="1" baseline="0" dirty="0" smtClean="0"/>
              <a:t>knowledge graph </a:t>
            </a:r>
            <a:r>
              <a:rPr lang="ko-KR" altLang="en-US" b="1" baseline="0" dirty="0" smtClean="0"/>
              <a:t>의 인접 정보를 </a:t>
            </a:r>
            <a:r>
              <a:rPr lang="en-US" altLang="ko-KR" b="1" baseline="0" dirty="0" smtClean="0"/>
              <a:t>convolution </a:t>
            </a:r>
            <a:r>
              <a:rPr lang="ko-KR" altLang="en-US" b="1" baseline="0" dirty="0" smtClean="0"/>
              <a:t>한 결과가 </a:t>
            </a:r>
            <a:r>
              <a:rPr lang="en-US" altLang="ko-KR" b="1" baseline="0" dirty="0" smtClean="0"/>
              <a:t>image classifier</a:t>
            </a:r>
            <a:r>
              <a:rPr lang="ko-KR" altLang="en-US" b="1" baseline="0" dirty="0" smtClean="0"/>
              <a:t>를 어느 정도 모방하게끔 하겠다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그래서</a:t>
            </a:r>
            <a:r>
              <a:rPr lang="en-US" altLang="ko-KR" b="1" baseline="0" dirty="0" smtClean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39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 smtClean="0"/>
              <a:t>Inference </a:t>
            </a:r>
            <a:r>
              <a:rPr lang="ko-KR" altLang="en-US" b="1" baseline="0" dirty="0" smtClean="0"/>
              <a:t>할 때는 먼저</a:t>
            </a:r>
            <a:r>
              <a:rPr lang="en-US" altLang="ko-KR" b="1" baseline="0" dirty="0" smtClean="0"/>
              <a:t>, unseen </a:t>
            </a:r>
            <a:r>
              <a:rPr lang="ko-KR" altLang="en-US" b="1" baseline="0" dirty="0" smtClean="0"/>
              <a:t>이미지를 아까 그 </a:t>
            </a:r>
            <a:r>
              <a:rPr lang="en-US" altLang="ko-KR" b="1" baseline="0" dirty="0" smtClean="0"/>
              <a:t>CNN</a:t>
            </a:r>
            <a:r>
              <a:rPr lang="ko-KR" altLang="en-US" b="1" baseline="0" dirty="0" smtClean="0"/>
              <a:t>에 넣어서 </a:t>
            </a:r>
            <a:r>
              <a:rPr lang="en-US" altLang="ko-KR" b="1" baseline="0" dirty="0" smtClean="0"/>
              <a:t>[1 x D] feature</a:t>
            </a:r>
            <a:r>
              <a:rPr lang="ko-KR" altLang="en-US" b="1" baseline="0" dirty="0" smtClean="0"/>
              <a:t>를 뽑아내고</a:t>
            </a:r>
            <a:r>
              <a:rPr lang="en-US" altLang="ko-KR" b="1" baseline="0" dirty="0" smtClean="0"/>
              <a:t>,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학습된 </a:t>
            </a:r>
            <a:r>
              <a:rPr lang="en-US" altLang="ko-KR" b="1" baseline="0" dirty="0" smtClean="0"/>
              <a:t>Z </a:t>
            </a:r>
            <a:r>
              <a:rPr lang="ko-KR" altLang="en-US" b="1" baseline="0" dirty="0" smtClean="0"/>
              <a:t>행렬의  </a:t>
            </a:r>
            <a:r>
              <a:rPr lang="en-US" altLang="ko-KR" b="1" baseline="0" dirty="0" smtClean="0"/>
              <a:t>n-m (unseen, </a:t>
            </a:r>
            <a:r>
              <a:rPr lang="ko-KR" altLang="en-US" b="1" baseline="0" dirty="0" smtClean="0"/>
              <a:t>학습에 관여 </a:t>
            </a:r>
            <a:r>
              <a:rPr lang="en-US" altLang="ko-KR" b="1" baseline="0" dirty="0" smtClean="0"/>
              <a:t>X)</a:t>
            </a:r>
            <a:r>
              <a:rPr lang="ko-KR" altLang="en-US" b="1" baseline="0" dirty="0" smtClean="0"/>
              <a:t>개의 행에 대해서만  </a:t>
            </a:r>
            <a:r>
              <a:rPr lang="en-US" altLang="ko-KR" b="1" baseline="0" dirty="0" smtClean="0"/>
              <a:t>dot-product </a:t>
            </a:r>
            <a:r>
              <a:rPr lang="ko-KR" altLang="en-US" b="1" baseline="0" dirty="0" err="1" smtClean="0"/>
              <a:t>유사도를</a:t>
            </a:r>
            <a:r>
              <a:rPr lang="ko-KR" altLang="en-US" b="1" baseline="0" dirty="0" smtClean="0"/>
              <a:t> 계산하여 최종적으로 </a:t>
            </a:r>
            <a:r>
              <a:rPr lang="en-US" altLang="ko-KR" b="1" baseline="0" dirty="0" smtClean="0"/>
              <a:t>label</a:t>
            </a:r>
            <a:r>
              <a:rPr lang="ko-KR" altLang="en-US" b="1" baseline="0" dirty="0" smtClean="0"/>
              <a:t>을 예측하겠다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Image classifier</a:t>
            </a:r>
            <a:r>
              <a:rPr lang="ko-KR" altLang="en-US" b="1" baseline="0" dirty="0" smtClean="0"/>
              <a:t>를 모방하게끔 학습했기 때문에 앞뒤가 맞게 됨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9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사진에서 볼</a:t>
            </a:r>
            <a:r>
              <a:rPr lang="ko-KR" altLang="en-US" baseline="0" dirty="0" smtClean="0"/>
              <a:t> 수 있 듯 </a:t>
            </a:r>
            <a:r>
              <a:rPr lang="ko-KR" altLang="en-US" baseline="0" dirty="0" err="1" smtClean="0"/>
              <a:t>오카피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왼쪽 그림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다리 쪽은 얼룩말처럼 무늬가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얼굴이랑 몸은 </a:t>
            </a:r>
            <a:r>
              <a:rPr lang="ko-KR" altLang="en-US" baseline="0" dirty="0" err="1" smtClean="0"/>
              <a:t>사슴이랑</a:t>
            </a:r>
            <a:r>
              <a:rPr lang="ko-KR" altLang="en-US" baseline="0" dirty="0" smtClean="0"/>
              <a:t> 유사하게 생김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기존 </a:t>
            </a:r>
            <a:r>
              <a:rPr lang="en-US" altLang="ko-KR" baseline="0" dirty="0" smtClean="0"/>
              <a:t>ZSL(Zero-Shot Learning) </a:t>
            </a:r>
            <a:r>
              <a:rPr lang="ko-KR" altLang="en-US" baseline="0" dirty="0" smtClean="0"/>
              <a:t>모델들의 방식</a:t>
            </a:r>
            <a:r>
              <a:rPr lang="en-US" altLang="ko-KR" baseline="0" dirty="0" smtClean="0"/>
              <a:t>: seen</a:t>
            </a:r>
            <a:r>
              <a:rPr lang="ko-KR" altLang="en-US" baseline="0" dirty="0" smtClean="0"/>
              <a:t> 객체</a:t>
            </a:r>
            <a:r>
              <a:rPr lang="en-US" altLang="ko-KR" baseline="0" dirty="0" smtClean="0"/>
              <a:t>(ex. </a:t>
            </a:r>
            <a:r>
              <a:rPr lang="ko-KR" altLang="en-US" baseline="0" dirty="0" smtClean="0"/>
              <a:t>수박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로부터 특정 </a:t>
            </a:r>
            <a:r>
              <a:rPr lang="en-US" altLang="ko-KR" baseline="0" dirty="0" smtClean="0"/>
              <a:t>visual feature(ex.</a:t>
            </a:r>
            <a:r>
              <a:rPr lang="ko-KR" altLang="en-US" baseline="0" dirty="0" smtClean="0"/>
              <a:t>얼룩무늬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보는 방법을 배워서</a:t>
            </a:r>
            <a:r>
              <a:rPr lang="en-US" altLang="ko-KR" baseline="0" dirty="0" smtClean="0"/>
              <a:t>, unseen </a:t>
            </a:r>
            <a:r>
              <a:rPr lang="ko-KR" altLang="en-US" baseline="0" dirty="0" smtClean="0"/>
              <a:t>객체</a:t>
            </a:r>
            <a:r>
              <a:rPr lang="en-US" altLang="ko-KR" baseline="0" dirty="0" smtClean="0"/>
              <a:t>(ex. </a:t>
            </a:r>
            <a:r>
              <a:rPr lang="ko-KR" altLang="en-US" baseline="0" dirty="0" smtClean="0"/>
              <a:t>얼룩말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가 비슷한 </a:t>
            </a:r>
            <a:r>
              <a:rPr lang="en-US" altLang="ko-KR" baseline="0" dirty="0" smtClean="0"/>
              <a:t>visual feature(ex.</a:t>
            </a:r>
            <a:r>
              <a:rPr lang="ko-KR" altLang="en-US" baseline="0" dirty="0" smtClean="0"/>
              <a:t>얼룩무늬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가진 걸 어디선가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봤으니</a:t>
            </a:r>
            <a:r>
              <a:rPr lang="en-US" altLang="ko-KR" baseline="0" dirty="0" smtClean="0"/>
              <a:t>”(semantic embedding, i.e. word vector) </a:t>
            </a:r>
            <a:r>
              <a:rPr lang="ko-KR" altLang="en-US" baseline="0" dirty="0" smtClean="0"/>
              <a:t>처음 보더라도 분류할 수 있지 않을까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에 더해서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두 객체가 개념적으로 혹은 분류학적으로 비슷하다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라는 정보를 추가하면 더 성능이 좋지 않겠냐 라는 착안점에서 연구가 시작됨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2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실험은 크게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개가 있었는데 그 중 가장 일반적으로 쓰이는 </a:t>
            </a:r>
            <a:r>
              <a:rPr lang="en-US" altLang="ko-KR" b="1" baseline="0" dirty="0" smtClean="0"/>
              <a:t> I</a:t>
            </a:r>
            <a:r>
              <a:rPr lang="en-US" altLang="ko-KR" b="1" dirty="0" smtClean="0"/>
              <a:t>mageNet</a:t>
            </a:r>
            <a:r>
              <a:rPr lang="ko-KR" altLang="en-US" b="1" dirty="0" smtClean="0"/>
              <a:t>에서의 실험만 서술하겠음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Train,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즉 </a:t>
            </a:r>
            <a:r>
              <a:rPr lang="en-US" altLang="ko-KR" b="1" baseline="0" dirty="0" smtClean="0"/>
              <a:t>seen set</a:t>
            </a:r>
            <a:r>
              <a:rPr lang="ko-KR" altLang="en-US" b="1" baseline="0" dirty="0" smtClean="0"/>
              <a:t>은 </a:t>
            </a:r>
            <a:r>
              <a:rPr lang="en-US" altLang="ko-KR" b="1" baseline="0" dirty="0" smtClean="0"/>
              <a:t>ImageNet 1K </a:t>
            </a:r>
            <a:r>
              <a:rPr lang="ko-KR" altLang="en-US" b="1" baseline="0" dirty="0" err="1" smtClean="0"/>
              <a:t>챌린지</a:t>
            </a:r>
            <a:r>
              <a:rPr lang="ko-KR" altLang="en-US" b="1" baseline="0" dirty="0" smtClean="0"/>
              <a:t> 셋을 쓰고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Test, </a:t>
            </a:r>
            <a:r>
              <a:rPr lang="ko-KR" altLang="en-US" b="1" baseline="0" dirty="0" smtClean="0"/>
              <a:t>즉 </a:t>
            </a:r>
            <a:r>
              <a:rPr lang="en-US" altLang="ko-KR" b="1" baseline="0" dirty="0" smtClean="0"/>
              <a:t>unseen set</a:t>
            </a:r>
            <a:r>
              <a:rPr lang="ko-KR" altLang="en-US" b="1" baseline="0" dirty="0" smtClean="0"/>
              <a:t>은 </a:t>
            </a:r>
            <a:r>
              <a:rPr lang="en-US" altLang="ko-KR" b="1" baseline="0" dirty="0" smtClean="0"/>
              <a:t>ImageNet 21K </a:t>
            </a:r>
            <a:r>
              <a:rPr lang="ko-KR" altLang="en-US" b="1" baseline="0" dirty="0" smtClean="0"/>
              <a:t>셋을 씀</a:t>
            </a:r>
            <a:r>
              <a:rPr lang="en-US" altLang="ko-KR" b="1" baseline="0" dirty="0" smtClean="0"/>
              <a:t>. (classic setting)</a:t>
            </a:r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여기서 </a:t>
            </a:r>
            <a:r>
              <a:rPr lang="en-US" altLang="ko-KR" b="1" baseline="0" dirty="0" smtClean="0"/>
              <a:t>1K 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21K</a:t>
            </a:r>
            <a:r>
              <a:rPr lang="ko-KR" altLang="en-US" b="1" baseline="0" dirty="0" smtClean="0"/>
              <a:t>는 </a:t>
            </a:r>
            <a:r>
              <a:rPr lang="en-US" altLang="ko-KR" b="1" baseline="0" dirty="0" smtClean="0"/>
              <a:t>disjoint</a:t>
            </a:r>
            <a:r>
              <a:rPr lang="ko-KR" altLang="en-US" b="1" baseline="0" dirty="0" smtClean="0"/>
              <a:t>해서 </a:t>
            </a:r>
            <a:r>
              <a:rPr lang="en-US" altLang="ko-KR" b="1" baseline="0" dirty="0" smtClean="0"/>
              <a:t>class label</a:t>
            </a:r>
            <a:r>
              <a:rPr lang="ko-KR" altLang="en-US" b="1" baseline="0" dirty="0" smtClean="0"/>
              <a:t>이 안 겹침</a:t>
            </a:r>
            <a:r>
              <a:rPr lang="en-US" altLang="ko-KR" b="1" baseline="0" dirty="0" smtClean="0"/>
              <a:t>.</a:t>
            </a:r>
          </a:p>
          <a:p>
            <a:r>
              <a:rPr lang="en-US" altLang="ko-KR" b="1" baseline="0" dirty="0" smtClean="0"/>
              <a:t>	21K + 1K</a:t>
            </a:r>
            <a:r>
              <a:rPr lang="ko-KR" altLang="en-US" b="1" baseline="0" dirty="0" smtClean="0"/>
              <a:t>의 의미는 </a:t>
            </a:r>
            <a:r>
              <a:rPr lang="en-US" altLang="ko-KR" b="1" baseline="0" dirty="0" smtClean="0"/>
              <a:t>seen, unseen</a:t>
            </a:r>
            <a:r>
              <a:rPr lang="ko-KR" altLang="en-US" b="1" baseline="0" dirty="0" smtClean="0"/>
              <a:t>을 전부 섞어 놓고 분류해보겠다는 것 </a:t>
            </a:r>
            <a:r>
              <a:rPr lang="en-US" altLang="ko-KR" b="1" baseline="0" dirty="0" smtClean="0"/>
              <a:t>(generalized setting)</a:t>
            </a:r>
          </a:p>
          <a:p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위 표에서 왼쪽이 </a:t>
            </a:r>
            <a:r>
              <a:rPr lang="en-US" altLang="ko-KR" b="1" baseline="0" dirty="0" smtClean="0"/>
              <a:t>21K</a:t>
            </a:r>
            <a:r>
              <a:rPr lang="ko-KR" altLang="en-US" b="1" baseline="0" dirty="0" smtClean="0"/>
              <a:t>로 테스트한 것 </a:t>
            </a:r>
            <a:r>
              <a:rPr lang="en-US" altLang="ko-KR" b="1" baseline="0" dirty="0" smtClean="0"/>
              <a:t>(classic setting), </a:t>
            </a:r>
            <a:r>
              <a:rPr lang="ko-KR" altLang="en-US" b="1" baseline="0" dirty="0" smtClean="0"/>
              <a:t>오른쪽이 </a:t>
            </a:r>
            <a:r>
              <a:rPr lang="en-US" altLang="ko-KR" b="1" baseline="0" dirty="0" smtClean="0"/>
              <a:t>21K + 1K</a:t>
            </a:r>
            <a:r>
              <a:rPr lang="ko-KR" altLang="en-US" b="1" baseline="0" dirty="0" smtClean="0"/>
              <a:t>로 테스트한 것 </a:t>
            </a:r>
            <a:r>
              <a:rPr lang="en-US" altLang="ko-KR" b="1" baseline="0" dirty="0" smtClean="0"/>
              <a:t>(generalized setting)</a:t>
            </a:r>
          </a:p>
          <a:p>
            <a:r>
              <a:rPr lang="en-US" altLang="ko-KR" b="1" baseline="0" dirty="0" smtClean="0"/>
              <a:t>2-hops, 3-hops </a:t>
            </a:r>
            <a:r>
              <a:rPr lang="ko-KR" altLang="en-US" b="1" baseline="0" dirty="0" smtClean="0"/>
              <a:t>라는 건</a:t>
            </a:r>
            <a:r>
              <a:rPr lang="en-US" altLang="ko-KR" b="1" baseline="0" dirty="0" smtClean="0"/>
              <a:t>,</a:t>
            </a:r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지식 그래프의 계층 구조 상 </a:t>
            </a:r>
            <a:r>
              <a:rPr lang="en-US" altLang="ko-KR" b="1" baseline="0" dirty="0" smtClean="0"/>
              <a:t>1K(seen class)</a:t>
            </a:r>
            <a:r>
              <a:rPr lang="ko-KR" altLang="en-US" b="1" baseline="0" dirty="0" smtClean="0"/>
              <a:t>와 최대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단계</a:t>
            </a:r>
            <a:r>
              <a:rPr lang="en-US" altLang="ko-KR" b="1" baseline="0" dirty="0" smtClean="0"/>
              <a:t>, 3</a:t>
            </a:r>
            <a:r>
              <a:rPr lang="ko-KR" altLang="en-US" b="1" baseline="0" dirty="0" smtClean="0"/>
              <a:t>단계 떨어진 </a:t>
            </a:r>
            <a:r>
              <a:rPr lang="en-US" altLang="ko-KR" b="1" baseline="0" dirty="0" smtClean="0"/>
              <a:t>21K</a:t>
            </a:r>
            <a:r>
              <a:rPr lang="ko-KR" altLang="en-US" b="1" baseline="0" dirty="0" smtClean="0"/>
              <a:t>의 일부 </a:t>
            </a:r>
            <a:r>
              <a:rPr lang="en-US" altLang="ko-KR" b="1" baseline="0" dirty="0" smtClean="0"/>
              <a:t>class</a:t>
            </a:r>
            <a:r>
              <a:rPr lang="ko-KR" altLang="en-US" b="1" baseline="0" dirty="0" smtClean="0"/>
              <a:t>만을 대상으로 </a:t>
            </a:r>
            <a:r>
              <a:rPr lang="en-US" altLang="ko-KR" b="1" baseline="0" dirty="0" smtClean="0"/>
              <a:t>input image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ground-truth label</a:t>
            </a:r>
            <a:r>
              <a:rPr lang="ko-KR" altLang="en-US" b="1" baseline="0" dirty="0" smtClean="0"/>
              <a:t>을 실험에 사용하겠다 라는 것</a:t>
            </a:r>
            <a:r>
              <a:rPr lang="en-US" altLang="ko-KR" b="1" baseline="0" dirty="0" smtClean="0"/>
              <a:t>.</a:t>
            </a:r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다시 말해 학습된 </a:t>
            </a:r>
            <a:r>
              <a:rPr lang="en-US" altLang="ko-KR" b="1" baseline="0" dirty="0" smtClean="0"/>
              <a:t>seen class</a:t>
            </a:r>
            <a:r>
              <a:rPr lang="ko-KR" altLang="en-US" b="1" baseline="0" dirty="0" smtClean="0"/>
              <a:t>랑 어느정도 유사한 </a:t>
            </a:r>
            <a:r>
              <a:rPr lang="en-US" altLang="ko-KR" b="1" baseline="0" dirty="0" smtClean="0"/>
              <a:t>unseen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class</a:t>
            </a:r>
            <a:r>
              <a:rPr lang="ko-KR" altLang="en-US" b="1" baseline="0" dirty="0" smtClean="0"/>
              <a:t>만을 대상으로 </a:t>
            </a:r>
            <a:r>
              <a:rPr lang="en-US" altLang="ko-KR" b="1" baseline="0" dirty="0" smtClean="0"/>
              <a:t>inference</a:t>
            </a:r>
            <a:r>
              <a:rPr lang="ko-KR" altLang="en-US" b="1" baseline="0" dirty="0" smtClean="0"/>
              <a:t>하겠다는 뜻</a:t>
            </a:r>
            <a:r>
              <a:rPr lang="en-US" altLang="ko-KR" b="1" baseline="0" dirty="0" smtClean="0"/>
              <a:t>.</a:t>
            </a:r>
          </a:p>
          <a:p>
            <a:r>
              <a:rPr lang="en-US" altLang="ko-KR" b="1" baseline="0" dirty="0" smtClean="0"/>
              <a:t>	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결론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어떤 </a:t>
            </a:r>
            <a:r>
              <a:rPr lang="en-US" altLang="ko-KR" b="1" baseline="0" dirty="0" err="1" smtClean="0"/>
              <a:t>ConvNet</a:t>
            </a:r>
            <a:r>
              <a:rPr lang="ko-KR" altLang="en-US" b="1" baseline="0" dirty="0" smtClean="0"/>
              <a:t>을 쓰든 우리가 우월하나 </a:t>
            </a:r>
            <a:r>
              <a:rPr lang="en-US" altLang="ko-KR" b="1" baseline="0" dirty="0" err="1" smtClean="0"/>
              <a:t>ResNet</a:t>
            </a:r>
            <a:r>
              <a:rPr lang="ko-KR" altLang="en-US" b="1" baseline="0" dirty="0" smtClean="0"/>
              <a:t>을 </a:t>
            </a:r>
            <a:r>
              <a:rPr lang="ko-KR" altLang="en-US" b="1" baseline="0" dirty="0" err="1" smtClean="0"/>
              <a:t>쓴게</a:t>
            </a:r>
            <a:r>
              <a:rPr lang="ko-KR" altLang="en-US" b="1" baseline="0" dirty="0" smtClean="0"/>
              <a:t> 더 좋더라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32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GCN</a:t>
            </a:r>
            <a:r>
              <a:rPr lang="en-US" altLang="ko-KR" b="1" baseline="0" dirty="0" smtClean="0"/>
              <a:t> input</a:t>
            </a:r>
            <a:r>
              <a:rPr lang="ko-KR" altLang="en-US" b="1" baseline="0" dirty="0" smtClean="0"/>
              <a:t>인 </a:t>
            </a:r>
            <a:r>
              <a:rPr lang="en-US" altLang="ko-KR" b="1" dirty="0" smtClean="0"/>
              <a:t>Word</a:t>
            </a:r>
            <a:r>
              <a:rPr lang="en-US" altLang="ko-KR" b="1" baseline="0" dirty="0" smtClean="0"/>
              <a:t> Embedding</a:t>
            </a:r>
            <a:r>
              <a:rPr lang="ko-KR" altLang="en-US" b="1" baseline="0" dirty="0" smtClean="0"/>
              <a:t>을 바꿔가며 테스트했을 때 </a:t>
            </a:r>
            <a:r>
              <a:rPr lang="en-US" altLang="ko-KR" b="1" baseline="0" dirty="0" smtClean="0"/>
              <a:t>top-K </a:t>
            </a:r>
            <a:r>
              <a:rPr lang="ko-KR" altLang="en-US" b="1" baseline="0" dirty="0" smtClean="0"/>
              <a:t>결과 </a:t>
            </a:r>
            <a:r>
              <a:rPr lang="en-US" altLang="ko-KR" b="1" baseline="0" dirty="0" smtClean="0"/>
              <a:t>(on 2-hops)</a:t>
            </a:r>
            <a:r>
              <a:rPr lang="ko-KR" altLang="en-US" b="1" baseline="0" dirty="0" smtClean="0"/>
              <a:t>를 보자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err="1" smtClean="0"/>
              <a:t>참조논문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[53] </a:t>
            </a:r>
            <a:r>
              <a:rPr lang="ko-KR" altLang="en-US" b="1" baseline="0" dirty="0" smtClean="0"/>
              <a:t>은 아까 말했던 내가 두 번째 전에 발표했던 </a:t>
            </a:r>
            <a:r>
              <a:rPr lang="en-US" altLang="ko-KR" b="1" baseline="0" dirty="0" smtClean="0"/>
              <a:t>semantic-to-visual embedding </a:t>
            </a:r>
            <a:r>
              <a:rPr lang="ko-KR" altLang="en-US" b="1" baseline="0" dirty="0" smtClean="0"/>
              <a:t>모델에 대한 </a:t>
            </a:r>
            <a:r>
              <a:rPr lang="ko-KR" altLang="en-US" b="1" baseline="0" dirty="0" err="1" smtClean="0"/>
              <a:t>논문임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결론</a:t>
            </a:r>
            <a:r>
              <a:rPr lang="en-US" altLang="ko-KR" b="1" baseline="0" dirty="0" smtClean="0"/>
              <a:t>:</a:t>
            </a:r>
            <a:r>
              <a:rPr lang="ko-KR" altLang="en-US" b="1" baseline="0" dirty="0" smtClean="0"/>
              <a:t> 같은 </a:t>
            </a:r>
            <a:r>
              <a:rPr lang="en-US" altLang="ko-KR" b="1" baseline="0" dirty="0" smtClean="0"/>
              <a:t>semantic-to-visual embedding </a:t>
            </a:r>
            <a:r>
              <a:rPr lang="ko-KR" altLang="en-US" b="1" baseline="0" dirty="0" smtClean="0"/>
              <a:t>모델이지만 다 우리가 더 좋다 </a:t>
            </a:r>
            <a:r>
              <a:rPr lang="en-US" altLang="ko-KR" b="1" baseline="0" dirty="0" smtClean="0"/>
              <a:t>~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5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2013</a:t>
            </a:r>
            <a:r>
              <a:rPr lang="ko-KR" altLang="en-US" b="1" dirty="0" smtClean="0"/>
              <a:t>년 발표된 </a:t>
            </a:r>
            <a:r>
              <a:rPr lang="en-US" altLang="ko-KR" b="1" dirty="0" smtClean="0"/>
              <a:t>Google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ZSL </a:t>
            </a:r>
            <a:r>
              <a:rPr lang="ko-KR" altLang="en-US" b="1" dirty="0" smtClean="0"/>
              <a:t>모델</a:t>
            </a:r>
            <a:r>
              <a:rPr lang="en-US" altLang="ko-KR" b="1" baseline="0" dirty="0" smtClean="0"/>
              <a:t> </a:t>
            </a:r>
            <a:r>
              <a:rPr lang="en-US" altLang="ko-KR" b="1" baseline="0" dirty="0" err="1" smtClean="0"/>
              <a:t>ConSE</a:t>
            </a:r>
            <a:r>
              <a:rPr lang="ko-KR" altLang="en-US" b="1" baseline="0" dirty="0" smtClean="0"/>
              <a:t>와의 정성적 비교 </a:t>
            </a:r>
            <a:r>
              <a:rPr lang="ko-KR" altLang="en-US" b="1" dirty="0" smtClean="0"/>
              <a:t>결과</a:t>
            </a:r>
            <a:endParaRPr lang="en-US" altLang="ko-KR" b="1" dirty="0" smtClean="0"/>
          </a:p>
          <a:p>
            <a:r>
              <a:rPr lang="en-US" altLang="ko-KR" b="1" dirty="0" smtClean="0"/>
              <a:t>: </a:t>
            </a:r>
            <a:r>
              <a:rPr lang="ko-KR" altLang="en-US" b="1" dirty="0" smtClean="0"/>
              <a:t>쨌든 우리가 </a:t>
            </a:r>
            <a:r>
              <a:rPr lang="en-US" altLang="ko-KR" b="1" dirty="0" smtClean="0"/>
              <a:t>test class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top-5</a:t>
            </a:r>
            <a:r>
              <a:rPr lang="ko-KR" altLang="en-US" b="1" dirty="0" smtClean="0"/>
              <a:t>로 더</a:t>
            </a:r>
            <a:r>
              <a:rPr lang="ko-KR" altLang="en-US" b="1" baseline="0" dirty="0" smtClean="0"/>
              <a:t> 많이 예측해내고 그 중 정답인 경우도 많다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끝</a:t>
            </a:r>
            <a:r>
              <a:rPr lang="en-US" altLang="ko-KR" b="1" baseline="0" dirty="0" smtClean="0"/>
              <a:t>!</a:t>
            </a:r>
          </a:p>
          <a:p>
            <a:r>
              <a:rPr lang="ko-KR" altLang="en-US" b="1" baseline="0" dirty="0" smtClean="0"/>
              <a:t>문의사항은 개인적으로</a:t>
            </a:r>
            <a:r>
              <a:rPr lang="en-US" altLang="ko-KR" b="1" baseline="0" smtClean="0"/>
              <a:t>~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7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semantic embedding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knowledge</a:t>
            </a:r>
            <a:r>
              <a:rPr lang="en-US" altLang="ko-KR" baseline="0" dirty="0" smtClean="0"/>
              <a:t> graph</a:t>
            </a:r>
            <a:r>
              <a:rPr lang="ko-KR" altLang="en-US" baseline="0" dirty="0" smtClean="0"/>
              <a:t>를 같이 묶은 모델인 </a:t>
            </a:r>
            <a:r>
              <a:rPr lang="en-US" altLang="ko-KR" baseline="0" dirty="0" smtClean="0"/>
              <a:t>GCN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ZSL</a:t>
            </a:r>
            <a:r>
              <a:rPr lang="ko-KR" altLang="en-US" baseline="0" dirty="0" smtClean="0"/>
              <a:t>에 적용해보자</a:t>
            </a:r>
            <a:r>
              <a:rPr lang="en-US" altLang="ko-KR" baseline="0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7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GCN</a:t>
            </a:r>
            <a:r>
              <a:rPr lang="ko-KR" altLang="en-US" b="1" dirty="0" smtClean="0"/>
              <a:t>은</a:t>
            </a:r>
            <a:r>
              <a:rPr lang="ko-KR" altLang="en-US" b="1" baseline="0" dirty="0" smtClean="0"/>
              <a:t> 사실</a:t>
            </a:r>
            <a:r>
              <a:rPr lang="ko-KR" altLang="en-US" b="1" dirty="0" smtClean="0"/>
              <a:t> 본 논문에서 새롭게 정의된 모델이 아니고</a:t>
            </a:r>
            <a:r>
              <a:rPr lang="ko-KR" altLang="en-US" b="1" baseline="0" dirty="0" smtClean="0"/>
              <a:t> 원래 있었고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본 논문은 </a:t>
            </a:r>
            <a:r>
              <a:rPr lang="en-US" altLang="ko-KR" b="1" baseline="0" dirty="0" smtClean="0"/>
              <a:t>GCN</a:t>
            </a:r>
            <a:r>
              <a:rPr lang="ko-KR" altLang="en-US" b="1" baseline="0" dirty="0" smtClean="0"/>
              <a:t>을 </a:t>
            </a:r>
            <a:r>
              <a:rPr lang="en-US" altLang="ko-KR" b="1" baseline="0" dirty="0" smtClean="0"/>
              <a:t>ZSL</a:t>
            </a:r>
            <a:r>
              <a:rPr lang="ko-KR" altLang="en-US" b="1" baseline="0" dirty="0" smtClean="0"/>
              <a:t>에 적용한 것 뿐</a:t>
            </a:r>
            <a:r>
              <a:rPr lang="en-US" altLang="ko-KR" b="1" baseline="0" dirty="0" smtClean="0"/>
              <a:t>.</a:t>
            </a:r>
          </a:p>
          <a:p>
            <a:r>
              <a:rPr lang="en-US" altLang="ko-KR" b="1" baseline="0" dirty="0" smtClean="0"/>
              <a:t>GCN</a:t>
            </a:r>
            <a:r>
              <a:rPr lang="ko-KR" altLang="en-US" b="1" baseline="0" dirty="0" smtClean="0"/>
              <a:t>은 원래 </a:t>
            </a:r>
            <a:r>
              <a:rPr lang="en-US" altLang="ko-KR" b="1" baseline="0" dirty="0" smtClean="0"/>
              <a:t>semi-supervised entity classification</a:t>
            </a:r>
            <a:r>
              <a:rPr lang="ko-KR" altLang="en-US" b="1" baseline="0" dirty="0" smtClean="0"/>
              <a:t>을 위해 제안된 모델로</a:t>
            </a:r>
            <a:r>
              <a:rPr lang="en-US" altLang="ko-KR" b="1" baseline="0" dirty="0" smtClean="0"/>
              <a:t>, semi-supervised </a:t>
            </a:r>
            <a:r>
              <a:rPr lang="ko-KR" altLang="en-US" b="1" baseline="0" dirty="0" smtClean="0"/>
              <a:t>라는 점이 </a:t>
            </a:r>
            <a:r>
              <a:rPr lang="en-US" altLang="ko-KR" b="1" baseline="0" dirty="0" smtClean="0"/>
              <a:t>ZSL</a:t>
            </a:r>
            <a:r>
              <a:rPr lang="ko-KR" altLang="en-US" b="1" baseline="0" dirty="0" smtClean="0"/>
              <a:t>에 적용되기에 적합했다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본래의 </a:t>
            </a:r>
            <a:r>
              <a:rPr lang="en-US" altLang="ko-KR" b="1" baseline="0" dirty="0" smtClean="0"/>
              <a:t>task</a:t>
            </a:r>
            <a:r>
              <a:rPr lang="ko-KR" altLang="en-US" b="1" baseline="0" dirty="0" smtClean="0"/>
              <a:t>는 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err="1" smtClean="0"/>
              <a:t>포유류라고</a:t>
            </a:r>
            <a:r>
              <a:rPr lang="ko-KR" altLang="en-US" b="1" baseline="0" dirty="0" smtClean="0"/>
              <a:t> </a:t>
            </a:r>
            <a:r>
              <a:rPr lang="ko-KR" altLang="en-US" b="1" baseline="0" dirty="0" err="1" smtClean="0"/>
              <a:t>라벨링된</a:t>
            </a:r>
            <a:r>
              <a:rPr lang="ko-KR" altLang="en-US" b="1" baseline="0" dirty="0" smtClean="0"/>
              <a:t> 개나 고양이로 </a:t>
            </a:r>
            <a:r>
              <a:rPr lang="en-US" altLang="ko-KR" b="1" baseline="0" dirty="0" smtClean="0"/>
              <a:t>entity classifier</a:t>
            </a:r>
            <a:r>
              <a:rPr lang="ko-KR" altLang="en-US" b="1" baseline="0" dirty="0" smtClean="0"/>
              <a:t>를 </a:t>
            </a:r>
            <a:r>
              <a:rPr lang="ko-KR" altLang="en-US" b="1" baseline="0" dirty="0" err="1" smtClean="0"/>
              <a:t>학습해놓고</a:t>
            </a:r>
            <a:r>
              <a:rPr lang="ko-KR" altLang="en-US" b="1" baseline="0" dirty="0" smtClean="0"/>
              <a:t> 사자를 넣어서 그 라벨이 포유류임을 예측해보겠다 라는 것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즉 전체 </a:t>
            </a:r>
            <a:r>
              <a:rPr lang="en-US" altLang="ko-KR" b="1" baseline="0" dirty="0" smtClean="0"/>
              <a:t>n</a:t>
            </a:r>
            <a:r>
              <a:rPr lang="ko-KR" altLang="en-US" b="1" baseline="0" dirty="0" smtClean="0"/>
              <a:t>개의 </a:t>
            </a:r>
            <a:r>
              <a:rPr lang="ko-KR" altLang="en-US" b="1" baseline="0" dirty="0" err="1" smtClean="0"/>
              <a:t>엔티티</a:t>
            </a:r>
            <a:r>
              <a:rPr lang="ko-KR" altLang="en-US" b="1" baseline="0" dirty="0" smtClean="0"/>
              <a:t> 중 </a:t>
            </a:r>
            <a:r>
              <a:rPr lang="en-US" altLang="ko-KR" b="1" baseline="0" dirty="0" smtClean="0"/>
              <a:t>m</a:t>
            </a:r>
            <a:r>
              <a:rPr lang="ko-KR" altLang="en-US" b="1" baseline="0" dirty="0" smtClean="0"/>
              <a:t>개만 </a:t>
            </a:r>
            <a:r>
              <a:rPr lang="en-US" altLang="ko-KR" b="1" baseline="0" dirty="0" smtClean="0"/>
              <a:t>ground-truth label</a:t>
            </a:r>
            <a:r>
              <a:rPr lang="ko-KR" altLang="en-US" b="1" baseline="0" dirty="0" smtClean="0"/>
              <a:t>을 알고 있어서</a:t>
            </a:r>
            <a:r>
              <a:rPr lang="en-US" altLang="ko-KR" b="1" baseline="0" dirty="0" smtClean="0"/>
              <a:t>, m</a:t>
            </a:r>
            <a:r>
              <a:rPr lang="ko-KR" altLang="en-US" b="1" baseline="0" dirty="0" smtClean="0"/>
              <a:t>개로 학습시킨 모델로 나머지 </a:t>
            </a:r>
            <a:r>
              <a:rPr lang="en-US" altLang="ko-KR" b="1" baseline="0" dirty="0" smtClean="0"/>
              <a:t>n-m</a:t>
            </a:r>
            <a:r>
              <a:rPr lang="ko-KR" altLang="en-US" b="1" baseline="0" dirty="0" smtClean="0"/>
              <a:t>개에 대해 </a:t>
            </a:r>
            <a:r>
              <a:rPr lang="en-US" altLang="ko-KR" b="1" baseline="0" dirty="0" smtClean="0"/>
              <a:t>label</a:t>
            </a:r>
            <a:r>
              <a:rPr lang="ko-KR" altLang="en-US" b="1" baseline="0" dirty="0" smtClean="0"/>
              <a:t>을 예측해보자</a:t>
            </a:r>
            <a:r>
              <a:rPr lang="en-US" altLang="ko-KR" b="1" baseline="0" dirty="0" smtClean="0"/>
              <a:t>~</a:t>
            </a:r>
          </a:p>
          <a:p>
            <a:r>
              <a:rPr lang="ko-KR" altLang="en-US" b="1" baseline="0" dirty="0" smtClean="0"/>
              <a:t>그럼 이걸 어떻게 </a:t>
            </a:r>
            <a:r>
              <a:rPr lang="ko-KR" altLang="en-US" b="1" baseline="0" dirty="0" err="1" smtClean="0"/>
              <a:t>할까용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8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요런 모델 구조로 한다</a:t>
            </a:r>
            <a:r>
              <a:rPr lang="en-US" altLang="ko-KR" b="1" dirty="0" smtClean="0"/>
              <a:t>~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대충 왼쪽 그림을 보면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word embedding</a:t>
            </a:r>
            <a:r>
              <a:rPr lang="ko-KR" altLang="en-US" b="1" baseline="0" dirty="0" smtClean="0"/>
              <a:t>을 인풋으로 넣었는데 각 </a:t>
            </a:r>
            <a:r>
              <a:rPr lang="en-US" altLang="ko-KR" b="1" baseline="0" dirty="0" smtClean="0"/>
              <a:t>word embedding</a:t>
            </a:r>
            <a:r>
              <a:rPr lang="ko-KR" altLang="en-US" b="1" baseline="0" dirty="0" smtClean="0"/>
              <a:t>이 선으로 엮어져 있음</a:t>
            </a:r>
            <a:r>
              <a:rPr lang="en-US" altLang="ko-KR" b="1" baseline="0" dirty="0" smtClean="0"/>
              <a:t>.</a:t>
            </a:r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이 선이 </a:t>
            </a:r>
            <a:r>
              <a:rPr lang="en-US" altLang="ko-KR" b="1" baseline="0" dirty="0" smtClean="0"/>
              <a:t>knowledge graph </a:t>
            </a:r>
            <a:r>
              <a:rPr lang="ko-KR" altLang="en-US" b="1" baseline="0" dirty="0" smtClean="0"/>
              <a:t>내 인접 간선</a:t>
            </a:r>
            <a:r>
              <a:rPr lang="en-US" altLang="ko-KR" b="1" baseline="0" dirty="0" smtClean="0"/>
              <a:t>(adjacency edge)</a:t>
            </a:r>
            <a:r>
              <a:rPr lang="ko-KR" altLang="en-US" b="1" baseline="0" dirty="0" smtClean="0"/>
              <a:t>을 의미함</a:t>
            </a:r>
            <a:r>
              <a:rPr lang="en-US" altLang="ko-KR" b="1" baseline="0" dirty="0" smtClean="0"/>
              <a:t>. Ex. </a:t>
            </a:r>
            <a:r>
              <a:rPr lang="ko-KR" altLang="en-US" b="1" baseline="0" dirty="0" err="1" smtClean="0"/>
              <a:t>오렌지랑</a:t>
            </a:r>
            <a:r>
              <a:rPr lang="ko-KR" altLang="en-US" b="1" baseline="0" dirty="0" smtClean="0"/>
              <a:t> 귤은 유사해서 </a:t>
            </a:r>
            <a:r>
              <a:rPr lang="en-US" altLang="ko-KR" b="1" baseline="0" dirty="0" smtClean="0"/>
              <a:t>knowledge graph </a:t>
            </a:r>
            <a:r>
              <a:rPr lang="ko-KR" altLang="en-US" b="1" baseline="0" dirty="0" smtClean="0"/>
              <a:t>상에서도 인접해 있음 </a:t>
            </a:r>
            <a:r>
              <a:rPr lang="en-US" altLang="ko-KR" b="1" baseline="0" dirty="0" smtClean="0"/>
              <a:t>= </a:t>
            </a:r>
            <a:r>
              <a:rPr lang="ko-KR" altLang="en-US" b="1" baseline="0" dirty="0" smtClean="0"/>
              <a:t>각각에 대한 </a:t>
            </a:r>
            <a:r>
              <a:rPr lang="en-US" altLang="ko-KR" b="1" baseline="0" dirty="0" smtClean="0"/>
              <a:t>word embedding</a:t>
            </a:r>
            <a:r>
              <a:rPr lang="ko-KR" altLang="en-US" b="1" baseline="0" dirty="0" smtClean="0"/>
              <a:t>을 연결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요러한 인접 정보가 담겨버린 </a:t>
            </a:r>
            <a:r>
              <a:rPr lang="en-US" altLang="ko-KR" b="1" baseline="0" dirty="0" smtClean="0"/>
              <a:t>word embedding input</a:t>
            </a:r>
            <a:r>
              <a:rPr lang="ko-KR" altLang="en-US" b="1" baseline="0" dirty="0" smtClean="0"/>
              <a:t>을 </a:t>
            </a:r>
            <a:r>
              <a:rPr lang="en-US" altLang="ko-KR" b="1" baseline="0" dirty="0" smtClean="0"/>
              <a:t>‘</a:t>
            </a:r>
            <a:r>
              <a:rPr lang="ko-KR" altLang="en-US" b="1" baseline="0" dirty="0" smtClean="0"/>
              <a:t>인접 정보를 유지한 채</a:t>
            </a:r>
            <a:r>
              <a:rPr lang="en-US" altLang="ko-KR" b="1" baseline="0" dirty="0" smtClean="0"/>
              <a:t>’</a:t>
            </a:r>
            <a:r>
              <a:rPr lang="ko-KR" altLang="en-US" b="1" baseline="0" dirty="0" smtClean="0"/>
              <a:t> 여러 층에 다가 통과시켜버려서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가운데 그림</a:t>
            </a:r>
            <a:r>
              <a:rPr lang="en-US" altLang="ko-KR" b="1" baseline="0" dirty="0" smtClean="0"/>
              <a:t>)</a:t>
            </a:r>
            <a:r>
              <a:rPr lang="ko-KR" altLang="en-US" b="1" baseline="0" dirty="0" smtClean="0"/>
              <a:t>  </a:t>
            </a:r>
            <a:r>
              <a:rPr lang="en-US" altLang="ko-KR" b="1" baseline="0" dirty="0" smtClean="0"/>
              <a:t>entity </a:t>
            </a:r>
            <a:r>
              <a:rPr lang="ko-KR" altLang="en-US" b="1" baseline="0" dirty="0" smtClean="0"/>
              <a:t>각각에 대한 </a:t>
            </a:r>
            <a:r>
              <a:rPr lang="en-US" altLang="ko-KR" b="1" baseline="0" dirty="0" smtClean="0"/>
              <a:t>classifier</a:t>
            </a:r>
            <a:r>
              <a:rPr lang="ko-KR" altLang="en-US" b="1" baseline="0" dirty="0" smtClean="0"/>
              <a:t>를 만들어주겠다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오른쪽 그림</a:t>
            </a:r>
            <a:r>
              <a:rPr lang="en-US" altLang="ko-KR" b="1" baseline="0" dirty="0" smtClean="0"/>
              <a:t>)</a:t>
            </a:r>
          </a:p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559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상세히 얘기하자면</a:t>
            </a:r>
            <a:r>
              <a:rPr lang="en-US" altLang="ko-KR" b="1" dirty="0" smtClean="0"/>
              <a:t>,</a:t>
            </a:r>
          </a:p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Input</a:t>
            </a:r>
            <a:r>
              <a:rPr lang="en-US" altLang="ko-KR" b="1" baseline="0" dirty="0" smtClean="0"/>
              <a:t> : “</a:t>
            </a:r>
            <a:r>
              <a:rPr lang="ko-KR" altLang="en-US" b="1" baseline="0" dirty="0" smtClean="0"/>
              <a:t>전체 </a:t>
            </a:r>
            <a:r>
              <a:rPr lang="en-US" altLang="ko-KR" b="1" dirty="0" smtClean="0"/>
              <a:t>n”</a:t>
            </a:r>
            <a:r>
              <a:rPr lang="ko-KR" altLang="en-US" b="1" dirty="0" smtClean="0"/>
              <a:t>개의 </a:t>
            </a:r>
            <a:r>
              <a:rPr lang="en-US" altLang="ko-KR" b="1" dirty="0" smtClean="0"/>
              <a:t>entity</a:t>
            </a:r>
            <a:r>
              <a:rPr lang="ko-KR" altLang="en-US" b="1" dirty="0" smtClean="0"/>
              <a:t>에 대한 </a:t>
            </a:r>
            <a:r>
              <a:rPr lang="en-US" altLang="ko-KR" b="1" dirty="0" smtClean="0"/>
              <a:t>k-dimension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word</a:t>
            </a:r>
            <a:r>
              <a:rPr lang="en-US" altLang="ko-KR" b="1" baseline="0" dirty="0" smtClean="0"/>
              <a:t> embedding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( [n x k] )</a:t>
            </a:r>
          </a:p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Convolution :  </a:t>
            </a:r>
            <a:r>
              <a:rPr lang="en-US" altLang="ko-KR" b="1" dirty="0" smtClean="0"/>
              <a:t>entity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간</a:t>
            </a:r>
            <a:r>
              <a:rPr lang="en-US" altLang="ko-KR" b="1" baseline="0" dirty="0" smtClean="0"/>
              <a:t> binary</a:t>
            </a:r>
            <a:r>
              <a:rPr lang="ko-KR" altLang="en-US" b="1" baseline="0" dirty="0" smtClean="0"/>
              <a:t> 인접 행렬 </a:t>
            </a:r>
            <a:r>
              <a:rPr lang="en-US" altLang="ko-KR" b="1" baseline="0" dirty="0" smtClean="0"/>
              <a:t>( [n x n] ),</a:t>
            </a:r>
          </a:p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	      c_1-dimension trainable weight matrix ( [k x c_1] )</a:t>
            </a:r>
          </a:p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[n</a:t>
            </a:r>
            <a:r>
              <a:rPr lang="en-US" altLang="ko-KR" b="1" baseline="0" dirty="0" smtClean="0"/>
              <a:t> x n] * [n x k] * [k x c_1]  =&gt; [n x c_1]</a:t>
            </a:r>
          </a:p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0" marR="0" indent="0" algn="l" defTabSz="7132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baseline="0" dirty="0" smtClean="0"/>
              <a:t>즉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각 </a:t>
            </a:r>
            <a:r>
              <a:rPr lang="en-US" altLang="ko-KR" b="1" baseline="0" dirty="0" smtClean="0"/>
              <a:t>entity</a:t>
            </a:r>
            <a:r>
              <a:rPr lang="ko-KR" altLang="en-US" b="1" baseline="0" dirty="0" smtClean="0"/>
              <a:t>별로 인접한 </a:t>
            </a:r>
            <a:r>
              <a:rPr lang="en-US" altLang="ko-KR" b="1" baseline="0" dirty="0" smtClean="0"/>
              <a:t>word embedding</a:t>
            </a:r>
            <a:r>
              <a:rPr lang="ko-KR" altLang="en-US" b="1" baseline="0" dirty="0" smtClean="0"/>
              <a:t>을 다 </a:t>
            </a:r>
            <a:r>
              <a:rPr lang="ko-KR" altLang="en-US" b="1" baseline="0" dirty="0" err="1" smtClean="0"/>
              <a:t>합친게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input</a:t>
            </a:r>
            <a:r>
              <a:rPr lang="ko-KR" altLang="en-US" b="1" baseline="0" dirty="0" smtClean="0"/>
              <a:t>으로 </a:t>
            </a:r>
            <a:r>
              <a:rPr lang="en-US" altLang="ko-KR" b="1" baseline="0" dirty="0" smtClean="0"/>
              <a:t>weight matrix</a:t>
            </a:r>
            <a:r>
              <a:rPr lang="ko-KR" altLang="en-US" b="1" baseline="0" dirty="0" smtClean="0"/>
              <a:t>에 들어감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58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이전 레이어의 </a:t>
            </a:r>
            <a:r>
              <a:rPr lang="en-US" altLang="ko-KR" b="1" dirty="0" smtClean="0"/>
              <a:t>output (hidden</a:t>
            </a:r>
            <a:r>
              <a:rPr lang="en-US" altLang="ko-KR" b="1" baseline="0" dirty="0" smtClean="0"/>
              <a:t> state) </a:t>
            </a:r>
            <a:r>
              <a:rPr lang="ko-KR" altLang="en-US" b="1" baseline="0" dirty="0" smtClean="0"/>
              <a:t>에 다시 인접 행렬과 </a:t>
            </a:r>
            <a:r>
              <a:rPr lang="en-US" altLang="ko-KR" b="1" baseline="0" dirty="0" smtClean="0"/>
              <a:t>trainable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weight matrix</a:t>
            </a:r>
            <a:r>
              <a:rPr lang="ko-KR" altLang="en-US" b="1" baseline="0" dirty="0" smtClean="0"/>
              <a:t>로 </a:t>
            </a:r>
            <a:r>
              <a:rPr lang="en-US" altLang="ko-KR" b="1" baseline="0" dirty="0" smtClean="0"/>
              <a:t>convolution </a:t>
            </a:r>
            <a:r>
              <a:rPr lang="ko-KR" altLang="en-US" b="1" baseline="0" dirty="0" smtClean="0"/>
              <a:t>수행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인접 행렬을 계속 앞에 내적 하여 인접 정보를 지속적으로 유지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X’ : [n x n] * [n x c_1] * [c_1 x c_2]  =&gt; [n x c_2]</a:t>
            </a:r>
            <a:endParaRPr lang="en-US" altLang="ko-KR" b="0" baseline="0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…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6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마지막 </a:t>
            </a:r>
            <a:r>
              <a:rPr lang="en-US" altLang="ko-KR" b="1" dirty="0" smtClean="0"/>
              <a:t>hidden</a:t>
            </a:r>
            <a:r>
              <a:rPr lang="en-US" altLang="ko-KR" b="1" baseline="0" dirty="0" smtClean="0"/>
              <a:t> layer</a:t>
            </a:r>
            <a:r>
              <a:rPr lang="ko-KR" altLang="en-US" b="1" baseline="0" dirty="0" smtClean="0"/>
              <a:t>의 </a:t>
            </a:r>
            <a:r>
              <a:rPr lang="en-US" altLang="ko-KR" b="1" baseline="0" dirty="0" smtClean="0"/>
              <a:t>output dimension D</a:t>
            </a:r>
            <a:r>
              <a:rPr lang="ko-KR" altLang="en-US" b="1" baseline="0" dirty="0" smtClean="0"/>
              <a:t>은 </a:t>
            </a:r>
            <a:r>
              <a:rPr lang="en-US" altLang="ko-KR" b="1" baseline="0" dirty="0" smtClean="0"/>
              <a:t>classifier</a:t>
            </a:r>
            <a:r>
              <a:rPr lang="ko-KR" altLang="en-US" b="1" baseline="0" dirty="0" smtClean="0"/>
              <a:t>를 구성하기 위해 </a:t>
            </a:r>
            <a:r>
              <a:rPr lang="en-US" altLang="ko-KR" b="1" baseline="0" dirty="0" smtClean="0"/>
              <a:t>label</a:t>
            </a:r>
            <a:r>
              <a:rPr lang="ko-KR" altLang="en-US" b="1" baseline="0" dirty="0" smtClean="0"/>
              <a:t>의 개수</a:t>
            </a:r>
            <a:r>
              <a:rPr lang="en-US" altLang="ko-KR" b="1" baseline="0" dirty="0" smtClean="0"/>
              <a:t>, C </a:t>
            </a:r>
            <a:r>
              <a:rPr lang="ko-KR" altLang="en-US" b="1" baseline="0" dirty="0" smtClean="0"/>
              <a:t>가 됨 </a:t>
            </a:r>
            <a:r>
              <a:rPr lang="en-US" altLang="ko-KR" b="1" baseline="0" dirty="0" smtClean="0"/>
              <a:t>(D = C)</a:t>
            </a:r>
          </a:p>
          <a:p>
            <a:r>
              <a:rPr lang="ko-KR" altLang="en-US" b="1" baseline="0" dirty="0" smtClean="0"/>
              <a:t>결국 </a:t>
            </a:r>
            <a:r>
              <a:rPr lang="en-US" altLang="ko-KR" b="1" baseline="0" dirty="0" smtClean="0"/>
              <a:t>[n x C] </a:t>
            </a:r>
            <a:r>
              <a:rPr lang="ko-KR" altLang="en-US" b="1" baseline="0" dirty="0" smtClean="0"/>
              <a:t>사이즈의 </a:t>
            </a:r>
            <a:r>
              <a:rPr lang="en-US" altLang="ko-KR" b="1" baseline="0" dirty="0" smtClean="0"/>
              <a:t>matrix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Z</a:t>
            </a:r>
            <a:r>
              <a:rPr lang="ko-KR" altLang="en-US" b="1" baseline="0" dirty="0" smtClean="0"/>
              <a:t>가 </a:t>
            </a:r>
            <a:r>
              <a:rPr lang="en-US" altLang="ko-KR" b="1" baseline="0" dirty="0" smtClean="0"/>
              <a:t>output </a:t>
            </a:r>
            <a:r>
              <a:rPr lang="ko-KR" altLang="en-US" b="1" baseline="0" dirty="0" smtClean="0"/>
              <a:t>으로 나옴</a:t>
            </a:r>
            <a:r>
              <a:rPr lang="en-US" altLang="ko-KR" b="1" baseline="0" dirty="0" smtClean="0"/>
              <a:t>.</a:t>
            </a:r>
          </a:p>
          <a:p>
            <a:r>
              <a:rPr lang="en-US" altLang="ko-KR" b="1" dirty="0" smtClean="0"/>
              <a:t>Matrix</a:t>
            </a:r>
            <a:r>
              <a:rPr lang="en-US" altLang="ko-KR" b="1" baseline="0" dirty="0" smtClean="0"/>
              <a:t> Z</a:t>
            </a:r>
            <a:r>
              <a:rPr lang="ko-KR" altLang="en-US" b="1" baseline="0" dirty="0" smtClean="0"/>
              <a:t>의 각 행은 해당 </a:t>
            </a:r>
            <a:r>
              <a:rPr lang="en-US" altLang="ko-KR" b="1" baseline="0" dirty="0" smtClean="0"/>
              <a:t>entity</a:t>
            </a:r>
            <a:r>
              <a:rPr lang="ko-KR" altLang="en-US" b="1" baseline="0" dirty="0" smtClean="0"/>
              <a:t>에 대한 </a:t>
            </a:r>
            <a:r>
              <a:rPr lang="en-US" altLang="ko-KR" b="1" baseline="0" dirty="0" smtClean="0"/>
              <a:t>classifier</a:t>
            </a:r>
            <a:r>
              <a:rPr lang="ko-KR" altLang="en-US" b="1" baseline="0" dirty="0" smtClean="0"/>
              <a:t>가 된다</a:t>
            </a:r>
            <a:r>
              <a:rPr lang="en-US" altLang="ko-KR" b="1" baseline="0" dirty="0" smtClean="0"/>
              <a:t>.  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 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각 행의 </a:t>
            </a:r>
            <a:r>
              <a:rPr lang="en-US" altLang="ko-KR" b="1" baseline="0" dirty="0" err="1" smtClean="0">
                <a:sym typeface="Wingdings" panose="05000000000000000000" pitchFamily="2" charset="2"/>
              </a:rPr>
              <a:t>softmax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결과는 곧 해당 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entity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의 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label 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별 분류 확률 벡터가 됨</a:t>
            </a:r>
            <a:endParaRPr lang="en-US" altLang="ko-KR" b="1" baseline="0" dirty="0" smtClean="0">
              <a:sym typeface="Wingdings" panose="05000000000000000000" pitchFamily="2" charset="2"/>
            </a:endParaRPr>
          </a:p>
          <a:p>
            <a:endParaRPr lang="en-US" altLang="ko-KR" b="1" baseline="0" dirty="0" smtClean="0">
              <a:sym typeface="Wingdings" panose="05000000000000000000" pitchFamily="2" charset="2"/>
            </a:endParaRPr>
          </a:p>
          <a:p>
            <a:r>
              <a:rPr lang="en-US" altLang="ko-KR" b="1" baseline="0" dirty="0" smtClean="0">
                <a:sym typeface="Wingdings" panose="05000000000000000000" pitchFamily="2" charset="2"/>
              </a:rPr>
              <a:t>Semi-supervised 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학습이므로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학습은 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m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개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(seen)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의 행에 대해서만  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ground-truth label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과  </a:t>
            </a:r>
            <a:r>
              <a:rPr lang="en-US" altLang="ko-KR" b="1" baseline="0" dirty="0" err="1" smtClean="0">
                <a:sym typeface="Wingdings" panose="05000000000000000000" pitchFamily="2" charset="2"/>
              </a:rPr>
              <a:t>softmax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-loss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를 구하고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="1" baseline="0" dirty="0" err="1" smtClean="0">
                <a:sym typeface="Wingdings" panose="05000000000000000000" pitchFamily="2" charset="2"/>
              </a:rPr>
              <a:t>역전파는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 이전 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trainable weight matrices </a:t>
            </a:r>
            <a:r>
              <a:rPr lang="ko-KR" altLang="en-US" b="1" baseline="0" dirty="0" smtClean="0">
                <a:sym typeface="Wingdings" panose="05000000000000000000" pitchFamily="2" charset="2"/>
              </a:rPr>
              <a:t>전체에 영향을 줌</a:t>
            </a:r>
            <a:r>
              <a:rPr lang="en-US" altLang="ko-KR" b="1" baseline="0" dirty="0" smtClean="0">
                <a:sym typeface="Wingdings" panose="05000000000000000000" pitchFamily="2" charset="2"/>
              </a:rPr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4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그럼 결국 나머지 </a:t>
            </a:r>
            <a:r>
              <a:rPr lang="en-US" altLang="ko-KR" b="1" dirty="0" smtClean="0"/>
              <a:t>n-m(unseen)</a:t>
            </a:r>
            <a:r>
              <a:rPr lang="ko-KR" altLang="en-US" b="1" dirty="0" smtClean="0"/>
              <a:t>개 </a:t>
            </a:r>
            <a:r>
              <a:rPr lang="en-US" altLang="ko-KR" b="1" dirty="0" smtClean="0"/>
              <a:t>entity</a:t>
            </a:r>
            <a:r>
              <a:rPr lang="ko-KR" altLang="en-US" b="1" dirty="0" smtClean="0"/>
              <a:t>에 대한 </a:t>
            </a:r>
            <a:r>
              <a:rPr lang="en-US" altLang="ko-KR" b="1" dirty="0" smtClean="0"/>
              <a:t>classifier</a:t>
            </a:r>
            <a:r>
              <a:rPr lang="ko-KR" altLang="en-US" b="1" dirty="0" smtClean="0"/>
              <a:t>가 간접적으로 학습되게 되고</a:t>
            </a:r>
            <a:r>
              <a:rPr lang="en-US" altLang="ko-KR" b="1" dirty="0" smtClean="0"/>
              <a:t>,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Inference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단계에서 각 </a:t>
            </a:r>
            <a:r>
              <a:rPr lang="ko-KR" altLang="en-US" b="1" baseline="0" dirty="0" err="1" smtClean="0"/>
              <a:t>행별로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err="1" smtClean="0"/>
              <a:t>argmax</a:t>
            </a:r>
            <a:r>
              <a:rPr lang="ko-KR" altLang="en-US" b="1" baseline="0" dirty="0" smtClean="0"/>
              <a:t>를 취하면 해당 </a:t>
            </a:r>
            <a:r>
              <a:rPr lang="en-US" altLang="ko-KR" b="1" baseline="0" dirty="0" smtClean="0"/>
              <a:t>entity</a:t>
            </a:r>
            <a:r>
              <a:rPr lang="ko-KR" altLang="en-US" b="1" baseline="0" dirty="0" smtClean="0"/>
              <a:t>에 대한 예측 </a:t>
            </a:r>
            <a:r>
              <a:rPr lang="en-US" altLang="ko-KR" b="1" baseline="0" dirty="0" smtClean="0"/>
              <a:t>label</a:t>
            </a:r>
            <a:r>
              <a:rPr lang="ko-KR" altLang="en-US" b="1" baseline="0" dirty="0" smtClean="0"/>
              <a:t>을 얻게 됨</a:t>
            </a:r>
            <a:r>
              <a:rPr lang="en-US" altLang="ko-KR" b="1" baseline="0" dirty="0" smtClean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E156A-A965-4BCF-908E-D2537A5A5E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4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632460"/>
            <a:ext cx="7063740" cy="33680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000500"/>
            <a:ext cx="7063740" cy="140970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1F5872-D089-495A-909E-8C30907675F8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9798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D76D-8D82-4BA5-BD98-992C506A38D3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4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17500"/>
            <a:ext cx="1857375" cy="49146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17500"/>
            <a:ext cx="5800725" cy="49146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60A-9681-4E01-B6E4-86F58E64F0E5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8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1D01-6CAA-40F8-9524-01C06B0D721C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632460"/>
            <a:ext cx="7063740" cy="336804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000500"/>
            <a:ext cx="7063740" cy="140970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4A1-CB8C-4631-AAE0-FC77FBA909B7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66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524001"/>
            <a:ext cx="3360420" cy="362611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524001"/>
            <a:ext cx="3360420" cy="362611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23CE-182E-4E87-9892-D8CD3F1D43DC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4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428046"/>
            <a:ext cx="3360420" cy="6096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089625"/>
            <a:ext cx="3360420" cy="305387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428046"/>
            <a:ext cx="3360420" cy="60960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089625"/>
            <a:ext cx="3360420" cy="305387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B4F8-37E9-4622-B6FF-74BD6E72A3BD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0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FA19-F3D6-4E82-8D28-1A27C2D751D1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5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BF8E-F894-47FE-833C-AED599BCD83B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81000"/>
            <a:ext cx="2400300" cy="133349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71500"/>
            <a:ext cx="4559300" cy="4572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749779"/>
            <a:ext cx="2400300" cy="3175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BF74-315D-4C5E-8670-D985C39AF0EB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1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54500"/>
            <a:ext cx="8469630" cy="146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1500"/>
            <a:ext cx="7486650" cy="7620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469630" cy="427410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090491"/>
            <a:ext cx="7486650" cy="4975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7FD6-021F-4949-ACA9-6A972EEEEEF6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2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715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04800"/>
            <a:ext cx="7269480" cy="1104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524001"/>
            <a:ext cx="6446520" cy="362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18782" y="847328"/>
            <a:ext cx="15874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51A0963-4E30-4038-9579-11F654B23A53}" type="datetime1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320281" y="3387328"/>
            <a:ext cx="29845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5143500"/>
            <a:ext cx="685800" cy="494771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5388D2-4429-4CB2-8A55-5F7CBA4F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1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36704" y="1380491"/>
            <a:ext cx="7270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</a:t>
            </a:r>
            <a:r>
              <a:rPr lang="en-US" altLang="ko-KR" sz="36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Recognition via Semantic </a:t>
            </a:r>
            <a:r>
              <a:rPr lang="en-US" altLang="ko-KR" sz="3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36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</a:t>
            </a:r>
            <a:r>
              <a:rPr lang="en-US" altLang="ko-KR" sz="3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Graphs</a:t>
            </a:r>
            <a:endParaRPr lang="ko-KR" altLang="en-US" sz="36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34874" y="3258940"/>
            <a:ext cx="4855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i="1" dirty="0" err="1" smtClean="0"/>
              <a:t>Xiaolong</a:t>
            </a:r>
            <a:r>
              <a:rPr lang="en-US" altLang="ko-KR" i="1" dirty="0" smtClean="0"/>
              <a:t> Wang et al.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CVPR,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4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  <a:endParaRPr lang="en-US" altLang="ko-KR" sz="185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0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0056" y="1104899"/>
            <a:ext cx="5277133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29093" y="3308137"/>
            <a:ext cx="134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똑같아요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H="1">
            <a:off x="5727189" y="1104899"/>
            <a:ext cx="2147328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130741" y="3278981"/>
            <a:ext cx="134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달라요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7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H="1">
            <a:off x="5727189" y="1104899"/>
            <a:ext cx="2147328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대괄호 10"/>
          <p:cNvSpPr/>
          <p:nvPr/>
        </p:nvSpPr>
        <p:spPr>
          <a:xfrm>
            <a:off x="3572256" y="3707795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77006" y="331906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sp>
        <p:nvSpPr>
          <p:cNvPr id="13" name="양쪽 대괄호 12"/>
          <p:cNvSpPr/>
          <p:nvPr/>
        </p:nvSpPr>
        <p:spPr>
          <a:xfrm>
            <a:off x="6951250" y="3761592"/>
            <a:ext cx="1278763" cy="45701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4851019" y="3990046"/>
            <a:ext cx="2100231" cy="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4546" y="333846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m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572256" y="4212431"/>
            <a:ext cx="1285494" cy="23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6437" y="3763545"/>
            <a:ext cx="3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m</a:t>
            </a:r>
            <a:endParaRPr lang="ko-KR" alt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26255" y="3878026"/>
            <a:ext cx="5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Z</a:t>
            </a:r>
            <a:endParaRPr lang="ko-KR" alt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58631" y="4191166"/>
            <a:ext cx="610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n-m</a:t>
            </a:r>
            <a:endParaRPr lang="ko-KR" alt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07708" y="3952639"/>
            <a:ext cx="59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0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H="1">
            <a:off x="5727189" y="1104899"/>
            <a:ext cx="2147328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양쪽 대괄호 12"/>
          <p:cNvSpPr/>
          <p:nvPr/>
        </p:nvSpPr>
        <p:spPr>
          <a:xfrm>
            <a:off x="6951250" y="3761592"/>
            <a:ext cx="1278763" cy="45701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4546" y="333846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m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pic>
        <p:nvPicPr>
          <p:cNvPr id="22" name="Picture 2" descr="convolutional neural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" y="3338463"/>
            <a:ext cx="5083024" cy="203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 flipH="1">
            <a:off x="3833429" y="3322895"/>
            <a:ext cx="436419" cy="1527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13" idx="1"/>
          </p:cNvCxnSpPr>
          <p:nvPr/>
        </p:nvCxnSpPr>
        <p:spPr>
          <a:xfrm flipV="1">
            <a:off x="4269850" y="3990098"/>
            <a:ext cx="2681400" cy="80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5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H="1">
            <a:off x="5727189" y="1104899"/>
            <a:ext cx="2147328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convolutional neural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" y="3338463"/>
            <a:ext cx="5083024" cy="203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 flipH="1">
            <a:off x="3833429" y="3322895"/>
            <a:ext cx="436419" cy="1527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6588644" y="3830018"/>
            <a:ext cx="1417555" cy="10202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양쪽 대괄호 15"/>
          <p:cNvSpPr/>
          <p:nvPr/>
        </p:nvSpPr>
        <p:spPr>
          <a:xfrm>
            <a:off x="5041756" y="4273066"/>
            <a:ext cx="1417555" cy="1341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6229591" y="4959586"/>
            <a:ext cx="614738" cy="18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양쪽 대괄호 25"/>
          <p:cNvSpPr/>
          <p:nvPr/>
        </p:nvSpPr>
        <p:spPr>
          <a:xfrm>
            <a:off x="5828182" y="5290533"/>
            <a:ext cx="1417555" cy="1341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92168" y="4201656"/>
            <a:ext cx="116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 feature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2818" y="4109322"/>
            <a:ext cx="88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classifier weight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86890" y="34400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D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m</a:t>
            </a:r>
            <a:endParaRPr lang="ko-KR" alt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7430" y="5203350"/>
            <a:ext cx="134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score per label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99563" y="386881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55759" y="53418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x </a:t>
            </a:r>
            <a:r>
              <a:rPr lang="en-US" altLang="ko-KR" i="1" dirty="0" smtClean="0"/>
              <a:t>m</a:t>
            </a:r>
            <a:endParaRPr lang="ko-KR" altLang="en-US" i="1" dirty="0"/>
          </a:p>
        </p:txBody>
      </p:sp>
      <p:sp>
        <p:nvSpPr>
          <p:cNvPr id="30" name="직사각형 29"/>
          <p:cNvSpPr/>
          <p:nvPr/>
        </p:nvSpPr>
        <p:spPr>
          <a:xfrm>
            <a:off x="6426224" y="4268482"/>
            <a:ext cx="23596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 dirty="0"/>
              <a:t>●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07440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H="1">
            <a:off x="5727189" y="1104899"/>
            <a:ext cx="2147328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convolutional neural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" y="3338463"/>
            <a:ext cx="5083024" cy="203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 flipH="1">
            <a:off x="3833429" y="3322895"/>
            <a:ext cx="436419" cy="1527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6588644" y="3830018"/>
            <a:ext cx="1417555" cy="10202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양쪽 대괄호 15"/>
          <p:cNvSpPr/>
          <p:nvPr/>
        </p:nvSpPr>
        <p:spPr>
          <a:xfrm>
            <a:off x="5041756" y="4273066"/>
            <a:ext cx="1417555" cy="1341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6229591" y="4959586"/>
            <a:ext cx="614738" cy="18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양쪽 대괄호 25"/>
          <p:cNvSpPr/>
          <p:nvPr/>
        </p:nvSpPr>
        <p:spPr>
          <a:xfrm>
            <a:off x="5828182" y="5290533"/>
            <a:ext cx="1417555" cy="1341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92168" y="4201656"/>
            <a:ext cx="116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 feature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86890" y="34400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D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m</a:t>
            </a:r>
            <a:endParaRPr lang="ko-KR" alt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7430" y="5203350"/>
            <a:ext cx="134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score per label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99563" y="386881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55759" y="53418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x </a:t>
            </a:r>
            <a:r>
              <a:rPr lang="en-US" altLang="ko-KR" i="1" dirty="0" smtClean="0"/>
              <a:t>m</a:t>
            </a:r>
            <a:endParaRPr lang="ko-KR" altLang="en-US" i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05437" y="3844929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51102" y="3844929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16780" y="3841519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162445" y="3841519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28123" y="3844929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73788" y="3844929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39466" y="3841519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85131" y="3841519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26224" y="4268482"/>
            <a:ext cx="23596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 dirty="0"/>
              <a:t>●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50683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H="1">
            <a:off x="5727189" y="1104899"/>
            <a:ext cx="2147328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양쪽 대괄호 12"/>
          <p:cNvSpPr/>
          <p:nvPr/>
        </p:nvSpPr>
        <p:spPr>
          <a:xfrm>
            <a:off x="6951250" y="3761592"/>
            <a:ext cx="1278763" cy="45701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4546" y="333846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m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pic>
        <p:nvPicPr>
          <p:cNvPr id="22" name="Picture 2" descr="convolutional neural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" y="3338463"/>
            <a:ext cx="5083024" cy="203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 flipH="1">
            <a:off x="3833429" y="3322895"/>
            <a:ext cx="436419" cy="1527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13" idx="1"/>
          </p:cNvCxnSpPr>
          <p:nvPr/>
        </p:nvCxnSpPr>
        <p:spPr>
          <a:xfrm flipV="1">
            <a:off x="4269850" y="3990098"/>
            <a:ext cx="2681400" cy="80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 rot="5400000">
            <a:off x="7534511" y="3305868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 rot="5400000">
            <a:off x="7534511" y="3451533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 rot="5400000">
            <a:off x="7537921" y="3617211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 rot="5400000">
            <a:off x="7537921" y="3762876"/>
            <a:ext cx="108830" cy="102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17075" y="4493108"/>
            <a:ext cx="22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/>
              <a:t>D </a:t>
            </a:r>
            <a:r>
              <a:rPr lang="en-US" altLang="ko-KR" sz="1200" dirty="0" smtClean="0"/>
              <a:t>: dimension of </a:t>
            </a:r>
            <a:br>
              <a:rPr lang="en-US" altLang="ko-KR" sz="1200" dirty="0" smtClean="0"/>
            </a:br>
            <a:r>
              <a:rPr lang="en-US" altLang="ko-KR" sz="1200" dirty="0" smtClean="0"/>
              <a:t>  	   image feature vector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or  classifier weight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757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H="1">
            <a:off x="5727189" y="1104899"/>
            <a:ext cx="2147328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대괄호 10"/>
          <p:cNvSpPr/>
          <p:nvPr/>
        </p:nvSpPr>
        <p:spPr>
          <a:xfrm>
            <a:off x="3572256" y="3707795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77006" y="331906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sp>
        <p:nvSpPr>
          <p:cNvPr id="13" name="양쪽 대괄호 12"/>
          <p:cNvSpPr/>
          <p:nvPr/>
        </p:nvSpPr>
        <p:spPr>
          <a:xfrm>
            <a:off x="6951250" y="3761592"/>
            <a:ext cx="1278763" cy="45701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4851019" y="3990046"/>
            <a:ext cx="2100231" cy="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4546" y="333846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m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572256" y="4212431"/>
            <a:ext cx="1285494" cy="23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6437" y="3763545"/>
            <a:ext cx="3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m</a:t>
            </a:r>
            <a:endParaRPr lang="ko-KR" alt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26255" y="3878026"/>
            <a:ext cx="5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Z</a:t>
            </a:r>
            <a:endParaRPr lang="ko-KR" alt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58631" y="4191166"/>
            <a:ext cx="610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n-m</a:t>
            </a:r>
            <a:endParaRPr lang="ko-KR" altLang="en-US" sz="1100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531" y="4012408"/>
            <a:ext cx="1514475" cy="619125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 rot="5400000">
            <a:off x="7534511" y="3305868"/>
            <a:ext cx="108830" cy="102027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 rot="5400000">
            <a:off x="4175448" y="3275443"/>
            <a:ext cx="108830" cy="10202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22" idx="3"/>
            <a:endCxn id="10" idx="2"/>
          </p:cNvCxnSpPr>
          <p:nvPr/>
        </p:nvCxnSpPr>
        <p:spPr>
          <a:xfrm rot="16200000" flipH="1">
            <a:off x="4925453" y="3144407"/>
            <a:ext cx="588926" cy="1980106"/>
          </a:xfrm>
          <a:prstGeom prst="curvedConnector3">
            <a:avLst>
              <a:gd name="adj1" fmla="val 14826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090699" y="4188578"/>
            <a:ext cx="238540" cy="2403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52338" y="4188577"/>
            <a:ext cx="238540" cy="2403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19" idx="3"/>
            <a:endCxn id="25" idx="2"/>
          </p:cNvCxnSpPr>
          <p:nvPr/>
        </p:nvCxnSpPr>
        <p:spPr>
          <a:xfrm rot="5400000">
            <a:off x="6751017" y="3591013"/>
            <a:ext cx="558500" cy="1117318"/>
          </a:xfrm>
          <a:prstGeom prst="curvedConnector3">
            <a:avLst>
              <a:gd name="adj1" fmla="val 14093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15148" y="1097121"/>
            <a:ext cx="2171636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양쪽 대괄호 36"/>
          <p:cNvSpPr/>
          <p:nvPr/>
        </p:nvSpPr>
        <p:spPr>
          <a:xfrm>
            <a:off x="3572256" y="3707795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77006" y="331906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cxnSp>
        <p:nvCxnSpPr>
          <p:cNvPr id="13" name="직선 화살표 연결선 12"/>
          <p:cNvCxnSpPr>
            <a:stCxn id="20" idx="3"/>
            <a:endCxn id="28" idx="1"/>
          </p:cNvCxnSpPr>
          <p:nvPr/>
        </p:nvCxnSpPr>
        <p:spPr>
          <a:xfrm>
            <a:off x="4869224" y="5192676"/>
            <a:ext cx="376329" cy="105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572256" y="4212431"/>
            <a:ext cx="1285494" cy="23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6437" y="3811252"/>
            <a:ext cx="382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m</a:t>
            </a:r>
            <a:endParaRPr lang="ko-KR" altLang="en-US" sz="11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3926255" y="3878026"/>
            <a:ext cx="5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Z</a:t>
            </a:r>
            <a:endParaRPr lang="ko-KR" alt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13104" y="4137305"/>
            <a:ext cx="6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n-m</a:t>
            </a:r>
            <a:endParaRPr lang="ko-KR" alt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88499" y="3879570"/>
            <a:ext cx="134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Inference 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1571" t="2072" r="65198" b="51766"/>
          <a:stretch/>
        </p:blipFill>
        <p:spPr>
          <a:xfrm>
            <a:off x="731902" y="4897964"/>
            <a:ext cx="778755" cy="520209"/>
          </a:xfrm>
          <a:prstGeom prst="rect">
            <a:avLst/>
          </a:prstGeom>
        </p:spPr>
      </p:pic>
      <p:pic>
        <p:nvPicPr>
          <p:cNvPr id="20" name="Picture 2" descr="convolutional neural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35" y="4694418"/>
            <a:ext cx="2491289" cy="9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293554" y="4626463"/>
            <a:ext cx="1929027" cy="10539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9" idx="3"/>
            <a:endCxn id="22" idx="1"/>
          </p:cNvCxnSpPr>
          <p:nvPr/>
        </p:nvCxnSpPr>
        <p:spPr>
          <a:xfrm flipV="1">
            <a:off x="1510657" y="5153434"/>
            <a:ext cx="782897" cy="463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양쪽 대괄호 27"/>
          <p:cNvSpPr/>
          <p:nvPr/>
        </p:nvSpPr>
        <p:spPr>
          <a:xfrm>
            <a:off x="5245553" y="5126637"/>
            <a:ext cx="1417555" cy="1341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95965" y="5055227"/>
            <a:ext cx="116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 feature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93659" y="529764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x </a:t>
            </a:r>
            <a:r>
              <a:rPr lang="en-US" altLang="ko-KR" i="1" dirty="0" smtClean="0"/>
              <a:t>D</a:t>
            </a:r>
            <a:endParaRPr lang="ko-KR" altLang="en-US" i="1" dirty="0"/>
          </a:p>
        </p:txBody>
      </p:sp>
      <p:sp>
        <p:nvSpPr>
          <p:cNvPr id="31" name="모서리가 둥근 직사각형 30"/>
          <p:cNvSpPr/>
          <p:nvPr/>
        </p:nvSpPr>
        <p:spPr>
          <a:xfrm rot="5400000">
            <a:off x="4164272" y="3808957"/>
            <a:ext cx="108830" cy="10202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 rot="5400000">
            <a:off x="4165173" y="3951630"/>
            <a:ext cx="108830" cy="10202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31" idx="0"/>
            <a:endCxn id="29" idx="0"/>
          </p:cNvCxnSpPr>
          <p:nvPr/>
        </p:nvCxnSpPr>
        <p:spPr>
          <a:xfrm>
            <a:off x="4728826" y="4319096"/>
            <a:ext cx="1249715" cy="73613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32" idx="0"/>
            <a:endCxn id="29" idx="0"/>
          </p:cNvCxnSpPr>
          <p:nvPr/>
        </p:nvCxnSpPr>
        <p:spPr>
          <a:xfrm>
            <a:off x="4729727" y="4461769"/>
            <a:ext cx="1248814" cy="59345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05581" y="4066678"/>
            <a:ext cx="9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argmax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64027" y="4496528"/>
            <a:ext cx="9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dot-product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3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Intro.</a:t>
            </a:r>
            <a:endParaRPr lang="en-US" altLang="ko-KR" sz="185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14" y="1569244"/>
            <a:ext cx="5981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Recognition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Trainset : ImageNet 1K   ,  </a:t>
            </a:r>
            <a:r>
              <a:rPr lang="en-US" altLang="ko-KR" sz="17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testset</a:t>
            </a: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: ImageNet 21K (or 21K + 1K)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Semantic </a:t>
            </a:r>
            <a:r>
              <a:rPr lang="en-US" altLang="ko-KR" sz="17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</a:t>
            </a:r>
            <a:r>
              <a:rPr lang="en-US" altLang="ko-KR" sz="17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mb</a:t>
            </a: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: </a:t>
            </a:r>
            <a:r>
              <a:rPr lang="en-US" altLang="ko-KR" sz="17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GloVe</a:t>
            </a: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(</a:t>
            </a:r>
            <a:r>
              <a:rPr lang="en-US" altLang="ko-KR" sz="17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</a:t>
            </a:r>
            <a:r>
              <a:rPr lang="en-US" altLang="ko-KR" sz="17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oogleNews</a:t>
            </a: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,  knowledge graph : WordNet</a:t>
            </a:r>
            <a:endParaRPr lang="en-US" altLang="ko-KR" sz="17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6" y="2007256"/>
            <a:ext cx="7344956" cy="35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28" y="1663727"/>
            <a:ext cx="5277533" cy="27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 based Zero-shot 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1078644"/>
            <a:ext cx="4448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Intro.</a:t>
            </a:r>
            <a:endParaRPr lang="en-US" altLang="ko-KR" sz="185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14" y="1569244"/>
            <a:ext cx="5981700" cy="2876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145" y="4707635"/>
            <a:ext cx="252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Semantic </a:t>
            </a:r>
            <a:r>
              <a:rPr lang="en-US" altLang="ko-KR" dirty="0" err="1" smtClean="0"/>
              <a:t>embeddings</a:t>
            </a:r>
            <a:endParaRPr lang="en-US" altLang="ko-KR" dirty="0" smtClean="0"/>
          </a:p>
          <a:p>
            <a:r>
              <a:rPr lang="en-US" altLang="ko-KR" dirty="0" smtClean="0"/>
              <a:t>Knowledge graph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479084" y="4910556"/>
            <a:ext cx="1300163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762" y="4477636"/>
            <a:ext cx="2476501" cy="6658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6389" y="5067719"/>
            <a:ext cx="369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Graph Convolutional Network (GCN)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4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semi-supervised </a:t>
            </a: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entity classification </a:t>
            </a:r>
            <a:r>
              <a:rPr lang="ko-KR" altLang="en-US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위해 제안된 모델</a:t>
            </a:r>
            <a:endParaRPr lang="en-US" altLang="ko-KR" sz="17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Ex. Training </a:t>
            </a:r>
            <a:b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entity : dog, cat</a:t>
            </a:r>
            <a:b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label : mammal</a:t>
            </a:r>
            <a:b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Testing</a:t>
            </a:r>
            <a:r>
              <a:rPr lang="ko-KR" altLang="en-US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entity : lion</a:t>
            </a:r>
            <a:b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label : ? (expected to be mammal)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 set:</a:t>
            </a:r>
            <a:b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n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entities   (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 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개만 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ground-truth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안다고 가정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b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C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labels 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Objective : m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entity 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학습시켜서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b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 n-m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entities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대해 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label(1~C)</a:t>
            </a:r>
            <a:r>
              <a:rPr lang="ko-KR" altLang="en-US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예측</a:t>
            </a: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endParaRPr lang="en-US" altLang="ko-KR" sz="185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2954" b="962"/>
          <a:stretch/>
        </p:blipFill>
        <p:spPr>
          <a:xfrm>
            <a:off x="1454945" y="3369469"/>
            <a:ext cx="1152524" cy="2780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650" y="4073324"/>
            <a:ext cx="1228443" cy="1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7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0056" y="1104899"/>
            <a:ext cx="2557463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knowledge graph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14" y="5004530"/>
            <a:ext cx="1101909" cy="61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60778" y="5070872"/>
            <a:ext cx="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b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020" y="4780137"/>
            <a:ext cx="754450" cy="752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81470" y="5004530"/>
            <a:ext cx="101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양쪽 대괄호 5"/>
          <p:cNvSpPr/>
          <p:nvPr/>
        </p:nvSpPr>
        <p:spPr>
          <a:xfrm>
            <a:off x="1707309" y="3751850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양쪽 대괄호 15"/>
          <p:cNvSpPr/>
          <p:nvPr/>
        </p:nvSpPr>
        <p:spPr>
          <a:xfrm>
            <a:off x="3579305" y="3735477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대괄호 16"/>
          <p:cNvSpPr/>
          <p:nvPr/>
        </p:nvSpPr>
        <p:spPr>
          <a:xfrm>
            <a:off x="5428813" y="3735477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13148" y="331217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n</a:t>
            </a:r>
            <a:endParaRPr lang="ko-KR" alt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80885" y="331217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k</a:t>
            </a:r>
            <a:endParaRPr lang="ko-KR" alt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27189" y="331217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k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c</a:t>
            </a:r>
            <a:r>
              <a:rPr lang="en-US" altLang="ko-KR" sz="800" dirty="0" smtClean="0"/>
              <a:t>1</a:t>
            </a:r>
            <a:endParaRPr lang="ko-KR" altLang="en-US" dirty="0"/>
          </a:p>
        </p:txBody>
      </p:sp>
      <p:sp>
        <p:nvSpPr>
          <p:cNvPr id="18" name="위쪽 화살표 17"/>
          <p:cNvSpPr/>
          <p:nvPr/>
        </p:nvSpPr>
        <p:spPr>
          <a:xfrm>
            <a:off x="2048875" y="4667940"/>
            <a:ext cx="638493" cy="224393"/>
          </a:xfrm>
          <a:prstGeom prst="up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 화살표 22"/>
          <p:cNvSpPr/>
          <p:nvPr/>
        </p:nvSpPr>
        <p:spPr>
          <a:xfrm>
            <a:off x="4126890" y="4648750"/>
            <a:ext cx="638493" cy="224393"/>
          </a:xfrm>
          <a:prstGeom prst="up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80775" y="4666175"/>
            <a:ext cx="1180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binary </a:t>
            </a:r>
            <a:r>
              <a:rPr lang="ko-KR" altLang="en-US" sz="1050" dirty="0" err="1" smtClean="0"/>
              <a:t>인접행렬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149059" y="4660884"/>
            <a:ext cx="93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word vector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193151" y="3952803"/>
            <a:ext cx="3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65148" y="3936430"/>
            <a:ext cx="3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14656" y="3952829"/>
            <a:ext cx="3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93613" y="4067235"/>
            <a:ext cx="23596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 dirty="0"/>
              <a:t>●</a:t>
            </a:r>
            <a:endParaRPr lang="ko-KR" altLang="en-US" sz="400" dirty="0"/>
          </a:p>
        </p:txBody>
      </p:sp>
      <p:sp>
        <p:nvSpPr>
          <p:cNvPr id="32" name="직사각형 31"/>
          <p:cNvSpPr/>
          <p:nvPr/>
        </p:nvSpPr>
        <p:spPr>
          <a:xfrm>
            <a:off x="5025459" y="4067235"/>
            <a:ext cx="23596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 dirty="0"/>
              <a:t>●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04539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86072" y="1061010"/>
            <a:ext cx="2741117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/>
          <p:cNvSpPr/>
          <p:nvPr/>
        </p:nvSpPr>
        <p:spPr>
          <a:xfrm>
            <a:off x="1707309" y="3751850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양쪽 대괄호 15"/>
          <p:cNvSpPr/>
          <p:nvPr/>
        </p:nvSpPr>
        <p:spPr>
          <a:xfrm>
            <a:off x="3579305" y="3735477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대괄호 16"/>
          <p:cNvSpPr/>
          <p:nvPr/>
        </p:nvSpPr>
        <p:spPr>
          <a:xfrm>
            <a:off x="5428813" y="3735477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13148" y="331217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n</a:t>
            </a:r>
            <a:endParaRPr lang="ko-KR" alt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80885" y="331217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k</a:t>
            </a:r>
            <a:endParaRPr lang="ko-KR" alt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27189" y="331217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k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c</a:t>
            </a:r>
            <a:r>
              <a:rPr lang="en-US" altLang="ko-KR" sz="800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93151" y="3952803"/>
            <a:ext cx="3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65148" y="3936430"/>
            <a:ext cx="3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43479" y="3951816"/>
            <a:ext cx="5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</a:t>
            </a:r>
            <a:r>
              <a:rPr lang="en-US" altLang="ko-KR" sz="1050" dirty="0" smtClean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93613" y="4067235"/>
            <a:ext cx="23596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 dirty="0"/>
              <a:t>●</a:t>
            </a:r>
            <a:endParaRPr lang="ko-KR" altLang="en-US" sz="400" dirty="0"/>
          </a:p>
        </p:txBody>
      </p:sp>
      <p:sp>
        <p:nvSpPr>
          <p:cNvPr id="29" name="양쪽 대괄호 28"/>
          <p:cNvSpPr/>
          <p:nvPr/>
        </p:nvSpPr>
        <p:spPr>
          <a:xfrm>
            <a:off x="1619993" y="3308805"/>
            <a:ext cx="5159426" cy="14632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양쪽 대괄호 30"/>
          <p:cNvSpPr/>
          <p:nvPr/>
        </p:nvSpPr>
        <p:spPr>
          <a:xfrm>
            <a:off x="261274" y="3751850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7113" y="331217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n</a:t>
            </a:r>
            <a:endParaRPr lang="ko-KR" alt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7116" y="3952803"/>
            <a:ext cx="3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36716" y="3936430"/>
            <a:ext cx="30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5" name="양쪽 대괄호 34"/>
          <p:cNvSpPr/>
          <p:nvPr/>
        </p:nvSpPr>
        <p:spPr>
          <a:xfrm>
            <a:off x="6866735" y="3734464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165111" y="331116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c</a:t>
            </a:r>
            <a:r>
              <a:rPr lang="en-US" altLang="ko-KR" sz="800" dirty="0" smtClean="0"/>
              <a:t>1 </a:t>
            </a:r>
            <a:r>
              <a:rPr lang="en-US" altLang="ko-KR" dirty="0" smtClean="0"/>
              <a:t>x </a:t>
            </a:r>
            <a:r>
              <a:rPr lang="en-US" altLang="ko-KR" i="1" dirty="0" smtClean="0"/>
              <a:t>c</a:t>
            </a:r>
            <a:r>
              <a:rPr lang="en-US" altLang="ko-KR" sz="800" dirty="0" smtClean="0"/>
              <a:t>2</a:t>
            </a:r>
            <a:endParaRPr lang="ko-KR" altLang="en-US" i="1" dirty="0"/>
          </a:p>
        </p:txBody>
      </p:sp>
      <p:sp>
        <p:nvSpPr>
          <p:cNvPr id="38" name="직사각형 37"/>
          <p:cNvSpPr/>
          <p:nvPr/>
        </p:nvSpPr>
        <p:spPr>
          <a:xfrm>
            <a:off x="5025459" y="4067235"/>
            <a:ext cx="23596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 dirty="0"/>
              <a:t>●</a:t>
            </a:r>
            <a:endParaRPr lang="ko-KR" altLang="en-US" sz="400" dirty="0"/>
          </a:p>
        </p:txBody>
      </p:sp>
      <p:sp>
        <p:nvSpPr>
          <p:cNvPr id="39" name="직사각형 38"/>
          <p:cNvSpPr/>
          <p:nvPr/>
        </p:nvSpPr>
        <p:spPr>
          <a:xfrm>
            <a:off x="1470634" y="4059538"/>
            <a:ext cx="23596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 dirty="0"/>
              <a:t>●</a:t>
            </a:r>
            <a:endParaRPr lang="ko-KR" altLang="en-US" sz="400" dirty="0"/>
          </a:p>
        </p:txBody>
      </p:sp>
      <p:sp>
        <p:nvSpPr>
          <p:cNvPr id="41" name="TextBox 40"/>
          <p:cNvSpPr txBox="1"/>
          <p:nvPr/>
        </p:nvSpPr>
        <p:spPr>
          <a:xfrm>
            <a:off x="8149189" y="3959513"/>
            <a:ext cx="30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237410" y="3935417"/>
            <a:ext cx="5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</a:t>
            </a:r>
            <a:r>
              <a:rPr lang="en-US" altLang="ko-KR" sz="1050" dirty="0" smtClean="0"/>
              <a:t>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288" y="5079101"/>
            <a:ext cx="1677713" cy="52123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554568" y="4908132"/>
            <a:ext cx="4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구부러진 연결선 47"/>
          <p:cNvCxnSpPr>
            <a:endCxn id="43" idx="0"/>
          </p:cNvCxnSpPr>
          <p:nvPr/>
        </p:nvCxnSpPr>
        <p:spPr>
          <a:xfrm rot="16200000" flipH="1">
            <a:off x="6673588" y="4802301"/>
            <a:ext cx="126954" cy="84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3892234" y="4820913"/>
            <a:ext cx="713657" cy="27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6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15148" y="1097121"/>
            <a:ext cx="2171636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286" y="4061610"/>
            <a:ext cx="1755775" cy="605146"/>
          </a:xfrm>
          <a:prstGeom prst="rect">
            <a:avLst/>
          </a:prstGeom>
        </p:spPr>
      </p:pic>
      <p:sp>
        <p:nvSpPr>
          <p:cNvPr id="37" name="양쪽 대괄호 36"/>
          <p:cNvSpPr/>
          <p:nvPr/>
        </p:nvSpPr>
        <p:spPr>
          <a:xfrm>
            <a:off x="3572256" y="3707795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77006" y="331906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C</a:t>
            </a:r>
            <a:endParaRPr lang="ko-KR" altLang="en-US" i="1" dirty="0"/>
          </a:p>
        </p:txBody>
      </p:sp>
      <p:sp>
        <p:nvSpPr>
          <p:cNvPr id="44" name="양쪽 대괄호 43"/>
          <p:cNvSpPr/>
          <p:nvPr/>
        </p:nvSpPr>
        <p:spPr>
          <a:xfrm>
            <a:off x="6951250" y="3761592"/>
            <a:ext cx="1278763" cy="45701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44" idx="1"/>
          </p:cNvCxnSpPr>
          <p:nvPr/>
        </p:nvCxnSpPr>
        <p:spPr>
          <a:xfrm>
            <a:off x="4851019" y="3990046"/>
            <a:ext cx="2100231" cy="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86513" y="335465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m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C</a:t>
            </a:r>
            <a:endParaRPr lang="ko-KR" altLang="en-US" i="1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3572256" y="4212431"/>
            <a:ext cx="1285494" cy="23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6437" y="3763545"/>
            <a:ext cx="3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m</a:t>
            </a:r>
            <a:endParaRPr lang="ko-KR" alt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7548664" y="4186942"/>
            <a:ext cx="1007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ground-truth</a:t>
            </a:r>
            <a:br>
              <a:rPr lang="en-US" altLang="ko-KR" sz="1050" dirty="0" smtClean="0"/>
            </a:br>
            <a:r>
              <a:rPr lang="en-US" altLang="ko-KR" sz="1050" dirty="0" smtClean="0"/>
              <a:t>label</a:t>
            </a:r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7349373" y="3805380"/>
            <a:ext cx="5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Y</a:t>
            </a:r>
            <a:endParaRPr lang="ko-KR" altLang="en-US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3926255" y="3878026"/>
            <a:ext cx="5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Z</a:t>
            </a:r>
            <a:endParaRPr lang="ko-KR" alt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58631" y="4191166"/>
            <a:ext cx="610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n-m</a:t>
            </a:r>
            <a:endParaRPr lang="ko-KR" altLang="en-US" sz="1100" i="1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288" y="5079101"/>
            <a:ext cx="1677713" cy="52123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901134" y="4783557"/>
            <a:ext cx="1203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Back prop.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9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8D-E6E4-4027-8B98-18DAA02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5388D2-4429-4CB2-8A55-5F7CBA4F50D5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817C7D-2FCD-4A0B-9BD5-F3EDBA35066E}"/>
              </a:ext>
            </a:extLst>
          </p:cNvPr>
          <p:cNvCxnSpPr>
            <a:cxnSpLocks/>
          </p:cNvCxnSpPr>
          <p:nvPr/>
        </p:nvCxnSpPr>
        <p:spPr>
          <a:xfrm>
            <a:off x="90028" y="495318"/>
            <a:ext cx="824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7F7D70-E9A2-4BC4-8C43-6C33DD2C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8" y="574501"/>
            <a:ext cx="8243219" cy="504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GCN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9C42A-42DE-445F-B019-CA6B1CE21AB5}"/>
              </a:ext>
            </a:extLst>
          </p:cNvPr>
          <p:cNvSpPr txBox="1"/>
          <p:nvPr/>
        </p:nvSpPr>
        <p:spPr>
          <a:xfrm>
            <a:off x="97078" y="99186"/>
            <a:ext cx="83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Zero-shot Recognition via Semantic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Embeddings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and Knowledge Graphs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0" y="1104899"/>
            <a:ext cx="7250907" cy="2099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15148" y="1097121"/>
            <a:ext cx="2171636" cy="217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양쪽 대괄호 36"/>
          <p:cNvSpPr/>
          <p:nvPr/>
        </p:nvSpPr>
        <p:spPr>
          <a:xfrm>
            <a:off x="3572256" y="3707795"/>
            <a:ext cx="1278763" cy="7712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77006" y="331906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</a:t>
            </a:r>
            <a:r>
              <a:rPr lang="en-US" altLang="ko-KR" dirty="0" smtClean="0"/>
              <a:t> x </a:t>
            </a:r>
            <a:r>
              <a:rPr lang="en-US" altLang="ko-KR" i="1" dirty="0" smtClean="0"/>
              <a:t>C</a:t>
            </a:r>
            <a:endParaRPr lang="ko-KR" altLang="en-US" i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851019" y="4321971"/>
            <a:ext cx="985238" cy="15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572256" y="4212431"/>
            <a:ext cx="1285494" cy="23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6437" y="3811252"/>
            <a:ext cx="382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m</a:t>
            </a:r>
            <a:endParaRPr lang="ko-KR" altLang="en-US" sz="11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3926255" y="3878026"/>
            <a:ext cx="5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Z</a:t>
            </a:r>
            <a:endParaRPr lang="ko-KR" alt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13104" y="4137305"/>
            <a:ext cx="6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n-m</a:t>
            </a:r>
            <a:endParaRPr lang="ko-KR" alt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88499" y="3879570"/>
            <a:ext cx="134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Inference 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5318" y="4308169"/>
            <a:ext cx="9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argmax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67727" y="4168082"/>
            <a:ext cx="1462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Predicted label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107894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7054</TotalTime>
  <Words>1426</Words>
  <Application>Microsoft Office PowerPoint</Application>
  <PresentationFormat>화면 슬라이드 쇼(16:10)</PresentationFormat>
  <Paragraphs>288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나눔바른고딕 Light</vt:lpstr>
      <vt:lpstr>맑은 고딕</vt:lpstr>
      <vt:lpstr>Arial</vt:lpstr>
      <vt:lpstr>Century Schoolbook</vt:lpstr>
      <vt:lpstr>Times new roman</vt:lpstr>
      <vt:lpstr>Times new roman</vt:lpstr>
      <vt:lpstr>Wingdings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 Generation System based on a Social Knowledge for a Service Robot</dc:title>
  <dc:creator>조 건희</dc:creator>
  <cp:lastModifiedBy>Windows 사용자</cp:lastModifiedBy>
  <cp:revision>220</cp:revision>
  <dcterms:created xsi:type="dcterms:W3CDTF">2018-10-18T14:12:46Z</dcterms:created>
  <dcterms:modified xsi:type="dcterms:W3CDTF">2019-10-01T03:42:51Z</dcterms:modified>
</cp:coreProperties>
</file>