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7" r:id="rId3"/>
    <p:sldId id="262" r:id="rId4"/>
    <p:sldId id="271" r:id="rId5"/>
    <p:sldId id="277" r:id="rId6"/>
    <p:sldId id="278" r:id="rId7"/>
    <p:sldId id="272" r:id="rId8"/>
    <p:sldId id="306" r:id="rId9"/>
    <p:sldId id="260" r:id="rId10"/>
    <p:sldId id="261" r:id="rId11"/>
    <p:sldId id="263" r:id="rId12"/>
    <p:sldId id="265" r:id="rId13"/>
    <p:sldId id="281" r:id="rId14"/>
    <p:sldId id="284" r:id="rId15"/>
    <p:sldId id="285" r:id="rId16"/>
    <p:sldId id="286" r:id="rId17"/>
    <p:sldId id="295" r:id="rId18"/>
    <p:sldId id="296" r:id="rId19"/>
    <p:sldId id="276" r:id="rId20"/>
    <p:sldId id="288" r:id="rId21"/>
    <p:sldId id="291" r:id="rId22"/>
    <p:sldId id="289" r:id="rId23"/>
    <p:sldId id="292" r:id="rId24"/>
    <p:sldId id="293" r:id="rId25"/>
    <p:sldId id="294" r:id="rId26"/>
    <p:sldId id="290" r:id="rId27"/>
    <p:sldId id="302" r:id="rId28"/>
    <p:sldId id="283" r:id="rId29"/>
    <p:sldId id="298" r:id="rId30"/>
    <p:sldId id="299" r:id="rId31"/>
    <p:sldId id="300" r:id="rId32"/>
    <p:sldId id="301" r:id="rId33"/>
    <p:sldId id="303" r:id="rId34"/>
    <p:sldId id="309" r:id="rId35"/>
    <p:sldId id="267" r:id="rId36"/>
    <p:sldId id="304" r:id="rId37"/>
    <p:sldId id="308" r:id="rId38"/>
    <p:sldId id="307" r:id="rId39"/>
    <p:sldId id="268" r:id="rId40"/>
    <p:sldId id="26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86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3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2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7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1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61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4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6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2017-11-03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7507" y="2077860"/>
            <a:ext cx="9733659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Multi Layer Perceptron</a:t>
            </a:r>
            <a:br>
              <a:rPr kumimoji="1" lang="en-US" altLang="ko-KR" dirty="0"/>
            </a:br>
            <a:r>
              <a:rPr kumimoji="1" lang="en-US" altLang="ko-KR" dirty="0"/>
              <a:t>&amp;</a:t>
            </a:r>
            <a:br>
              <a:rPr kumimoji="1" lang="en-US" altLang="ko-KR" dirty="0"/>
            </a:br>
            <a:r>
              <a:rPr kumimoji="1" lang="en-US" altLang="ko-KR" dirty="0"/>
              <a:t>Feed Forward</a:t>
            </a:r>
            <a:br>
              <a:rPr kumimoji="1" lang="en-US" altLang="ko-KR" dirty="0"/>
            </a:br>
            <a:r>
              <a:rPr kumimoji="1" lang="en-US" altLang="ko-KR" dirty="0"/>
              <a:t>Neural Network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25C7-5C0F-4C6D-AA3E-30CA73BD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XOR?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B597BA-ABC8-4B32-9BBF-05B96C3B0F70}"/>
              </a:ext>
            </a:extLst>
          </p:cNvPr>
          <p:cNvGrpSpPr/>
          <p:nvPr/>
        </p:nvGrpSpPr>
        <p:grpSpPr>
          <a:xfrm>
            <a:off x="3809751" y="2025352"/>
            <a:ext cx="4868993" cy="3861531"/>
            <a:chOff x="982767" y="1690688"/>
            <a:chExt cx="5486399" cy="435118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099178-D5D2-48EF-ABD2-D1C768BBCBC7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3C9DD35-8CC0-4187-992F-B19F9ECE4851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85552F0-F306-41CC-B2A2-E01D6C6D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5EF08E-1E3C-44B7-842D-598A8E6BC171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00D4282-80B8-44EC-B801-F424182A032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A0E4B4-766C-49D3-A8DA-70DDE9181C4E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8B4C07-B690-4C3C-8C12-F09501DAACE1}"/>
              </a:ext>
            </a:extLst>
          </p:cNvPr>
          <p:cNvSpPr txBox="1"/>
          <p:nvPr/>
        </p:nvSpPr>
        <p:spPr>
          <a:xfrm>
            <a:off x="5563482" y="3461047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0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D73B-B184-40D4-B076-CB50C805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34F06-FE37-4C84-B766-DDF2135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2CA067-9519-4114-877F-DE8224E9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을 추가</a:t>
            </a:r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이용하여 학습</a:t>
            </a:r>
          </a:p>
        </p:txBody>
      </p:sp>
    </p:spTree>
    <p:extLst>
      <p:ext uri="{BB962C8B-B14F-4D97-AF65-F5344CB8AC3E}">
        <p14:creationId xmlns:p14="http://schemas.microsoft.com/office/powerpoint/2010/main" val="137022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D045-6000-4FF1-B01F-A5F59E3D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6DD0F-95D4-4262-B041-270D346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while(</a:t>
            </a:r>
            <a:r>
              <a:rPr lang="ko-KR" altLang="en-US" sz="2200" dirty="0"/>
              <a:t>오차의 합계 </a:t>
            </a:r>
            <a:r>
              <a:rPr lang="en-US" altLang="ko-KR" sz="2200" dirty="0"/>
              <a:t>&lt;</a:t>
            </a:r>
            <a:r>
              <a:rPr lang="ko-KR" altLang="en-US" sz="2200" dirty="0"/>
              <a:t> 허용 오차</a:t>
            </a:r>
            <a:r>
              <a:rPr lang="en-US" altLang="ko-KR" sz="2200" dirty="0"/>
              <a:t>):</a:t>
            </a:r>
          </a:p>
          <a:p>
            <a:pPr marL="201168" lvl="1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초기화 </a:t>
            </a:r>
            <a:r>
              <a:rPr lang="en-US" altLang="ko-KR" sz="2000" dirty="0"/>
              <a:t>(initialization)</a:t>
            </a:r>
          </a:p>
          <a:p>
            <a:pPr marL="201168" lvl="1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순전파</a:t>
            </a:r>
            <a:r>
              <a:rPr lang="ko-KR" altLang="en-US" sz="2000" dirty="0"/>
              <a:t> </a:t>
            </a:r>
            <a:r>
              <a:rPr lang="en-US" altLang="ko-KR" sz="2000" dirty="0"/>
              <a:t>(feedforward)</a:t>
            </a:r>
          </a:p>
          <a:p>
            <a:pPr marL="201168" lvl="1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역전파</a:t>
            </a:r>
            <a:r>
              <a:rPr lang="ko-KR" altLang="en-US" sz="2000" dirty="0"/>
              <a:t> </a:t>
            </a:r>
            <a:r>
              <a:rPr lang="en-US" altLang="ko-KR" sz="2000" dirty="0"/>
              <a:t>(backpropagation)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BC5EB-31BA-414B-8C44-0AC0F07A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90F743-EE17-4CC9-981E-F4C68610F545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34607DE-8051-4EC8-A771-1B50D2113C59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7668BA-AB52-4631-9543-5CE5E069F66C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5963903-38D8-4071-8F56-760861BE4D25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B368C1E-66ED-4DA0-9501-807D3279B841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B033BDA-EC0B-4DA8-B35B-750EFBD3A1FA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0080E9-3E25-4499-9814-CE7579807D57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B2E3F62-C85F-4F0A-88F3-0ED55102ED66}"/>
              </a:ext>
            </a:extLst>
          </p:cNvPr>
          <p:cNvSpPr/>
          <p:nvPr/>
        </p:nvSpPr>
        <p:spPr>
          <a:xfrm rot="16200000">
            <a:off x="7488735" y="-21048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7F132C5-497C-40BC-A34F-3544A50EE9C4}"/>
              </a:ext>
            </a:extLst>
          </p:cNvPr>
          <p:cNvSpPr/>
          <p:nvPr/>
        </p:nvSpPr>
        <p:spPr>
          <a:xfrm rot="5400000">
            <a:off x="7488734" y="3180680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85D2-0340-4E25-9590-C3B532C5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CB87C-12F6-4C06-BF17-36A565E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6443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신경만 구조 선택</a:t>
            </a:r>
            <a:endParaRPr lang="en-US" altLang="ko-KR" dirty="0"/>
          </a:p>
          <a:p>
            <a:pPr lvl="1"/>
            <a:r>
              <a:rPr lang="ko-KR" altLang="en-US" dirty="0" err="1"/>
              <a:t>은닉층</a:t>
            </a:r>
            <a:r>
              <a:rPr lang="en-US" altLang="ko-KR" dirty="0"/>
              <a:t> (hidden layer)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ko-KR" altLang="en-US" dirty="0"/>
              <a:t>은닉 뉴런 </a:t>
            </a:r>
            <a:r>
              <a:rPr lang="en-US" altLang="ko-KR" dirty="0"/>
              <a:t>(hidden neuron)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임계 값 초기화</a:t>
            </a:r>
            <a:endParaRPr lang="en-US" altLang="ko-KR" dirty="0"/>
          </a:p>
          <a:p>
            <a:pPr lvl="1"/>
            <a:r>
              <a:rPr lang="ko-KR" altLang="en-US" dirty="0"/>
              <a:t>임의의 값</a:t>
            </a:r>
            <a:endParaRPr lang="en-US" altLang="ko-KR" dirty="0"/>
          </a:p>
          <a:p>
            <a:pPr lvl="1"/>
            <a:r>
              <a:rPr lang="ko-KR" altLang="en-US" dirty="0"/>
              <a:t>초기 값으로 학습 시간 결정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5F0A0-EAF5-468D-B08B-48F553DB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0C35F43-E25A-4593-A651-F844E6FAF3E1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B0EDCDC-D65F-4817-AA0D-3219EE8DC147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6103880-B470-4285-8AD7-77175FA996A4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F22DFBF-9EAB-466C-8A65-56B4E117D01C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7A93C1E-F40C-487A-A194-7C2E80573A35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9120E0-9ECC-4148-91D1-0FEE88E79688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571287-CE6F-4DA6-B2A7-7BB097CC453F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7A29-B0F2-4470-AA4A-F724F0C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 (feedforward)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9DDF7-CB38-4EB9-946F-6DCD185F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1397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입력 벡터와 가중치 곱들의 합 계산</a:t>
            </a:r>
            <a:endParaRPr lang="en-US" altLang="ko-KR" dirty="0"/>
          </a:p>
          <a:p>
            <a:r>
              <a:rPr lang="en-US" altLang="ko-KR" dirty="0"/>
              <a:t>2. activation function</a:t>
            </a:r>
            <a:r>
              <a:rPr lang="ko-KR" altLang="en-US" dirty="0"/>
              <a:t>으로 출력 값 계산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다음 출력 값 계산</a:t>
            </a:r>
            <a:endParaRPr lang="en-US" altLang="ko-KR" dirty="0"/>
          </a:p>
          <a:p>
            <a:r>
              <a:rPr lang="en-US" altLang="ko-KR" dirty="0"/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0141B-3BAB-47FF-9E0D-857CB2DB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E8E4A0E-2D5B-4CD0-83C8-4CFAE713C77C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DB5348-5506-4B4F-B890-F81877419A3F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8F8F57E-29B3-4ED9-BFEE-14636D4A7ED5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55DD40B-D8A5-4CCD-860D-F98C91C9761E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1D9C3B-1006-44FA-B9A5-379A751A9920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F442E8-C013-4807-97D7-1BA2FB42A8DD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A522479-FCCC-498D-9058-A3F9E4BCCD9C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DE6587C-78EC-4739-81EC-FDACCE9E2C9E}"/>
              </a:ext>
            </a:extLst>
          </p:cNvPr>
          <p:cNvSpPr/>
          <p:nvPr/>
        </p:nvSpPr>
        <p:spPr>
          <a:xfrm rot="16200000">
            <a:off x="7488735" y="-21048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i="1" dirty="0"/>
                  <a:t>l : learning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i="1" dirty="0"/>
                  <a:t>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에 미치는 영향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 be updated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FF973A1-1390-4C91-9769-156E1353AC52}"/>
                  </a:ext>
                </a:extLst>
              </p:cNvPr>
              <p:cNvSpPr/>
              <p:nvPr/>
            </p:nvSpPr>
            <p:spPr>
              <a:xfrm>
                <a:off x="10499188" y="2922954"/>
                <a:ext cx="656492" cy="65649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FF973A1-1390-4C91-9769-156E1353A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88" y="2922954"/>
                <a:ext cx="656492" cy="6564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6CFB4200-4330-4FE8-802E-707DE103EA96}"/>
              </a:ext>
            </a:extLst>
          </p:cNvPr>
          <p:cNvSpPr/>
          <p:nvPr/>
        </p:nvSpPr>
        <p:spPr>
          <a:xfrm>
            <a:off x="10499188" y="3907692"/>
            <a:ext cx="656492" cy="6564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25A8CE0-BE65-4F12-B5CD-65BD885DAC66}"/>
                  </a:ext>
                </a:extLst>
              </p:cNvPr>
              <p:cNvSpPr/>
              <p:nvPr/>
            </p:nvSpPr>
            <p:spPr>
              <a:xfrm>
                <a:off x="8557064" y="1938216"/>
                <a:ext cx="656492" cy="656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25A8CE0-BE65-4F12-B5CD-65BD885DA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64" y="1938216"/>
                <a:ext cx="656492" cy="65649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48F0301B-4F04-46AF-BC8F-6D74FE274F93}"/>
              </a:ext>
            </a:extLst>
          </p:cNvPr>
          <p:cNvSpPr/>
          <p:nvPr/>
        </p:nvSpPr>
        <p:spPr>
          <a:xfrm>
            <a:off x="8557064" y="2922954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A0EE10D-A461-401C-B712-E790F6970F91}"/>
              </a:ext>
            </a:extLst>
          </p:cNvPr>
          <p:cNvSpPr/>
          <p:nvPr/>
        </p:nvSpPr>
        <p:spPr>
          <a:xfrm>
            <a:off x="8557064" y="3907692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44E98E9-9CBA-41BC-A98E-B5CB2E0CADB4}"/>
              </a:ext>
            </a:extLst>
          </p:cNvPr>
          <p:cNvSpPr/>
          <p:nvPr/>
        </p:nvSpPr>
        <p:spPr>
          <a:xfrm>
            <a:off x="8557064" y="4892430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D7047A-D489-4BB2-9135-95C2D23EC42A}"/>
                  </a:ext>
                </a:extLst>
              </p:cNvPr>
              <p:cNvSpPr/>
              <p:nvPr/>
            </p:nvSpPr>
            <p:spPr>
              <a:xfrm>
                <a:off x="6614940" y="2922954"/>
                <a:ext cx="656492" cy="65649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D7047A-D489-4BB2-9135-95C2D23EC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40" y="2922954"/>
                <a:ext cx="656492" cy="65649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>
            <a:extLst>
              <a:ext uri="{FF2B5EF4-FFF2-40B4-BE49-F238E27FC236}">
                <a16:creationId xmlns:a16="http://schemas.microsoft.com/office/drawing/2014/main" id="{0807CE7F-4738-4B74-B64F-7AB7D4FED6F5}"/>
              </a:ext>
            </a:extLst>
          </p:cNvPr>
          <p:cNvSpPr/>
          <p:nvPr/>
        </p:nvSpPr>
        <p:spPr>
          <a:xfrm>
            <a:off x="6614940" y="3907692"/>
            <a:ext cx="656492" cy="65649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870093-3287-4C05-83FA-E7900BAE584B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9213556" y="2266462"/>
            <a:ext cx="1285632" cy="984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D13D4F-7AD5-407B-A40F-2DB46163C0AE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9213556" y="2266462"/>
            <a:ext cx="1285632" cy="19694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BCFB787-A148-4940-90EF-09CAC692A27E}"/>
              </a:ext>
            </a:extLst>
          </p:cNvPr>
          <p:cNvSpPr txBox="1"/>
          <p:nvPr/>
        </p:nvSpPr>
        <p:spPr>
          <a:xfrm>
            <a:off x="7485343" y="2406824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W</a:t>
            </a:r>
            <a:endParaRPr lang="ko-KR" altLang="en-US" sz="25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C1DF5D-F78C-48DB-8464-FEB114C14C34}"/>
              </a:ext>
            </a:extLst>
          </p:cNvPr>
          <p:cNvCxnSpPr>
            <a:cxnSpLocks/>
            <a:stCxn id="33" idx="6"/>
            <a:endCxn id="29" idx="2"/>
          </p:cNvCxnSpPr>
          <p:nvPr/>
        </p:nvCxnSpPr>
        <p:spPr>
          <a:xfrm flipV="1">
            <a:off x="7271432" y="2266462"/>
            <a:ext cx="1285632" cy="984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195D7-220A-4D68-AA6B-37676EFF0DC0}"/>
                  </a:ext>
                </a:extLst>
              </p:cNvPr>
              <p:cNvSpPr txBox="1"/>
              <p:nvPr/>
            </p:nvSpPr>
            <p:spPr>
              <a:xfrm>
                <a:off x="5640224" y="2973936"/>
                <a:ext cx="391069" cy="1407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195D7-220A-4D68-AA6B-37676EFF0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24" y="2973936"/>
                <a:ext cx="391069" cy="1407308"/>
              </a:xfrm>
              <a:prstGeom prst="rect">
                <a:avLst/>
              </a:prstGeom>
              <a:blipFill>
                <a:blip r:embed="rId6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532E8C5-DFAE-4247-BFD4-2D717BB5B34B}"/>
              </a:ext>
            </a:extLst>
          </p:cNvPr>
          <p:cNvSpPr txBox="1"/>
          <p:nvPr/>
        </p:nvSpPr>
        <p:spPr>
          <a:xfrm>
            <a:off x="11211169" y="3416216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…</a:t>
            </a:r>
            <a:endParaRPr lang="ko-KR" altLang="en-US" sz="2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E772DC-AE9D-4637-B77E-9BC1F8CBFD6C}"/>
              </a:ext>
            </a:extLst>
          </p:cNvPr>
          <p:cNvSpPr txBox="1"/>
          <p:nvPr/>
        </p:nvSpPr>
        <p:spPr>
          <a:xfrm>
            <a:off x="6052804" y="3416216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…</a:t>
            </a:r>
            <a:endParaRPr lang="ko-KR" altLang="en-US" sz="25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6AB852-A7F7-4D9B-85D6-C2BDCCF083A8}"/>
              </a:ext>
            </a:extLst>
          </p:cNvPr>
          <p:cNvSpPr txBox="1"/>
          <p:nvPr/>
        </p:nvSpPr>
        <p:spPr>
          <a:xfrm>
            <a:off x="1258277" y="3677590"/>
            <a:ext cx="1968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식 넣기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아웃풋에서의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인풋에서의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25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CDB6C-AAB0-41F4-B388-BECEE0F2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1397" cy="4023360"/>
          </a:xfrm>
        </p:spPr>
        <p:txBody>
          <a:bodyPr/>
          <a:lstStyle/>
          <a:p>
            <a:r>
              <a:rPr lang="en-US" altLang="ko-KR" dirty="0"/>
              <a:t>To be updated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6A7049-DDDE-41C9-AA02-7330050E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D44E23-40CF-42D7-893F-63CE276B2D57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8FA7BF-1307-427C-A9D3-F551B3081062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0B17092-5790-434F-8538-A15674C96ED3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FF34D11-9515-4C58-B6BE-5695ED6B1B29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5CDFA5F-D5BB-445D-9DBA-CD6384643889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908D49B-D83E-4F3B-969D-477E780E5E1D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C12A4E8-E698-4C9C-8512-DE7C658E09A1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3A4EAA4-54D2-4A15-8BE2-A93B0B4AFC16}"/>
              </a:ext>
            </a:extLst>
          </p:cNvPr>
          <p:cNvSpPr/>
          <p:nvPr/>
        </p:nvSpPr>
        <p:spPr>
          <a:xfrm rot="5400000">
            <a:off x="7488734" y="3180680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20DD27-F70A-48AC-89D4-9760DB0E99CF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6DC03F-8274-4BFB-99F7-AB4B2E4A73A8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1E56FC9-C7DE-4FCA-951E-57E6FC01065C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187D704-8843-4F4E-AEA3-651D07C0DCB9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BFA4F3-C2CB-4B83-A89D-D8423FF5588A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5C7EA2-DA6D-483C-AD76-6A3CDEB63847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BFA6466-0CF8-488F-8C08-57C1DECEA9B5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2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DEE26-0999-4C2D-A890-9669CCE0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XOR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FB0F55-24E6-4DC0-8D0B-F9FC2638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29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5A9-893C-422D-82CB-24E8B1A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F1CC-4F18-4E4D-B525-0B70B200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</a:p>
          <a:p>
            <a:r>
              <a:rPr lang="en-US" altLang="ko-KR" dirty="0"/>
              <a:t>Loss Function</a:t>
            </a:r>
          </a:p>
          <a:p>
            <a:r>
              <a:rPr lang="en-US" altLang="ko-KR" dirty="0"/>
              <a:t>Optimizers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96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 비선형을 추가하기 위해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H(X) = f( g( </a:t>
            </a:r>
            <a:r>
              <a:rPr lang="en-US" altLang="ko-KR" dirty="0" err="1"/>
              <a:t>i</a:t>
            </a:r>
            <a:r>
              <a:rPr lang="en-US" altLang="ko-KR" dirty="0"/>
              <a:t> … (X)))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H(x) = WX -&gt; </a:t>
            </a:r>
            <a:r>
              <a:rPr lang="ko-KR" altLang="en-US" dirty="0"/>
              <a:t>아무리 층이 많아도 선형함수</a:t>
            </a:r>
            <a:endParaRPr lang="en-US" altLang="ko-KR" dirty="0"/>
          </a:p>
          <a:p>
            <a:r>
              <a:rPr lang="en-US" altLang="ko-KR" dirty="0"/>
              <a:t>Activation function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각 층의 출력 결과를 비선형화 하고 다음 층에 넘겨줌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H(X) = </a:t>
            </a:r>
            <a:r>
              <a:rPr lang="en-US" altLang="ko-KR" dirty="0" err="1"/>
              <a:t>activationfunction</a:t>
            </a:r>
            <a:r>
              <a:rPr lang="en-US" altLang="ko-KR" dirty="0"/>
              <a:t>(f( </a:t>
            </a:r>
            <a:r>
              <a:rPr lang="en-US" altLang="ko-KR" dirty="0" err="1"/>
              <a:t>activationfunction</a:t>
            </a:r>
            <a:r>
              <a:rPr lang="en-US" altLang="ko-KR" dirty="0"/>
              <a:t>(g( </a:t>
            </a:r>
            <a:r>
              <a:rPr lang="en-US" altLang="ko-KR" dirty="0" err="1"/>
              <a:t>activationfunction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… (X))))))</a:t>
            </a:r>
          </a:p>
        </p:txBody>
      </p:sp>
    </p:spTree>
    <p:extLst>
      <p:ext uri="{BB962C8B-B14F-4D97-AF65-F5344CB8AC3E}">
        <p14:creationId xmlns:p14="http://schemas.microsoft.com/office/powerpoint/2010/main" val="5901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60558-7B65-4869-ACDA-E8CCB60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ED6FF-61C8-40F5-982F-BC021E5B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추가자료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 err="1"/>
              <a:t>추가예시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6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 함수에 따라 학습 성능이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</a:p>
          <a:p>
            <a:r>
              <a:rPr lang="en-US" altLang="ko-KR" dirty="0"/>
              <a:t>sigmoid</a:t>
            </a:r>
          </a:p>
          <a:p>
            <a:r>
              <a:rPr lang="en-US" altLang="ko-KR" dirty="0"/>
              <a:t>hyperbolic tangent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20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1A394-A3C5-4DB7-9054-F53AE75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30" y="3235568"/>
            <a:ext cx="5103849" cy="2873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step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𝑠𝑡𝑒𝑝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임계 값 기준으로 활성화 되거나 혹은 비활성화 되는 형태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4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미분이 편하다</a:t>
                </a:r>
                <a:endParaRPr lang="en-US" altLang="ko-KR" dirty="0"/>
              </a:p>
              <a:p>
                <a:r>
                  <a:rPr lang="ko-KR" altLang="en-US" dirty="0"/>
                  <a:t>결과 값이 </a:t>
                </a:r>
                <a:r>
                  <a:rPr lang="en-US" altLang="ko-KR" dirty="0"/>
                  <a:t>[0, 1] </a:t>
                </a:r>
                <a:r>
                  <a:rPr lang="ko-KR" altLang="en-US" dirty="0"/>
                  <a:t>사이로 제한</a:t>
                </a:r>
                <a:r>
                  <a:rPr lang="en-US" altLang="ko-KR" dirty="0"/>
                  <a:t> – </a:t>
                </a:r>
                <a:r>
                  <a:rPr lang="ko-KR" altLang="en-US" dirty="0"/>
                  <a:t>입력이 작을 때 </a:t>
                </a:r>
                <a:r>
                  <a:rPr lang="en-US" altLang="ko-KR" dirty="0"/>
                  <a:t>0, </a:t>
                </a:r>
                <a:r>
                  <a:rPr lang="ko-KR" altLang="en-US" dirty="0"/>
                  <a:t>클 때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수렴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확률 값을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역전파</a:t>
                </a:r>
                <a:r>
                  <a:rPr lang="ko-KR" altLang="en-US" dirty="0"/>
                  <a:t> 신경망에 많이 쓰임</a:t>
                </a:r>
                <a:endParaRPr lang="en-US" altLang="ko-KR" dirty="0"/>
              </a:p>
              <a:p>
                <a:r>
                  <a:rPr lang="ko-KR" altLang="en-US" dirty="0"/>
                  <a:t>가중치나 바이어스를 조금 변화 시켰을 때</a:t>
                </a:r>
                <a:endParaRPr lang="en-US" altLang="ko-KR" dirty="0"/>
              </a:p>
              <a:p>
                <a:r>
                  <a:rPr lang="ko-KR" altLang="en-US" dirty="0"/>
                  <a:t>출력이 조금씩 변화 하도록 만들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sigmoid 활성함수에 대한 이미지 검색결과">
            <a:extLst>
              <a:ext uri="{FF2B5EF4-FFF2-40B4-BE49-F238E27FC236}">
                <a16:creationId xmlns:a16="http://schemas.microsoft.com/office/drawing/2014/main" id="{1D3153B6-EAB0-4178-8AC0-0C4CB562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7"/>
          <a:stretch>
            <a:fillRect/>
          </a:stretch>
        </p:blipFill>
        <p:spPr bwMode="auto">
          <a:xfrm>
            <a:off x="6515273" y="3219939"/>
            <a:ext cx="4715436" cy="2757530"/>
          </a:xfrm>
          <a:custGeom>
            <a:avLst/>
            <a:gdLst>
              <a:gd name="connsiteX0" fmla="*/ 0 w 4410808"/>
              <a:gd name="connsiteY0" fmla="*/ 0 h 2579387"/>
              <a:gd name="connsiteX1" fmla="*/ 4410808 w 4410808"/>
              <a:gd name="connsiteY1" fmla="*/ 0 h 2579387"/>
              <a:gd name="connsiteX2" fmla="*/ 4410808 w 4410808"/>
              <a:gd name="connsiteY2" fmla="*/ 2579387 h 2579387"/>
              <a:gd name="connsiteX3" fmla="*/ 0 w 4410808"/>
              <a:gd name="connsiteY3" fmla="*/ 2579387 h 25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08" h="2579387">
                <a:moveTo>
                  <a:pt x="0" y="0"/>
                </a:moveTo>
                <a:lnTo>
                  <a:pt x="4410808" y="0"/>
                </a:lnTo>
                <a:lnTo>
                  <a:pt x="4410808" y="2579387"/>
                </a:lnTo>
                <a:lnTo>
                  <a:pt x="0" y="25793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618D-A2BB-4041-844C-992E1D54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Gradient Vanishing (</a:t>
            </a:r>
            <a:r>
              <a:rPr lang="ko-KR" altLang="en-US" dirty="0" err="1"/>
              <a:t>그라디언트가</a:t>
            </a:r>
            <a:r>
              <a:rPr lang="ko-KR" altLang="en-US" dirty="0"/>
              <a:t> 죽는 현상 </a:t>
            </a:r>
            <a:r>
              <a:rPr lang="en-US" altLang="ko-KR" dirty="0"/>
              <a:t>-&gt; </a:t>
            </a:r>
            <a:r>
              <a:rPr lang="ko-KR" altLang="en-US" dirty="0"/>
              <a:t>학습이 되지 않는다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지수함수라서 계산이 복잡하다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Gradient Vanishing</a:t>
            </a:r>
          </a:p>
          <a:p>
            <a:pPr lvl="1"/>
            <a:r>
              <a:rPr lang="ko-KR" altLang="en-US" dirty="0"/>
              <a:t>이전 레이어로 전파되는 </a:t>
            </a:r>
            <a:r>
              <a:rPr lang="ko-KR" altLang="en-US" dirty="0" err="1"/>
              <a:t>그라디언트가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가까워지는 현상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양 극단의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가깝기 때문에 발생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레이어를 깊게 쌓으면 파라미터의 업데이트가 제대로 이루어지지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ko-KR" altLang="en-US" dirty="0"/>
              <a:t>초기화를 잘해주면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5226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에서 확 꺾이기 때문에 비선형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계산이 매우 효율적</a:t>
                </a:r>
                <a:endParaRPr lang="en-US" altLang="ko-KR" dirty="0"/>
              </a:p>
              <a:p>
                <a:r>
                  <a:rPr lang="en-US" altLang="ko-KR" dirty="0"/>
                  <a:t>Sigmoid </a:t>
                </a:r>
                <a:r>
                  <a:rPr lang="ko-KR" altLang="en-US" dirty="0"/>
                  <a:t>보다 계산 속도가 빠르다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But. </a:t>
                </a:r>
                <a:r>
                  <a:rPr lang="ko-KR" altLang="en-US" dirty="0"/>
                  <a:t>음수가 나온 노드는 학습이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간단한 네트워크에서는 성능 저하</a:t>
                </a:r>
                <a:endParaRPr lang="en-US" altLang="ko-KR" dirty="0"/>
              </a:p>
              <a:p>
                <a:r>
                  <a:rPr lang="en-US" altLang="ko-KR" dirty="0"/>
                  <a:t>-&gt; leaky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와 같은 다른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존재</a:t>
                </a:r>
                <a:endParaRPr lang="en-US" altLang="ko-KR" dirty="0"/>
              </a:p>
              <a:p>
                <a:r>
                  <a:rPr lang="en-US" altLang="ko-KR" dirty="0"/>
                  <a:t>But. 0</a:t>
                </a:r>
                <a:r>
                  <a:rPr lang="ko-KR" altLang="en-US" dirty="0"/>
                  <a:t>에서 미분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en-US" altLang="ko-KR" dirty="0" err="1"/>
                  <a:t>softplus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라는 함수 존재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-&gt; 0 </a:t>
                </a:r>
                <a:r>
                  <a:rPr lang="ko-KR" altLang="en-US" dirty="0"/>
                  <a:t>근처에 떨어지는 데이터들 많을 경우 성능 증가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elu에 대한 이미지 검색결과">
            <a:extLst>
              <a:ext uri="{FF2B5EF4-FFF2-40B4-BE49-F238E27FC236}">
                <a16:creationId xmlns:a16="http://schemas.microsoft.com/office/drawing/2014/main" id="{B963C1AE-E3CB-46F2-AE87-7099AFD3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21" y="1941820"/>
            <a:ext cx="4975711" cy="37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𝐿𝑒𝑎𝑘𝑦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함수의 변형으로 음수에 대해 </a:t>
                </a:r>
                <a:r>
                  <a:rPr lang="en-US" altLang="ko-KR" dirty="0"/>
                  <a:t>1/10</a:t>
                </a:r>
                <a:r>
                  <a:rPr lang="ko-KR" altLang="en-US" dirty="0"/>
                  <a:t>로 </a:t>
                </a:r>
                <a:endParaRPr lang="en-US" altLang="ko-KR" dirty="0"/>
              </a:p>
              <a:p>
                <a:r>
                  <a:rPr lang="ko-KR" altLang="en-US" dirty="0"/>
                  <a:t>값을 줄여서 사용하는 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질문</a:t>
                </a:r>
                <a:r>
                  <a:rPr lang="en-US" altLang="ko-KR" dirty="0"/>
                  <a:t>..) activation</a:t>
                </a:r>
                <a:r>
                  <a:rPr lang="ko-KR" altLang="en-US" dirty="0"/>
                  <a:t> 함수 쓰는 이유에 </a:t>
                </a:r>
                <a:r>
                  <a:rPr lang="ko-KR" altLang="en-US" dirty="0" err="1"/>
                  <a:t>어긋</a:t>
                </a:r>
                <a:r>
                  <a:rPr lang="en-US" altLang="ko-KR" dirty="0"/>
                  <a:t>..?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leaky relu에 대한 이미지 검색결과">
            <a:extLst>
              <a:ext uri="{FF2B5EF4-FFF2-40B4-BE49-F238E27FC236}">
                <a16:creationId xmlns:a16="http://schemas.microsoft.com/office/drawing/2014/main" id="{6B3BD5B7-CC20-4858-AE0A-72140F45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94" y="2082687"/>
            <a:ext cx="54483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0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-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=1,2,…,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입력 받은 값을 출력으로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정규화 된 값</a:t>
                </a:r>
                <a:endParaRPr lang="en-US" altLang="ko-KR" dirty="0"/>
              </a:p>
              <a:p>
                <a:r>
                  <a:rPr lang="ko-KR" altLang="en-US" dirty="0"/>
                  <a:t>출력 값들의 총합은 항상 </a:t>
                </a:r>
                <a:r>
                  <a:rPr lang="en-US" altLang="ko-KR" dirty="0"/>
                  <a:t>1</a:t>
                </a:r>
              </a:p>
              <a:p>
                <a:r>
                  <a:rPr lang="ko-KR" altLang="en-US" dirty="0"/>
                  <a:t>주로 출력 노드에서 사용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강화 학습에 사용된다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vs sigmoid?</a:t>
                </a:r>
              </a:p>
              <a:p>
                <a:r>
                  <a:rPr lang="en-US" altLang="ko-KR" dirty="0"/>
                  <a:t>sigmoid</a:t>
                </a:r>
                <a:r>
                  <a:rPr lang="ko-KR" altLang="en-US" dirty="0"/>
                  <a:t>는 해당 뉴런으로 들어오는 입력들과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에 의해 출력이 결정</a:t>
                </a:r>
                <a:endParaRPr lang="en-US" altLang="ko-KR" dirty="0"/>
              </a:p>
              <a:p>
                <a:r>
                  <a:rPr lang="en-US" altLang="ko-KR" dirty="0" err="1"/>
                  <a:t>softmax</a:t>
                </a:r>
                <a:r>
                  <a:rPr lang="ko-KR" altLang="en-US" dirty="0"/>
                  <a:t>는 다른 뉴런의 출력 값들 과의 상대적인 비교를 통해 출력이 결정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2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E9AA6-3B4E-4B18-9447-FEA0940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00A4-5593-4AC5-ACC8-9B29E31B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기존에 주어진 데이터와 얼마나 정확한지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Accuracy </a:t>
            </a:r>
            <a:r>
              <a:rPr lang="ko-KR" altLang="en-US" dirty="0"/>
              <a:t>사용</a:t>
            </a:r>
            <a:r>
              <a:rPr lang="en-US" altLang="ko-KR" dirty="0"/>
              <a:t>? -&gt; </a:t>
            </a:r>
            <a:r>
              <a:rPr lang="ko-KR" altLang="en-US" dirty="0"/>
              <a:t>손실함수는 미분이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제곱 오차 </a:t>
            </a:r>
            <a:r>
              <a:rPr lang="en-US" altLang="ko-KR" dirty="0"/>
              <a:t>(mean squared error)</a:t>
            </a:r>
          </a:p>
          <a:p>
            <a:pPr lvl="1"/>
            <a:r>
              <a:rPr lang="ko-KR" altLang="en-US" dirty="0"/>
              <a:t>회귀에서 손실 함수로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출력층</a:t>
            </a:r>
            <a:r>
              <a:rPr lang="ko-KR" altLang="en-US" dirty="0"/>
              <a:t> 뉴런의 값이 계산에 들어간다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1BB23-9E8A-4B24-956F-EB9A0887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68" y="3857414"/>
            <a:ext cx="1929151" cy="59681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5409D4B-5042-4F50-81BD-539B7AEA8D8E}"/>
              </a:ext>
            </a:extLst>
          </p:cNvPr>
          <p:cNvSpPr txBox="1">
            <a:spLocks/>
          </p:cNvSpPr>
          <p:nvPr/>
        </p:nvSpPr>
        <p:spPr>
          <a:xfrm>
            <a:off x="5882022" y="1845734"/>
            <a:ext cx="527365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교차 엔트로피 오차 </a:t>
            </a:r>
            <a:r>
              <a:rPr lang="en-US" altLang="ko-KR" dirty="0"/>
              <a:t>(cross entropy error)</a:t>
            </a:r>
          </a:p>
          <a:p>
            <a:pPr lvl="1"/>
            <a:r>
              <a:rPr lang="ko-KR" altLang="en-US" dirty="0"/>
              <a:t>분류에서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함수의 손실 함수로 쓰인다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정답에 해당하는 위치의 뉴런 값만 계산에 들어간다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5BD29D-93C9-40E3-9553-608BF9D96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9" y="3857414"/>
            <a:ext cx="1850292" cy="6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Optimizers? (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8" name="Picture 4" descr="http://aikorea.org/cs231n/assets/nn3/opt2.gif">
            <a:extLst>
              <a:ext uri="{FF2B5EF4-FFF2-40B4-BE49-F238E27FC236}">
                <a16:creationId xmlns:a16="http://schemas.microsoft.com/office/drawing/2014/main" id="{5D33E2E1-85E3-4C94-8594-4F329B4F63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9" y="2118946"/>
            <a:ext cx="4656261" cy="3604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</a:t>
            </a:r>
          </a:p>
          <a:p>
            <a:r>
              <a:rPr lang="en-US" altLang="ko-KR" dirty="0"/>
              <a:t>Stochastic Gradient Descent</a:t>
            </a:r>
          </a:p>
          <a:p>
            <a:r>
              <a:rPr lang="en-US" altLang="ko-KR" dirty="0"/>
              <a:t>Momentum</a:t>
            </a:r>
          </a:p>
          <a:p>
            <a:r>
              <a:rPr lang="en-US" altLang="ko-KR" dirty="0" err="1"/>
              <a:t>Nesterov</a:t>
            </a:r>
            <a:r>
              <a:rPr lang="en-US" altLang="ko-KR" dirty="0"/>
              <a:t> Accelerated Gradient</a:t>
            </a:r>
          </a:p>
          <a:p>
            <a:r>
              <a:rPr lang="en-US" altLang="ko-KR" dirty="0" err="1"/>
              <a:t>AdaGrad</a:t>
            </a:r>
            <a:endParaRPr lang="en-US" altLang="ko-KR" dirty="0"/>
          </a:p>
          <a:p>
            <a:r>
              <a:rPr lang="en-US" altLang="ko-KR" dirty="0" err="1"/>
              <a:t>RMSProp</a:t>
            </a:r>
            <a:endParaRPr lang="en-US" altLang="ko-KR" dirty="0"/>
          </a:p>
          <a:p>
            <a:r>
              <a:rPr lang="en-US" altLang="ko-KR" dirty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38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 – Gradient Descent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갱신 대상 학습 파라미터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1600" dirty="0"/>
                  <a:t> : loss </a:t>
                </a:r>
                <a:r>
                  <a:rPr lang="ko-KR" altLang="en-US" sz="1600" dirty="0"/>
                  <a:t>에 대한</a:t>
                </a:r>
                <a:r>
                  <a:rPr lang="el-GR" altLang="ko-KR" sz="1600" dirty="0"/>
                  <a:t> </a:t>
                </a:r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의 </a:t>
                </a:r>
                <a:r>
                  <a:rPr lang="en-US" altLang="ko-KR" sz="1600" dirty="0"/>
                  <a:t>gradient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 : learning rate</a:t>
                </a:r>
              </a:p>
              <a:p>
                <a:r>
                  <a:rPr lang="en-US" altLang="ko-KR" dirty="0"/>
                  <a:t>Loss </a:t>
                </a:r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gradient </a:t>
                </a:r>
                <a:r>
                  <a:rPr lang="ko-KR" altLang="en-US" dirty="0"/>
                  <a:t>반대 방향으로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만큼 조금씩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업데이트 시켜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를 최소화 하는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찾는다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  <a:blipFill>
                <a:blip r:embed="rId2"/>
                <a:stretch>
                  <a:fillRect l="-2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adient descent 알고리즘에 대한 이미지 검색결과">
            <a:extLst>
              <a:ext uri="{FF2B5EF4-FFF2-40B4-BE49-F238E27FC236}">
                <a16:creationId xmlns:a16="http://schemas.microsoft.com/office/drawing/2014/main" id="{856281DA-1784-4F99-9A3D-A0B6418B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6" y="2583885"/>
            <a:ext cx="54483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9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FF21D-3ADA-477D-BB1C-92C14DE8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9835-E0DC-437A-BA97-CB426B59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뇌의 뉴런을 모방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B489-2940-4514-B52D-24963BB2C222}"/>
              </a:ext>
            </a:extLst>
          </p:cNvPr>
          <p:cNvSpPr txBox="1"/>
          <p:nvPr/>
        </p:nvSpPr>
        <p:spPr>
          <a:xfrm>
            <a:off x="7268784" y="5913775"/>
            <a:ext cx="49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*bias : </a:t>
            </a:r>
            <a:r>
              <a:rPr lang="ko-KR" altLang="en-US" dirty="0"/>
              <a:t>모델에 따라 함수 값을 조정 할 때 쓰인다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146B44-D484-4710-918E-1A65FF47A0B8}"/>
              </a:ext>
            </a:extLst>
          </p:cNvPr>
          <p:cNvGrpSpPr/>
          <p:nvPr/>
        </p:nvGrpSpPr>
        <p:grpSpPr>
          <a:xfrm>
            <a:off x="2776075" y="2729259"/>
            <a:ext cx="6627857" cy="3406318"/>
            <a:chOff x="2776075" y="2574616"/>
            <a:chExt cx="6627857" cy="340631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2F97A6-263D-4A3E-81DA-9E0A78EDD2BD}"/>
                </a:ext>
              </a:extLst>
            </p:cNvPr>
            <p:cNvGrpSpPr/>
            <p:nvPr/>
          </p:nvGrpSpPr>
          <p:grpSpPr>
            <a:xfrm>
              <a:off x="2776075" y="2574616"/>
              <a:ext cx="6627857" cy="3406318"/>
              <a:chOff x="1800950" y="2757125"/>
              <a:chExt cx="7584481" cy="3897965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70B653B-8247-4796-B05C-D5B53045A485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551C81E-6C4A-4D99-B8BA-9ACA9686B33B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7AE7909-0294-4B97-91A0-0DDF5ECF2DCA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11A417D-1BAB-44FC-9108-34DE6947AC6C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CBDE941-AD32-45FA-B83E-EF9BC13C3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3440F9-B101-4C8E-8BA9-689C6087730E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AD235-2CE6-46FF-A6BB-5CA396E7F893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C23571-8288-47B8-9A06-18091FF138F8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BDF28E6-CCEC-4AD3-B46C-7DEFEECF6958}"/>
                  </a:ext>
                </a:extLst>
              </p:cNvPr>
              <p:cNvCxnSpPr>
                <a:endCxn id="4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ACEE93-6D23-463D-B9E1-FA110F1BAB7C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915E84-786F-4C42-9914-12C0F9302F7A}"/>
                  </a:ext>
                </a:extLst>
              </p:cNvPr>
              <p:cNvCxnSpPr>
                <a:stCxn id="4" idx="7"/>
                <a:endCxn id="4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6E2511-614C-4979-AFE3-17697319F811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f</a:t>
                    </a:r>
                    <a:r>
                      <a:rPr lang="pt-BR" altLang="ko-KR" sz="2000" dirty="0"/>
                      <a:t>(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lang="ko-KR" altLang="en-US" sz="2000" dirty="0"/>
                      <a:t> </a:t>
                    </a:r>
                    <a:r>
                      <a:rPr lang="en-US" altLang="ko-KR" sz="2000" dirty="0"/>
                      <a:t>+ b)</a:t>
                    </a:r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40" t="-122727" r="-1527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/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 b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blipFill>
                  <a:blip r:embed="rId3"/>
                  <a:stretch>
                    <a:fillRect l="-23282" t="-122727" b="-18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Stochastic Gradient Descent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Batch Gradient Descent : Loss</a:t>
            </a:r>
            <a:r>
              <a:rPr lang="ko-KR" altLang="en-US" sz="1600" dirty="0"/>
              <a:t>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을 계산할 때 전체 </a:t>
            </a:r>
            <a:r>
              <a:rPr lang="en-US" altLang="ko-KR" sz="1600" dirty="0"/>
              <a:t>train set</a:t>
            </a:r>
            <a:r>
              <a:rPr lang="ko-KR" altLang="en-US" sz="1600" dirty="0"/>
              <a:t>을 사용하는 것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가 너무 많아서 모든 </a:t>
            </a:r>
            <a:r>
              <a:rPr lang="en-US" altLang="ko-KR" sz="1400" dirty="0"/>
              <a:t>training data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gradient </a:t>
            </a:r>
            <a:r>
              <a:rPr lang="ko-KR" altLang="en-US" sz="1400" dirty="0"/>
              <a:t>를 계산 하고 평균을 낸 후 </a:t>
            </a:r>
            <a:r>
              <a:rPr lang="en-US" altLang="ko-KR" sz="1400" dirty="0"/>
              <a:t>update</a:t>
            </a:r>
          </a:p>
          <a:p>
            <a:pPr lvl="1"/>
            <a:r>
              <a:rPr lang="ko-KR" altLang="en-US" sz="1400" dirty="0"/>
              <a:t>너무 많은 계산 량이 필요 하다</a:t>
            </a:r>
            <a:r>
              <a:rPr lang="en-US" altLang="ko-KR" sz="1400" dirty="0"/>
              <a:t> -&gt; SGD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r>
              <a:rPr lang="en-US" altLang="ko-KR" sz="1600" dirty="0"/>
              <a:t>Loss Function</a:t>
            </a:r>
            <a:r>
              <a:rPr lang="ko-KR" altLang="en-US" sz="1600" dirty="0"/>
              <a:t>을 계산 할 때 일부 조그마한 데이터의 모음에 대해서만 계산</a:t>
            </a:r>
            <a:endParaRPr lang="en-US" altLang="ko-KR" sz="1600" dirty="0"/>
          </a:p>
          <a:p>
            <a:pPr lvl="1"/>
            <a:r>
              <a:rPr lang="en-US" altLang="ko-KR" sz="1400" dirty="0"/>
              <a:t>Batch Gradient Descent </a:t>
            </a:r>
            <a:r>
              <a:rPr lang="ko-KR" altLang="en-US" sz="1400" dirty="0"/>
              <a:t>보다는 부정확 하지만 빠르다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여러 번 반복 할 경우 </a:t>
            </a:r>
            <a:r>
              <a:rPr lang="en-US" altLang="ko-KR" sz="1400" dirty="0"/>
              <a:t>BGD</a:t>
            </a:r>
            <a:r>
              <a:rPr lang="ko-KR" altLang="en-US" sz="1400" dirty="0"/>
              <a:t>의 결과와 유사한 결과로 수렴한다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Local minima</a:t>
            </a:r>
            <a:r>
              <a:rPr lang="ko-KR" altLang="en-US" sz="1400" dirty="0"/>
              <a:t>에 빠지지 않고 더 좋은 결과 낼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하지만 이것 도한 다른 알고리즘에 비해 성능이 낮다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Picture 4" descr="http://aikorea.org/cs231n/assets/nn3/opt2.gif">
            <a:extLst>
              <a:ext uri="{FF2B5EF4-FFF2-40B4-BE49-F238E27FC236}">
                <a16:creationId xmlns:a16="http://schemas.microsoft.com/office/drawing/2014/main" id="{282A0447-ADE0-4EB9-82C9-1FA8234EA7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28" y="3081121"/>
            <a:ext cx="3413451" cy="26426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Momentum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561796-6022-4021-99D6-3E956E0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 Descent</a:t>
            </a:r>
            <a:r>
              <a:rPr lang="ko-KR" altLang="en-US" dirty="0"/>
              <a:t>를 통해 이동하는 과정에 </a:t>
            </a:r>
            <a:r>
              <a:rPr lang="en-US" altLang="ko-KR" dirty="0"/>
              <a:t>‘</a:t>
            </a:r>
            <a:r>
              <a:rPr lang="ko-KR" altLang="en-US" dirty="0"/>
              <a:t>관성</a:t>
            </a:r>
            <a:r>
              <a:rPr lang="en-US" altLang="ko-KR" dirty="0"/>
              <a:t>’</a:t>
            </a:r>
            <a:r>
              <a:rPr lang="ko-KR" altLang="en-US" dirty="0"/>
              <a:t>을 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 이동했던 방식을 기억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방향으로 일정 정도를 추가적으로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local minima</a:t>
            </a:r>
            <a:r>
              <a:rPr lang="ko-KR" altLang="en-US" dirty="0"/>
              <a:t>를 빠져 나올 수 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2ED9A-75E7-4325-BD9A-A859AA93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154448" cy="123738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4216E9-4DF6-4EF9-817C-5E62900D4D5A}"/>
              </a:ext>
            </a:extLst>
          </p:cNvPr>
          <p:cNvGrpSpPr/>
          <p:nvPr/>
        </p:nvGrpSpPr>
        <p:grpSpPr>
          <a:xfrm>
            <a:off x="8188086" y="2446933"/>
            <a:ext cx="2967594" cy="3012249"/>
            <a:chOff x="8085970" y="2376279"/>
            <a:chExt cx="2967594" cy="3012249"/>
          </a:xfrm>
        </p:grpSpPr>
        <p:pic>
          <p:nvPicPr>
            <p:cNvPr id="2051" name="Picture 3" descr="Oscilation">
              <a:extLst>
                <a:ext uri="{FF2B5EF4-FFF2-40B4-BE49-F238E27FC236}">
                  <a16:creationId xmlns:a16="http://schemas.microsoft.com/office/drawing/2014/main" id="{A493D992-0C44-4B5A-BAE8-58A9DD1AD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2376279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Momentum Oscilation">
              <a:extLst>
                <a:ext uri="{FF2B5EF4-FFF2-40B4-BE49-F238E27FC236}">
                  <a16:creationId xmlns:a16="http://schemas.microsoft.com/office/drawing/2014/main" id="{00BF6BD2-64DB-482F-8A8B-3366CD1EC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4129110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C376FB79-932F-4996-A0C4-6411CEC559D0}"/>
                </a:ext>
              </a:extLst>
            </p:cNvPr>
            <p:cNvSpPr/>
            <p:nvPr/>
          </p:nvSpPr>
          <p:spPr>
            <a:xfrm rot="5400000">
              <a:off x="9345301" y="3673199"/>
              <a:ext cx="448932" cy="418408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98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Adam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7DD73-6487-4BD7-B2F7-C2EDADC4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500519" cy="1286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C8151-35DC-4A02-ABAC-91AD1EAA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32711"/>
            <a:ext cx="2691262" cy="2512303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6283EEA-3784-419F-96B9-AFB965B4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180" y="1845734"/>
            <a:ext cx="5381499" cy="4023360"/>
          </a:xfrm>
        </p:spPr>
        <p:txBody>
          <a:bodyPr/>
          <a:lstStyle/>
          <a:p>
            <a:r>
              <a:rPr lang="ko-KR" altLang="en-US" dirty="0"/>
              <a:t>이해가 아직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To be updated</a:t>
            </a:r>
          </a:p>
          <a:p>
            <a:r>
              <a:rPr lang="en-US" altLang="ko-KR" dirty="0"/>
              <a:t>Or</a:t>
            </a:r>
          </a:p>
          <a:p>
            <a:r>
              <a:rPr lang="en-US" altLang="ko-KR" dirty="0"/>
              <a:t>Delete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47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D900-8A63-47B5-8F87-D4DADE4A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600" dirty="0"/>
              <a:t>Gradient Descent vs Momentum vs Adam</a:t>
            </a:r>
            <a:endParaRPr lang="ko-KR" altLang="en-US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7E032-6EA3-4471-8EB8-7C2A1C66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xor.py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510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2B3DB-C99C-43A8-8430-300EF8A3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 </a:t>
            </a:r>
            <a:r>
              <a:rPr lang="ko-KR" altLang="en-US" dirty="0"/>
              <a:t>초기화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652E2-1A90-4FFB-A3D8-3204DEF6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xor.py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702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78C35-DBEC-42E9-A1DE-838447B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 neural network?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004CC-E0DB-4FD8-91C3-DD38DA29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MLP?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66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1458C-9758-458E-ACAD-10CEF303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82005-3FCD-4F54-8DE6-910F5A01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8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15087-A855-468D-A577-0F26964D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CFB9-D1F9-43B6-9D07-668F5029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00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B464-F3AD-4D9D-A936-7D4ADFE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cost = -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	Y*tf.log(model) + (1-Y)*tf.log(1-model))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7A761-E40A-4A9D-9F4D-D5D69D34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Logistic regression cost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을 예측 </a:t>
            </a:r>
            <a:r>
              <a:rPr lang="en-US" altLang="ko-KR" dirty="0"/>
              <a:t>-&gt; cost = 0</a:t>
            </a:r>
            <a:r>
              <a:rPr lang="ko-KR" altLang="en-US" dirty="0"/>
              <a:t>에 수렴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을 예측 </a:t>
            </a:r>
            <a:r>
              <a:rPr lang="en-US" altLang="ko-KR" dirty="0"/>
              <a:t>-&gt; cost = </a:t>
            </a:r>
            <a:r>
              <a:rPr lang="ko-KR" altLang="en-US" dirty="0"/>
              <a:t>무한대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0</a:t>
            </a:r>
            <a:r>
              <a:rPr lang="ko-KR" altLang="en-US" dirty="0"/>
              <a:t>일 때 </a:t>
            </a:r>
            <a:r>
              <a:rPr lang="en-US" altLang="ko-KR" dirty="0"/>
              <a:t>1</a:t>
            </a:r>
            <a:r>
              <a:rPr lang="ko-KR" altLang="en-US" dirty="0"/>
              <a:t>을 예측 </a:t>
            </a:r>
            <a:r>
              <a:rPr lang="en-US" altLang="ko-KR" dirty="0"/>
              <a:t>-&gt; cost = </a:t>
            </a:r>
            <a:r>
              <a:rPr lang="ko-KR" altLang="en-US" dirty="0"/>
              <a:t>무한대</a:t>
            </a:r>
            <a:endParaRPr lang="en-US" altLang="ko-KR" dirty="0"/>
          </a:p>
          <a:p>
            <a:r>
              <a:rPr lang="ko-KR" altLang="en-US" dirty="0"/>
              <a:t>답이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0</a:t>
            </a:r>
            <a:r>
              <a:rPr lang="ko-KR" altLang="en-US" dirty="0"/>
              <a:t>을 예측 </a:t>
            </a:r>
            <a:r>
              <a:rPr lang="en-US" altLang="ko-KR" dirty="0"/>
              <a:t>-&gt; cost = 0</a:t>
            </a:r>
            <a:r>
              <a:rPr lang="ko-KR" altLang="en-US" dirty="0"/>
              <a:t>에 수렴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58C90-9E87-4384-B974-FEBFEEFB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87" y="2243549"/>
            <a:ext cx="3973134" cy="695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FAE69D-EC0F-4D4F-B3A0-960E0FA3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05" y="2919051"/>
            <a:ext cx="4910790" cy="8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71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63D9-E1F5-4582-972A-0398E70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기법 </a:t>
            </a:r>
            <a:r>
              <a:rPr lang="en-US" altLang="ko-KR" dirty="0"/>
              <a:t>ex 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91EE2-FD7E-4BF8-BD02-4E9B2916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Minist</a:t>
            </a:r>
            <a:r>
              <a:rPr lang="ko-KR" altLang="en-US" dirty="0"/>
              <a:t> 향상 시키는 쪽으로 설명</a:t>
            </a:r>
            <a:endParaRPr lang="en-US" altLang="ko-KR" dirty="0"/>
          </a:p>
          <a:p>
            <a:r>
              <a:rPr lang="en-US" altLang="ko-KR" dirty="0"/>
              <a:t>https://docs.google.com/presentation/d/1fuOqBNMLgUskKUzpEEDVPXrsByEGBpXW-zpHxyl-haY/edit#slide=id.g1ed84ee29f_0_0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8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뉴런에서 계산된 값이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출력 작은 경우 </a:t>
            </a:r>
            <a:r>
              <a:rPr lang="en-US" altLang="ko-KR" dirty="0"/>
              <a:t>0</a:t>
            </a:r>
            <a:r>
              <a:rPr lang="ko-KR" altLang="en-US" dirty="0"/>
              <a:t>을 출력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다음으로 신호를 보낼지 말지를 결정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ko-KR" i="1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A2A48E-0EE4-4020-B98C-05EC378C565A}"/>
              </a:ext>
            </a:extLst>
          </p:cNvPr>
          <p:cNvGrpSpPr/>
          <p:nvPr/>
        </p:nvGrpSpPr>
        <p:grpSpPr>
          <a:xfrm>
            <a:off x="2776075" y="2780967"/>
            <a:ext cx="7047690" cy="3406318"/>
            <a:chOff x="2776075" y="2850436"/>
            <a:chExt cx="7047690" cy="34063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28E8314-A2B2-46BE-B5D5-BFBB77434E51}"/>
                </a:ext>
              </a:extLst>
            </p:cNvPr>
            <p:cNvGrpSpPr/>
            <p:nvPr/>
          </p:nvGrpSpPr>
          <p:grpSpPr>
            <a:xfrm>
              <a:off x="7744984" y="4559414"/>
              <a:ext cx="2078781" cy="1383204"/>
              <a:chOff x="1336788" y="4196028"/>
              <a:chExt cx="2427570" cy="161528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CA6B09E-BD81-4E20-9077-1589233D522C}"/>
                  </a:ext>
                </a:extLst>
              </p:cNvPr>
              <p:cNvGrpSpPr/>
              <p:nvPr/>
            </p:nvGrpSpPr>
            <p:grpSpPr>
              <a:xfrm>
                <a:off x="1336788" y="4196028"/>
                <a:ext cx="2427570" cy="1615285"/>
                <a:chOff x="1197539" y="4103196"/>
                <a:chExt cx="2427570" cy="1615285"/>
              </a:xfrm>
            </p:grpSpPr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FABD91D6-D2EE-4064-A2FF-AB8EC81D6A36}"/>
                    </a:ext>
                  </a:extLst>
                </p:cNvPr>
                <p:cNvCxnSpPr/>
                <p:nvPr/>
              </p:nvCxnSpPr>
              <p:spPr>
                <a:xfrm flipV="1">
                  <a:off x="2385795" y="4103196"/>
                  <a:ext cx="0" cy="1615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AEC4F6FA-99FC-4518-AC3E-A6B93A235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5795" y="5718481"/>
                  <a:ext cx="123931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B8C166B-1209-464D-9288-B2138B6C8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7539" y="5718481"/>
                  <a:ext cx="11882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455BF15-1972-45D9-A07A-44403D0DB005}"/>
                  </a:ext>
                </a:extLst>
              </p:cNvPr>
              <p:cNvGrpSpPr/>
              <p:nvPr/>
            </p:nvGrpSpPr>
            <p:grpSpPr>
              <a:xfrm>
                <a:off x="1661701" y="4938688"/>
                <a:ext cx="1726684" cy="872625"/>
                <a:chOff x="1485320" y="4845856"/>
                <a:chExt cx="1726684" cy="87262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A96D644E-4A10-4AB3-B204-4E2535219D6A}"/>
                    </a:ext>
                  </a:extLst>
                </p:cNvPr>
                <p:cNvCxnSpPr/>
                <p:nvPr/>
              </p:nvCxnSpPr>
              <p:spPr>
                <a:xfrm>
                  <a:off x="1485320" y="5718481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98CCD0BD-024C-4F0C-83C6-801F76611226}"/>
                    </a:ext>
                  </a:extLst>
                </p:cNvPr>
                <p:cNvCxnSpPr/>
                <p:nvPr/>
              </p:nvCxnSpPr>
              <p:spPr>
                <a:xfrm flipV="1">
                  <a:off x="2348662" y="4845856"/>
                  <a:ext cx="0" cy="872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F1FFC928-9BBC-49D4-82E3-57AAED396901}"/>
                    </a:ext>
                  </a:extLst>
                </p:cNvPr>
                <p:cNvCxnSpPr/>
                <p:nvPr/>
              </p:nvCxnSpPr>
              <p:spPr>
                <a:xfrm>
                  <a:off x="2348662" y="4845856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09A49D6-7A21-4727-8C49-64B0E9044BB5}"/>
                </a:ext>
              </a:extLst>
            </p:cNvPr>
            <p:cNvGrpSpPr/>
            <p:nvPr/>
          </p:nvGrpSpPr>
          <p:grpSpPr>
            <a:xfrm>
              <a:off x="2776075" y="2850436"/>
              <a:ext cx="6627857" cy="3406318"/>
              <a:chOff x="1800950" y="2757125"/>
              <a:chExt cx="7584481" cy="3897965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C819998-012C-4667-9070-51B2D665B499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35EF6F24-5E66-4030-909D-0246D0486EF2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26DADCF-3C10-4607-AB1A-2F4E9B5AB11F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74F3A76-735C-4B50-85C7-20281A04B8E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DE43FBD-3A97-4B2C-8DF7-8CEEF12C6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D00590-8D8E-4E18-B05D-CE894F631E73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D02454-3068-4504-995B-A18FA6AF6B52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EBFC35-936B-4584-AD6D-D09A155EF513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5F2E1D8-E6AD-4E48-9A71-0B2B44DD8056}"/>
                  </a:ext>
                </a:extLst>
              </p:cNvPr>
              <p:cNvCxnSpPr>
                <a:endCxn id="39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8FA5BB-FBB9-44BF-A6C2-064CEFC651DE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0B5EB69-1FC1-4BB7-ABCD-63D0DA87E6E4}"/>
                  </a:ext>
                </a:extLst>
              </p:cNvPr>
              <p:cNvCxnSpPr>
                <a:stCxn id="39" idx="7"/>
                <a:endCxn id="39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867840-A692-4199-8573-56EF8836AE19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/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f(X)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&amp;    0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blipFill>
                  <a:blip r:embed="rId2"/>
                  <a:stretch>
                    <a:fillRect l="-21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/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1A9B8D-37E1-4D03-8539-588CF48230BE}"/>
              </a:ext>
            </a:extLst>
          </p:cNvPr>
          <p:cNvSpPr/>
          <p:nvPr/>
        </p:nvSpPr>
        <p:spPr>
          <a:xfrm>
            <a:off x="6743258" y="2469344"/>
            <a:ext cx="4972201" cy="3722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4F636-0B63-43EC-8557-15BD6872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en-US" altLang="ko-KR" dirty="0" err="1"/>
              <a:t>minist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E6F6F-E2B4-4D11-BE64-30F6514A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</a:t>
            </a:r>
            <a:r>
              <a:rPr lang="en-US" altLang="ko-KR"/>
              <a:t>be updated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 </a:t>
            </a:r>
            <a:r>
              <a:rPr lang="en-US" altLang="ko-KR" dirty="0"/>
              <a:t>– Delta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AE727-FB6F-41BA-92CA-19541671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 값이 우리가 원하는 목표 값</a:t>
            </a:r>
            <a:r>
              <a:rPr lang="en-US" altLang="ko-KR" dirty="0"/>
              <a:t>(d)</a:t>
            </a:r>
            <a:r>
              <a:rPr lang="ko-KR" altLang="en-US" dirty="0"/>
              <a:t>과 가까워지도록 가중치를 </a:t>
            </a:r>
            <a:r>
              <a:rPr lang="en-US" altLang="ko-KR" dirty="0"/>
              <a:t>Gradient Descent</a:t>
            </a:r>
            <a:r>
              <a:rPr lang="ko-KR" altLang="en-US" dirty="0"/>
              <a:t>를 이용하여 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를 임의의 값으로 초기화</a:t>
            </a:r>
            <a:endParaRPr lang="en-US" altLang="ko-KR" dirty="0"/>
          </a:p>
          <a:p>
            <a:r>
              <a:rPr lang="ko-KR" altLang="en-US" dirty="0"/>
              <a:t>하나의 학습 벡터에 대한 출력 값 계산</a:t>
            </a:r>
            <a:endParaRPr lang="en-US" altLang="ko-KR" dirty="0"/>
          </a:p>
          <a:p>
            <a:r>
              <a:rPr lang="ko-KR" altLang="en-US" dirty="0"/>
              <a:t>목표 값과 비교해서 허용 오차보다 크면 학습을 진행</a:t>
            </a:r>
            <a:endParaRPr lang="en-US" altLang="ko-KR" dirty="0"/>
          </a:p>
          <a:p>
            <a:r>
              <a:rPr lang="ko-KR" altLang="en-US" dirty="0"/>
              <a:t>목표 값과 비교해서 허용 오차보다 작으면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5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7B90FF-2E93-46A8-BD12-45E7DE75E763}"/>
              </a:ext>
            </a:extLst>
          </p:cNvPr>
          <p:cNvGrpSpPr/>
          <p:nvPr/>
        </p:nvGrpSpPr>
        <p:grpSpPr>
          <a:xfrm>
            <a:off x="2132510" y="1865551"/>
            <a:ext cx="8521775" cy="4340835"/>
            <a:chOff x="2176326" y="1921012"/>
            <a:chExt cx="8161236" cy="41571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13BB0B-E443-4F79-8C2D-19578D5D1B79}"/>
                </a:ext>
              </a:extLst>
            </p:cNvPr>
            <p:cNvSpPr/>
            <p:nvPr/>
          </p:nvSpPr>
          <p:spPr>
            <a:xfrm>
              <a:off x="2176327" y="1921012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 b </a:t>
              </a:r>
              <a:r>
                <a:rPr lang="ko-KR" altLang="en-US" b="1" dirty="0">
                  <a:solidFill>
                    <a:schemeClr val="tx1"/>
                  </a:solidFill>
                </a:rPr>
                <a:t>초기화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 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/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Y = f</a:t>
                  </a:r>
                  <a:r>
                    <a:rPr lang="pt-BR" altLang="ko-KR" b="1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+ b)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blipFill>
                  <a:blip r:embed="rId2"/>
                  <a:stretch>
                    <a:fillRect t="-23404" b="-510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157941-4DB1-4113-8493-FA192A2716E2}"/>
                </a:ext>
              </a:extLst>
            </p:cNvPr>
            <p:cNvSpPr/>
            <p:nvPr/>
          </p:nvSpPr>
          <p:spPr>
            <a:xfrm>
              <a:off x="4476571" y="4154365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  <a:r>
                <a:rPr lang="ko-KR" altLang="en-US" b="1" dirty="0">
                  <a:solidFill>
                    <a:schemeClr val="tx1"/>
                  </a:solidFill>
                </a:rPr>
                <a:t>와 목표 값 비교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874EE5-52EA-4555-AE4D-D61EE9E244F3}"/>
                </a:ext>
              </a:extLst>
            </p:cNvPr>
            <p:cNvSpPr/>
            <p:nvPr/>
          </p:nvSpPr>
          <p:spPr>
            <a:xfrm>
              <a:off x="4826237" y="5588778"/>
              <a:ext cx="1120923" cy="4894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 = n + 1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15BD4ED-B9DD-4969-BE0F-48BEB2EAE7E3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386699" y="4949124"/>
              <a:ext cx="0" cy="639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246CF1D-5313-496F-88A0-63A464EBDACD}"/>
                </a:ext>
              </a:extLst>
            </p:cNvPr>
            <p:cNvSpPr/>
            <p:nvPr/>
          </p:nvSpPr>
          <p:spPr>
            <a:xfrm>
              <a:off x="8517307" y="4162911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b</a:t>
              </a:r>
              <a:r>
                <a:rPr lang="ko-KR" altLang="en-US" b="1" dirty="0">
                  <a:solidFill>
                    <a:schemeClr val="tx1"/>
                  </a:solidFill>
                </a:rPr>
                <a:t> 조정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199526C-A32C-4B79-A4C0-729C7AA2799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6296826" y="4551745"/>
              <a:ext cx="2220481" cy="85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09999F7-8C49-45EA-B3E1-AED785CB58F0}"/>
                </a:ext>
              </a:extLst>
            </p:cNvPr>
            <p:cNvCxnSpPr>
              <a:cxnSpLocks/>
              <a:stCxn id="17" idx="2"/>
              <a:endCxn id="11" idx="3"/>
            </p:cNvCxnSpPr>
            <p:nvPr/>
          </p:nvCxnSpPr>
          <p:spPr>
            <a:xfrm rot="5400000">
              <a:off x="7249390" y="3655441"/>
              <a:ext cx="875817" cy="34802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59EDF4-22F2-40DA-BEA2-41617639AFA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386699" y="3365761"/>
              <a:ext cx="0" cy="788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9187EB9-2D94-4096-8987-D87347F239E0}"/>
                </a:ext>
              </a:extLst>
            </p:cNvPr>
            <p:cNvCxnSpPr>
              <a:cxnSpLocks/>
              <a:stCxn id="11" idx="1"/>
              <a:endCxn id="8" idx="1"/>
            </p:cNvCxnSpPr>
            <p:nvPr/>
          </p:nvCxnSpPr>
          <p:spPr>
            <a:xfrm rot="10800000">
              <a:off x="4476571" y="2968383"/>
              <a:ext cx="349666" cy="2865105"/>
            </a:xfrm>
            <a:prstGeom prst="bentConnector3">
              <a:avLst>
                <a:gd name="adj1" fmla="val 50020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BC72944-B994-4C2F-AD8F-EBD9EF53E0A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3996582" y="2318392"/>
              <a:ext cx="1390117" cy="25261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EE0CAB-6F5E-4ADA-AC05-703781CFDA88}"/>
                </a:ext>
              </a:extLst>
            </p:cNvPr>
            <p:cNvSpPr txBox="1"/>
            <p:nvPr/>
          </p:nvSpPr>
          <p:spPr>
            <a:xfrm>
              <a:off x="6511629" y="4122371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차이 </a:t>
              </a:r>
              <a:r>
                <a:rPr lang="en-US" altLang="ko-KR" dirty="0"/>
                <a:t>&gt; </a:t>
              </a:r>
              <a:r>
                <a:rPr lang="ko-KR" altLang="en-US" dirty="0"/>
                <a:t>허용오차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BDD52D-AE3B-499F-9565-B0DC836A4325}"/>
                </a:ext>
              </a:extLst>
            </p:cNvPr>
            <p:cNvSpPr/>
            <p:nvPr/>
          </p:nvSpPr>
          <p:spPr>
            <a:xfrm>
              <a:off x="2176326" y="4167783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모든 학습 벡터에 대해</a:t>
              </a:r>
              <a:endParaRPr lang="en-US" altLang="ko-KR" sz="17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만족할 때 까지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21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768E-C4D7-48FF-BE9A-68FE8C20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W, b </a:t>
            </a:r>
            <a:r>
              <a:rPr lang="ko-KR" altLang="en-US" dirty="0"/>
              <a:t>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출력 값과 목표 값의 차이가 허용 오차 보다 작을 때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W(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가중치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b(bias)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조정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= learning 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목표 값</a:t>
                </a:r>
                <a:endParaRPr lang="en-US" altLang="ko-KR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7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6093-D261-421C-A646-34ECAA0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and.py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EA20CA2-A6DD-4436-9B77-BD1531D5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53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E09C-BC03-4A09-913E-8F2D31F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10" y="365125"/>
            <a:ext cx="4827664" cy="1325563"/>
          </a:xfrm>
        </p:spPr>
        <p:txBody>
          <a:bodyPr/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572F9F-276C-41A4-B0DB-A926C3A22A3C}"/>
              </a:ext>
            </a:extLst>
          </p:cNvPr>
          <p:cNvGrpSpPr/>
          <p:nvPr/>
        </p:nvGrpSpPr>
        <p:grpSpPr>
          <a:xfrm>
            <a:off x="741586" y="2025352"/>
            <a:ext cx="4868993" cy="3861531"/>
            <a:chOff x="982767" y="1690688"/>
            <a:chExt cx="5486399" cy="435118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15940E-4192-4F65-829C-BE059A63C7F2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12F3622-EEC8-4D0C-BCA4-C850B8AAAEC2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28E3D8-7538-42FC-8E84-F5953799D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7ED9C16-A4A2-4F0E-A855-B52FBEE184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646" y="2067100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32844F-A3E9-4415-A051-A03D2687654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B8FBC5-74AB-440A-8E74-64F76D553DD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BB6484-8632-4977-A6E4-5A3FF6EC2909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E330AB-B790-4036-9755-95C0C12B26E0}"/>
              </a:ext>
            </a:extLst>
          </p:cNvPr>
          <p:cNvGrpSpPr/>
          <p:nvPr/>
        </p:nvGrpSpPr>
        <p:grpSpPr>
          <a:xfrm>
            <a:off x="6092526" y="2025352"/>
            <a:ext cx="5163152" cy="4230864"/>
            <a:chOff x="651307" y="1690688"/>
            <a:chExt cx="5817859" cy="476735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561A552-8DA3-48E3-BA19-8278FBC24F3F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002BEAA-3E15-4881-8FEF-3656FBF28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45C672-DFE8-479D-8953-BE6F62F70450}"/>
                </a:ext>
              </a:extLst>
            </p:cNvPr>
            <p:cNvSpPr txBox="1"/>
            <p:nvPr/>
          </p:nvSpPr>
          <p:spPr>
            <a:xfrm>
              <a:off x="4886367" y="6041876"/>
              <a:ext cx="208156" cy="41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258227-4110-4983-B840-52465FE544D9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7" y="3308018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1A3F92-0EDE-470E-A3AD-4079BC9713C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E666C6-3B53-4DA8-AB2F-DB18CD2E61C5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7A14A35-BA3F-433F-B60C-E48C55347C68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945E29-9547-4B9A-A222-8480FA361BE3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2D223524-3436-4927-85F5-601513D36F20}"/>
              </a:ext>
            </a:extLst>
          </p:cNvPr>
          <p:cNvSpPr txBox="1">
            <a:spLocks/>
          </p:cNvSpPr>
          <p:nvPr/>
        </p:nvSpPr>
        <p:spPr>
          <a:xfrm>
            <a:off x="6636960" y="639511"/>
            <a:ext cx="4827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8687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5216</TotalTime>
  <Words>1225</Words>
  <Application>Microsoft Office PowerPoint</Application>
  <PresentationFormat>와이드스크린</PresentationFormat>
  <Paragraphs>288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Calibri</vt:lpstr>
      <vt:lpstr>Calibri Light</vt:lpstr>
      <vt:lpstr>Cambria Math</vt:lpstr>
      <vt:lpstr>Wingdings</vt:lpstr>
      <vt:lpstr>추억</vt:lpstr>
      <vt:lpstr>Multi Layer Perceptron &amp; Feed Forward Neural Network</vt:lpstr>
      <vt:lpstr>목차</vt:lpstr>
      <vt:lpstr>단일 퍼셉트론</vt:lpstr>
      <vt:lpstr>Activation function</vt:lpstr>
      <vt:lpstr>학습 알고리즘 – Delta Rule</vt:lpstr>
      <vt:lpstr>학습 알고리즘</vt:lpstr>
      <vt:lpstr>W, b 조정</vt:lpstr>
      <vt:lpstr>and.py</vt:lpstr>
      <vt:lpstr>AND</vt:lpstr>
      <vt:lpstr>XOR?</vt:lpstr>
      <vt:lpstr>다층 퍼셉트론</vt:lpstr>
      <vt:lpstr>학습 알고리즘</vt:lpstr>
      <vt:lpstr>초기화 (initialization)</vt:lpstr>
      <vt:lpstr>순전파 (feedforward)</vt:lpstr>
      <vt:lpstr>역전파 (backpropagation)</vt:lpstr>
      <vt:lpstr>역전파 (backpropagation) - 2</vt:lpstr>
      <vt:lpstr>예시 - XOR</vt:lpstr>
      <vt:lpstr>추가 설명</vt:lpstr>
      <vt:lpstr>Activation function</vt:lpstr>
      <vt:lpstr>Activation function 종류</vt:lpstr>
      <vt:lpstr>Activation function – step function</vt:lpstr>
      <vt:lpstr>Activation function – sigmoid(1)</vt:lpstr>
      <vt:lpstr>Activation function – sigmoid(2)</vt:lpstr>
      <vt:lpstr>Activation function – ReLU</vt:lpstr>
      <vt:lpstr>Activation function – Leaky ReLU</vt:lpstr>
      <vt:lpstr>Activation function - softmax</vt:lpstr>
      <vt:lpstr>Loss Function</vt:lpstr>
      <vt:lpstr>Optimizers? (최적화)</vt:lpstr>
      <vt:lpstr>Optimizer – Gradient Descent</vt:lpstr>
      <vt:lpstr>Optimizer – Stochastic Gradient Descent</vt:lpstr>
      <vt:lpstr>Optimizer – Momentum</vt:lpstr>
      <vt:lpstr>Optimizer – Adam</vt:lpstr>
      <vt:lpstr>Gradient Descent vs Momentum vs Adam</vt:lpstr>
      <vt:lpstr>W 초기화?</vt:lpstr>
      <vt:lpstr>Feed Forward neural network?</vt:lpstr>
      <vt:lpstr>감사합니다.</vt:lpstr>
      <vt:lpstr>Appendix.</vt:lpstr>
      <vt:lpstr>cost = -tf.reduce_mean(  Y*tf.log(model) + (1-Y)*tf.log(1-model))</vt:lpstr>
      <vt:lpstr>여러 기법 ex dropout</vt:lpstr>
      <vt:lpstr>예시 – minist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김병조</cp:lastModifiedBy>
  <cp:revision>387</cp:revision>
  <dcterms:created xsi:type="dcterms:W3CDTF">2017-10-26T08:54:54Z</dcterms:created>
  <dcterms:modified xsi:type="dcterms:W3CDTF">2017-11-03T04:50:23Z</dcterms:modified>
</cp:coreProperties>
</file>