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71" r:id="rId11"/>
    <p:sldId id="272" r:id="rId12"/>
    <p:sldId id="273" r:id="rId13"/>
    <p:sldId id="284" r:id="rId14"/>
    <p:sldId id="274" r:id="rId15"/>
    <p:sldId id="275" r:id="rId16"/>
    <p:sldId id="278" r:id="rId17"/>
    <p:sldId id="277" r:id="rId18"/>
    <p:sldId id="276" r:id="rId19"/>
    <p:sldId id="279" r:id="rId20"/>
    <p:sldId id="280" r:id="rId21"/>
    <p:sldId id="282" r:id="rId22"/>
    <p:sldId id="283" r:id="rId23"/>
    <p:sldId id="269" r:id="rId24"/>
    <p:sldId id="26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90" d="100"/>
          <a:sy n="90" d="100"/>
        </p:scale>
        <p:origin x="10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EA988-6836-4699-A3E1-87B96EFC78DA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6B849-2005-4D59-8A62-22FCDF715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313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2017-12-26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04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2017-12-26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916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2017-12-26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497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2017-12-26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267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2017-12-26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51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2017-12-26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06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2017-12-26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612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2017-12-26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955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2017-12-26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297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B723FC9-7FB9-4C4F-8EDC-230AEC88725B}" type="datetimeFigureOut">
              <a:rPr kumimoji="1" lang="ko-KR" altLang="en-US" smtClean="0"/>
              <a:t>2017-12-26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525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2017-12-26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95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723FC9-7FB9-4C4F-8EDC-230AEC88725B}" type="datetimeFigureOut">
              <a:rPr kumimoji="1" lang="ko-KR" altLang="en-US" smtClean="0"/>
              <a:t>2017-12-26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10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077860"/>
            <a:ext cx="91440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/>
              <a:t>Dropout </a:t>
            </a:r>
            <a:br>
              <a:rPr kumimoji="1" lang="en-US" altLang="ko-KR" dirty="0"/>
            </a:br>
            <a:r>
              <a:rPr kumimoji="1" lang="en-US" altLang="ko-KR" dirty="0"/>
              <a:t>&amp; </a:t>
            </a:r>
            <a:br>
              <a:rPr kumimoji="1" lang="en-US" altLang="ko-KR" dirty="0"/>
            </a:br>
            <a:r>
              <a:rPr kumimoji="1" lang="en-US" altLang="ko-KR" dirty="0"/>
              <a:t>Batch-Normalization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7365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B55FE-D04E-40DB-AFFE-7EBF24B2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Batch-Normalization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FDA068-E106-4B05-8EC1-792377089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Internal Covariate Shift: Change in the distribution of network activations</a:t>
            </a:r>
          </a:p>
          <a:p>
            <a:r>
              <a:rPr lang="en-US" altLang="ko-KR" dirty="0"/>
              <a:t>Distribution</a:t>
            </a:r>
            <a:r>
              <a:rPr lang="ko-KR" altLang="en-US" dirty="0"/>
              <a:t>의 변화로 인해 학습이 천천히 진행되며 </a:t>
            </a:r>
            <a:r>
              <a:rPr lang="en-US" altLang="ko-KR" dirty="0"/>
              <a:t>learning rate</a:t>
            </a:r>
            <a:r>
              <a:rPr lang="ko-KR" altLang="en-US" dirty="0"/>
              <a:t>도 작게 조절해줘야 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Whitening(</a:t>
            </a:r>
            <a:r>
              <a:rPr lang="ko-KR" altLang="en-US" dirty="0"/>
              <a:t>평균 </a:t>
            </a:r>
            <a:r>
              <a:rPr lang="en-US" altLang="ko-KR" dirty="0"/>
              <a:t>0, </a:t>
            </a:r>
            <a:r>
              <a:rPr lang="ko-KR" altLang="en-US" dirty="0"/>
              <a:t>분산 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0A8D7E-4804-41FD-AC64-33F4005E5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988" y="2737882"/>
            <a:ext cx="5248275" cy="27622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4F3287-4D79-4A3B-9329-AB526A6CC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062" y="2737882"/>
            <a:ext cx="3675144" cy="254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41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9E45A-F5EA-440A-A9AC-81A8CFA4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Batch-Normalization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BC1828-6619-4305-8D66-B3B82EC77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시도 </a:t>
            </a:r>
            <a:r>
              <a:rPr lang="en-US" altLang="ko-KR" dirty="0"/>
              <a:t>1. </a:t>
            </a:r>
            <a:r>
              <a:rPr lang="ko-KR" altLang="en-US" dirty="0"/>
              <a:t>매 번 학습이 끝난 후</a:t>
            </a:r>
            <a:r>
              <a:rPr lang="en-US" altLang="ko-KR" dirty="0"/>
              <a:t>, whitening</a:t>
            </a:r>
            <a:r>
              <a:rPr lang="ko-KR" altLang="en-US" dirty="0"/>
              <a:t>을 해 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Y = </a:t>
            </a:r>
            <a:r>
              <a:rPr lang="en-US" altLang="ko-KR" dirty="0" err="1"/>
              <a:t>x+b</a:t>
            </a:r>
            <a:endParaRPr lang="en-US" altLang="ko-KR" dirty="0"/>
          </a:p>
          <a:p>
            <a:r>
              <a:rPr lang="en-US" altLang="ko-KR" dirty="0"/>
              <a:t>Y’ = Y-E[Y]</a:t>
            </a:r>
          </a:p>
          <a:p>
            <a:endParaRPr lang="en-US" altLang="ko-KR" dirty="0"/>
          </a:p>
          <a:p>
            <a:r>
              <a:rPr lang="en-US" altLang="ko-KR" dirty="0"/>
              <a:t>b</a:t>
            </a:r>
            <a:r>
              <a:rPr lang="ko-KR" altLang="en-US" dirty="0"/>
              <a:t>가 변했을 때</a:t>
            </a:r>
            <a:r>
              <a:rPr lang="en-US" altLang="ko-KR" dirty="0"/>
              <a:t>, Y’</a:t>
            </a:r>
            <a:r>
              <a:rPr lang="ko-KR" altLang="en-US" dirty="0"/>
              <a:t>는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9561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9E45A-F5EA-440A-A9AC-81A8CFA4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Batch-Normalization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BC1828-6619-4305-8D66-B3B82EC77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시도 </a:t>
            </a:r>
            <a:r>
              <a:rPr lang="en-US" altLang="ko-KR" dirty="0"/>
              <a:t>2. </a:t>
            </a:r>
            <a:r>
              <a:rPr lang="ko-KR" altLang="en-US" dirty="0"/>
              <a:t>모든 </a:t>
            </a:r>
            <a:r>
              <a:rPr lang="en-US" altLang="ko-KR" dirty="0"/>
              <a:t>data </a:t>
            </a:r>
            <a:r>
              <a:rPr lang="ko-KR" altLang="en-US" dirty="0"/>
              <a:t>분포를 고려해 </a:t>
            </a:r>
            <a:r>
              <a:rPr lang="en-US" altLang="ko-KR" dirty="0"/>
              <a:t>normalization</a:t>
            </a:r>
            <a:r>
              <a:rPr lang="ko-KR" altLang="en-US" dirty="0"/>
              <a:t>을 진행한다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1AFE24-29BE-43EE-9010-FCD141E9C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777" y="3024308"/>
            <a:ext cx="9453406" cy="166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66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9E45A-F5EA-440A-A9AC-81A8CFA4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Batch-Normalization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BC1828-6619-4305-8D66-B3B82EC77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차원들이 서로 </a:t>
            </a:r>
            <a:r>
              <a:rPr lang="en-US" altLang="ko-KR" dirty="0"/>
              <a:t>independent </a:t>
            </a:r>
            <a:r>
              <a:rPr lang="ko-KR" altLang="en-US" dirty="0"/>
              <a:t>하다고 가정하고 각 차원 별로 평균 </a:t>
            </a:r>
            <a:r>
              <a:rPr lang="en-US" altLang="ko-KR" dirty="0"/>
              <a:t>0, </a:t>
            </a:r>
            <a:r>
              <a:rPr lang="ko-KR" altLang="en-US" dirty="0"/>
              <a:t>분산 </a:t>
            </a:r>
            <a:r>
              <a:rPr lang="en-US" altLang="ko-KR" dirty="0"/>
              <a:t>1</a:t>
            </a:r>
            <a:r>
              <a:rPr lang="ko-KR" altLang="en-US" dirty="0"/>
              <a:t>을 만든다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분포를 적절히 변형시켜줄  </a:t>
            </a:r>
            <a:r>
              <a:rPr lang="en-US" altLang="ko-KR" dirty="0"/>
              <a:t>transform</a:t>
            </a:r>
            <a:r>
              <a:rPr lang="ko-KR" altLang="en-US" dirty="0"/>
              <a:t>을 학습한다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현재의 </a:t>
            </a:r>
            <a:r>
              <a:rPr lang="en-US" altLang="ko-KR" dirty="0"/>
              <a:t>mini-batch</a:t>
            </a:r>
            <a:r>
              <a:rPr lang="ko-KR" altLang="en-US" dirty="0"/>
              <a:t>에 대해서만 평균</a:t>
            </a:r>
            <a:r>
              <a:rPr lang="en-US" altLang="ko-KR" dirty="0"/>
              <a:t>/</a:t>
            </a:r>
            <a:r>
              <a:rPr lang="ko-KR" altLang="en-US" dirty="0"/>
              <a:t>분산을 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0715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9E45A-F5EA-440A-A9AC-81A8CFA4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Batch-Normalization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BC1828-6619-4305-8D66-B3B82EC77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/>
              <a:t>dimension</a:t>
            </a:r>
            <a:r>
              <a:rPr lang="ko-KR" altLang="en-US" dirty="0"/>
              <a:t>에 대해서 </a:t>
            </a:r>
            <a:r>
              <a:rPr lang="en-US" altLang="ko-KR" dirty="0"/>
              <a:t>normalize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364DAE-1BCF-479F-B4A7-E5011536E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736" y="2299841"/>
            <a:ext cx="5238528" cy="386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61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9E45A-F5EA-440A-A9AC-81A8CFA4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Batch-Normalization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BC1828-6619-4305-8D66-B3B82EC77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F6CD32-4E20-421F-BE99-697C22A86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45734"/>
            <a:ext cx="9997440" cy="8719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4B2865-7693-4286-BAF4-815CEA8B0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1" y="2826065"/>
            <a:ext cx="4998720" cy="27409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674DB5E-F943-4999-A854-CC6C1AE89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2826065"/>
            <a:ext cx="4998718" cy="279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06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9E45A-F5EA-440A-A9AC-81A8CFA4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Batch-Normalization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BC1828-6619-4305-8D66-B3B82EC77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BN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CNN</a:t>
            </a:r>
          </a:p>
          <a:p>
            <a:endParaRPr lang="en-US" altLang="ko-KR" dirty="0"/>
          </a:p>
          <a:p>
            <a:r>
              <a:rPr lang="ko-KR" altLang="en-US" dirty="0"/>
              <a:t>평균과 분산은 </a:t>
            </a:r>
            <a:r>
              <a:rPr lang="en-US" altLang="ko-KR" dirty="0"/>
              <a:t>feature map * mini-batch = m(mini-batch)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w(weight)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h(height)</a:t>
            </a:r>
            <a:r>
              <a:rPr lang="ko-KR" altLang="en-US" dirty="0"/>
              <a:t> 만큼의 </a:t>
            </a:r>
            <a:r>
              <a:rPr lang="en-US" altLang="ko-KR" dirty="0"/>
              <a:t>elements</a:t>
            </a:r>
            <a:r>
              <a:rPr lang="ko-KR" altLang="en-US" dirty="0"/>
              <a:t>를 이용해 구한다</a:t>
            </a:r>
            <a:r>
              <a:rPr lang="en-US" altLang="ko-KR" dirty="0"/>
              <a:t>.</a:t>
            </a:r>
          </a:p>
          <a:p>
            <a:r>
              <a:rPr lang="el-GR" altLang="ko-KR" dirty="0">
                <a:ea typeface="맑은 고딕" panose="020B0503020000020004" pitchFamily="50" charset="-127"/>
              </a:rPr>
              <a:t>Γ</a:t>
            </a:r>
            <a:r>
              <a:rPr lang="en-US" altLang="ko-KR" dirty="0"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ea typeface="맑은 고딕" panose="020B0503020000020004" pitchFamily="50" charset="-127"/>
              </a:rPr>
              <a:t> </a:t>
            </a:r>
            <a:r>
              <a:rPr lang="el-GR" altLang="ko-KR" dirty="0">
                <a:ea typeface="맑은 고딕" panose="020B0503020000020004" pitchFamily="50" charset="-127"/>
              </a:rPr>
              <a:t>β</a:t>
            </a:r>
            <a:r>
              <a:rPr lang="ko-KR" altLang="en-US" dirty="0">
                <a:ea typeface="맑은 고딕" panose="020B0503020000020004" pitchFamily="50" charset="-127"/>
              </a:rPr>
              <a:t>는 </a:t>
            </a:r>
            <a:r>
              <a:rPr lang="ko-KR" altLang="en-US" dirty="0"/>
              <a:t>각각의 </a:t>
            </a:r>
            <a:r>
              <a:rPr lang="en-US" altLang="ko-KR" dirty="0"/>
              <a:t>feature-map</a:t>
            </a:r>
            <a:r>
              <a:rPr lang="ko-KR" altLang="en-US" dirty="0"/>
              <a:t>에 적용한다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047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9E45A-F5EA-440A-A9AC-81A8CFA4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Batch-Normalization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BC1828-6619-4305-8D66-B3B82EC77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Test </a:t>
            </a:r>
            <a:r>
              <a:rPr lang="ko-KR" altLang="en-US" dirty="0"/>
              <a:t>단계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Normalization</a:t>
            </a:r>
            <a:r>
              <a:rPr lang="ko-KR" altLang="en-US" dirty="0"/>
              <a:t>에 필요한 </a:t>
            </a:r>
            <a:r>
              <a:rPr lang="en-US" altLang="ko-KR" dirty="0"/>
              <a:t>mean, variance</a:t>
            </a:r>
            <a:r>
              <a:rPr lang="ko-KR" altLang="en-US" dirty="0"/>
              <a:t>를</a:t>
            </a:r>
            <a:r>
              <a:rPr lang="en-US" altLang="ko-KR" dirty="0"/>
              <a:t>,  </a:t>
            </a:r>
            <a:r>
              <a:rPr lang="ko-KR" altLang="en-US" dirty="0"/>
              <a:t>그동안 계산했던 </a:t>
            </a:r>
            <a:r>
              <a:rPr lang="en-US" altLang="ko-KR" dirty="0"/>
              <a:t>mean, variance</a:t>
            </a:r>
            <a:r>
              <a:rPr lang="ko-KR" altLang="en-US" dirty="0"/>
              <a:t>의 평균으로 놓고 </a:t>
            </a:r>
            <a:r>
              <a:rPr lang="en-US" altLang="ko-KR" dirty="0"/>
              <a:t>output</a:t>
            </a:r>
            <a:r>
              <a:rPr lang="ko-KR" altLang="en-US" dirty="0"/>
              <a:t>을 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752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9E45A-F5EA-440A-A9AC-81A8CFA4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Batch-Normalization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BC1828-6619-4305-8D66-B3B82EC77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Higher learning rate</a:t>
            </a:r>
          </a:p>
          <a:p>
            <a:endParaRPr lang="en-US" altLang="ko-KR" dirty="0"/>
          </a:p>
          <a:p>
            <a:r>
              <a:rPr lang="en-US" altLang="ko-KR" dirty="0"/>
              <a:t>Less careful initialization</a:t>
            </a:r>
          </a:p>
          <a:p>
            <a:endParaRPr lang="en-US" altLang="ko-KR" dirty="0"/>
          </a:p>
          <a:p>
            <a:r>
              <a:rPr lang="en-US" altLang="ko-KR" dirty="0"/>
              <a:t>Regularization</a:t>
            </a:r>
          </a:p>
        </p:txBody>
      </p:sp>
    </p:spTree>
    <p:extLst>
      <p:ext uri="{BB962C8B-B14F-4D97-AF65-F5344CB8AC3E}">
        <p14:creationId xmlns:p14="http://schemas.microsoft.com/office/powerpoint/2010/main" val="2976687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96E55-8BD9-49CE-A4AB-D9D9BBE89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9838638-27A4-4835-AD08-A0E7B3D37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1910428"/>
            <a:ext cx="5824515" cy="4413538"/>
          </a:xfrm>
        </p:spPr>
      </p:pic>
    </p:spTree>
    <p:extLst>
      <p:ext uri="{BB962C8B-B14F-4D97-AF65-F5344CB8AC3E}">
        <p14:creationId xmlns:p14="http://schemas.microsoft.com/office/powerpoint/2010/main" val="261125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CA372-F405-4810-AE75-79F5EB8B9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01B8E2-615B-4D25-BA74-9110BF0BE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0. Regularization</a:t>
            </a:r>
          </a:p>
          <a:p>
            <a:r>
              <a:rPr lang="en-US" altLang="ko-KR" dirty="0"/>
              <a:t>1. Dropout</a:t>
            </a:r>
          </a:p>
          <a:p>
            <a:r>
              <a:rPr lang="en-US" altLang="ko-KR" dirty="0"/>
              <a:t>2. Batch-Normalization</a:t>
            </a:r>
          </a:p>
          <a:p>
            <a:r>
              <a:rPr lang="en-US" altLang="ko-KR" dirty="0"/>
              <a:t>3. Result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494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FAF6D-36AB-4EAD-B7F1-76179EC52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6932FD8-2D4F-47FE-A96A-5BAE37635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3379" y="2413590"/>
            <a:ext cx="2611341" cy="374664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07249A-75A3-4E1E-B0F9-26EDDC349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413590"/>
            <a:ext cx="2730441" cy="37460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16AA89-2570-4C01-ADB6-837962BCAB49}"/>
              </a:ext>
            </a:extLst>
          </p:cNvPr>
          <p:cNvSpPr txBox="1"/>
          <p:nvPr/>
        </p:nvSpPr>
        <p:spPr>
          <a:xfrm>
            <a:off x="4369981" y="4263656"/>
            <a:ext cx="3678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Accuracy :</a:t>
            </a:r>
            <a:br>
              <a:rPr lang="en-US" altLang="ko-KR" sz="3600" dirty="0"/>
            </a:br>
            <a:r>
              <a:rPr lang="en-US" altLang="ko-KR" sz="3600" dirty="0"/>
              <a:t>97.4% vs</a:t>
            </a:r>
            <a:r>
              <a:rPr lang="ko-KR" altLang="en-US" sz="3600" dirty="0"/>
              <a:t> </a:t>
            </a:r>
            <a:r>
              <a:rPr lang="en-US" altLang="ko-KR" sz="3600" dirty="0"/>
              <a:t>98.04</a:t>
            </a:r>
            <a:endParaRPr lang="ko-KR" alt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A54BA7-418F-4CDD-88F1-087150498670}"/>
              </a:ext>
            </a:extLst>
          </p:cNvPr>
          <p:cNvSpPr txBox="1"/>
          <p:nvPr/>
        </p:nvSpPr>
        <p:spPr>
          <a:xfrm>
            <a:off x="4316117" y="2714847"/>
            <a:ext cx="36788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Cost :</a:t>
            </a:r>
            <a:br>
              <a:rPr lang="en-US" altLang="ko-KR" sz="3200" dirty="0"/>
            </a:br>
            <a:r>
              <a:rPr lang="en-US" altLang="ko-KR" sz="3200" dirty="0"/>
              <a:t>0.00434  vs 0.04362</a:t>
            </a:r>
            <a:endParaRPr lang="ko-KR" alt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0EE65C-63C7-4C8B-9170-CE20CE3C0D35}"/>
              </a:ext>
            </a:extLst>
          </p:cNvPr>
          <p:cNvSpPr txBox="1"/>
          <p:nvPr/>
        </p:nvSpPr>
        <p:spPr>
          <a:xfrm>
            <a:off x="1097280" y="1828800"/>
            <a:ext cx="2868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Dropout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C97FB-E297-4553-BD93-A1797CFB0C20}"/>
              </a:ext>
            </a:extLst>
          </p:cNvPr>
          <p:cNvSpPr txBox="1"/>
          <p:nvPr/>
        </p:nvSpPr>
        <p:spPr>
          <a:xfrm>
            <a:off x="8483379" y="1890809"/>
            <a:ext cx="2868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Dropout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0708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9C361-6820-4C5C-AD52-0231747D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1272604-D1C2-4CE9-B07E-D77899CDEE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7192349"/>
              </p:ext>
            </p:extLst>
          </p:nvPr>
        </p:nvGraphicFramePr>
        <p:xfrm>
          <a:off x="1096963" y="2190306"/>
          <a:ext cx="10058400" cy="4061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1725785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85612507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043895903"/>
                    </a:ext>
                  </a:extLst>
                </a:gridCol>
              </a:tblGrid>
              <a:tr h="10154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Loss(Accuracy)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Valid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746871"/>
                  </a:ext>
                </a:extLst>
              </a:tr>
              <a:tr h="10154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Batch-norm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0.02633(99.22%)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0.08610(97.60%)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239382"/>
                  </a:ext>
                </a:extLst>
              </a:tr>
              <a:tr h="10154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Dropout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0.31676(92.83%)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0.36794(92.30%)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488357"/>
                  </a:ext>
                </a:extLst>
              </a:tr>
              <a:tr h="10154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Vanilla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0.02375(99.29%)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0.14393(96.94%)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0011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7121ECE-FEA8-4E99-BCA4-474CBA1030AC}"/>
              </a:ext>
            </a:extLst>
          </p:cNvPr>
          <p:cNvSpPr txBox="1"/>
          <p:nvPr/>
        </p:nvSpPr>
        <p:spPr>
          <a:xfrm>
            <a:off x="1097280" y="1737360"/>
            <a:ext cx="699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Learning rate : 0.001 Hidden layers : 32-32-32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799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9C361-6820-4C5C-AD52-0231747D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1272604-D1C2-4CE9-B07E-D77899CDEE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5512326"/>
              </p:ext>
            </p:extLst>
          </p:nvPr>
        </p:nvGraphicFramePr>
        <p:xfrm>
          <a:off x="1096963" y="2190306"/>
          <a:ext cx="10058400" cy="4061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1725785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85612507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043895903"/>
                    </a:ext>
                  </a:extLst>
                </a:gridCol>
              </a:tblGrid>
              <a:tr h="10154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Loss(Accuracy)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Valid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746871"/>
                  </a:ext>
                </a:extLst>
              </a:tr>
              <a:tr h="10154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Batch-norm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0.03990(98.87%)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0.09355(97.94%)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239382"/>
                  </a:ext>
                </a:extLst>
              </a:tr>
              <a:tr h="10154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Dropout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2.30860(9.92%)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3.86504(9.90%)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488357"/>
                  </a:ext>
                </a:extLst>
              </a:tr>
              <a:tr h="10154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Vanilla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2.30860(9.92%)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2.30886(9.90%)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0011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7121ECE-FEA8-4E99-BCA4-474CBA1030AC}"/>
              </a:ext>
            </a:extLst>
          </p:cNvPr>
          <p:cNvSpPr txBox="1"/>
          <p:nvPr/>
        </p:nvSpPr>
        <p:spPr>
          <a:xfrm>
            <a:off x="1097280" y="1737360"/>
            <a:ext cx="699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Learning rate : 0.1 Hidden layers : 512-512-512</a:t>
            </a:r>
          </a:p>
        </p:txBody>
      </p:sp>
    </p:spTree>
    <p:extLst>
      <p:ext uri="{BB962C8B-B14F-4D97-AF65-F5344CB8AC3E}">
        <p14:creationId xmlns:p14="http://schemas.microsoft.com/office/powerpoint/2010/main" val="2961929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BE665D-6B0C-4191-BF45-D9B621DAE5FB}"/>
              </a:ext>
            </a:extLst>
          </p:cNvPr>
          <p:cNvSpPr txBox="1"/>
          <p:nvPr/>
        </p:nvSpPr>
        <p:spPr>
          <a:xfrm>
            <a:off x="1180214" y="2497976"/>
            <a:ext cx="59542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/>
              <a:t>Q &amp; A</a:t>
            </a:r>
            <a:endParaRPr lang="ko-KR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1513424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BE665D-6B0C-4191-BF45-D9B621DAE5FB}"/>
              </a:ext>
            </a:extLst>
          </p:cNvPr>
          <p:cNvSpPr txBox="1"/>
          <p:nvPr/>
        </p:nvSpPr>
        <p:spPr>
          <a:xfrm>
            <a:off x="1180214" y="3013501"/>
            <a:ext cx="5954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감사합니다</a:t>
            </a:r>
            <a:r>
              <a:rPr lang="en-US" altLang="ko-KR" sz="4800" dirty="0"/>
              <a:t>!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61146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13E49-AD47-4CFC-957B-763B5E1A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Regularization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D6B96-F942-4660-8C3E-E5586E04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통상적으로 기계학습이나 통계적 추론을 할 때 </a:t>
            </a:r>
            <a:r>
              <a:rPr lang="en-US" altLang="ko-KR" dirty="0"/>
              <a:t>cost function</a:t>
            </a:r>
            <a:r>
              <a:rPr lang="ko-KR" altLang="en-US" dirty="0"/>
              <a:t>이 작아지는 쪽으로 진행을 하게 된다</a:t>
            </a:r>
            <a:r>
              <a:rPr lang="en-US" altLang="ko-KR" dirty="0"/>
              <a:t>. </a:t>
            </a:r>
            <a:r>
              <a:rPr lang="ko-KR" altLang="en-US" dirty="0"/>
              <a:t>단순하게 작아지는 쪽으로만 진행을 하게 되면</a:t>
            </a:r>
            <a:r>
              <a:rPr lang="en-US" altLang="ko-KR" dirty="0"/>
              <a:t>, </a:t>
            </a:r>
            <a:r>
              <a:rPr lang="ko-KR" altLang="en-US" dirty="0"/>
              <a:t>특정 가중치 값들이 커지면서 오히려 결과를 나쁘게 하는 경우도 있다</a:t>
            </a:r>
            <a:r>
              <a:rPr lang="en-US" altLang="ko-KR" dirty="0"/>
              <a:t>.”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3D7567-15AE-46CA-A9BC-AEA67D9FD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233" y="2808685"/>
            <a:ext cx="5583533" cy="2754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80E049-D88B-4131-AEF1-C9BE829F6A75}"/>
              </a:ext>
            </a:extLst>
          </p:cNvPr>
          <p:cNvSpPr txBox="1"/>
          <p:nvPr/>
        </p:nvSpPr>
        <p:spPr>
          <a:xfrm>
            <a:off x="1097280" y="5730949"/>
            <a:ext cx="444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https://laonple.blog.me/220527647084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560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5F1AD-746F-4769-A150-41C0917C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Regularization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B94F94-5302-4FBD-B325-52A35ECD4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 가중치에 대한 의존을 줄인다 </a:t>
            </a:r>
            <a:r>
              <a:rPr lang="en-US" altLang="ko-KR" dirty="0"/>
              <a:t>= </a:t>
            </a:r>
            <a:r>
              <a:rPr lang="ko-KR" altLang="en-US" dirty="0"/>
              <a:t>파라미터들의 분산을 줄인다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Ex) L2 Normalization</a:t>
            </a:r>
          </a:p>
          <a:p>
            <a:endParaRPr lang="en-US" altLang="ko-KR" b="0" dirty="0"/>
          </a:p>
          <a:p>
            <a:endParaRPr lang="en-US" altLang="ko-KR" dirty="0"/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92A3437B-7F26-4F9B-B017-B2FE4B7844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778548"/>
              </p:ext>
            </p:extLst>
          </p:nvPr>
        </p:nvGraphicFramePr>
        <p:xfrm>
          <a:off x="1036320" y="3303957"/>
          <a:ext cx="6834814" cy="2171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수식" r:id="rId3" imgW="2717640" imgH="863280" progId="Equation.3">
                  <p:embed/>
                </p:oleObj>
              </mc:Choice>
              <mc:Fallback>
                <p:oleObj name="수식" r:id="rId3" imgW="2717640" imgH="8632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6320" y="3303957"/>
                        <a:ext cx="6834814" cy="2171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3310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EBDFE-AC0E-42EC-AB83-70B282151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Dropout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629A6D5-13C1-4F19-886B-75A4B0A06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9050" y="1895475"/>
            <a:ext cx="7134225" cy="3924300"/>
          </a:xfrm>
        </p:spPr>
      </p:pic>
    </p:spTree>
    <p:extLst>
      <p:ext uri="{BB962C8B-B14F-4D97-AF65-F5344CB8AC3E}">
        <p14:creationId xmlns:p14="http://schemas.microsoft.com/office/powerpoint/2010/main" val="782617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0B053-DE1B-468B-A054-A26D322C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Dropout</a:t>
            </a:r>
            <a:endParaRPr lang="ko-KR" altLang="en-US" dirty="0"/>
          </a:p>
        </p:txBody>
      </p:sp>
      <p:pic>
        <p:nvPicPr>
          <p:cNvPr id="4" name="Shape 594">
            <a:extLst>
              <a:ext uri="{FF2B5EF4-FFF2-40B4-BE49-F238E27FC236}">
                <a16:creationId xmlns:a16="http://schemas.microsoft.com/office/drawing/2014/main" id="{336307FC-9FEF-4FC4-A708-DB2166214620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7280" y="1920691"/>
            <a:ext cx="6910648" cy="402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598">
            <a:extLst>
              <a:ext uri="{FF2B5EF4-FFF2-40B4-BE49-F238E27FC236}">
                <a16:creationId xmlns:a16="http://schemas.microsoft.com/office/drawing/2014/main" id="{9695F9BE-D263-4C2A-B8DD-DE62906020D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8644" y="2323958"/>
            <a:ext cx="2645895" cy="321618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596">
            <a:extLst>
              <a:ext uri="{FF2B5EF4-FFF2-40B4-BE49-F238E27FC236}">
                <a16:creationId xmlns:a16="http://schemas.microsoft.com/office/drawing/2014/main" id="{D0D55AEF-37FA-4D62-8C32-360FB6F6C5F4}"/>
              </a:ext>
            </a:extLst>
          </p:cNvPr>
          <p:cNvSpPr/>
          <p:nvPr/>
        </p:nvSpPr>
        <p:spPr>
          <a:xfrm>
            <a:off x="1107461" y="3720509"/>
            <a:ext cx="5803702" cy="488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" name="Shape 597">
            <a:extLst>
              <a:ext uri="{FF2B5EF4-FFF2-40B4-BE49-F238E27FC236}">
                <a16:creationId xmlns:a16="http://schemas.microsoft.com/office/drawing/2014/main" id="{F7D3958A-D092-40A7-8168-D22DABBBBA21}"/>
              </a:ext>
            </a:extLst>
          </p:cNvPr>
          <p:cNvSpPr/>
          <p:nvPr/>
        </p:nvSpPr>
        <p:spPr>
          <a:xfrm>
            <a:off x="1107461" y="4435034"/>
            <a:ext cx="5803702" cy="488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498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C64DE-8872-48DA-B28D-F358D3EA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Dropout</a:t>
            </a:r>
            <a:endParaRPr lang="ko-KR" altLang="en-US" dirty="0"/>
          </a:p>
        </p:txBody>
      </p:sp>
      <p:pic>
        <p:nvPicPr>
          <p:cNvPr id="4" name="Shape 611">
            <a:extLst>
              <a:ext uri="{FF2B5EF4-FFF2-40B4-BE49-F238E27FC236}">
                <a16:creationId xmlns:a16="http://schemas.microsoft.com/office/drawing/2014/main" id="{822EBF99-0966-4C3E-9505-2DD70731161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7279" y="1845733"/>
            <a:ext cx="2915925" cy="39277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613">
            <a:extLst>
              <a:ext uri="{FF2B5EF4-FFF2-40B4-BE49-F238E27FC236}">
                <a16:creationId xmlns:a16="http://schemas.microsoft.com/office/drawing/2014/main" id="{6D5ED7D5-8AF6-4F0D-9053-67E4D1578E41}"/>
              </a:ext>
            </a:extLst>
          </p:cNvPr>
          <p:cNvSpPr/>
          <p:nvPr/>
        </p:nvSpPr>
        <p:spPr>
          <a:xfrm>
            <a:off x="4437430" y="2448159"/>
            <a:ext cx="393600" cy="393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614">
            <a:extLst>
              <a:ext uri="{FF2B5EF4-FFF2-40B4-BE49-F238E27FC236}">
                <a16:creationId xmlns:a16="http://schemas.microsoft.com/office/drawing/2014/main" id="{6BFE4504-82E4-4FCF-9871-A02A47581394}"/>
              </a:ext>
            </a:extLst>
          </p:cNvPr>
          <p:cNvSpPr/>
          <p:nvPr/>
        </p:nvSpPr>
        <p:spPr>
          <a:xfrm>
            <a:off x="4437430" y="3180433"/>
            <a:ext cx="393600" cy="393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615">
            <a:extLst>
              <a:ext uri="{FF2B5EF4-FFF2-40B4-BE49-F238E27FC236}">
                <a16:creationId xmlns:a16="http://schemas.microsoft.com/office/drawing/2014/main" id="{ECACCC68-AB1D-4769-823C-A0624AB4E1AB}"/>
              </a:ext>
            </a:extLst>
          </p:cNvPr>
          <p:cNvSpPr/>
          <p:nvPr/>
        </p:nvSpPr>
        <p:spPr>
          <a:xfrm>
            <a:off x="4437430" y="3912707"/>
            <a:ext cx="393600" cy="393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616">
            <a:extLst>
              <a:ext uri="{FF2B5EF4-FFF2-40B4-BE49-F238E27FC236}">
                <a16:creationId xmlns:a16="http://schemas.microsoft.com/office/drawing/2014/main" id="{02E64C99-95B2-42AB-A9F7-DCD2B47C62D5}"/>
              </a:ext>
            </a:extLst>
          </p:cNvPr>
          <p:cNvSpPr/>
          <p:nvPr/>
        </p:nvSpPr>
        <p:spPr>
          <a:xfrm>
            <a:off x="4437430" y="4644981"/>
            <a:ext cx="393600" cy="393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617">
            <a:extLst>
              <a:ext uri="{FF2B5EF4-FFF2-40B4-BE49-F238E27FC236}">
                <a16:creationId xmlns:a16="http://schemas.microsoft.com/office/drawing/2014/main" id="{B2149064-D8E9-40B1-AE4D-49AA701F73EC}"/>
              </a:ext>
            </a:extLst>
          </p:cNvPr>
          <p:cNvSpPr/>
          <p:nvPr/>
        </p:nvSpPr>
        <p:spPr>
          <a:xfrm>
            <a:off x="4437430" y="5377253"/>
            <a:ext cx="393600" cy="393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0" name="Shape 618">
            <a:extLst>
              <a:ext uri="{FF2B5EF4-FFF2-40B4-BE49-F238E27FC236}">
                <a16:creationId xmlns:a16="http://schemas.microsoft.com/office/drawing/2014/main" id="{5F8A12B9-9C0C-4139-8FC8-60CB2DF42FA1}"/>
              </a:ext>
            </a:extLst>
          </p:cNvPr>
          <p:cNvCxnSpPr/>
          <p:nvPr/>
        </p:nvCxnSpPr>
        <p:spPr>
          <a:xfrm>
            <a:off x="4831030" y="2644959"/>
            <a:ext cx="707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" name="Shape 619">
            <a:extLst>
              <a:ext uri="{FF2B5EF4-FFF2-40B4-BE49-F238E27FC236}">
                <a16:creationId xmlns:a16="http://schemas.microsoft.com/office/drawing/2014/main" id="{E1F3F18B-95C5-454B-B22E-001C0E0FBD27}"/>
              </a:ext>
            </a:extLst>
          </p:cNvPr>
          <p:cNvCxnSpPr>
            <a:cxnSpLocks/>
          </p:cNvCxnSpPr>
          <p:nvPr/>
        </p:nvCxnSpPr>
        <p:spPr>
          <a:xfrm>
            <a:off x="4831030" y="3380540"/>
            <a:ext cx="707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" name="Shape 620">
            <a:extLst>
              <a:ext uri="{FF2B5EF4-FFF2-40B4-BE49-F238E27FC236}">
                <a16:creationId xmlns:a16="http://schemas.microsoft.com/office/drawing/2014/main" id="{2FD71DE3-537A-404F-A142-0391A53A2424}"/>
              </a:ext>
            </a:extLst>
          </p:cNvPr>
          <p:cNvCxnSpPr>
            <a:cxnSpLocks/>
          </p:cNvCxnSpPr>
          <p:nvPr/>
        </p:nvCxnSpPr>
        <p:spPr>
          <a:xfrm>
            <a:off x="4831030" y="4116121"/>
            <a:ext cx="707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" name="Shape 621">
            <a:extLst>
              <a:ext uri="{FF2B5EF4-FFF2-40B4-BE49-F238E27FC236}">
                <a16:creationId xmlns:a16="http://schemas.microsoft.com/office/drawing/2014/main" id="{FC04ACA1-9B47-4174-8317-0F0560AC0334}"/>
              </a:ext>
            </a:extLst>
          </p:cNvPr>
          <p:cNvCxnSpPr>
            <a:cxnSpLocks/>
          </p:cNvCxnSpPr>
          <p:nvPr/>
        </p:nvCxnSpPr>
        <p:spPr>
          <a:xfrm>
            <a:off x="4831030" y="4851702"/>
            <a:ext cx="707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" name="Shape 622">
            <a:extLst>
              <a:ext uri="{FF2B5EF4-FFF2-40B4-BE49-F238E27FC236}">
                <a16:creationId xmlns:a16="http://schemas.microsoft.com/office/drawing/2014/main" id="{1506A9E3-36D8-4958-95CF-717C6D5784BD}"/>
              </a:ext>
            </a:extLst>
          </p:cNvPr>
          <p:cNvCxnSpPr>
            <a:cxnSpLocks/>
          </p:cNvCxnSpPr>
          <p:nvPr/>
        </p:nvCxnSpPr>
        <p:spPr>
          <a:xfrm>
            <a:off x="4831030" y="5587281"/>
            <a:ext cx="707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" name="Shape 623">
            <a:extLst>
              <a:ext uri="{FF2B5EF4-FFF2-40B4-BE49-F238E27FC236}">
                <a16:creationId xmlns:a16="http://schemas.microsoft.com/office/drawing/2014/main" id="{CBAC7591-E508-4C56-8736-3D809270F454}"/>
              </a:ext>
            </a:extLst>
          </p:cNvPr>
          <p:cNvSpPr txBox="1"/>
          <p:nvPr/>
        </p:nvSpPr>
        <p:spPr>
          <a:xfrm>
            <a:off x="5688355" y="2407184"/>
            <a:ext cx="1321500" cy="28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800">
                <a:solidFill>
                  <a:srgbClr val="0000FF"/>
                </a:solidFill>
              </a:rPr>
              <a:t>has an ear</a:t>
            </a:r>
          </a:p>
        </p:txBody>
      </p:sp>
      <p:sp>
        <p:nvSpPr>
          <p:cNvPr id="16" name="Shape 624">
            <a:extLst>
              <a:ext uri="{FF2B5EF4-FFF2-40B4-BE49-F238E27FC236}">
                <a16:creationId xmlns:a16="http://schemas.microsoft.com/office/drawing/2014/main" id="{9B1C95D2-E27F-4E90-9C04-F47A2A23240D}"/>
              </a:ext>
            </a:extLst>
          </p:cNvPr>
          <p:cNvSpPr txBox="1"/>
          <p:nvPr/>
        </p:nvSpPr>
        <p:spPr>
          <a:xfrm>
            <a:off x="5688355" y="3116985"/>
            <a:ext cx="1321500" cy="28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>
                <a:solidFill>
                  <a:srgbClr val="0000FF"/>
                </a:solidFill>
              </a:rPr>
              <a:t>has a tail</a:t>
            </a:r>
          </a:p>
        </p:txBody>
      </p:sp>
      <p:sp>
        <p:nvSpPr>
          <p:cNvPr id="17" name="Shape 625">
            <a:extLst>
              <a:ext uri="{FF2B5EF4-FFF2-40B4-BE49-F238E27FC236}">
                <a16:creationId xmlns:a16="http://schemas.microsoft.com/office/drawing/2014/main" id="{F3082499-FE8C-4D37-AC5B-B1867D238049}"/>
              </a:ext>
            </a:extLst>
          </p:cNvPr>
          <p:cNvSpPr txBox="1"/>
          <p:nvPr/>
        </p:nvSpPr>
        <p:spPr>
          <a:xfrm>
            <a:off x="5688355" y="3826786"/>
            <a:ext cx="1735500" cy="28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>
                <a:solidFill>
                  <a:srgbClr val="0000FF"/>
                </a:solidFill>
              </a:rPr>
              <a:t>is furry</a:t>
            </a:r>
          </a:p>
        </p:txBody>
      </p:sp>
      <p:sp>
        <p:nvSpPr>
          <p:cNvPr id="18" name="Shape 626">
            <a:extLst>
              <a:ext uri="{FF2B5EF4-FFF2-40B4-BE49-F238E27FC236}">
                <a16:creationId xmlns:a16="http://schemas.microsoft.com/office/drawing/2014/main" id="{2C7AB34C-2254-42B2-8AE9-7D46DCCA2A0D}"/>
              </a:ext>
            </a:extLst>
          </p:cNvPr>
          <p:cNvSpPr txBox="1"/>
          <p:nvPr/>
        </p:nvSpPr>
        <p:spPr>
          <a:xfrm>
            <a:off x="5688355" y="4536587"/>
            <a:ext cx="1735500" cy="28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>
                <a:solidFill>
                  <a:srgbClr val="0000FF"/>
                </a:solidFill>
              </a:rPr>
              <a:t>has claws</a:t>
            </a:r>
          </a:p>
        </p:txBody>
      </p:sp>
      <p:sp>
        <p:nvSpPr>
          <p:cNvPr id="19" name="Shape 627">
            <a:extLst>
              <a:ext uri="{FF2B5EF4-FFF2-40B4-BE49-F238E27FC236}">
                <a16:creationId xmlns:a16="http://schemas.microsoft.com/office/drawing/2014/main" id="{3841D1FF-FA7C-4CB4-A6F5-39038A20C932}"/>
              </a:ext>
            </a:extLst>
          </p:cNvPr>
          <p:cNvSpPr txBox="1"/>
          <p:nvPr/>
        </p:nvSpPr>
        <p:spPr>
          <a:xfrm>
            <a:off x="5688255" y="5246389"/>
            <a:ext cx="2191800" cy="28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FF"/>
                </a:solidFill>
              </a:rPr>
              <a:t>mischievous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FF"/>
                </a:solidFill>
              </a:rPr>
              <a:t>look</a:t>
            </a:r>
          </a:p>
        </p:txBody>
      </p:sp>
      <p:cxnSp>
        <p:nvCxnSpPr>
          <p:cNvPr id="20" name="Shape 628">
            <a:extLst>
              <a:ext uri="{FF2B5EF4-FFF2-40B4-BE49-F238E27FC236}">
                <a16:creationId xmlns:a16="http://schemas.microsoft.com/office/drawing/2014/main" id="{FBC20D33-6DB1-4D95-9F85-2075F940DBFD}"/>
              </a:ext>
            </a:extLst>
          </p:cNvPr>
          <p:cNvCxnSpPr>
            <a:cxnSpLocks/>
          </p:cNvCxnSpPr>
          <p:nvPr/>
        </p:nvCxnSpPr>
        <p:spPr>
          <a:xfrm>
            <a:off x="7769200" y="2640935"/>
            <a:ext cx="1450675" cy="101317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" name="Shape 629">
            <a:extLst>
              <a:ext uri="{FF2B5EF4-FFF2-40B4-BE49-F238E27FC236}">
                <a16:creationId xmlns:a16="http://schemas.microsoft.com/office/drawing/2014/main" id="{9A5761BE-668F-4327-BC43-AAA11951788F}"/>
              </a:ext>
            </a:extLst>
          </p:cNvPr>
          <p:cNvCxnSpPr>
            <a:cxnSpLocks/>
          </p:cNvCxnSpPr>
          <p:nvPr/>
        </p:nvCxnSpPr>
        <p:spPr>
          <a:xfrm>
            <a:off x="7738600" y="3286300"/>
            <a:ext cx="1481275" cy="62640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" name="Shape 630">
            <a:extLst>
              <a:ext uri="{FF2B5EF4-FFF2-40B4-BE49-F238E27FC236}">
                <a16:creationId xmlns:a16="http://schemas.microsoft.com/office/drawing/2014/main" id="{2263866A-3101-46FA-A8AA-2D47296032A3}"/>
              </a:ext>
            </a:extLst>
          </p:cNvPr>
          <p:cNvCxnSpPr>
            <a:cxnSpLocks/>
          </p:cNvCxnSpPr>
          <p:nvPr/>
        </p:nvCxnSpPr>
        <p:spPr>
          <a:xfrm>
            <a:off x="7769200" y="4116121"/>
            <a:ext cx="145067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" name="Shape 631">
            <a:extLst>
              <a:ext uri="{FF2B5EF4-FFF2-40B4-BE49-F238E27FC236}">
                <a16:creationId xmlns:a16="http://schemas.microsoft.com/office/drawing/2014/main" id="{1C1BD6B9-4DA9-4381-A768-74689F849FA6}"/>
              </a:ext>
            </a:extLst>
          </p:cNvPr>
          <p:cNvCxnSpPr>
            <a:cxnSpLocks/>
          </p:cNvCxnSpPr>
          <p:nvPr/>
        </p:nvCxnSpPr>
        <p:spPr>
          <a:xfrm flipV="1">
            <a:off x="7734100" y="4306307"/>
            <a:ext cx="1485775" cy="5008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" name="Shape 632">
            <a:extLst>
              <a:ext uri="{FF2B5EF4-FFF2-40B4-BE49-F238E27FC236}">
                <a16:creationId xmlns:a16="http://schemas.microsoft.com/office/drawing/2014/main" id="{ED2DF12D-697C-4264-A9F0-303C8BBC2A2D}"/>
              </a:ext>
            </a:extLst>
          </p:cNvPr>
          <p:cNvCxnSpPr>
            <a:cxnSpLocks/>
          </p:cNvCxnSpPr>
          <p:nvPr/>
        </p:nvCxnSpPr>
        <p:spPr>
          <a:xfrm flipV="1">
            <a:off x="7734100" y="4536587"/>
            <a:ext cx="1485775" cy="107371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" name="Shape 633">
            <a:extLst>
              <a:ext uri="{FF2B5EF4-FFF2-40B4-BE49-F238E27FC236}">
                <a16:creationId xmlns:a16="http://schemas.microsoft.com/office/drawing/2014/main" id="{A5F8FAC1-ACED-4DCE-969E-85483C17AA73}"/>
              </a:ext>
            </a:extLst>
          </p:cNvPr>
          <p:cNvSpPr txBox="1"/>
          <p:nvPr/>
        </p:nvSpPr>
        <p:spPr>
          <a:xfrm>
            <a:off x="9551530" y="3758223"/>
            <a:ext cx="1321500" cy="28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FF"/>
                </a:solidFill>
              </a:rPr>
              <a:t>cat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FF"/>
                </a:solidFill>
              </a:rPr>
              <a:t>score</a:t>
            </a:r>
          </a:p>
        </p:txBody>
      </p:sp>
      <p:cxnSp>
        <p:nvCxnSpPr>
          <p:cNvPr id="26" name="Shape 634">
            <a:extLst>
              <a:ext uri="{FF2B5EF4-FFF2-40B4-BE49-F238E27FC236}">
                <a16:creationId xmlns:a16="http://schemas.microsoft.com/office/drawing/2014/main" id="{3039EBF7-BCEB-4154-9D01-0DBCFA35ED7C}"/>
              </a:ext>
            </a:extLst>
          </p:cNvPr>
          <p:cNvCxnSpPr>
            <a:cxnSpLocks/>
          </p:cNvCxnSpPr>
          <p:nvPr/>
        </p:nvCxnSpPr>
        <p:spPr>
          <a:xfrm>
            <a:off x="7048430" y="2644959"/>
            <a:ext cx="707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" name="Shape 635">
            <a:extLst>
              <a:ext uri="{FF2B5EF4-FFF2-40B4-BE49-F238E27FC236}">
                <a16:creationId xmlns:a16="http://schemas.microsoft.com/office/drawing/2014/main" id="{89A6C185-CCF0-467B-88EE-73FD5362FA45}"/>
              </a:ext>
            </a:extLst>
          </p:cNvPr>
          <p:cNvCxnSpPr>
            <a:cxnSpLocks/>
          </p:cNvCxnSpPr>
          <p:nvPr/>
        </p:nvCxnSpPr>
        <p:spPr>
          <a:xfrm>
            <a:off x="7048430" y="3297459"/>
            <a:ext cx="707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" name="Shape 636">
            <a:extLst>
              <a:ext uri="{FF2B5EF4-FFF2-40B4-BE49-F238E27FC236}">
                <a16:creationId xmlns:a16="http://schemas.microsoft.com/office/drawing/2014/main" id="{CE62A0FD-53AC-4591-B9E5-3D78BB0D0DFC}"/>
              </a:ext>
            </a:extLst>
          </p:cNvPr>
          <p:cNvCxnSpPr>
            <a:cxnSpLocks/>
          </p:cNvCxnSpPr>
          <p:nvPr/>
        </p:nvCxnSpPr>
        <p:spPr>
          <a:xfrm>
            <a:off x="7048430" y="4115536"/>
            <a:ext cx="707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" name="Shape 637">
            <a:extLst>
              <a:ext uri="{FF2B5EF4-FFF2-40B4-BE49-F238E27FC236}">
                <a16:creationId xmlns:a16="http://schemas.microsoft.com/office/drawing/2014/main" id="{E45603EC-79AD-4B49-9A73-C53DD05B3882}"/>
              </a:ext>
            </a:extLst>
          </p:cNvPr>
          <p:cNvCxnSpPr>
            <a:cxnSpLocks/>
          </p:cNvCxnSpPr>
          <p:nvPr/>
        </p:nvCxnSpPr>
        <p:spPr>
          <a:xfrm>
            <a:off x="7048430" y="4807427"/>
            <a:ext cx="707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0" name="Shape 638">
            <a:extLst>
              <a:ext uri="{FF2B5EF4-FFF2-40B4-BE49-F238E27FC236}">
                <a16:creationId xmlns:a16="http://schemas.microsoft.com/office/drawing/2014/main" id="{B6EDE729-D03E-4989-B56D-545CFB939B66}"/>
              </a:ext>
            </a:extLst>
          </p:cNvPr>
          <p:cNvCxnSpPr>
            <a:cxnSpLocks/>
          </p:cNvCxnSpPr>
          <p:nvPr/>
        </p:nvCxnSpPr>
        <p:spPr>
          <a:xfrm>
            <a:off x="7048430" y="5610303"/>
            <a:ext cx="707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1" name="Shape 639">
            <a:extLst>
              <a:ext uri="{FF2B5EF4-FFF2-40B4-BE49-F238E27FC236}">
                <a16:creationId xmlns:a16="http://schemas.microsoft.com/office/drawing/2014/main" id="{4249BA6C-0A36-4B68-AD8C-0890043E7E5A}"/>
              </a:ext>
            </a:extLst>
          </p:cNvPr>
          <p:cNvSpPr txBox="1"/>
          <p:nvPr/>
        </p:nvSpPr>
        <p:spPr>
          <a:xfrm>
            <a:off x="7233915" y="2429597"/>
            <a:ext cx="4404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2" name="Shape 640">
            <a:extLst>
              <a:ext uri="{FF2B5EF4-FFF2-40B4-BE49-F238E27FC236}">
                <a16:creationId xmlns:a16="http://schemas.microsoft.com/office/drawing/2014/main" id="{AD936A68-3FC4-4769-956B-AAE51D00CDA8}"/>
              </a:ext>
            </a:extLst>
          </p:cNvPr>
          <p:cNvSpPr txBox="1"/>
          <p:nvPr/>
        </p:nvSpPr>
        <p:spPr>
          <a:xfrm>
            <a:off x="7233915" y="3906444"/>
            <a:ext cx="4404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3" name="Shape 641">
            <a:extLst>
              <a:ext uri="{FF2B5EF4-FFF2-40B4-BE49-F238E27FC236}">
                <a16:creationId xmlns:a16="http://schemas.microsoft.com/office/drawing/2014/main" id="{9AA4D93E-EB87-47EC-AAF6-CF54141D5109}"/>
              </a:ext>
            </a:extLst>
          </p:cNvPr>
          <p:cNvSpPr txBox="1"/>
          <p:nvPr/>
        </p:nvSpPr>
        <p:spPr>
          <a:xfrm>
            <a:off x="7233915" y="5379878"/>
            <a:ext cx="4404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 b="1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5881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FF65C-5F12-417B-B4C3-0534D624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Dropout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AE1BE9-CAA3-4FDD-B624-5763CE687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hape 649">
            <a:extLst>
              <a:ext uri="{FF2B5EF4-FFF2-40B4-BE49-F238E27FC236}">
                <a16:creationId xmlns:a16="http://schemas.microsoft.com/office/drawing/2014/main" id="{DD235B54-BDD1-4FCB-8833-094A51992B38}"/>
              </a:ext>
            </a:extLst>
          </p:cNvPr>
          <p:cNvSpPr txBox="1"/>
          <p:nvPr/>
        </p:nvSpPr>
        <p:spPr>
          <a:xfrm>
            <a:off x="4995405" y="2053990"/>
            <a:ext cx="5935370" cy="36663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000" dirty="0">
                <a:solidFill>
                  <a:srgbClr val="0000FF"/>
                </a:solidFill>
              </a:rPr>
              <a:t>Another interpretation:</a:t>
            </a:r>
          </a:p>
          <a:p>
            <a:pPr marL="0" lvl="0" indent="0" rtl="0">
              <a:spcBef>
                <a:spcPts val="0"/>
              </a:spcBef>
              <a:buNone/>
            </a:pPr>
            <a:endParaRPr sz="3000" dirty="0">
              <a:solidFill>
                <a:srgbClr val="0000FF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" sz="3000" dirty="0">
                <a:solidFill>
                  <a:srgbClr val="0000FF"/>
                </a:solidFill>
              </a:rPr>
              <a:t>Dropout is training a large ensemble of models (that share parameters).</a:t>
            </a:r>
          </a:p>
        </p:txBody>
      </p:sp>
      <p:pic>
        <p:nvPicPr>
          <p:cNvPr id="6" name="Shape 611">
            <a:extLst>
              <a:ext uri="{FF2B5EF4-FFF2-40B4-BE49-F238E27FC236}">
                <a16:creationId xmlns:a16="http://schemas.microsoft.com/office/drawing/2014/main" id="{6E4EDE99-515E-4C7B-B7D4-1F716BEFD7E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7279" y="1845733"/>
            <a:ext cx="2915925" cy="39277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4446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67C38-5090-4318-B38F-0D3D2DE4B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Dropout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D87892-12E0-4410-BDB9-16F7C05DF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Test </a:t>
            </a:r>
            <a:r>
              <a:rPr lang="ko-KR" altLang="en-US" dirty="0"/>
              <a:t>과정</a:t>
            </a:r>
          </a:p>
        </p:txBody>
      </p:sp>
      <p:pic>
        <p:nvPicPr>
          <p:cNvPr id="4" name="Shape 734">
            <a:extLst>
              <a:ext uri="{FF2B5EF4-FFF2-40B4-BE49-F238E27FC236}">
                <a16:creationId xmlns:a16="http://schemas.microsoft.com/office/drawing/2014/main" id="{13B44BD9-A8A4-4356-94E7-0B17B6EC2D3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7280" y="2384719"/>
            <a:ext cx="8759101" cy="17962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735">
            <a:extLst>
              <a:ext uri="{FF2B5EF4-FFF2-40B4-BE49-F238E27FC236}">
                <a16:creationId xmlns:a16="http://schemas.microsoft.com/office/drawing/2014/main" id="{FC6D29C5-A767-4702-B4C3-DC4FD822F468}"/>
              </a:ext>
            </a:extLst>
          </p:cNvPr>
          <p:cNvSpPr txBox="1"/>
          <p:nvPr/>
        </p:nvSpPr>
        <p:spPr>
          <a:xfrm>
            <a:off x="1097279" y="4289294"/>
            <a:ext cx="8759101" cy="179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400" dirty="0"/>
              <a:t>At test time all neurons are active always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2400" dirty="0"/>
              <a:t>=&gt; We must scale the activations so that for each neuron: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2400" u="sng" dirty="0"/>
              <a:t>output at test time</a:t>
            </a:r>
            <a:r>
              <a:rPr lang="en" sz="2400" dirty="0"/>
              <a:t> = </a:t>
            </a:r>
            <a:r>
              <a:rPr lang="en" sz="2400" u="sng" dirty="0"/>
              <a:t>expected output at training time</a:t>
            </a:r>
          </a:p>
        </p:txBody>
      </p:sp>
    </p:spTree>
    <p:extLst>
      <p:ext uri="{BB962C8B-B14F-4D97-AF65-F5344CB8AC3E}">
        <p14:creationId xmlns:p14="http://schemas.microsoft.com/office/powerpoint/2010/main" val="790491426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3081</TotalTime>
  <Words>412</Words>
  <Application>Microsoft Office PowerPoint</Application>
  <PresentationFormat>와이드스크린</PresentationFormat>
  <Paragraphs>115</Paragraphs>
  <Slides>24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Calibri</vt:lpstr>
      <vt:lpstr>Calibri Light</vt:lpstr>
      <vt:lpstr>추억</vt:lpstr>
      <vt:lpstr>Microsoft Equation 3.0</vt:lpstr>
      <vt:lpstr>Dropout  &amp;  Batch-Normalization</vt:lpstr>
      <vt:lpstr>Contents</vt:lpstr>
      <vt:lpstr>Regularization</vt:lpstr>
      <vt:lpstr>Regularization</vt:lpstr>
      <vt:lpstr>Dropout</vt:lpstr>
      <vt:lpstr>Dropout</vt:lpstr>
      <vt:lpstr>Dropout</vt:lpstr>
      <vt:lpstr>Dropout</vt:lpstr>
      <vt:lpstr>Dropout</vt:lpstr>
      <vt:lpstr>Batch-Normalization</vt:lpstr>
      <vt:lpstr>Batch-Normalization</vt:lpstr>
      <vt:lpstr>Batch-Normalization</vt:lpstr>
      <vt:lpstr>Batch-Normalization</vt:lpstr>
      <vt:lpstr>Batch-Normalization</vt:lpstr>
      <vt:lpstr>Batch-Normalization</vt:lpstr>
      <vt:lpstr>Batch-Normalization</vt:lpstr>
      <vt:lpstr>Batch-Normalization</vt:lpstr>
      <vt:lpstr>Batch-Normalization</vt:lpstr>
      <vt:lpstr>Results</vt:lpstr>
      <vt:lpstr>Results</vt:lpstr>
      <vt:lpstr>Results</vt:lpstr>
      <vt:lpstr>Results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 sample파일을 지우고 새로 ppt or pdf를 만들어서 올려주세요</dc:title>
  <dc:creator>이주홍</dc:creator>
  <cp:lastModifiedBy>KwonMyungha</cp:lastModifiedBy>
  <cp:revision>22</cp:revision>
  <dcterms:created xsi:type="dcterms:W3CDTF">2017-10-26T08:54:54Z</dcterms:created>
  <dcterms:modified xsi:type="dcterms:W3CDTF">2017-12-28T09:51:42Z</dcterms:modified>
</cp:coreProperties>
</file>