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80"/>
  </p:normalViewPr>
  <p:slideViewPr>
    <p:cSldViewPr snapToGrid="0" snapToObjects="1">
      <p:cViewPr>
        <p:scale>
          <a:sx n="96" d="100"/>
          <a:sy n="96" d="100"/>
        </p:scale>
        <p:origin x="1872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3C55D-FE94-A249-A4BC-495CB77FE910}" type="datetimeFigureOut">
              <a:rPr kumimoji="1" lang="ko-KR" altLang="en-US" smtClean="0"/>
              <a:t>2018. 1. 21.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2A748-EE95-FB4E-8D7D-E074EB1C66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404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0D4A-EFF6-0849-AFD9-F7808A588F67}" type="datetimeFigureOut">
              <a:rPr kumimoji="1" lang="ko-KR" altLang="en-US" smtClean="0"/>
              <a:t>2018. 1. 21.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96-E1EC-4A40-A46C-CF188A877A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1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0D4A-EFF6-0849-AFD9-F7808A588F67}" type="datetimeFigureOut">
              <a:rPr kumimoji="1" lang="ko-KR" altLang="en-US" smtClean="0"/>
              <a:t>2018. 1. 21.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96-E1EC-4A40-A46C-CF188A877A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9487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0D4A-EFF6-0849-AFD9-F7808A588F67}" type="datetimeFigureOut">
              <a:rPr kumimoji="1" lang="ko-KR" altLang="en-US" smtClean="0"/>
              <a:t>2018. 1. 21.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96-E1EC-4A40-A46C-CF188A877A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582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0D4A-EFF6-0849-AFD9-F7808A588F67}" type="datetimeFigureOut">
              <a:rPr kumimoji="1" lang="ko-KR" altLang="en-US" smtClean="0"/>
              <a:t>2018. 1. 21.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96-E1EC-4A40-A46C-CF188A877A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427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0D4A-EFF6-0849-AFD9-F7808A588F67}" type="datetimeFigureOut">
              <a:rPr kumimoji="1" lang="ko-KR" altLang="en-US" smtClean="0"/>
              <a:t>2018. 1. 21.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96-E1EC-4A40-A46C-CF188A877A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2151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0D4A-EFF6-0849-AFD9-F7808A588F67}" type="datetimeFigureOut">
              <a:rPr kumimoji="1" lang="ko-KR" altLang="en-US" smtClean="0"/>
              <a:t>2018. 1. 21.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96-E1EC-4A40-A46C-CF188A877A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828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0D4A-EFF6-0849-AFD9-F7808A588F67}" type="datetimeFigureOut">
              <a:rPr kumimoji="1" lang="ko-KR" altLang="en-US" smtClean="0"/>
              <a:t>2018. 1. 21.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96-E1EC-4A40-A46C-CF188A877A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321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0D4A-EFF6-0849-AFD9-F7808A588F67}" type="datetimeFigureOut">
              <a:rPr kumimoji="1" lang="ko-KR" altLang="en-US" smtClean="0"/>
              <a:t>2018. 1. 21.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96-E1EC-4A40-A46C-CF188A877A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67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0D4A-EFF6-0849-AFD9-F7808A588F67}" type="datetimeFigureOut">
              <a:rPr kumimoji="1" lang="ko-KR" altLang="en-US" smtClean="0"/>
              <a:t>2018. 1. 21.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96-E1EC-4A40-A46C-CF188A877A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08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0D4A-EFF6-0849-AFD9-F7808A588F67}" type="datetimeFigureOut">
              <a:rPr kumimoji="1" lang="ko-KR" altLang="en-US" smtClean="0"/>
              <a:t>2018. 1. 21.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96-E1EC-4A40-A46C-CF188A877A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977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0D4A-EFF6-0849-AFD9-F7808A588F67}" type="datetimeFigureOut">
              <a:rPr kumimoji="1" lang="ko-KR" altLang="en-US" smtClean="0"/>
              <a:t>2018. 1. 21.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96-E1EC-4A40-A46C-CF188A877A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680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40D4A-EFF6-0849-AFD9-F7808A588F67}" type="datetimeFigureOut">
              <a:rPr kumimoji="1" lang="ko-KR" altLang="en-US" smtClean="0"/>
              <a:t>2018. 1. 21.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C3696-E1EC-4A40-A46C-CF188A877A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5854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604" y="6397080"/>
            <a:ext cx="7641046" cy="4507992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197489" y="106016"/>
            <a:ext cx="9052529" cy="7779027"/>
            <a:chOff x="197489" y="106016"/>
            <a:chExt cx="9052529" cy="7779027"/>
          </a:xfrm>
        </p:grpSpPr>
        <p:sp>
          <p:nvSpPr>
            <p:cNvPr id="28" name="직사각형 27"/>
            <p:cNvSpPr/>
            <p:nvPr/>
          </p:nvSpPr>
          <p:spPr>
            <a:xfrm>
              <a:off x="197489" y="106016"/>
              <a:ext cx="9052529" cy="7779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" name="텍스트 상자 3"/>
            <p:cNvSpPr txBox="1"/>
            <p:nvPr/>
          </p:nvSpPr>
          <p:spPr>
            <a:xfrm>
              <a:off x="223993" y="175550"/>
              <a:ext cx="27984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smtClean="0">
                  <a:solidFill>
                    <a:srgbClr val="C00000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Option 1 (default).  </a:t>
              </a:r>
              <a:r>
                <a:rPr kumimoji="1" lang="en-US" altLang="ko-KR" sz="1600" b="1" dirty="0" smtClean="0">
                  <a:solidFill>
                    <a:srgbClr val="C00000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T1 normalization</a:t>
              </a:r>
              <a:endParaRPr kumimoji="1" lang="ko-KR" altLang="en-US" sz="1600" b="1" dirty="0">
                <a:solidFill>
                  <a:srgbClr val="C00000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393192" y="664935"/>
              <a:ext cx="1517904" cy="1841861"/>
              <a:chOff x="393192" y="664935"/>
              <a:chExt cx="1517904" cy="1841861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393192" y="795528"/>
                <a:ext cx="1517904" cy="1609344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" name="텍스트 상자 7"/>
              <p:cNvSpPr txBox="1"/>
              <p:nvPr/>
            </p:nvSpPr>
            <p:spPr>
              <a:xfrm>
                <a:off x="457290" y="998691"/>
                <a:ext cx="1444662" cy="150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b="1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DICOM to NIFTI </a:t>
                </a:r>
              </a:p>
              <a:p>
                <a:r>
                  <a:rPr kumimoji="1" lang="en-US" altLang="ko-KR" sz="1200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in a BIDS format</a:t>
                </a:r>
              </a:p>
              <a:p>
                <a:endParaRPr kumimoji="1" lang="en-US" altLang="ko-KR" sz="800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a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1: make directory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a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2: Structural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a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3: Functional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a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4: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Fieldmap</a:t>
                </a:r>
                <a:endParaRPr kumimoji="1" lang="en-US" altLang="ko-KR" sz="1200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endParaRPr kumimoji="1" lang="ko-KR" altLang="en-US" sz="1200" dirty="0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5" name="텍스트 상자 4"/>
              <p:cNvSpPr txBox="1"/>
              <p:nvPr/>
            </p:nvSpPr>
            <p:spPr>
              <a:xfrm>
                <a:off x="641619" y="664935"/>
                <a:ext cx="102105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PART 1 (a1-a4)</a:t>
                </a: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2263498" y="664935"/>
              <a:ext cx="3165528" cy="3852201"/>
              <a:chOff x="393192" y="664935"/>
              <a:chExt cx="3165528" cy="3852201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393192" y="795528"/>
                <a:ext cx="3165528" cy="3721608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" name="텍스트 상자 11"/>
              <p:cNvSpPr txBox="1"/>
              <p:nvPr/>
            </p:nvSpPr>
            <p:spPr>
              <a:xfrm>
                <a:off x="509599" y="998691"/>
                <a:ext cx="2914426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b="1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Functional images</a:t>
                </a:r>
              </a:p>
              <a:p>
                <a:r>
                  <a:rPr kumimoji="1" lang="en-US" altLang="ko-KR" sz="1200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Distortion correction and QC (outlier detection)</a:t>
                </a:r>
              </a:p>
              <a:p>
                <a:endParaRPr kumimoji="1" lang="en-US" altLang="ko-KR" sz="1200" b="1" dirty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b1: 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Make directories</a:t>
                </a:r>
                <a:endParaRPr kumimoji="1" lang="ko-KR" altLang="en-US" sz="1200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endParaRPr kumimoji="1" lang="en-US" altLang="ko-KR" sz="1200" b="1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b2: 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distortion correction (using FSL’s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topup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)</a:t>
                </a:r>
              </a:p>
              <a:p>
                <a:pPr marL="171450" indent="-171450">
                  <a:buFont typeface="Arial" charset="0"/>
                  <a:buChar char="•"/>
                </a:pPr>
                <a:endParaRPr kumimoji="1" lang="en-US" altLang="ko-KR" sz="1200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b3: implicit mask and mean images</a:t>
                </a:r>
              </a:p>
              <a:p>
                <a:pPr marL="180975" lvl="1" indent="-173038">
                  <a:buFont typeface="Arial" charset="0"/>
                  <a:buChar char="•"/>
                </a:pP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create an implicit mask image</a:t>
                </a:r>
              </a:p>
              <a:p>
                <a:pPr marL="180975" lvl="1" indent="-173038">
                  <a:buFont typeface="Arial" charset="0"/>
                  <a:buChar char="•"/>
                </a:pP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save mean images and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SBRef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 (before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preproc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) as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png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 in qc directories</a:t>
                </a:r>
              </a:p>
              <a:p>
                <a:pPr marL="171450" indent="-171450">
                  <a:buFont typeface="Arial" charset="0"/>
                  <a:buChar char="•"/>
                </a:pPr>
                <a:endParaRPr kumimoji="1" lang="en-US" altLang="ko-KR" sz="1200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b4: outlier detection</a:t>
                </a:r>
              </a:p>
              <a:p>
                <a:pPr marL="180975" lvl="1" indent="-173038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o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utlier detection based on 1)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mahalanobis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 distance across global mean for slices and spatial STD for slices, as in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scn_session_spike_id.m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 2) root-mean-square successive differences between images</a:t>
                </a:r>
              </a:p>
            </p:txBody>
          </p:sp>
          <p:sp>
            <p:nvSpPr>
              <p:cNvPr id="13" name="텍스트 상자 12"/>
              <p:cNvSpPr txBox="1"/>
              <p:nvPr/>
            </p:nvSpPr>
            <p:spPr>
              <a:xfrm>
                <a:off x="601546" y="664935"/>
                <a:ext cx="110119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PART 2 (b1-b4) </a:t>
                </a: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2263498" y="4894794"/>
              <a:ext cx="3165528" cy="2764065"/>
              <a:chOff x="393192" y="664935"/>
              <a:chExt cx="3165528" cy="2764065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393192" y="795528"/>
                <a:ext cx="3165528" cy="263347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8" name="텍스트 상자 17"/>
              <p:cNvSpPr txBox="1"/>
              <p:nvPr/>
            </p:nvSpPr>
            <p:spPr>
              <a:xfrm>
                <a:off x="509599" y="998691"/>
                <a:ext cx="291442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b="1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Functional images</a:t>
                </a:r>
              </a:p>
              <a:p>
                <a:r>
                  <a:rPr kumimoji="1" lang="en-US" altLang="ko-KR" sz="1200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Slice timing and motion correction</a:t>
                </a:r>
              </a:p>
              <a:p>
                <a:endParaRPr kumimoji="1" lang="en-US" altLang="ko-KR" sz="1200" b="1" dirty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b5: slice timing correction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 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It works with multi-band sequence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It reads the actual acquisition timing from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dicom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 header.</a:t>
                </a:r>
                <a:endParaRPr kumimoji="1" lang="en-US" altLang="ko-KR" sz="1200" b="1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endParaRPr kumimoji="1" lang="en-US" altLang="ko-KR" sz="1200" b="1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b6: motion correction (realignment)</a:t>
                </a:r>
              </a:p>
              <a:p>
                <a:pPr marL="171450" lvl="1" indent="-171450">
                  <a:buFont typeface="Arial" charset="0"/>
                  <a:buChar char="•"/>
                </a:pP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It uses the first functional image or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SBRef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 (you can choose) as a reference. </a:t>
                </a:r>
              </a:p>
              <a:p>
                <a:pPr marL="171450" lvl="1" indent="-171450">
                  <a:buFont typeface="Arial" charset="0"/>
                  <a:buChar char="•"/>
                </a:pP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It saves 6 movement parameters for each run</a:t>
                </a:r>
              </a:p>
            </p:txBody>
          </p:sp>
          <p:sp>
            <p:nvSpPr>
              <p:cNvPr id="19" name="텍스트 상자 18"/>
              <p:cNvSpPr txBox="1"/>
              <p:nvPr/>
            </p:nvSpPr>
            <p:spPr>
              <a:xfrm>
                <a:off x="620782" y="664935"/>
                <a:ext cx="106272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PART 3 (b5-b6) </a:t>
                </a: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5855087" y="664935"/>
              <a:ext cx="3165528" cy="3111935"/>
              <a:chOff x="393192" y="664935"/>
              <a:chExt cx="3165528" cy="311193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393192" y="795528"/>
                <a:ext cx="3165528" cy="298134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2" name="텍스트 상자 21"/>
              <p:cNvSpPr txBox="1"/>
              <p:nvPr/>
            </p:nvSpPr>
            <p:spPr>
              <a:xfrm>
                <a:off x="509599" y="998691"/>
                <a:ext cx="2914426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b="1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Structural and functional images </a:t>
                </a:r>
              </a:p>
              <a:p>
                <a:r>
                  <a:rPr kumimoji="1" lang="en-US" altLang="ko-KR" sz="1200" dirty="0" err="1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Coregistration</a:t>
                </a:r>
                <a:r>
                  <a:rPr kumimoji="1" lang="en-US" altLang="ko-KR" sz="1200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, normalization, smoothing</a:t>
                </a:r>
              </a:p>
              <a:p>
                <a:endParaRPr kumimoji="1" lang="en-US" altLang="ko-KR" sz="1200" b="1" dirty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b7: </a:t>
                </a:r>
                <a:r>
                  <a:rPr kumimoji="1" lang="en-US" altLang="ko-KR" sz="1200" b="1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coregistration</a:t>
                </a:r>
                <a:endParaRPr kumimoji="1" lang="en-US" altLang="ko-KR" sz="1200" b="1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 err="1">
                    <a:latin typeface="PT Sans Narrow" charset="-52"/>
                    <a:ea typeface="PT Sans Narrow" charset="-52"/>
                    <a:cs typeface="PT Sans Narrow" charset="-52"/>
                  </a:rPr>
                  <a:t>c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oregistration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 between T1 and mean functional images or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SBRef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 image (you can choose).</a:t>
                </a:r>
              </a:p>
              <a:p>
                <a:endParaRPr kumimoji="1" lang="en-US" altLang="ko-KR" sz="1200" b="1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b8: normalization</a:t>
                </a:r>
                <a:endParaRPr kumimoji="1" lang="en-US" altLang="ko-KR" sz="1200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pPr marL="171450" lvl="1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s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egmentation of the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coregistered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 T1 image using SPM12’s tissue probability map (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TPM.nii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)</a:t>
                </a:r>
              </a:p>
              <a:p>
                <a:pPr marL="171450" lvl="1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w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arping segmented (and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coregistered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) T1 image to MNI template</a:t>
                </a:r>
              </a:p>
              <a:p>
                <a:pPr marL="171450" lvl="1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a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pplying the warping parameter to the functional images</a:t>
                </a:r>
                <a:endParaRPr kumimoji="1" lang="en-US" altLang="ko-KR" sz="1200" dirty="0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3" name="텍스트 상자 22"/>
              <p:cNvSpPr txBox="1"/>
              <p:nvPr/>
            </p:nvSpPr>
            <p:spPr>
              <a:xfrm>
                <a:off x="624854" y="664935"/>
                <a:ext cx="105458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PART 4 (b7-b8) </a:t>
                </a:r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5856101" y="4159163"/>
              <a:ext cx="3165528" cy="2698837"/>
              <a:chOff x="393192" y="664935"/>
              <a:chExt cx="3165528" cy="2698837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393192" y="795528"/>
                <a:ext cx="3165528" cy="2568244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6" name="텍스트 상자 25"/>
              <p:cNvSpPr txBox="1"/>
              <p:nvPr/>
            </p:nvSpPr>
            <p:spPr>
              <a:xfrm>
                <a:off x="509599" y="998691"/>
                <a:ext cx="291442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b="1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Functional images</a:t>
                </a:r>
              </a:p>
              <a:p>
                <a:r>
                  <a:rPr kumimoji="1" lang="en-US" altLang="ko-KR" sz="1200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Smoothing and ICA-AROMA</a:t>
                </a:r>
              </a:p>
              <a:p>
                <a:pPr marL="0" lvl="1"/>
                <a:endParaRPr kumimoji="1" lang="en-US" altLang="ko-KR" sz="1200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pPr marL="0" lvl="1"/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b9: smoothing</a:t>
                </a:r>
              </a:p>
              <a:p>
                <a:pPr marL="171450" lvl="1" indent="-171450">
                  <a:buFont typeface="Arial" charset="0"/>
                  <a:buChar char="•"/>
                </a:pP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smoothing functional images with the FWHM 5 mm smoothing kernel.</a:t>
                </a:r>
              </a:p>
              <a:p>
                <a:endParaRPr kumimoji="1" lang="en-US" altLang="ko-KR" sz="1200" b="1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b</a:t>
                </a:r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10: ICA-AROMA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A data-driven method to identify and remove motion-related independent components from functional MRI data.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https://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github.com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/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rhr-pruim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/ICA-AROMA</a:t>
                </a:r>
              </a:p>
            </p:txBody>
          </p:sp>
          <p:sp>
            <p:nvSpPr>
              <p:cNvPr id="27" name="텍스트 상자 26"/>
              <p:cNvSpPr txBox="1"/>
              <p:nvPr/>
            </p:nvSpPr>
            <p:spPr>
              <a:xfrm>
                <a:off x="599944" y="664935"/>
                <a:ext cx="110440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PART 5 (b9-b10)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8412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604" y="6397080"/>
            <a:ext cx="7641046" cy="4507992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97489" y="106016"/>
            <a:ext cx="9052529" cy="7779027"/>
            <a:chOff x="197489" y="106016"/>
            <a:chExt cx="9052529" cy="7779027"/>
          </a:xfrm>
        </p:grpSpPr>
        <p:sp>
          <p:nvSpPr>
            <p:cNvPr id="28" name="직사각형 27"/>
            <p:cNvSpPr/>
            <p:nvPr/>
          </p:nvSpPr>
          <p:spPr>
            <a:xfrm>
              <a:off x="197489" y="106016"/>
              <a:ext cx="9052529" cy="7779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" name="텍스트 상자 3"/>
            <p:cNvSpPr txBox="1"/>
            <p:nvPr/>
          </p:nvSpPr>
          <p:spPr>
            <a:xfrm>
              <a:off x="223993" y="175550"/>
              <a:ext cx="21957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smtClean="0">
                  <a:solidFill>
                    <a:srgbClr val="C00000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Option 2.  </a:t>
              </a:r>
              <a:r>
                <a:rPr kumimoji="1" lang="en-US" altLang="ko-KR" sz="1600" b="1" dirty="0" smtClean="0">
                  <a:solidFill>
                    <a:srgbClr val="C00000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EPI normalization</a:t>
              </a:r>
              <a:endParaRPr kumimoji="1" lang="ko-KR" altLang="en-US" sz="1600" b="1" dirty="0">
                <a:solidFill>
                  <a:srgbClr val="C00000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393192" y="664935"/>
              <a:ext cx="1517904" cy="1841861"/>
              <a:chOff x="393192" y="664935"/>
              <a:chExt cx="1517904" cy="1841861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393192" y="795528"/>
                <a:ext cx="1517904" cy="1609344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" name="텍스트 상자 7"/>
              <p:cNvSpPr txBox="1"/>
              <p:nvPr/>
            </p:nvSpPr>
            <p:spPr>
              <a:xfrm>
                <a:off x="457290" y="998691"/>
                <a:ext cx="1444662" cy="150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b="1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DICOM to NIFTI </a:t>
                </a:r>
              </a:p>
              <a:p>
                <a:r>
                  <a:rPr kumimoji="1" lang="en-US" altLang="ko-KR" sz="1200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in a BIDS format</a:t>
                </a:r>
              </a:p>
              <a:p>
                <a:endParaRPr kumimoji="1" lang="en-US" altLang="ko-KR" sz="800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a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1: make directory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a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2: Structural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a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3: Functional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a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4: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Fieldmap</a:t>
                </a:r>
                <a:endParaRPr kumimoji="1" lang="en-US" altLang="ko-KR" sz="1200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endParaRPr kumimoji="1" lang="ko-KR" altLang="en-US" sz="1200" dirty="0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5" name="텍스트 상자 4"/>
              <p:cNvSpPr txBox="1"/>
              <p:nvPr/>
            </p:nvSpPr>
            <p:spPr>
              <a:xfrm>
                <a:off x="641619" y="664935"/>
                <a:ext cx="102105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PART 1 (a1-a4)</a:t>
                </a: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2263498" y="664935"/>
              <a:ext cx="3165528" cy="3852201"/>
              <a:chOff x="393192" y="664935"/>
              <a:chExt cx="3165528" cy="3852201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393192" y="795528"/>
                <a:ext cx="3165528" cy="3721608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" name="텍스트 상자 11"/>
              <p:cNvSpPr txBox="1"/>
              <p:nvPr/>
            </p:nvSpPr>
            <p:spPr>
              <a:xfrm>
                <a:off x="509599" y="998691"/>
                <a:ext cx="2914426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b="1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Functional images</a:t>
                </a:r>
              </a:p>
              <a:p>
                <a:r>
                  <a:rPr kumimoji="1" lang="en-US" altLang="ko-KR" sz="1200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Distortion correction and QC (outlier detection)</a:t>
                </a:r>
              </a:p>
              <a:p>
                <a:endParaRPr kumimoji="1" lang="en-US" altLang="ko-KR" sz="1200" b="1" dirty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b1: 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Make directories</a:t>
                </a:r>
                <a:endParaRPr kumimoji="1" lang="ko-KR" altLang="en-US" sz="1200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endParaRPr kumimoji="1" lang="en-US" altLang="ko-KR" sz="1200" b="1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b2: 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distortion correction (using FSL’s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topup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)</a:t>
                </a:r>
              </a:p>
              <a:p>
                <a:pPr marL="171450" indent="-171450">
                  <a:buFont typeface="Arial" charset="0"/>
                  <a:buChar char="•"/>
                </a:pPr>
                <a:endParaRPr kumimoji="1" lang="en-US" altLang="ko-KR" sz="1200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b3: implicit mask and mean images</a:t>
                </a:r>
              </a:p>
              <a:p>
                <a:pPr marL="180975" lvl="1" indent="-173038">
                  <a:buFont typeface="Arial" charset="0"/>
                  <a:buChar char="•"/>
                </a:pP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create an implicit mask image</a:t>
                </a:r>
              </a:p>
              <a:p>
                <a:pPr marL="180975" lvl="1" indent="-173038">
                  <a:buFont typeface="Arial" charset="0"/>
                  <a:buChar char="•"/>
                </a:pP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save mean images and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SBRef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 (before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preproc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) as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png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 in qc directories</a:t>
                </a:r>
              </a:p>
              <a:p>
                <a:pPr marL="171450" indent="-171450">
                  <a:buFont typeface="Arial" charset="0"/>
                  <a:buChar char="•"/>
                </a:pPr>
                <a:endParaRPr kumimoji="1" lang="en-US" altLang="ko-KR" sz="1200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b4: outlier detection</a:t>
                </a:r>
              </a:p>
              <a:p>
                <a:pPr marL="180975" lvl="1" indent="-173038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o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utlier detection based on 1)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mahalanobis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 distance across global mean for slices and spatial STD for slices, as in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scn_session_spike_id.m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 2) root-mean-square successive differences between images</a:t>
                </a:r>
              </a:p>
            </p:txBody>
          </p:sp>
          <p:sp>
            <p:nvSpPr>
              <p:cNvPr id="13" name="텍스트 상자 12"/>
              <p:cNvSpPr txBox="1"/>
              <p:nvPr/>
            </p:nvSpPr>
            <p:spPr>
              <a:xfrm>
                <a:off x="601546" y="664935"/>
                <a:ext cx="110119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PART 2 (b1-b4) </a:t>
                </a: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2263498" y="4894794"/>
              <a:ext cx="3165528" cy="2764065"/>
              <a:chOff x="393192" y="664935"/>
              <a:chExt cx="3165528" cy="2764065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393192" y="795528"/>
                <a:ext cx="3165528" cy="263347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8" name="텍스트 상자 17"/>
              <p:cNvSpPr txBox="1"/>
              <p:nvPr/>
            </p:nvSpPr>
            <p:spPr>
              <a:xfrm>
                <a:off x="509599" y="998691"/>
                <a:ext cx="291442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b="1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Functional images</a:t>
                </a:r>
              </a:p>
              <a:p>
                <a:r>
                  <a:rPr kumimoji="1" lang="en-US" altLang="ko-KR" sz="1200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Slice timing and motion correction</a:t>
                </a:r>
              </a:p>
              <a:p>
                <a:endParaRPr kumimoji="1" lang="en-US" altLang="ko-KR" sz="1200" b="1" dirty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b5: slice timing correction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 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It works with multi-band sequence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It reads the actual acquisition timing from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dicom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 header.</a:t>
                </a:r>
                <a:endParaRPr kumimoji="1" lang="en-US" altLang="ko-KR" sz="1200" b="1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endParaRPr kumimoji="1" lang="en-US" altLang="ko-KR" sz="1200" b="1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b6: motion correction (realignment)</a:t>
                </a:r>
              </a:p>
              <a:p>
                <a:pPr marL="171450" lvl="1" indent="-171450">
                  <a:buFont typeface="Arial" charset="0"/>
                  <a:buChar char="•"/>
                </a:pP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It uses the first functional image or 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SBRef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 (you can choose) as a reference. </a:t>
                </a:r>
              </a:p>
              <a:p>
                <a:pPr marL="171450" lvl="1" indent="-171450">
                  <a:buFont typeface="Arial" charset="0"/>
                  <a:buChar char="•"/>
                </a:pP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It saves 6 movement parameters for each run</a:t>
                </a:r>
              </a:p>
            </p:txBody>
          </p:sp>
          <p:sp>
            <p:nvSpPr>
              <p:cNvPr id="19" name="텍스트 상자 18"/>
              <p:cNvSpPr txBox="1"/>
              <p:nvPr/>
            </p:nvSpPr>
            <p:spPr>
              <a:xfrm>
                <a:off x="620782" y="664935"/>
                <a:ext cx="106272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PART 3 (b5-b6) </a:t>
                </a: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5855087" y="664935"/>
              <a:ext cx="3165528" cy="2793882"/>
              <a:chOff x="393192" y="664935"/>
              <a:chExt cx="3165528" cy="2793882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393192" y="795528"/>
                <a:ext cx="3165528" cy="2663289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2" name="텍스트 상자 21"/>
              <p:cNvSpPr txBox="1"/>
              <p:nvPr/>
            </p:nvSpPr>
            <p:spPr>
              <a:xfrm>
                <a:off x="509599" y="998691"/>
                <a:ext cx="291442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b="1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Functional images </a:t>
                </a:r>
              </a:p>
              <a:p>
                <a:r>
                  <a:rPr kumimoji="1" lang="en-US" altLang="ko-KR" sz="1200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EPI normalization</a:t>
                </a:r>
              </a:p>
              <a:p>
                <a:endParaRPr kumimoji="1" lang="en-US" altLang="ko-KR" sz="1200" b="1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SKIP THIS (b7: </a:t>
                </a:r>
                <a:r>
                  <a:rPr kumimoji="1" lang="en-US" altLang="ko-KR" sz="1200" b="1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coregistration</a:t>
                </a:r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)</a:t>
                </a:r>
              </a:p>
              <a:p>
                <a:endParaRPr kumimoji="1" lang="en-US" altLang="ko-KR" sz="1200" b="1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b8: normalization (use the option, ‘</a:t>
                </a:r>
                <a:r>
                  <a:rPr kumimoji="1" lang="en-US" altLang="ko-KR" sz="1200" b="1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EPInorm</a:t>
                </a:r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’)</a:t>
                </a:r>
                <a:endParaRPr kumimoji="1" lang="en-US" altLang="ko-KR" sz="1200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pPr marL="171450" lvl="1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s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egmentation of the realigned functional images using SPM12’s tissue probability map (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TPM.nii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)</a:t>
                </a:r>
              </a:p>
              <a:p>
                <a:pPr marL="171450" lvl="1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w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arping the segmented functional images to MNI template</a:t>
                </a:r>
              </a:p>
              <a:p>
                <a:pPr marL="171450" lvl="1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a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pplying the warping parameter to the functional images</a:t>
                </a:r>
                <a:endParaRPr kumimoji="1" lang="en-US" altLang="ko-KR" sz="1200" dirty="0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3" name="텍스트 상자 22"/>
              <p:cNvSpPr txBox="1"/>
              <p:nvPr/>
            </p:nvSpPr>
            <p:spPr>
              <a:xfrm>
                <a:off x="624854" y="664935"/>
                <a:ext cx="105458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PART 4 (b7-b8) </a:t>
                </a:r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5855087" y="3832034"/>
              <a:ext cx="3165528" cy="2698837"/>
              <a:chOff x="393192" y="664935"/>
              <a:chExt cx="3165528" cy="2698837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393192" y="795528"/>
                <a:ext cx="3165528" cy="2568244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6" name="텍스트 상자 25"/>
              <p:cNvSpPr txBox="1"/>
              <p:nvPr/>
            </p:nvSpPr>
            <p:spPr>
              <a:xfrm>
                <a:off x="509599" y="998691"/>
                <a:ext cx="291442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b="1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Functional images</a:t>
                </a:r>
              </a:p>
              <a:p>
                <a:r>
                  <a:rPr kumimoji="1" lang="en-US" altLang="ko-KR" sz="1200" dirty="0" smtClean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Smoothing and ICA-AROMA</a:t>
                </a:r>
              </a:p>
              <a:p>
                <a:pPr marL="0" lvl="1"/>
                <a:endParaRPr kumimoji="1" lang="en-US" altLang="ko-KR" sz="1200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pPr marL="0" lvl="1"/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b9: smoothing</a:t>
                </a:r>
              </a:p>
              <a:p>
                <a:pPr marL="171450" lvl="1" indent="-171450">
                  <a:buFont typeface="Arial" charset="0"/>
                  <a:buChar char="•"/>
                </a:pP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smoothing functional images with the FWHM 5 mm smoothing kernel.</a:t>
                </a:r>
              </a:p>
              <a:p>
                <a:endParaRPr kumimoji="1" lang="en-US" altLang="ko-KR" sz="1200" b="1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b</a:t>
                </a:r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10: ICA-AROMA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A data-driven method to identify and remove motion-related independent components from functional MRI data.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https://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github.com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/</a:t>
                </a:r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rhr-pruim</a:t>
                </a:r>
                <a:r>
                  <a: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/ICA-AROMA</a:t>
                </a:r>
              </a:p>
            </p:txBody>
          </p:sp>
          <p:sp>
            <p:nvSpPr>
              <p:cNvPr id="27" name="텍스트 상자 26"/>
              <p:cNvSpPr txBox="1"/>
              <p:nvPr/>
            </p:nvSpPr>
            <p:spPr>
              <a:xfrm>
                <a:off x="599944" y="664935"/>
                <a:ext cx="110440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b="1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PART 5 (b9-b10)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1780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132522"/>
            <a:ext cx="12383329" cy="7818270"/>
            <a:chOff x="0" y="132522"/>
            <a:chExt cx="12383329" cy="7818270"/>
          </a:xfrm>
        </p:grpSpPr>
        <p:grpSp>
          <p:nvGrpSpPr>
            <p:cNvPr id="43" name="그룹 42"/>
            <p:cNvGrpSpPr/>
            <p:nvPr/>
          </p:nvGrpSpPr>
          <p:grpSpPr>
            <a:xfrm>
              <a:off x="0" y="132522"/>
              <a:ext cx="12383329" cy="7818270"/>
              <a:chOff x="0" y="132522"/>
              <a:chExt cx="12383329" cy="7818270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13253" y="132522"/>
                <a:ext cx="12370076" cy="78168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1003853"/>
                <a:ext cx="4465983" cy="3349487"/>
              </a:xfrm>
              <a:prstGeom prst="rect">
                <a:avLst/>
              </a:prstGeom>
            </p:spPr>
          </p:pic>
          <p:sp>
            <p:nvSpPr>
              <p:cNvPr id="29" name="텍스트 상자 28"/>
              <p:cNvSpPr txBox="1"/>
              <p:nvPr/>
            </p:nvSpPr>
            <p:spPr>
              <a:xfrm>
                <a:off x="453295" y="726854"/>
                <a:ext cx="160973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mean_before_preproc.png</a:t>
                </a:r>
                <a:endParaRPr kumimoji="1" lang="en-US" altLang="ko-KR" sz="1200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41368" y="1003853"/>
                <a:ext cx="4728688" cy="3349487"/>
              </a:xfrm>
              <a:prstGeom prst="rect">
                <a:avLst/>
              </a:prstGeom>
            </p:spPr>
          </p:pic>
          <p:sp>
            <p:nvSpPr>
              <p:cNvPr id="30" name="텍스트 상자 29"/>
              <p:cNvSpPr txBox="1"/>
              <p:nvPr/>
            </p:nvSpPr>
            <p:spPr>
              <a:xfrm>
                <a:off x="4698058" y="726854"/>
                <a:ext cx="140294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dirty="0" err="1" smtClean="0">
                    <a:latin typeface="PT Sans Narrow" charset="-52"/>
                    <a:ea typeface="PT Sans Narrow" charset="-52"/>
                    <a:cs typeface="PT Sans Narrow" charset="-52"/>
                  </a:rPr>
                  <a:t>dc_func_sbref_files.png</a:t>
                </a:r>
                <a:endParaRPr kumimoji="1" lang="en-US" altLang="ko-KR" sz="1200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31" name="텍스트 상자 30"/>
              <p:cNvSpPr txBox="1"/>
              <p:nvPr/>
            </p:nvSpPr>
            <p:spPr>
              <a:xfrm>
                <a:off x="488700" y="4326836"/>
                <a:ext cx="113204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>
                    <a:latin typeface="PT Sans Narrow" charset="-52"/>
                    <a:ea typeface="PT Sans Narrow" charset="-52"/>
                    <a:cs typeface="PT Sans Narrow" charset="-52"/>
                  </a:rPr>
                  <a:t>s</a:t>
                </a:r>
                <a:r>
                  <a:rPr kumimoji="1" lang="en-US" altLang="ko-KR" sz="1200" smtClean="0">
                    <a:latin typeface="PT Sans Narrow" charset="-52"/>
                    <a:ea typeface="PT Sans Narrow" charset="-52"/>
                    <a:cs typeface="PT Sans Narrow" charset="-52"/>
                  </a:rPr>
                  <a:t>egmentation.png</a:t>
                </a:r>
                <a:endParaRPr kumimoji="1" lang="en-US" altLang="ko-KR" sz="1200" dirty="0" smtClean="0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grpSp>
            <p:nvGrpSpPr>
              <p:cNvPr id="34" name="그룹 33"/>
              <p:cNvGrpSpPr/>
              <p:nvPr/>
            </p:nvGrpSpPr>
            <p:grpSpPr>
              <a:xfrm>
                <a:off x="4141367" y="4353340"/>
                <a:ext cx="4730708" cy="3597452"/>
                <a:chOff x="-1" y="4454026"/>
                <a:chExt cx="4730708" cy="3597452"/>
              </a:xfrm>
            </p:grpSpPr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" y="4700559"/>
                  <a:ext cx="4730708" cy="3350919"/>
                </a:xfrm>
                <a:prstGeom prst="rect">
                  <a:avLst/>
                </a:prstGeom>
              </p:spPr>
            </p:pic>
            <p:sp>
              <p:nvSpPr>
                <p:cNvPr id="33" name="텍스트 상자 32"/>
                <p:cNvSpPr txBox="1"/>
                <p:nvPr/>
              </p:nvSpPr>
              <p:spPr>
                <a:xfrm>
                  <a:off x="479691" y="4454026"/>
                  <a:ext cx="150393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1200" smtClean="0">
                      <a:latin typeface="PT Sans Narrow" charset="-52"/>
                      <a:ea typeface="PT Sans Narrow" charset="-52"/>
                      <a:cs typeface="PT Sans Narrow" charset="-52"/>
                    </a:rPr>
                    <a:t>mean_swr_func_bold.png</a:t>
                  </a:r>
                  <a:endParaRPr kumimoji="1"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endParaRPr>
                </a:p>
              </p:txBody>
            </p:sp>
          </p:grpSp>
          <p:sp>
            <p:nvSpPr>
              <p:cNvPr id="37" name="직사각형 36"/>
              <p:cNvSpPr/>
              <p:nvPr/>
            </p:nvSpPr>
            <p:spPr>
              <a:xfrm>
                <a:off x="8793169" y="1328977"/>
                <a:ext cx="3404340" cy="14619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qc_diary_dc_sub-caps003_task-CAPS_run-01_bold.txt</a:t>
                </a:r>
                <a:endParaRPr lang="en-US" altLang="ko-KR" sz="1200" dirty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endParaRPr lang="en-US" altLang="ko-KR" sz="1100" dirty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lang="ko-KR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Session   </a:t>
                </a:r>
                <a:r>
                  <a:rPr lang="ko-KR" alt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1:  72 Potential outliers	</a:t>
                </a:r>
                <a:endPara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lang="ko-KR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%</a:t>
                </a:r>
                <a:r>
                  <a:rPr lang="ko-KR" alt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Spikes: 2.78	</a:t>
                </a:r>
                <a:endPara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lang="ko-KR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Global </a:t>
                </a:r>
                <a:r>
                  <a:rPr lang="ko-KR" alt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SNR (Mean/STD): </a:t>
                </a:r>
                <a:r>
                  <a:rPr lang="ko-KR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299.12</a:t>
                </a:r>
                <a:endPara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lang="ko-KR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Added  </a:t>
                </a:r>
                <a:r>
                  <a:rPr lang="ko-KR" alt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72 global/mahal outlier covariates to covariates field.Added  72 global/mahal outlier covariates to covariates field.Outliers in RMSSD images:   0%, 59 imgs.</a:t>
                </a:r>
              </a:p>
            </p:txBody>
          </p:sp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07351" y="3937384"/>
                <a:ext cx="3775977" cy="4011976"/>
              </a:xfrm>
              <a:prstGeom prst="rect">
                <a:avLst/>
              </a:prstGeom>
            </p:spPr>
          </p:pic>
          <p:sp>
            <p:nvSpPr>
              <p:cNvPr id="39" name="직사각형 38"/>
              <p:cNvSpPr/>
              <p:nvPr/>
            </p:nvSpPr>
            <p:spPr>
              <a:xfrm>
                <a:off x="8787660" y="3660385"/>
                <a:ext cx="307327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qc_spike_plot_dc_sub-caps003_task-CAPS_run-01_bold</a:t>
                </a:r>
              </a:p>
            </p:txBody>
          </p:sp>
          <p:sp>
            <p:nvSpPr>
              <p:cNvPr id="40" name="텍스트 상자 39"/>
              <p:cNvSpPr txBox="1"/>
              <p:nvPr/>
            </p:nvSpPr>
            <p:spPr>
              <a:xfrm>
                <a:off x="223993" y="241810"/>
                <a:ext cx="16225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600" b="1" dirty="0" smtClean="0">
                    <a:solidFill>
                      <a:srgbClr val="C0000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Example QC images</a:t>
                </a:r>
                <a:endParaRPr kumimoji="1" lang="ko-KR" altLang="en-US" sz="1600" b="1" dirty="0">
                  <a:solidFill>
                    <a:srgbClr val="C00000"/>
                  </a:solidFill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</p:grp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993" y="4599873"/>
              <a:ext cx="3365232" cy="33118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0061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594</Words>
  <Application>Microsoft Macintosh PowerPoint</Application>
  <PresentationFormat>와이드스크린</PresentationFormat>
  <Paragraphs>121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PT Sans Narrow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Choong-wan Woo</dc:creator>
  <cp:lastModifiedBy>Choong-wan Woo</cp:lastModifiedBy>
  <cp:revision>15</cp:revision>
  <dcterms:created xsi:type="dcterms:W3CDTF">2018-01-20T11:25:54Z</dcterms:created>
  <dcterms:modified xsi:type="dcterms:W3CDTF">2018-01-20T17:31:12Z</dcterms:modified>
</cp:coreProperties>
</file>