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1"/>
  </p:notesMasterIdLst>
  <p:handoutMasterIdLst>
    <p:handoutMasterId r:id="rId32"/>
  </p:handoutMasterIdLst>
  <p:sldIdLst>
    <p:sldId id="3825" r:id="rId5"/>
    <p:sldId id="3828" r:id="rId6"/>
    <p:sldId id="3794" r:id="rId7"/>
    <p:sldId id="3836" r:id="rId8"/>
    <p:sldId id="3837" r:id="rId9"/>
    <p:sldId id="3839" r:id="rId10"/>
    <p:sldId id="3838" r:id="rId11"/>
    <p:sldId id="3840" r:id="rId12"/>
    <p:sldId id="3841" r:id="rId13"/>
    <p:sldId id="3842" r:id="rId14"/>
    <p:sldId id="3844" r:id="rId15"/>
    <p:sldId id="3845" r:id="rId16"/>
    <p:sldId id="3846" r:id="rId17"/>
    <p:sldId id="3847" r:id="rId18"/>
    <p:sldId id="3848" r:id="rId19"/>
    <p:sldId id="3849" r:id="rId20"/>
    <p:sldId id="3850" r:id="rId21"/>
    <p:sldId id="3851" r:id="rId22"/>
    <p:sldId id="3852" r:id="rId23"/>
    <p:sldId id="3853" r:id="rId24"/>
    <p:sldId id="3855" r:id="rId25"/>
    <p:sldId id="3854" r:id="rId26"/>
    <p:sldId id="3856" r:id="rId27"/>
    <p:sldId id="3857" r:id="rId28"/>
    <p:sldId id="3860" r:id="rId29"/>
    <p:sldId id="3862" r:id="rId3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2022-04-15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3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995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454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090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93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33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79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532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583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574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918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93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6981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76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5033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4000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7620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283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524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380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048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08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369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소프트웨어특강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중간고사 문제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16010980</a:t>
            </a:r>
            <a:r>
              <a:rPr lang="ko-KR" altLang="en-US" dirty="0">
                <a:solidFill>
                  <a:srgbClr val="FFFFFF"/>
                </a:solidFill>
              </a:rPr>
              <a:t> 이우석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/>
              <a:t>기간별 성과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3308684"/>
            <a:ext cx="10053697" cy="2815390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기간별로 전략과 벤치마크 비교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전략은 </a:t>
            </a:r>
            <a:r>
              <a:rPr lang="en-US" altLang="ko-KR" dirty="0"/>
              <a:t>8.33% </a:t>
            </a:r>
            <a:r>
              <a:rPr lang="ko-KR" altLang="en-US" dirty="0"/>
              <a:t>하락한 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벤치마크는 </a:t>
            </a:r>
            <a:r>
              <a:rPr lang="en-US" altLang="ko-KR" dirty="0"/>
              <a:t>5.39% </a:t>
            </a:r>
            <a:r>
              <a:rPr lang="ko-KR" altLang="en-US" dirty="0"/>
              <a:t>하락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시기</a:t>
            </a:r>
            <a:r>
              <a:rPr lang="en-US" altLang="ko-KR" dirty="0"/>
              <a:t>, </a:t>
            </a:r>
            <a:r>
              <a:rPr lang="ko-KR" altLang="en-US" dirty="0"/>
              <a:t>전략이 벤치마크에 비해 손실이 더 컸었음을 확인할 수 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8F912-8C57-4FE1-A4CE-469B841E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8" y="1690688"/>
            <a:ext cx="10053697" cy="16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문제 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피터 린치와 건전성 및 배당 수익률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11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6" y="1690688"/>
            <a:ext cx="5416047" cy="444084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투자국가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시작시점 </a:t>
            </a:r>
            <a:r>
              <a:rPr lang="en-US" altLang="ko-KR" dirty="0"/>
              <a:t>: 2010/01/01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2022/03/30</a:t>
            </a:r>
          </a:p>
          <a:p>
            <a:pPr rtl="0"/>
            <a:r>
              <a:rPr lang="ko-KR" altLang="en-US" dirty="0"/>
              <a:t>거래비용 </a:t>
            </a:r>
            <a:r>
              <a:rPr lang="en-US" altLang="ko-KR" dirty="0"/>
              <a:t>: 0.6%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종목 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리밸런싱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개월마다 한 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정렬 기준</a:t>
            </a:r>
            <a:r>
              <a:rPr lang="en-US" altLang="ko-KR" dirty="0"/>
              <a:t> : </a:t>
            </a:r>
            <a:r>
              <a:rPr lang="ko-KR" altLang="en-US" dirty="0"/>
              <a:t>시가총액 높은 순</a:t>
            </a:r>
            <a:endParaRPr lang="en-US" altLang="ko-KR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0BEF31-B2CA-408D-B54A-11840877A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25" y="1685926"/>
            <a:ext cx="2747790" cy="44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 err="1"/>
              <a:t>팩터</a:t>
            </a:r>
            <a:r>
              <a:rPr lang="ko-KR" altLang="en-US" dirty="0"/>
              <a:t>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6" y="1690688"/>
            <a:ext cx="5416047" cy="444084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ko-KR" altLang="en-US" dirty="0"/>
              <a:t>전략 스코어</a:t>
            </a:r>
            <a:endParaRPr lang="en-US" altLang="ko-KR" dirty="0"/>
          </a:p>
          <a:p>
            <a:pPr lvl="1"/>
            <a:r>
              <a:rPr lang="ko-KR" altLang="en-US" dirty="0" err="1"/>
              <a:t>피티</a:t>
            </a:r>
            <a:r>
              <a:rPr lang="ko-KR" altLang="en-US" dirty="0"/>
              <a:t> 린치 성장 스코어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건전성</a:t>
            </a:r>
            <a:endParaRPr lang="en-US" altLang="ko-KR" dirty="0"/>
          </a:p>
          <a:p>
            <a:pPr lvl="1"/>
            <a:r>
              <a:rPr lang="ko-KR" altLang="en-US" dirty="0"/>
              <a:t>건전성 지수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주주 정책</a:t>
            </a:r>
            <a:endParaRPr lang="en-US" altLang="ko-KR" dirty="0"/>
          </a:p>
          <a:p>
            <a:pPr lvl="1"/>
            <a:r>
              <a:rPr lang="ko-KR" altLang="en-US" dirty="0"/>
              <a:t>배당 수익률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5688932-4501-4D58-862F-B5C27C62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90688"/>
            <a:ext cx="2403762" cy="2953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84F10-FCA9-49A4-8174-C0055C50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847" y="1690688"/>
            <a:ext cx="2403761" cy="297505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9288521-4388-473B-A885-0E54A1C4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493" y="4676418"/>
            <a:ext cx="2403761" cy="1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수치 조정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87565"/>
            <a:ext cx="5042820" cy="444396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피터 린치 성장 스코어 </a:t>
            </a:r>
            <a:r>
              <a:rPr lang="en-US" altLang="ko-KR" dirty="0"/>
              <a:t>: 5</a:t>
            </a:r>
            <a:r>
              <a:rPr lang="ko-KR" altLang="en-US" dirty="0"/>
              <a:t>점 이상</a:t>
            </a:r>
            <a:endParaRPr lang="en-US" altLang="ko-KR" dirty="0"/>
          </a:p>
          <a:p>
            <a:pPr rtl="0"/>
            <a:r>
              <a:rPr lang="ko-KR" altLang="en-US" dirty="0"/>
              <a:t>건전성 지수 </a:t>
            </a:r>
            <a:r>
              <a:rPr lang="en-US" altLang="ko-KR" dirty="0"/>
              <a:t>: </a:t>
            </a:r>
            <a:r>
              <a:rPr lang="ko-KR" altLang="en-US" dirty="0"/>
              <a:t>상위 </a:t>
            </a:r>
            <a:r>
              <a:rPr lang="en-US" altLang="ko-KR" dirty="0"/>
              <a:t>20%</a:t>
            </a:r>
          </a:p>
          <a:p>
            <a:pPr rtl="0"/>
            <a:r>
              <a:rPr lang="ko-KR" altLang="en-US" dirty="0"/>
              <a:t>배당 수익률 </a:t>
            </a:r>
            <a:r>
              <a:rPr lang="en-US" altLang="ko-KR" dirty="0"/>
              <a:t>: </a:t>
            </a:r>
            <a:r>
              <a:rPr lang="ko-KR" altLang="en-US" dirty="0"/>
              <a:t>상위 </a:t>
            </a:r>
            <a:r>
              <a:rPr lang="en-US" altLang="ko-KR" dirty="0"/>
              <a:t>20%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01F38-A133-45FF-858C-D84FC267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80" y="1687565"/>
            <a:ext cx="4479971" cy="44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문제 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 err="1">
                <a:solidFill>
                  <a:srgbClr val="FFFFFF"/>
                </a:solidFill>
              </a:rPr>
              <a:t>백테스팅</a:t>
            </a:r>
            <a:r>
              <a:rPr lang="ko-KR" altLang="en-US" dirty="0">
                <a:solidFill>
                  <a:srgbClr val="FFFFFF"/>
                </a:solidFill>
              </a:rPr>
              <a:t> 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피터 린치와 건전성 및 배당 수익률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5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누적 수익률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9" y="4994765"/>
            <a:ext cx="10365623" cy="132556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초록색 선 </a:t>
            </a:r>
            <a:r>
              <a:rPr lang="en-US" altLang="ko-KR" dirty="0"/>
              <a:t>: </a:t>
            </a:r>
            <a:r>
              <a:rPr lang="ko-KR" altLang="en-US" dirty="0"/>
              <a:t>피터 린치와 건전성 및 배당 수익률 </a:t>
            </a:r>
            <a:r>
              <a:rPr lang="en-US" altLang="ko-KR" dirty="0"/>
              <a:t>(</a:t>
            </a:r>
            <a:r>
              <a:rPr lang="ko-KR" altLang="en-US" dirty="0"/>
              <a:t>문제 </a:t>
            </a:r>
            <a:r>
              <a:rPr lang="en-US" altLang="ko-KR" dirty="0"/>
              <a:t>2 </a:t>
            </a:r>
            <a:r>
              <a:rPr lang="ko-KR" altLang="en-US" dirty="0"/>
              <a:t>전략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회색 선 </a:t>
            </a:r>
            <a:r>
              <a:rPr lang="en-US" altLang="ko-KR" dirty="0"/>
              <a:t>: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rtl="0"/>
            <a:r>
              <a:rPr lang="ko-KR" altLang="en-US" dirty="0"/>
              <a:t>전체적으로 전략과 벤치마크가 유사한 형태를 띄고 있음을 알 수 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1D887D-D4DF-48A8-ACBC-4577D035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48598"/>
            <a:ext cx="10365623" cy="33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손실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(MDD)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4993443"/>
            <a:ext cx="10250235" cy="1362907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dirty="0"/>
              <a:t>초록색 선 </a:t>
            </a:r>
            <a:r>
              <a:rPr lang="en-US" altLang="ko-KR" dirty="0"/>
              <a:t>: </a:t>
            </a:r>
            <a:r>
              <a:rPr lang="ko-KR" altLang="en-US" dirty="0"/>
              <a:t>피터 린치와 건전성 및 배당 수익률 </a:t>
            </a:r>
            <a:r>
              <a:rPr lang="en-US" altLang="ko-KR" dirty="0"/>
              <a:t>(</a:t>
            </a:r>
            <a:r>
              <a:rPr lang="ko-KR" altLang="en-US" dirty="0"/>
              <a:t>문제 </a:t>
            </a:r>
            <a:r>
              <a:rPr lang="en-US" altLang="ko-KR" dirty="0"/>
              <a:t>2 </a:t>
            </a:r>
            <a:r>
              <a:rPr lang="ko-KR" altLang="en-US" dirty="0"/>
              <a:t>전략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회색 선 </a:t>
            </a:r>
            <a:r>
              <a:rPr lang="en-US" altLang="ko-KR" dirty="0"/>
              <a:t>: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rtl="0"/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과 마찬가지로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벤치마크에 비해 굉장히 큰 폭으로 하락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2B7B4-76D7-4041-ABB1-038816D3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8" y="1690689"/>
            <a:ext cx="10250235" cy="3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800" y="1690688"/>
            <a:ext cx="4962612" cy="4665662"/>
          </a:xfrm>
        </p:spPr>
        <p:txBody>
          <a:bodyPr rtlCol="0">
            <a:normAutofit lnSpcReduction="10000"/>
          </a:bodyPr>
          <a:lstStyle/>
          <a:p>
            <a:r>
              <a:rPr lang="ko-KR" altLang="en-US" dirty="0"/>
              <a:t>전략</a:t>
            </a:r>
            <a:endParaRPr lang="en-US" altLang="ko-KR" dirty="0"/>
          </a:p>
          <a:p>
            <a:pPr lvl="1"/>
            <a:r>
              <a:rPr lang="ko-KR" altLang="en-US" dirty="0"/>
              <a:t>누적 수익률 </a:t>
            </a:r>
            <a:r>
              <a:rPr lang="en-US" altLang="ko-KR" dirty="0"/>
              <a:t>: 210.52%</a:t>
            </a:r>
          </a:p>
          <a:p>
            <a:pPr lvl="1"/>
            <a:r>
              <a:rPr lang="ko-KR" altLang="en-US" dirty="0"/>
              <a:t>연율화 수익률 </a:t>
            </a:r>
            <a:r>
              <a:rPr lang="en-US" altLang="ko-KR" dirty="0"/>
              <a:t>: 9.69%</a:t>
            </a:r>
          </a:p>
          <a:p>
            <a:pPr lvl="1"/>
            <a:r>
              <a:rPr lang="ko-KR" altLang="en-US" dirty="0"/>
              <a:t>연율화 변동성 </a:t>
            </a:r>
            <a:r>
              <a:rPr lang="en-US" altLang="ko-KR" dirty="0"/>
              <a:t>: 15.63%</a:t>
            </a:r>
          </a:p>
          <a:p>
            <a:pPr lvl="1"/>
            <a:r>
              <a:rPr lang="ko-KR" altLang="en-US" dirty="0"/>
              <a:t>샤프지수 </a:t>
            </a:r>
            <a:r>
              <a:rPr lang="en-US" altLang="ko-KR" dirty="0"/>
              <a:t>: 0.62</a:t>
            </a:r>
          </a:p>
          <a:p>
            <a:pPr lvl="1"/>
            <a:r>
              <a:rPr lang="ko-KR" altLang="en-US" dirty="0"/>
              <a:t>최대 손실 </a:t>
            </a:r>
            <a:r>
              <a:rPr lang="en-US" altLang="ko-KR" dirty="0"/>
              <a:t>(MDD) : -37.68%</a:t>
            </a:r>
          </a:p>
          <a:p>
            <a:endParaRPr lang="en-US" altLang="ko-KR" dirty="0"/>
          </a:p>
          <a:p>
            <a:r>
              <a:rPr lang="ko-KR" altLang="en-US" dirty="0"/>
              <a:t>벤치마크</a:t>
            </a:r>
            <a:endParaRPr lang="en-US" altLang="ko-KR" dirty="0"/>
          </a:p>
          <a:p>
            <a:pPr lvl="1"/>
            <a:r>
              <a:rPr lang="ko-KR" altLang="en-US" dirty="0"/>
              <a:t>누적 수익률 </a:t>
            </a:r>
            <a:r>
              <a:rPr lang="en-US" altLang="ko-KR" dirty="0"/>
              <a:t>: 237.75%</a:t>
            </a:r>
          </a:p>
          <a:p>
            <a:pPr lvl="1"/>
            <a:r>
              <a:rPr lang="ko-KR" altLang="en-US" dirty="0"/>
              <a:t>연율화 수익률 </a:t>
            </a:r>
            <a:r>
              <a:rPr lang="en-US" altLang="ko-KR" dirty="0"/>
              <a:t>: 10.44%</a:t>
            </a:r>
          </a:p>
          <a:p>
            <a:pPr lvl="1"/>
            <a:r>
              <a:rPr lang="ko-KR" altLang="en-US" dirty="0"/>
              <a:t>연율화 변동성 </a:t>
            </a:r>
            <a:r>
              <a:rPr lang="en-US" altLang="ko-KR" dirty="0"/>
              <a:t>: 14.16%</a:t>
            </a:r>
          </a:p>
          <a:p>
            <a:pPr lvl="1"/>
            <a:r>
              <a:rPr lang="ko-KR" altLang="en-US" dirty="0"/>
              <a:t>샤프지수 </a:t>
            </a:r>
            <a:r>
              <a:rPr lang="en-US" altLang="ko-KR" dirty="0"/>
              <a:t>: 0.74</a:t>
            </a:r>
          </a:p>
          <a:p>
            <a:pPr lvl="1"/>
            <a:r>
              <a:rPr lang="ko-KR" altLang="en-US" dirty="0"/>
              <a:t>최대 손실 </a:t>
            </a:r>
            <a:r>
              <a:rPr lang="en-US" altLang="ko-KR" dirty="0"/>
              <a:t>(MDD) : -23.52%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79C093D-5819-4F47-914F-DE34731C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" y="1690688"/>
            <a:ext cx="5256212" cy="36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/>
              <a:t>기간별 성과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3308684"/>
            <a:ext cx="10053697" cy="2815390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기간별로 전략과 벤치마크 비교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전략은 </a:t>
            </a:r>
            <a:r>
              <a:rPr lang="en-US" altLang="ko-KR" dirty="0"/>
              <a:t>3.58% </a:t>
            </a:r>
            <a:r>
              <a:rPr lang="ko-KR" altLang="en-US" dirty="0"/>
              <a:t>상승한 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벤치마크는 </a:t>
            </a:r>
            <a:r>
              <a:rPr lang="en-US" altLang="ko-KR" dirty="0"/>
              <a:t>0.32% </a:t>
            </a:r>
            <a:r>
              <a:rPr lang="ko-KR" altLang="en-US" dirty="0"/>
              <a:t>하락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시기</a:t>
            </a:r>
            <a:r>
              <a:rPr lang="en-US" altLang="ko-KR" dirty="0"/>
              <a:t>, </a:t>
            </a:r>
            <a:r>
              <a:rPr lang="ko-KR" altLang="en-US" dirty="0"/>
              <a:t>전략이 벤치마크와 달리 이익을 봤음을 알 수 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E85EFAF-2613-41C1-92CC-A8317117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476754"/>
            <a:ext cx="10280567" cy="17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문제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대장 </a:t>
            </a:r>
            <a:r>
              <a:rPr lang="en-US" altLang="ko-KR" dirty="0">
                <a:solidFill>
                  <a:srgbClr val="FFFFFF"/>
                </a:solidFill>
              </a:rPr>
              <a:t>+ F Score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7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/>
              <a:t>정렬 기준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4236" y="4023310"/>
            <a:ext cx="5416047" cy="21129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선택할 수 있는 정렬 기준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시가총액</a:t>
            </a:r>
            <a:r>
              <a:rPr lang="en-US" altLang="ko-KR" dirty="0"/>
              <a:t> </a:t>
            </a:r>
            <a:r>
              <a:rPr lang="ko-KR" altLang="en-US" dirty="0"/>
              <a:t>높은 순</a:t>
            </a:r>
            <a:endParaRPr lang="en-US" altLang="ko-KR" dirty="0"/>
          </a:p>
          <a:p>
            <a:pPr lvl="1"/>
            <a:r>
              <a:rPr lang="ko-KR" altLang="en-US" dirty="0"/>
              <a:t>시가총액 낮은 순</a:t>
            </a:r>
            <a:endParaRPr lang="en-US" altLang="ko-KR" dirty="0"/>
          </a:p>
          <a:p>
            <a:pPr lvl="1"/>
            <a:r>
              <a:rPr lang="ko-KR" altLang="en-US" dirty="0"/>
              <a:t>영업이익률 우선</a:t>
            </a:r>
            <a:endParaRPr lang="en-US" altLang="ko-KR" dirty="0"/>
          </a:p>
          <a:p>
            <a:pPr lvl="1"/>
            <a:r>
              <a:rPr lang="ko-KR" altLang="en-US" dirty="0"/>
              <a:t>자본수익률 우선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가지만을 지원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2B9B51-6A61-4B04-8360-1B6A0A3D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2" y="1685925"/>
            <a:ext cx="2743200" cy="44503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62715B-4FF1-4955-91C3-8FEBEA0B1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10" y="1546592"/>
            <a:ext cx="34956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6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/>
              <a:t>정렬 기준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1237" y="1690688"/>
            <a:ext cx="4249236" cy="4440843"/>
          </a:xfrm>
        </p:spPr>
        <p:txBody>
          <a:bodyPr rtlCol="0">
            <a:norm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Finterstellar</a:t>
            </a:r>
            <a:r>
              <a:rPr lang="ko-KR" altLang="en-US" dirty="0"/>
              <a:t>의 </a:t>
            </a:r>
            <a:r>
              <a:rPr lang="en-US" altLang="ko-KR" dirty="0" err="1"/>
              <a:t>fn_score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PER, PBR, PSR, PCR</a:t>
            </a:r>
            <a:r>
              <a:rPr lang="ko-KR" altLang="en-US" dirty="0"/>
              <a:t>의 각 상대점수를 계산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Finterstellar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dirty="0"/>
              <a:t> </a:t>
            </a:r>
            <a:r>
              <a:rPr lang="en-US" altLang="ko-KR" dirty="0" err="1"/>
              <a:t>combine_score</a:t>
            </a:r>
            <a:r>
              <a:rPr lang="en-US" altLang="ko-KR" dirty="0"/>
              <a:t>()</a:t>
            </a:r>
            <a:r>
              <a:rPr lang="ko-KR" altLang="en-US" dirty="0"/>
              <a:t>를 통해 각 상대점수를 합산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Finterstellar</a:t>
            </a:r>
            <a:r>
              <a:rPr lang="ko-KR" altLang="en-US" dirty="0"/>
              <a:t>의 </a:t>
            </a:r>
            <a:r>
              <a:rPr lang="en-US" altLang="ko-KR" dirty="0" err="1"/>
              <a:t>combine_signal</a:t>
            </a:r>
            <a:r>
              <a:rPr lang="en-US" altLang="ko-KR" dirty="0"/>
              <a:t>()</a:t>
            </a:r>
            <a:r>
              <a:rPr lang="ko-KR" altLang="en-US" dirty="0"/>
              <a:t>을 통해 합산점수가 높은 순으로 정렬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Allatte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이와 같은 방식을 지원하지 않음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580E44-EAD8-4C28-A113-775F5430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90689"/>
            <a:ext cx="6008325" cy="169749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67FE59F-1A0E-48A3-BBC9-6C7D44FB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001597"/>
            <a:ext cx="6008325" cy="17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 err="1"/>
              <a:t>리밸런싱</a:t>
            </a:r>
            <a:r>
              <a:rPr lang="ko-KR" altLang="en-US" dirty="0"/>
              <a:t> 주기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4236" y="4023310"/>
            <a:ext cx="5416047" cy="21129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선택할 수 있는 </a:t>
            </a:r>
            <a:r>
              <a:rPr lang="ko-KR" altLang="en-US" dirty="0" err="1"/>
              <a:t>리밸런싱</a:t>
            </a:r>
            <a:r>
              <a:rPr lang="ko-KR" altLang="en-US" dirty="0"/>
              <a:t> 주기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개월마다 한 번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개월마다 한 번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년마다 한 번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가지만을 지원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2B9B51-6A61-4B04-8360-1B6A0A3D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2" y="1685925"/>
            <a:ext cx="2743200" cy="4450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4B56D0-1EE4-4FA0-84AC-8F4A5DB5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635" y="1685924"/>
            <a:ext cx="4100512" cy="22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 err="1"/>
              <a:t>리밸런싱</a:t>
            </a:r>
            <a:r>
              <a:rPr lang="ko-KR" altLang="en-US" dirty="0"/>
              <a:t> 주기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777916"/>
            <a:ext cx="4584283" cy="20263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리밸런싱</a:t>
            </a:r>
            <a:r>
              <a:rPr lang="ko-KR" altLang="en-US" dirty="0"/>
              <a:t> 주기에 따라 결과가 크게 달라질 수 있음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 err="1"/>
              <a:t>리밸런싱</a:t>
            </a:r>
            <a:r>
              <a:rPr lang="ko-KR" altLang="en-US" dirty="0"/>
              <a:t> 주기를 좀 더 폭 넓고 세부적이게 선택할 수 있도록 개선할 필요가 있어 보임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A169D0-59FD-431E-B5A6-223811E3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90688"/>
            <a:ext cx="4695825" cy="12668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3E6DFB-C4BA-48D0-ADE7-02CC1AFB7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104536"/>
            <a:ext cx="4695825" cy="126682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9DF9F23-6C8B-4759-954B-3AB42DF6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4518384"/>
            <a:ext cx="4705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– </a:t>
            </a:r>
            <a:r>
              <a:rPr lang="ko-KR" altLang="en-US" dirty="0"/>
              <a:t>기간별 성과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4162926"/>
            <a:ext cx="10053697" cy="1961148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수치가 반복적으로 나열되어 있어서 직관적으로 보기에는 조금 난해하다는 느낌을 받음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8F912-8C57-4FE1-A4CE-469B841E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8" y="2117809"/>
            <a:ext cx="10053697" cy="16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– </a:t>
            </a:r>
            <a:r>
              <a:rPr lang="ko-KR" altLang="en-US" dirty="0"/>
              <a:t>기간별 성과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4162926"/>
            <a:ext cx="10053697" cy="1961148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그림과 같이 직관적으로 상승하였는지 하락하였는지에 대해 나타내는 아이콘이 있으면 더 보기 편하지 않을까 생각했음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되면 벤치마크는 상승한 반면</a:t>
            </a:r>
            <a:r>
              <a:rPr lang="en-US" altLang="ko-KR" dirty="0"/>
              <a:t>, </a:t>
            </a:r>
            <a:r>
              <a:rPr lang="ko-KR" altLang="en-US" dirty="0"/>
              <a:t>전략이 하락한 시기를 한 눈에 파악하는데 용이할 것이라고 생각했음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8F912-8C57-4FE1-A4CE-469B841E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8" y="2117809"/>
            <a:ext cx="10053697" cy="1617996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887B562-7188-47A4-AD4B-8D8D38EFB741}"/>
              </a:ext>
            </a:extLst>
          </p:cNvPr>
          <p:cNvSpPr/>
          <p:nvPr/>
        </p:nvSpPr>
        <p:spPr>
          <a:xfrm rot="10800000">
            <a:off x="2302511" y="2926509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6C65EC-4494-48CB-B001-FA86558DFE9B}"/>
              </a:ext>
            </a:extLst>
          </p:cNvPr>
          <p:cNvSpPr/>
          <p:nvPr/>
        </p:nvSpPr>
        <p:spPr>
          <a:xfrm rot="10800000">
            <a:off x="3039526" y="292444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F34584-BD0E-4D72-A25A-C40EA7FFBCD3}"/>
              </a:ext>
            </a:extLst>
          </p:cNvPr>
          <p:cNvSpPr/>
          <p:nvPr/>
        </p:nvSpPr>
        <p:spPr>
          <a:xfrm rot="10800000">
            <a:off x="3801485" y="292444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EDD3698-0168-4C86-B6B2-9ACEE55B3A63}"/>
              </a:ext>
            </a:extLst>
          </p:cNvPr>
          <p:cNvSpPr/>
          <p:nvPr/>
        </p:nvSpPr>
        <p:spPr>
          <a:xfrm rot="10800000">
            <a:off x="4586044" y="2926807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FBB831F-0410-40F3-A0D3-F69A3D35DBC6}"/>
              </a:ext>
            </a:extLst>
          </p:cNvPr>
          <p:cNvSpPr/>
          <p:nvPr/>
        </p:nvSpPr>
        <p:spPr>
          <a:xfrm rot="10800000">
            <a:off x="3039526" y="3252307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5BDB95-28ED-44AC-B49F-8C08A880E370}"/>
              </a:ext>
            </a:extLst>
          </p:cNvPr>
          <p:cNvSpPr/>
          <p:nvPr/>
        </p:nvSpPr>
        <p:spPr>
          <a:xfrm rot="10800000">
            <a:off x="3801486" y="325230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E458E0C-53AD-4FFE-ADEF-2FFC9EC740E9}"/>
              </a:ext>
            </a:extLst>
          </p:cNvPr>
          <p:cNvSpPr/>
          <p:nvPr/>
        </p:nvSpPr>
        <p:spPr>
          <a:xfrm rot="10800000">
            <a:off x="4581676" y="3242558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F68B35B-26EF-49D5-AB9F-826AC64DC323}"/>
              </a:ext>
            </a:extLst>
          </p:cNvPr>
          <p:cNvSpPr/>
          <p:nvPr/>
        </p:nvSpPr>
        <p:spPr>
          <a:xfrm rot="10800000">
            <a:off x="6839948" y="3247482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36BE7E7-DCD4-44E4-808A-DA24CB1B6B7B}"/>
              </a:ext>
            </a:extLst>
          </p:cNvPr>
          <p:cNvSpPr/>
          <p:nvPr/>
        </p:nvSpPr>
        <p:spPr>
          <a:xfrm rot="10800000">
            <a:off x="6834091" y="2913058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F735A4F-8B24-446C-92B4-0D1159F582A2}"/>
              </a:ext>
            </a:extLst>
          </p:cNvPr>
          <p:cNvSpPr/>
          <p:nvPr/>
        </p:nvSpPr>
        <p:spPr>
          <a:xfrm rot="10800000">
            <a:off x="8354273" y="325230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A7A1A25-8FD5-4825-B81E-A425F61D8037}"/>
              </a:ext>
            </a:extLst>
          </p:cNvPr>
          <p:cNvSpPr/>
          <p:nvPr/>
        </p:nvSpPr>
        <p:spPr>
          <a:xfrm rot="10800000">
            <a:off x="8355619" y="2913058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F9160ED-770F-40A8-AB44-18549514677C}"/>
              </a:ext>
            </a:extLst>
          </p:cNvPr>
          <p:cNvSpPr/>
          <p:nvPr/>
        </p:nvSpPr>
        <p:spPr>
          <a:xfrm rot="10800000">
            <a:off x="9117624" y="2917932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BF36B6-BC69-4E93-B83B-84D59AFA6A0F}"/>
              </a:ext>
            </a:extLst>
          </p:cNvPr>
          <p:cNvSpPr/>
          <p:nvPr/>
        </p:nvSpPr>
        <p:spPr>
          <a:xfrm rot="10800000">
            <a:off x="9117624" y="3242558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7C44245-389B-40FC-9717-A4D25AF7B1C7}"/>
              </a:ext>
            </a:extLst>
          </p:cNvPr>
          <p:cNvSpPr/>
          <p:nvPr/>
        </p:nvSpPr>
        <p:spPr>
          <a:xfrm rot="10800000">
            <a:off x="9889490" y="292444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D41E8A7-34D8-4F51-9A69-B68FF8327D5E}"/>
              </a:ext>
            </a:extLst>
          </p:cNvPr>
          <p:cNvSpPr/>
          <p:nvPr/>
        </p:nvSpPr>
        <p:spPr>
          <a:xfrm rot="10800000">
            <a:off x="10650117" y="2912715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0CE9472-F270-42C0-BF1D-62DB1B5D4AC0}"/>
              </a:ext>
            </a:extLst>
          </p:cNvPr>
          <p:cNvSpPr/>
          <p:nvPr/>
        </p:nvSpPr>
        <p:spPr>
          <a:xfrm rot="10800000">
            <a:off x="10647847" y="3252876"/>
            <a:ext cx="216570" cy="181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FE44C2D-9D73-4F8F-817C-E2A1FEC84C69}"/>
              </a:ext>
            </a:extLst>
          </p:cNvPr>
          <p:cNvSpPr/>
          <p:nvPr/>
        </p:nvSpPr>
        <p:spPr>
          <a:xfrm>
            <a:off x="2302510" y="32523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529B895-1B32-489D-830A-5E03DB81F993}"/>
              </a:ext>
            </a:extLst>
          </p:cNvPr>
          <p:cNvSpPr/>
          <p:nvPr/>
        </p:nvSpPr>
        <p:spPr>
          <a:xfrm>
            <a:off x="5375319" y="29228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7CD9BA1-20A4-4DAE-A7DE-3C2172E98F83}"/>
              </a:ext>
            </a:extLst>
          </p:cNvPr>
          <p:cNvSpPr/>
          <p:nvPr/>
        </p:nvSpPr>
        <p:spPr>
          <a:xfrm>
            <a:off x="5375318" y="32523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63A5AA3-B04C-4AB1-A8F2-2137D410BA6F}"/>
              </a:ext>
            </a:extLst>
          </p:cNvPr>
          <p:cNvSpPr/>
          <p:nvPr/>
        </p:nvSpPr>
        <p:spPr>
          <a:xfrm>
            <a:off x="6097076" y="29228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F911B272-226C-45F9-9428-141585DCC73C}"/>
              </a:ext>
            </a:extLst>
          </p:cNvPr>
          <p:cNvSpPr/>
          <p:nvPr/>
        </p:nvSpPr>
        <p:spPr>
          <a:xfrm>
            <a:off x="6096000" y="32523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CE00D7A1-9A3C-43CC-8944-67690FCD038F}"/>
              </a:ext>
            </a:extLst>
          </p:cNvPr>
          <p:cNvSpPr/>
          <p:nvPr/>
        </p:nvSpPr>
        <p:spPr>
          <a:xfrm>
            <a:off x="7634038" y="2934194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488DC3A5-5DF3-4870-89D9-3A27DA345B7B}"/>
              </a:ext>
            </a:extLst>
          </p:cNvPr>
          <p:cNvSpPr/>
          <p:nvPr/>
        </p:nvSpPr>
        <p:spPr>
          <a:xfrm>
            <a:off x="7637698" y="3252306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7578A8D-B309-47F7-9C0C-9301FAB98F19}"/>
              </a:ext>
            </a:extLst>
          </p:cNvPr>
          <p:cNvSpPr/>
          <p:nvPr/>
        </p:nvSpPr>
        <p:spPr>
          <a:xfrm>
            <a:off x="9885058" y="3260138"/>
            <a:ext cx="216571" cy="17177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6" y="1690688"/>
            <a:ext cx="5416047" cy="444084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투자국가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시작시점 </a:t>
            </a:r>
            <a:r>
              <a:rPr lang="en-US" altLang="ko-KR" dirty="0"/>
              <a:t>: 2010/01/01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2022/03/30</a:t>
            </a:r>
          </a:p>
          <a:p>
            <a:pPr rtl="0"/>
            <a:r>
              <a:rPr lang="ko-KR" altLang="en-US" dirty="0"/>
              <a:t>거래비용 </a:t>
            </a:r>
            <a:r>
              <a:rPr lang="en-US" altLang="ko-KR" dirty="0"/>
              <a:t>: 0.5%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종목 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리밸런싱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년마다 한 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정렬 기준</a:t>
            </a:r>
            <a:r>
              <a:rPr lang="en-US" altLang="ko-KR" dirty="0"/>
              <a:t> : </a:t>
            </a:r>
            <a:r>
              <a:rPr lang="ko-KR" altLang="en-US" dirty="0"/>
              <a:t>시가총액 높은 순</a:t>
            </a:r>
            <a:endParaRPr lang="en-US" altLang="ko-KR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2B9B51-6A61-4B04-8360-1B6A0A3D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681163"/>
            <a:ext cx="2743200" cy="44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 err="1"/>
              <a:t>팩터</a:t>
            </a:r>
            <a:r>
              <a:rPr lang="ko-KR" altLang="en-US" dirty="0"/>
              <a:t>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6" y="1690688"/>
            <a:ext cx="5416047" cy="444084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ko-KR" altLang="en-US" dirty="0"/>
              <a:t>전략 스코어</a:t>
            </a:r>
            <a:endParaRPr lang="en-US" altLang="ko-KR" dirty="0"/>
          </a:p>
          <a:p>
            <a:pPr lvl="1"/>
            <a:r>
              <a:rPr lang="ko-KR" altLang="en-US" dirty="0" err="1"/>
              <a:t>피오트로스키</a:t>
            </a:r>
            <a:r>
              <a:rPr lang="ko-KR" altLang="en-US" dirty="0"/>
              <a:t> </a:t>
            </a:r>
            <a:r>
              <a:rPr lang="ko-KR" altLang="en-US" dirty="0" err="1"/>
              <a:t>턴어라운드</a:t>
            </a:r>
            <a:r>
              <a:rPr lang="ko-KR" altLang="en-US" dirty="0"/>
              <a:t> 스코어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가치 </a:t>
            </a:r>
            <a:r>
              <a:rPr lang="en-US" altLang="ko-KR" dirty="0"/>
              <a:t>– 4</a:t>
            </a:r>
            <a:r>
              <a:rPr lang="ko-KR" altLang="en-US" dirty="0"/>
              <a:t>대장</a:t>
            </a:r>
            <a:endParaRPr lang="en-US" altLang="ko-KR" dirty="0"/>
          </a:p>
          <a:p>
            <a:pPr lvl="1"/>
            <a:r>
              <a:rPr lang="en-US" altLang="ko-KR" dirty="0"/>
              <a:t>PBR (</a:t>
            </a:r>
            <a:r>
              <a:rPr lang="ko-KR" altLang="en-US" dirty="0"/>
              <a:t>현재 가격 </a:t>
            </a:r>
            <a:r>
              <a:rPr lang="en-US" altLang="ko-KR" dirty="0"/>
              <a:t>/ </a:t>
            </a:r>
            <a:r>
              <a:rPr lang="ko-KR" altLang="en-US" dirty="0"/>
              <a:t>장부가치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PER (</a:t>
            </a:r>
            <a:r>
              <a:rPr lang="ko-KR" altLang="en-US" dirty="0"/>
              <a:t>현재 가격 </a:t>
            </a:r>
            <a:r>
              <a:rPr lang="en-US" altLang="ko-KR" dirty="0"/>
              <a:t>/ </a:t>
            </a:r>
            <a:r>
              <a:rPr lang="ko-KR" altLang="en-US" dirty="0"/>
              <a:t>순이익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PSR (</a:t>
            </a:r>
            <a:r>
              <a:rPr lang="ko-KR" altLang="en-US" dirty="0"/>
              <a:t>현재 가격 </a:t>
            </a:r>
            <a:r>
              <a:rPr lang="en-US" altLang="ko-KR" dirty="0"/>
              <a:t>/ </a:t>
            </a:r>
            <a:r>
              <a:rPr lang="ko-KR" altLang="en-US" dirty="0"/>
              <a:t>매출액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P/CF (</a:t>
            </a:r>
            <a:r>
              <a:rPr lang="ko-KR" altLang="en-US" dirty="0"/>
              <a:t>현재 가격 </a:t>
            </a:r>
            <a:r>
              <a:rPr lang="en-US" altLang="ko-KR" dirty="0"/>
              <a:t>/ </a:t>
            </a:r>
            <a:r>
              <a:rPr lang="ko-KR" altLang="en-US" dirty="0" err="1"/>
              <a:t>현금성</a:t>
            </a:r>
            <a:r>
              <a:rPr lang="ko-KR" altLang="en-US" dirty="0"/>
              <a:t> 이익</a:t>
            </a:r>
            <a:r>
              <a:rPr lang="en-US" altLang="ko-KR" dirty="0"/>
              <a:t>)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2E577C-AFA2-4A6C-A87B-66CE6EE5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56" y="1690688"/>
            <a:ext cx="2551660" cy="44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수치 조정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7894" y="4805967"/>
            <a:ext cx="4748187" cy="1325563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n-US" altLang="ko-KR" dirty="0"/>
              <a:t>PBR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음수 제외 하위 </a:t>
            </a:r>
            <a:r>
              <a:rPr lang="en-US" altLang="ko-KR" dirty="0"/>
              <a:t>20%</a:t>
            </a:r>
          </a:p>
          <a:p>
            <a:pPr rtl="0"/>
            <a:r>
              <a:rPr lang="en-US" altLang="ko-KR" dirty="0"/>
              <a:t>PER : </a:t>
            </a:r>
            <a:r>
              <a:rPr lang="ko-KR" altLang="en-US" dirty="0"/>
              <a:t>음수 제외 하위 </a:t>
            </a:r>
            <a:r>
              <a:rPr lang="en-US" altLang="ko-KR" dirty="0"/>
              <a:t>20%</a:t>
            </a:r>
          </a:p>
          <a:p>
            <a:pPr rtl="0"/>
            <a:r>
              <a:rPr lang="en-US" altLang="ko-KR" dirty="0"/>
              <a:t>PSR : </a:t>
            </a:r>
            <a:r>
              <a:rPr lang="ko-KR" altLang="en-US" dirty="0"/>
              <a:t>음수 제외 하위 </a:t>
            </a:r>
            <a:r>
              <a:rPr lang="en-US" altLang="ko-KR" dirty="0"/>
              <a:t>20%</a:t>
            </a:r>
          </a:p>
          <a:p>
            <a:pPr rtl="0"/>
            <a:r>
              <a:rPr lang="en-US" altLang="ko-KR" dirty="0"/>
              <a:t>P/CF : </a:t>
            </a:r>
            <a:r>
              <a:rPr lang="ko-KR" altLang="en-US" dirty="0"/>
              <a:t>음수 제외 하위 </a:t>
            </a:r>
            <a:r>
              <a:rPr lang="en-US" altLang="ko-KR" dirty="0"/>
              <a:t>20%</a:t>
            </a:r>
          </a:p>
          <a:p>
            <a:pPr rtl="0"/>
            <a:r>
              <a:rPr lang="ko-KR" altLang="en-US" dirty="0" err="1"/>
              <a:t>피오트로스키</a:t>
            </a:r>
            <a:r>
              <a:rPr lang="ko-KR" altLang="en-US" dirty="0"/>
              <a:t> </a:t>
            </a:r>
            <a:r>
              <a:rPr lang="ko-KR" altLang="en-US" dirty="0" err="1"/>
              <a:t>턴어라운드</a:t>
            </a:r>
            <a:r>
              <a:rPr lang="ko-KR" altLang="en-US" dirty="0"/>
              <a:t> 스코어 </a:t>
            </a:r>
            <a:r>
              <a:rPr lang="en-US" altLang="ko-KR" dirty="0"/>
              <a:t>: Mid F Score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A3BCC3-D681-4B76-AE5F-96467939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711061"/>
            <a:ext cx="4919735" cy="4420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16D569-05A6-4015-A77E-90C63BDC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7" y="1690688"/>
            <a:ext cx="4919734" cy="29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문제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 err="1">
                <a:solidFill>
                  <a:srgbClr val="FFFFFF"/>
                </a:solidFill>
              </a:rPr>
              <a:t>백테스팅</a:t>
            </a:r>
            <a:r>
              <a:rPr lang="ko-KR" altLang="en-US" dirty="0">
                <a:solidFill>
                  <a:srgbClr val="FFFFFF"/>
                </a:solidFill>
              </a:rPr>
              <a:t> 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대장 </a:t>
            </a:r>
            <a:r>
              <a:rPr lang="en-US" altLang="ko-KR" dirty="0">
                <a:solidFill>
                  <a:srgbClr val="FFFFFF"/>
                </a:solidFill>
              </a:rPr>
              <a:t>+ F Score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92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누적 수익률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9" y="4994765"/>
            <a:ext cx="10365623" cy="132556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초록색 선 </a:t>
            </a:r>
            <a:r>
              <a:rPr lang="en-US" altLang="ko-KR" dirty="0"/>
              <a:t>: 4</a:t>
            </a:r>
            <a:r>
              <a:rPr lang="ko-KR" altLang="en-US" dirty="0"/>
              <a:t>대장 </a:t>
            </a:r>
            <a:r>
              <a:rPr lang="en-US" altLang="ko-KR" dirty="0"/>
              <a:t>+ </a:t>
            </a:r>
            <a:r>
              <a:rPr lang="ko-KR" altLang="en-US" dirty="0" err="1"/>
              <a:t>피오트로스키의</a:t>
            </a:r>
            <a:r>
              <a:rPr lang="ko-KR" altLang="en-US" dirty="0"/>
              <a:t> </a:t>
            </a:r>
            <a:r>
              <a:rPr lang="en-US" altLang="ko-KR" dirty="0"/>
              <a:t>F Score (</a:t>
            </a:r>
            <a:r>
              <a:rPr lang="ko-KR" altLang="en-US" dirty="0"/>
              <a:t>문제 </a:t>
            </a:r>
            <a:r>
              <a:rPr lang="en-US" altLang="ko-KR" dirty="0"/>
              <a:t>1 </a:t>
            </a:r>
            <a:r>
              <a:rPr lang="ko-KR" altLang="en-US" dirty="0"/>
              <a:t>전략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회색 선 </a:t>
            </a:r>
            <a:r>
              <a:rPr lang="en-US" altLang="ko-KR" dirty="0"/>
              <a:t>: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rtl="0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벤치마크에 비해 크나큰 손실이 있었음을 알 수 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82E90-D327-4C1E-AFC9-A8BB2A3B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1891"/>
            <a:ext cx="10666412" cy="3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4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손실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(MDD)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588" y="5200650"/>
            <a:ext cx="10250235" cy="11557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/>
              <a:t>초록색 선 </a:t>
            </a:r>
            <a:r>
              <a:rPr lang="en-US" altLang="ko-KR" dirty="0"/>
              <a:t>: 4</a:t>
            </a:r>
            <a:r>
              <a:rPr lang="ko-KR" altLang="en-US" dirty="0"/>
              <a:t>대장 </a:t>
            </a:r>
            <a:r>
              <a:rPr lang="en-US" altLang="ko-KR" dirty="0"/>
              <a:t>+ </a:t>
            </a:r>
            <a:r>
              <a:rPr lang="ko-KR" altLang="en-US" dirty="0" err="1"/>
              <a:t>피오트로스키의</a:t>
            </a:r>
            <a:r>
              <a:rPr lang="ko-KR" altLang="en-US" dirty="0"/>
              <a:t> </a:t>
            </a:r>
            <a:r>
              <a:rPr lang="en-US" altLang="ko-KR" dirty="0"/>
              <a:t>F Score (</a:t>
            </a:r>
            <a:r>
              <a:rPr lang="ko-KR" altLang="en-US" dirty="0"/>
              <a:t>문제 </a:t>
            </a:r>
            <a:r>
              <a:rPr lang="en-US" altLang="ko-KR" dirty="0"/>
              <a:t>1 </a:t>
            </a:r>
            <a:r>
              <a:rPr lang="ko-KR" altLang="en-US" dirty="0"/>
              <a:t>전략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회색 선 </a:t>
            </a:r>
            <a:r>
              <a:rPr lang="en-US" altLang="ko-KR" dirty="0"/>
              <a:t>: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rtl="0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최대 손실</a:t>
            </a:r>
            <a:r>
              <a:rPr lang="en-US" altLang="ko-KR" dirty="0"/>
              <a:t>(MDD)</a:t>
            </a:r>
            <a:r>
              <a:rPr lang="ko-KR" altLang="en-US" dirty="0"/>
              <a:t>가 있었음을 한눈에 확인할 수 있음</a:t>
            </a:r>
            <a:r>
              <a:rPr lang="en-US" altLang="ko-KR" dirty="0"/>
              <a:t>.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19A988-20E2-4420-9A1F-AF83F628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98623" cy="34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성과 요약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800" y="1690688"/>
            <a:ext cx="4962612" cy="4665662"/>
          </a:xfrm>
        </p:spPr>
        <p:txBody>
          <a:bodyPr rtlCol="0">
            <a:normAutofit lnSpcReduction="10000"/>
          </a:bodyPr>
          <a:lstStyle/>
          <a:p>
            <a:r>
              <a:rPr lang="ko-KR" altLang="en-US" dirty="0"/>
              <a:t>전략</a:t>
            </a:r>
            <a:endParaRPr lang="en-US" altLang="ko-KR" dirty="0"/>
          </a:p>
          <a:p>
            <a:pPr lvl="1"/>
            <a:r>
              <a:rPr lang="ko-KR" altLang="en-US" dirty="0"/>
              <a:t>누적 수익률 </a:t>
            </a:r>
            <a:r>
              <a:rPr lang="en-US" altLang="ko-KR" dirty="0"/>
              <a:t>: 677.66%</a:t>
            </a:r>
          </a:p>
          <a:p>
            <a:pPr lvl="1"/>
            <a:r>
              <a:rPr lang="ko-KR" altLang="en-US" dirty="0"/>
              <a:t>연율화 수익률 </a:t>
            </a:r>
            <a:r>
              <a:rPr lang="en-US" altLang="ko-KR" dirty="0"/>
              <a:t>: 18.22%</a:t>
            </a:r>
          </a:p>
          <a:p>
            <a:pPr lvl="1"/>
            <a:r>
              <a:rPr lang="ko-KR" altLang="en-US" dirty="0"/>
              <a:t>연율화 변동성 </a:t>
            </a:r>
            <a:r>
              <a:rPr lang="en-US" altLang="ko-KR" dirty="0"/>
              <a:t>: 25.41%</a:t>
            </a:r>
          </a:p>
          <a:p>
            <a:pPr lvl="1"/>
            <a:r>
              <a:rPr lang="ko-KR" altLang="en-US" dirty="0"/>
              <a:t>샤프지수 </a:t>
            </a:r>
            <a:r>
              <a:rPr lang="en-US" altLang="ko-KR" dirty="0"/>
              <a:t>: 0.72</a:t>
            </a:r>
          </a:p>
          <a:p>
            <a:pPr lvl="1"/>
            <a:r>
              <a:rPr lang="ko-KR" altLang="en-US" dirty="0"/>
              <a:t>최대 손실 </a:t>
            </a:r>
            <a:r>
              <a:rPr lang="en-US" altLang="ko-KR" dirty="0"/>
              <a:t>(MDD) : -51.87%</a:t>
            </a:r>
          </a:p>
          <a:p>
            <a:endParaRPr lang="en-US" altLang="ko-KR" dirty="0"/>
          </a:p>
          <a:p>
            <a:r>
              <a:rPr lang="ko-KR" altLang="en-US" dirty="0"/>
              <a:t>벤치마크</a:t>
            </a:r>
            <a:endParaRPr lang="en-US" altLang="ko-KR" dirty="0"/>
          </a:p>
          <a:p>
            <a:pPr lvl="1"/>
            <a:r>
              <a:rPr lang="ko-KR" altLang="en-US" dirty="0"/>
              <a:t>누적 수익률 </a:t>
            </a:r>
            <a:r>
              <a:rPr lang="en-US" altLang="ko-KR" dirty="0"/>
              <a:t>: 237.75%</a:t>
            </a:r>
          </a:p>
          <a:p>
            <a:pPr lvl="1"/>
            <a:r>
              <a:rPr lang="ko-KR" altLang="en-US" dirty="0"/>
              <a:t>연율화 수익률 </a:t>
            </a:r>
            <a:r>
              <a:rPr lang="en-US" altLang="ko-KR" dirty="0"/>
              <a:t>: 10.44%</a:t>
            </a:r>
          </a:p>
          <a:p>
            <a:pPr lvl="1"/>
            <a:r>
              <a:rPr lang="ko-KR" altLang="en-US" dirty="0"/>
              <a:t>연율화 변동성 </a:t>
            </a:r>
            <a:r>
              <a:rPr lang="en-US" altLang="ko-KR" dirty="0"/>
              <a:t>: 14.16%</a:t>
            </a:r>
          </a:p>
          <a:p>
            <a:pPr lvl="1"/>
            <a:r>
              <a:rPr lang="ko-KR" altLang="en-US" dirty="0"/>
              <a:t>샤프지수 </a:t>
            </a:r>
            <a:r>
              <a:rPr lang="en-US" altLang="ko-KR" dirty="0"/>
              <a:t>: 0.74</a:t>
            </a:r>
          </a:p>
          <a:p>
            <a:pPr lvl="1"/>
            <a:r>
              <a:rPr lang="ko-KR" altLang="en-US" dirty="0"/>
              <a:t>최대 손실 </a:t>
            </a:r>
            <a:r>
              <a:rPr lang="en-US" altLang="ko-KR" dirty="0"/>
              <a:t>(MDD) : -23.52%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D539A31-C3DD-40D7-AE3F-4F520BB3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8" y="1690688"/>
            <a:ext cx="5109412" cy="355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9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{71EFF9D8-8DCC-4778-AFBD-F02BD17167F9}tf78504181_win32</Template>
  <TotalTime>375</TotalTime>
  <Words>898</Words>
  <Application>Microsoft Office PowerPoint</Application>
  <PresentationFormat>와이드스크린</PresentationFormat>
  <Paragraphs>225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Avenir Next LT Pro</vt:lpstr>
      <vt:lpstr>ShapesVTI</vt:lpstr>
      <vt:lpstr>소프트웨어특강1 중간고사 문제</vt:lpstr>
      <vt:lpstr>문제 1</vt:lpstr>
      <vt:lpstr>문제 1 – 기본 설정</vt:lpstr>
      <vt:lpstr>문제 1 – 팩터 설정</vt:lpstr>
      <vt:lpstr>문제 1 – 수치 조정</vt:lpstr>
      <vt:lpstr>문제 1 백테스팅 결과</vt:lpstr>
      <vt:lpstr>문제 1 – 누적 수익률</vt:lpstr>
      <vt:lpstr>문제 1 – 최대 손실 (MDD)</vt:lpstr>
      <vt:lpstr>문제 1 – 성과 요약</vt:lpstr>
      <vt:lpstr>문제 1 – 기간별 성과</vt:lpstr>
      <vt:lpstr>문제 2</vt:lpstr>
      <vt:lpstr>문제 2 – 기본 설정</vt:lpstr>
      <vt:lpstr>문제 2 – 팩터 설정</vt:lpstr>
      <vt:lpstr>문제 2 – 수치 조정</vt:lpstr>
      <vt:lpstr>문제 2 백테스팅 결과</vt:lpstr>
      <vt:lpstr>문제 2 – 누적 수익률</vt:lpstr>
      <vt:lpstr>문제 2 – 최대 손실 (MDD)</vt:lpstr>
      <vt:lpstr>문제 2 – 성과 요약</vt:lpstr>
      <vt:lpstr>문제 2 – 기간별 성과</vt:lpstr>
      <vt:lpstr>문제점</vt:lpstr>
      <vt:lpstr>문제점 1 – 정렬 기준</vt:lpstr>
      <vt:lpstr>문제점 1 – 정렬 기준</vt:lpstr>
      <vt:lpstr>문제점 2 – 리밸런싱 주기</vt:lpstr>
      <vt:lpstr>문제점 2 – 리밸런싱 주기</vt:lpstr>
      <vt:lpstr>문제점 3 – 기간별 성과</vt:lpstr>
      <vt:lpstr>문제점 3 – 기간별 성과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소프트웨어특강1 중간고사 문제</dc:title>
  <dc:creator>이우석</dc:creator>
  <cp:lastModifiedBy>이우석</cp:lastModifiedBy>
  <cp:revision>12</cp:revision>
  <dcterms:created xsi:type="dcterms:W3CDTF">2022-04-14T11:52:13Z</dcterms:created>
  <dcterms:modified xsi:type="dcterms:W3CDTF">2022-04-15T13:24:05Z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