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57" r:id="rId4"/>
    <p:sldId id="260" r:id="rId5"/>
    <p:sldId id="258" r:id="rId6"/>
    <p:sldId id="261" r:id="rId7"/>
    <p:sldId id="273" r:id="rId8"/>
    <p:sldId id="262" r:id="rId9"/>
    <p:sldId id="263" r:id="rId10"/>
    <p:sldId id="271" r:id="rId11"/>
    <p:sldId id="272" r:id="rId12"/>
    <p:sldId id="274" r:id="rId13"/>
    <p:sldId id="265" r:id="rId14"/>
    <p:sldId id="276" r:id="rId15"/>
    <p:sldId id="277" r:id="rId16"/>
    <p:sldId id="275" r:id="rId17"/>
    <p:sldId id="268" r:id="rId18"/>
    <p:sldId id="278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7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81209-99E6-424E-8353-D1CFD25F540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EFDB-81EC-4C84-8C5A-7F77DD9D1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7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422D6-1F28-49FC-3748-1FBABD53B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C6CA41-52E8-B6B1-59AD-B829237F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50618-C365-98AB-4E80-4A0B523B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CEDD-4A88-4FB3-B27A-CB77443EB1F8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C4176-CF60-95B2-C1DC-D2AB5361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EA782-C1A7-1505-D9AB-7E19C400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7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ACA1C-AE33-B975-B4B2-0ADE33EC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AD8EF-EABE-6C11-DB40-4DB965BEA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7766F-8C8E-FE2D-8546-EB995AEA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885-A0D8-4D6D-933B-2B2C1D869C03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B21AB-4F7D-4651-3645-DE5E5568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A4627-9678-6358-1F99-5F64E65E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55954C-3A02-4B87-8CBC-A505D57E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79832-2059-0F28-5CD6-1F52C3EF5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C12A7-3E90-586C-4FD9-493EA835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6A33-F6A5-48D8-AFA7-763EE1743249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45D69-D0CE-25B3-3F48-E4335AA9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35B68-1C3E-5645-E702-CBEDEDB9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9EF94-12D1-3763-6E6D-76695997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200FB-D70E-A177-7F68-C670ADA0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38DEC-11B3-3574-BBCD-164F0146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623B-8EC5-4273-BD26-54BA01B07FAF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DC014-F60E-DB9B-EFC8-9258F71B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0E3DE-08FE-277C-1B15-7F135B32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B37F2-D80F-710E-027C-E5C4742C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0C4E-D5CF-9507-71C9-389C138C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555B3-392B-B47A-BB89-2D022893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D524-BA6E-48B7-8A3F-271C9D3D191F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B9A8E-F832-D90E-4492-E1264AFB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A13F7-4BF4-C9DB-2D7E-8AB024F3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9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64AF-63A7-FDA5-C238-3E40F080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544F9-7F82-C0FC-21D9-CEDA9427F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CF727-37BD-961E-4F3C-C9A246B2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8CDFD-3DC0-B556-D876-6560CEC3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514B-B5E4-415A-ADD2-DED6106B9F9D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1011A-61E2-C79E-47C2-62985E50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2776F-4052-F461-26F0-21F99529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AF036-0352-80C6-6E73-5B030A53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66DD3-8462-626A-2111-E5477852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075D5-2CC3-57D4-DD99-0DCFD663F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E2461-A0CD-E4D1-A56D-BD313244D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B9F4A4-AD23-3E36-A395-800CBE92B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97772E-D11E-AA06-20D0-61C21F6A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7D6E-D00D-46BC-9776-6852EFE807F5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AD6223-9C7C-59AD-B41E-BE831356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ABBEC-7CA5-3921-C2D7-D6063B56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2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958A-95D8-F11D-E94C-2B9255EE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19D90-7FE1-F738-2AA1-E2D004E0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70F7-2436-4988-9BB0-A729AB7E0680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1595F-8F9A-4145-5C2E-CB797AFC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FCE3A-35E0-8C10-DA57-161EB939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14057-21E2-AE86-7F06-396481C0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E012-2AE2-4141-8178-158003AD2626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6C2E3-878B-5C13-DDD7-6C74AAA1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82D87-5D02-106C-79F1-57D9B026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2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7A391-CE48-4A66-370D-AB5DE03E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CDC57-49B6-DDF8-43AB-FC1F37F7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A9CEE-9BC8-15BB-003F-70A04FB5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6688A-4D01-FC38-D5E2-C19B448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59AE-C2CC-40A9-97C8-58947148F4AA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FEEB0-A2F8-86F6-17E4-808961C9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3DAB1-D7C7-CA05-DD04-6808492C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1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90928-9199-5E4B-187B-7816D896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52E9EC-8B59-811B-FDB1-871701A25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3E1C0-2FF2-C415-9DD3-4B79DDCE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A1BE4-D8AA-16E0-E4AD-36A40416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8309-E79A-4A03-9D2B-20C5931E0E2B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69F82-6E25-C64B-895F-BC985B9D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E8C2D-C58A-8A81-9296-9EC87059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2D5082-4476-5103-50F9-AE0B6D97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CAE28-622E-103B-ACD3-412C4A30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9662F-EC49-ABE8-484D-644701DBF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A29-E28A-440B-B62D-C903412D6CB0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5E2FB-7978-8769-21D2-A20596111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ABCA1-D927-BBDA-A31B-B39CD27D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A7D7-4770-4E30-B222-B395CAE8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2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C2D2-BE4E-EE5A-7B5F-529F6120D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주가와 재무제표 수집</a:t>
            </a:r>
            <a:r>
              <a:rPr lang="en-US" altLang="ko-KR" sz="4800" dirty="0"/>
              <a:t>,</a:t>
            </a:r>
            <a:br>
              <a:rPr lang="en-US" altLang="ko-KR" sz="4800" dirty="0"/>
            </a:br>
            <a:r>
              <a:rPr lang="ko-KR" altLang="en-US" sz="4800" dirty="0"/>
              <a:t>종목 추출 시스템 설계 및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CEC413-1A7A-524D-9EE7-A27EC8F54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진행 가이드라인 </a:t>
            </a:r>
            <a:r>
              <a:rPr lang="en-US" altLang="ko-KR" dirty="0"/>
              <a:t>v0.1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기능정의 및 설계 부분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2022. 5. 17.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97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종목추출 함수 정의 예시</a:t>
            </a:r>
            <a:r>
              <a:rPr lang="en-US" altLang="ko-KR" dirty="0"/>
              <a:t>-</a:t>
            </a:r>
            <a:r>
              <a:rPr lang="en-US" altLang="ko-KR" dirty="0" err="1"/>
              <a:t>getPER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Returns</a:t>
            </a:r>
          </a:p>
          <a:p>
            <a:pPr marL="0" indent="0">
              <a:buNone/>
            </a:pPr>
            <a:r>
              <a:rPr lang="en-US" altLang="ko-KR" dirty="0"/>
              <a:t>    =======</a:t>
            </a:r>
          </a:p>
          <a:p>
            <a:pPr marL="0" indent="0">
              <a:buNone/>
            </a:pPr>
            <a:r>
              <a:rPr lang="en-US" altLang="ko-KR" dirty="0"/>
              <a:t>    # result : </a:t>
            </a:r>
            <a:r>
              <a:rPr lang="en-US" altLang="ko-KR" dirty="0" err="1"/>
              <a:t>pd.DataFrame</a:t>
            </a:r>
            <a:r>
              <a:rPr lang="en-US" altLang="ko-KR" dirty="0"/>
              <a:t> Object, </a:t>
            </a:r>
            <a:r>
              <a:rPr lang="ko-KR" altLang="en-US" dirty="0"/>
              <a:t>기간 내 </a:t>
            </a:r>
            <a:r>
              <a:rPr lang="ko-KR" altLang="en-US" dirty="0" err="1"/>
              <a:t>일자별</a:t>
            </a:r>
            <a:r>
              <a:rPr lang="ko-KR" altLang="en-US" dirty="0"/>
              <a:t> 종가 및 </a:t>
            </a:r>
            <a:r>
              <a:rPr lang="en-US" altLang="ko-KR" dirty="0"/>
              <a:t>PER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# </a:t>
            </a:r>
            <a:r>
              <a:rPr lang="en-US" altLang="ko-KR" dirty="0" err="1"/>
              <a:t>dataframe</a:t>
            </a:r>
            <a:r>
              <a:rPr lang="ko-KR" altLang="en-US" dirty="0"/>
              <a:t>의 </a:t>
            </a:r>
            <a:r>
              <a:rPr lang="en-US" altLang="ko-KR" dirty="0"/>
              <a:t>column </a:t>
            </a:r>
            <a:r>
              <a:rPr lang="ko-KR" altLang="en-US" dirty="0"/>
              <a:t>명 및 설명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exchange    : str, </a:t>
            </a:r>
            <a:r>
              <a:rPr lang="ko-KR" altLang="en-US" dirty="0"/>
              <a:t>지수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 err="1"/>
              <a:t>stock_code</a:t>
            </a:r>
            <a:r>
              <a:rPr lang="en-US" altLang="ko-KR" dirty="0"/>
              <a:t>  : str, </a:t>
            </a:r>
            <a:r>
              <a:rPr lang="ko-KR" altLang="en-US" dirty="0"/>
              <a:t>종목코드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 err="1"/>
              <a:t>stock_name</a:t>
            </a:r>
            <a:r>
              <a:rPr lang="en-US" altLang="ko-KR" dirty="0"/>
              <a:t>  : str, </a:t>
            </a:r>
            <a:r>
              <a:rPr lang="ko-KR" altLang="en-US" dirty="0" err="1"/>
              <a:t>종목명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date        : str, </a:t>
            </a:r>
            <a:r>
              <a:rPr lang="ko-KR" altLang="en-US" dirty="0"/>
              <a:t>일자</a:t>
            </a:r>
            <a:r>
              <a:rPr lang="en-US" altLang="ko-KR" dirty="0"/>
              <a:t>(YYYY-MM-DD)</a:t>
            </a:r>
          </a:p>
          <a:p>
            <a:pPr marL="0" indent="0">
              <a:buNone/>
            </a:pPr>
            <a:r>
              <a:rPr lang="en-US" altLang="ko-KR" dirty="0"/>
              <a:t>        close       : float, </a:t>
            </a:r>
            <a:r>
              <a:rPr lang="ko-KR" altLang="en-US" dirty="0"/>
              <a:t>종가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PER         : float, PER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2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종목추출 함수 설계</a:t>
            </a:r>
            <a:r>
              <a:rPr lang="en-US" altLang="ko-KR" dirty="0"/>
              <a:t>-</a:t>
            </a:r>
            <a:r>
              <a:rPr lang="en-US" altLang="ko-KR" dirty="0" err="1"/>
              <a:t>getPER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flowchart </a:t>
            </a:r>
            <a:r>
              <a:rPr lang="ko-KR" altLang="en-US" dirty="0"/>
              <a:t>기술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8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B930-385F-02ED-1230-4D53DA16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종목추출모듈</a:t>
            </a:r>
            <a:r>
              <a:rPr lang="en-US" altLang="ko-KR" dirty="0"/>
              <a:t>-</a:t>
            </a:r>
            <a:r>
              <a:rPr lang="ko-KR" altLang="en-US" dirty="0"/>
              <a:t>우량주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30ECA-5600-CEBD-D90B-A2FBBC243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A85A5-B2BB-FB96-C45F-4188788F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7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종목추출 기능 </a:t>
            </a:r>
            <a:r>
              <a:rPr lang="en-US" altLang="ko-KR" dirty="0"/>
              <a:t>- </a:t>
            </a:r>
            <a:r>
              <a:rPr lang="ko-KR" altLang="en-US" dirty="0"/>
              <a:t>우량주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투자효율이 좋은 기업</a:t>
            </a:r>
            <a:r>
              <a:rPr lang="en-US" altLang="ko-KR" dirty="0"/>
              <a:t>:ROA</a:t>
            </a:r>
          </a:p>
          <a:p>
            <a:r>
              <a:rPr lang="ko-KR" altLang="en-US" dirty="0"/>
              <a:t>잔여이익모델</a:t>
            </a:r>
            <a:r>
              <a:rPr lang="en-US" altLang="ko-KR" dirty="0"/>
              <a:t>: RIM</a:t>
            </a:r>
          </a:p>
          <a:p>
            <a:r>
              <a:rPr lang="ko-KR" altLang="en-US" dirty="0"/>
              <a:t>영업효율이 좋은 기업</a:t>
            </a:r>
            <a:r>
              <a:rPr lang="en-US" altLang="ko-KR" dirty="0"/>
              <a:t>: GP/A</a:t>
            </a:r>
          </a:p>
          <a:p>
            <a:r>
              <a:rPr lang="ko-KR" altLang="en-US" dirty="0" err="1"/>
              <a:t>존버할</a:t>
            </a:r>
            <a:r>
              <a:rPr lang="ko-KR" altLang="en-US" dirty="0"/>
              <a:t> 수 있는 기업</a:t>
            </a:r>
            <a:r>
              <a:rPr lang="en-US" altLang="ko-KR" dirty="0"/>
              <a:t>: </a:t>
            </a:r>
            <a:r>
              <a:rPr lang="ko-KR" altLang="en-US" dirty="0"/>
              <a:t>안정성지표</a:t>
            </a:r>
            <a:endParaRPr lang="en-US" altLang="ko-KR" dirty="0"/>
          </a:p>
          <a:p>
            <a:r>
              <a:rPr lang="ko-KR" altLang="en-US" dirty="0"/>
              <a:t>쑥쑥 자라는 기업</a:t>
            </a:r>
            <a:r>
              <a:rPr lang="en-US" altLang="ko-KR" dirty="0"/>
              <a:t>: </a:t>
            </a:r>
            <a:r>
              <a:rPr lang="ko-KR" altLang="en-US" dirty="0"/>
              <a:t>성장률 지표</a:t>
            </a:r>
            <a:endParaRPr lang="en-US" altLang="ko-KR" dirty="0"/>
          </a:p>
          <a:p>
            <a:r>
              <a:rPr lang="ko-KR" altLang="en-US" dirty="0"/>
              <a:t>부지런한 기업</a:t>
            </a:r>
            <a:r>
              <a:rPr lang="en-US" altLang="ko-KR" dirty="0"/>
              <a:t>: </a:t>
            </a:r>
            <a:r>
              <a:rPr lang="ko-KR" altLang="en-US" dirty="0"/>
              <a:t>회전율 지표</a:t>
            </a:r>
            <a:endParaRPr lang="en-US" altLang="ko-KR" dirty="0"/>
          </a:p>
          <a:p>
            <a:r>
              <a:rPr lang="ko-KR" altLang="en-US" dirty="0"/>
              <a:t>해자가 있는 기업</a:t>
            </a:r>
            <a:r>
              <a:rPr lang="en-US" altLang="ko-KR" dirty="0"/>
              <a:t>: </a:t>
            </a:r>
            <a:r>
              <a:rPr lang="ko-KR" altLang="en-US" dirty="0"/>
              <a:t>이익률 지표</a:t>
            </a:r>
            <a:endParaRPr lang="en-US" altLang="ko-KR" dirty="0"/>
          </a:p>
          <a:p>
            <a:r>
              <a:rPr lang="ko-KR" altLang="en-US" dirty="0"/>
              <a:t>지분가치가 훼손되는 주식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5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종목추출 함수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함수명</a:t>
            </a:r>
            <a:endParaRPr lang="en-US" altLang="ko-KR" sz="2400" dirty="0"/>
          </a:p>
          <a:p>
            <a:r>
              <a:rPr lang="en-US" altLang="ko-KR" sz="2400" dirty="0"/>
              <a:t>input parameter</a:t>
            </a:r>
          </a:p>
          <a:p>
            <a:r>
              <a:rPr lang="en-US" altLang="ko-KR" sz="2400" dirty="0"/>
              <a:t>return</a:t>
            </a:r>
            <a:r>
              <a:rPr lang="ko-KR" altLang="en-US" sz="2400" dirty="0"/>
              <a:t> 값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2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종목추출 함수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flowchart </a:t>
            </a:r>
            <a:r>
              <a:rPr lang="ko-KR" altLang="en-US" dirty="0"/>
              <a:t>기술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8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B930-385F-02ED-1230-4D53DA16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종목추출모듈</a:t>
            </a:r>
            <a:r>
              <a:rPr lang="en-US" altLang="ko-KR" dirty="0"/>
              <a:t>-</a:t>
            </a:r>
            <a:r>
              <a:rPr lang="ko-KR" altLang="en-US" dirty="0"/>
              <a:t>합성전략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30ECA-5600-CEBD-D90B-A2FBBC243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A85A5-B2BB-FB96-C45F-4188788F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3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전략을 합성하는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그린블라트의</a:t>
            </a:r>
            <a:r>
              <a:rPr lang="ko-KR" altLang="en-US" dirty="0"/>
              <a:t> 마법공식</a:t>
            </a:r>
            <a:endParaRPr lang="en-US" altLang="ko-KR" dirty="0"/>
          </a:p>
          <a:p>
            <a:r>
              <a:rPr lang="ko-KR" altLang="en-US" dirty="0" err="1"/>
              <a:t>피오트로스키의</a:t>
            </a:r>
            <a:r>
              <a:rPr lang="ko-KR" altLang="en-US" dirty="0"/>
              <a:t> </a:t>
            </a:r>
            <a:r>
              <a:rPr lang="en-US" altLang="ko-KR" dirty="0"/>
              <a:t>F-Score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1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종목추출 함수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함수명</a:t>
            </a:r>
            <a:endParaRPr lang="en-US" altLang="ko-KR" sz="2400" dirty="0"/>
          </a:p>
          <a:p>
            <a:r>
              <a:rPr lang="en-US" altLang="ko-KR" sz="2400" dirty="0"/>
              <a:t>input parameter</a:t>
            </a:r>
          </a:p>
          <a:p>
            <a:r>
              <a:rPr lang="en-US" altLang="ko-KR" sz="2400" dirty="0"/>
              <a:t>return</a:t>
            </a:r>
            <a:r>
              <a:rPr lang="ko-KR" altLang="en-US" sz="2400" dirty="0"/>
              <a:t> 값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6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종목추출 함수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flowchart </a:t>
            </a:r>
            <a:r>
              <a:rPr lang="ko-KR" altLang="en-US" dirty="0"/>
              <a:t>기술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5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B930-385F-02ED-1230-4D53DA16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및 재무제표 수집 모듈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30ECA-5600-CEBD-D90B-A2FBBC243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A85A5-B2BB-FB96-C45F-4188788F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DA10B7-D5E4-5D5E-5AA7-35DC7E680155}"/>
              </a:ext>
            </a:extLst>
          </p:cNvPr>
          <p:cNvSpPr/>
          <p:nvPr/>
        </p:nvSpPr>
        <p:spPr>
          <a:xfrm>
            <a:off x="4355690" y="1275737"/>
            <a:ext cx="3185651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i in dates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A747D1-D63B-E178-B568-2F89B060A741}"/>
              </a:ext>
            </a:extLst>
          </p:cNvPr>
          <p:cNvSpPr/>
          <p:nvPr/>
        </p:nvSpPr>
        <p:spPr>
          <a:xfrm>
            <a:off x="4355690" y="489157"/>
            <a:ext cx="3185651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종목 지정</a:t>
            </a:r>
            <a:r>
              <a:rPr lang="en-US" altLang="ko-KR" sz="1200" dirty="0">
                <a:solidFill>
                  <a:schemeClr val="tx1"/>
                </a:solidFill>
              </a:rPr>
              <a:t>, dates </a:t>
            </a:r>
            <a:r>
              <a:rPr lang="ko-KR" altLang="en-US" sz="1200" dirty="0">
                <a:solidFill>
                  <a:schemeClr val="tx1"/>
                </a:solidFill>
              </a:rPr>
              <a:t>지정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B0669C-97C2-B318-C0EC-05D65269927C}"/>
              </a:ext>
            </a:extLst>
          </p:cNvPr>
          <p:cNvSpPr/>
          <p:nvPr/>
        </p:nvSpPr>
        <p:spPr>
          <a:xfrm>
            <a:off x="4842386" y="2679291"/>
            <a:ext cx="2212257" cy="20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dates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dates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B155CD-E1D1-707D-A498-233AA660E64E}"/>
              </a:ext>
            </a:extLst>
          </p:cNvPr>
          <p:cNvSpPr/>
          <p:nvPr/>
        </p:nvSpPr>
        <p:spPr>
          <a:xfrm>
            <a:off x="4355690" y="1669027"/>
            <a:ext cx="3185651" cy="1366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87EE4D2-256C-14D7-5E79-596DA4138F37}"/>
              </a:ext>
            </a:extLst>
          </p:cNvPr>
          <p:cNvSpPr/>
          <p:nvPr/>
        </p:nvSpPr>
        <p:spPr>
          <a:xfrm>
            <a:off x="5132438" y="1966452"/>
            <a:ext cx="1632155" cy="42278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기입력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B280C0-2FAA-DA5C-9448-FF47CF9AC097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5948515" y="2389240"/>
            <a:ext cx="1" cy="29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778447-6C55-8AE4-B70C-EBDCCE6E3B14}"/>
              </a:ext>
            </a:extLst>
          </p:cNvPr>
          <p:cNvSpPr txBox="1"/>
          <p:nvPr/>
        </p:nvSpPr>
        <p:spPr>
          <a:xfrm>
            <a:off x="5948514" y="23715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1ADE58-95F4-1516-87D9-BBAC6976DBCD}"/>
              </a:ext>
            </a:extLst>
          </p:cNvPr>
          <p:cNvCxnSpPr>
            <a:stCxn id="9" idx="1"/>
          </p:cNvCxnSpPr>
          <p:nvPr/>
        </p:nvCxnSpPr>
        <p:spPr>
          <a:xfrm flipH="1">
            <a:off x="4355690" y="2177846"/>
            <a:ext cx="776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2A68A7-8DE4-8049-81E3-23D715DB5C95}"/>
              </a:ext>
            </a:extLst>
          </p:cNvPr>
          <p:cNvSpPr txBox="1"/>
          <p:nvPr/>
        </p:nvSpPr>
        <p:spPr>
          <a:xfrm>
            <a:off x="4582802" y="18553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4464E3-AA56-D032-03FC-3CE3F03E0488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948516" y="1669027"/>
            <a:ext cx="0" cy="2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F0E9C2-C8CF-1392-5914-5BFD65530F7D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948516" y="882447"/>
            <a:ext cx="0" cy="39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F66C9D-B347-1FCB-786D-825EDCA1286D}"/>
              </a:ext>
            </a:extLst>
          </p:cNvPr>
          <p:cNvSpPr/>
          <p:nvPr/>
        </p:nvSpPr>
        <p:spPr>
          <a:xfrm>
            <a:off x="4355688" y="3414251"/>
            <a:ext cx="3185651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, j in dates, </a:t>
            </a:r>
            <a:r>
              <a:rPr lang="ko-KR" altLang="en-US" sz="1200" dirty="0" err="1">
                <a:solidFill>
                  <a:schemeClr val="tx1"/>
                </a:solidFill>
              </a:rPr>
              <a:t>종목명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14752A-3D07-4407-5200-D6E2D355DB48}"/>
              </a:ext>
            </a:extLst>
          </p:cNvPr>
          <p:cNvSpPr/>
          <p:nvPr/>
        </p:nvSpPr>
        <p:spPr>
          <a:xfrm>
            <a:off x="4734230" y="4058263"/>
            <a:ext cx="2212257" cy="20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OHLCV</a:t>
            </a:r>
            <a:r>
              <a:rPr lang="ko-KR" altLang="en-US" sz="1200" dirty="0">
                <a:solidFill>
                  <a:schemeClr val="tx1"/>
                </a:solidFill>
              </a:rPr>
              <a:t> 수집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5F54CA-66C8-5738-9A3B-4E2864857D76}"/>
              </a:ext>
            </a:extLst>
          </p:cNvPr>
          <p:cNvSpPr/>
          <p:nvPr/>
        </p:nvSpPr>
        <p:spPr>
          <a:xfrm>
            <a:off x="4355688" y="3807541"/>
            <a:ext cx="3185651" cy="545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252FBE39-44B9-6968-18DD-9C1A63AE3491}"/>
              </a:ext>
            </a:extLst>
          </p:cNvPr>
          <p:cNvSpPr/>
          <p:nvPr/>
        </p:nvSpPr>
        <p:spPr>
          <a:xfrm>
            <a:off x="5073446" y="4751439"/>
            <a:ext cx="1774724" cy="496529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OHLCV </a:t>
            </a:r>
            <a:r>
              <a:rPr lang="en-US" altLang="ko-KR" sz="1050" dirty="0" err="1">
                <a:solidFill>
                  <a:schemeClr val="tx1"/>
                </a:solidFill>
              </a:rPr>
              <a:t>Dataframe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59A0E2F-B1EC-E06D-838E-B0A6D93B7FA0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5948514" y="3035711"/>
            <a:ext cx="2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BFBD87-2BE3-D506-0D6D-EB8DB0BBA7E4}"/>
              </a:ext>
            </a:extLst>
          </p:cNvPr>
          <p:cNvCxnSpPr/>
          <p:nvPr/>
        </p:nvCxnSpPr>
        <p:spPr>
          <a:xfrm flipH="1">
            <a:off x="5948511" y="4353233"/>
            <a:ext cx="2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243062-A2B2-FDAC-B10E-303A116F6945}"/>
              </a:ext>
            </a:extLst>
          </p:cNvPr>
          <p:cNvSpPr/>
          <p:nvPr/>
        </p:nvSpPr>
        <p:spPr>
          <a:xfrm>
            <a:off x="4355685" y="5540477"/>
            <a:ext cx="3185651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OHLCV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CF1C1E-7CAF-014A-9E0D-EA430102CFE2}"/>
              </a:ext>
            </a:extLst>
          </p:cNvPr>
          <p:cNvCxnSpPr>
            <a:endCxn id="36" idx="0"/>
          </p:cNvCxnSpPr>
          <p:nvPr/>
        </p:nvCxnSpPr>
        <p:spPr>
          <a:xfrm flipH="1">
            <a:off x="5948511" y="5161937"/>
            <a:ext cx="2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통형 39">
            <a:extLst>
              <a:ext uri="{FF2B5EF4-FFF2-40B4-BE49-F238E27FC236}">
                <a16:creationId xmlns:a16="http://schemas.microsoft.com/office/drawing/2014/main" id="{E70F8C39-4C54-9245-3880-1048F4C78D1E}"/>
              </a:ext>
            </a:extLst>
          </p:cNvPr>
          <p:cNvSpPr/>
          <p:nvPr/>
        </p:nvSpPr>
        <p:spPr>
          <a:xfrm>
            <a:off x="5309419" y="6191866"/>
            <a:ext cx="1278194" cy="35887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OHLCV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B51266-813A-2A48-CC24-94FC4EABAB26}"/>
              </a:ext>
            </a:extLst>
          </p:cNvPr>
          <p:cNvSpPr txBox="1"/>
          <p:nvPr/>
        </p:nvSpPr>
        <p:spPr>
          <a:xfrm>
            <a:off x="481780" y="58993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주가 데이터 수집 및 저장</a:t>
            </a:r>
          </a:p>
        </p:txBody>
      </p: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D5AAB80F-CEBA-1C80-7D93-D79EF96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6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2B51266-813A-2A48-CC24-94FC4EABAB26}"/>
              </a:ext>
            </a:extLst>
          </p:cNvPr>
          <p:cNvSpPr txBox="1"/>
          <p:nvPr/>
        </p:nvSpPr>
        <p:spPr>
          <a:xfrm>
            <a:off x="481780" y="58993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주가 데이터베이스 테이블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D8CE0A-3A11-887F-BD70-C364D2AF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2B51266-813A-2A48-CC24-94FC4EABAB26}"/>
              </a:ext>
            </a:extLst>
          </p:cNvPr>
          <p:cNvSpPr txBox="1"/>
          <p:nvPr/>
        </p:nvSpPr>
        <p:spPr>
          <a:xfrm>
            <a:off x="501445" y="489157"/>
            <a:ext cx="4125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재무데이터 수집 및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과제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연간</a:t>
            </a:r>
            <a:r>
              <a:rPr lang="en-US" altLang="ko-KR" dirty="0"/>
              <a:t>, </a:t>
            </a:r>
            <a:r>
              <a:rPr lang="ko-KR" altLang="en-US" dirty="0"/>
              <a:t>분기 구분 수집 프로세스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 데이터베이스 테이블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 입력된 재무제표와의 중복성 체크 후 신규만 입력하는 프로세스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048B-4F85-000B-3462-65D3939B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FF8F2C-C802-6D64-BC1C-5955C478BB13}"/>
              </a:ext>
            </a:extLst>
          </p:cNvPr>
          <p:cNvSpPr/>
          <p:nvPr/>
        </p:nvSpPr>
        <p:spPr>
          <a:xfrm>
            <a:off x="6027175" y="1275737"/>
            <a:ext cx="3185651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i in dates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6798E6-711E-1653-BDFC-8D2C5F0851E7}"/>
              </a:ext>
            </a:extLst>
          </p:cNvPr>
          <p:cNvSpPr/>
          <p:nvPr/>
        </p:nvSpPr>
        <p:spPr>
          <a:xfrm>
            <a:off x="6027175" y="489157"/>
            <a:ext cx="3185651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종목 지정</a:t>
            </a:r>
            <a:r>
              <a:rPr lang="en-US" altLang="ko-KR" sz="1200" dirty="0">
                <a:solidFill>
                  <a:schemeClr val="tx1"/>
                </a:solidFill>
              </a:rPr>
              <a:t>, dates </a:t>
            </a:r>
            <a:r>
              <a:rPr lang="ko-KR" altLang="en-US" sz="1200" dirty="0">
                <a:solidFill>
                  <a:schemeClr val="tx1"/>
                </a:solidFill>
              </a:rPr>
              <a:t>지정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034BE5-7882-9748-D007-D96BA0AF2ACC}"/>
              </a:ext>
            </a:extLst>
          </p:cNvPr>
          <p:cNvSpPr/>
          <p:nvPr/>
        </p:nvSpPr>
        <p:spPr>
          <a:xfrm>
            <a:off x="6513871" y="2679291"/>
            <a:ext cx="2212257" cy="20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dates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dates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DA642D-A2B3-51AC-8EAB-4B8C8B7C3952}"/>
              </a:ext>
            </a:extLst>
          </p:cNvPr>
          <p:cNvSpPr/>
          <p:nvPr/>
        </p:nvSpPr>
        <p:spPr>
          <a:xfrm>
            <a:off x="6027175" y="1669027"/>
            <a:ext cx="3185651" cy="1366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9CC2DCF5-4C71-CCA3-2E58-16F7AD5738F6}"/>
              </a:ext>
            </a:extLst>
          </p:cNvPr>
          <p:cNvSpPr/>
          <p:nvPr/>
        </p:nvSpPr>
        <p:spPr>
          <a:xfrm>
            <a:off x="6803923" y="1966452"/>
            <a:ext cx="1632155" cy="42278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기입력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BA2C61-5F23-1031-89CF-5BD69BF5D1B8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 flipH="1">
            <a:off x="7620000" y="2389240"/>
            <a:ext cx="1" cy="29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32D40E-B849-73F8-C31F-31A7DA22CD7A}"/>
              </a:ext>
            </a:extLst>
          </p:cNvPr>
          <p:cNvSpPr txBox="1"/>
          <p:nvPr/>
        </p:nvSpPr>
        <p:spPr>
          <a:xfrm>
            <a:off x="7619999" y="23715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8068957-E286-E267-150E-17C3F63B2C45}"/>
              </a:ext>
            </a:extLst>
          </p:cNvPr>
          <p:cNvCxnSpPr>
            <a:stCxn id="29" idx="1"/>
          </p:cNvCxnSpPr>
          <p:nvPr/>
        </p:nvCxnSpPr>
        <p:spPr>
          <a:xfrm flipH="1">
            <a:off x="6027175" y="2177846"/>
            <a:ext cx="776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872AF7-2A88-E248-5041-77A57553EEED}"/>
              </a:ext>
            </a:extLst>
          </p:cNvPr>
          <p:cNvSpPr txBox="1"/>
          <p:nvPr/>
        </p:nvSpPr>
        <p:spPr>
          <a:xfrm>
            <a:off x="6254287" y="18553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A400B91-33A5-E016-AB55-D99BC0AADC98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7620001" y="1669027"/>
            <a:ext cx="0" cy="2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9AB02F-2713-7B1E-835D-4583371A7D8E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7620001" y="882447"/>
            <a:ext cx="0" cy="39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0542E4-8148-4DE6-6E22-E1AA3DEC3670}"/>
              </a:ext>
            </a:extLst>
          </p:cNvPr>
          <p:cNvSpPr/>
          <p:nvPr/>
        </p:nvSpPr>
        <p:spPr>
          <a:xfrm>
            <a:off x="5157011" y="3414251"/>
            <a:ext cx="4930886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, j in dates, </a:t>
            </a:r>
            <a:r>
              <a:rPr lang="ko-KR" altLang="en-US" sz="1200" dirty="0" err="1">
                <a:solidFill>
                  <a:schemeClr val="tx1"/>
                </a:solidFill>
              </a:rPr>
              <a:t>종목명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FA9F4F-5BC0-45A6-2DE9-932468F0A8D7}"/>
              </a:ext>
            </a:extLst>
          </p:cNvPr>
          <p:cNvSpPr/>
          <p:nvPr/>
        </p:nvSpPr>
        <p:spPr>
          <a:xfrm>
            <a:off x="5316786" y="3940277"/>
            <a:ext cx="1433046" cy="245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손익계산서수집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0798D0-C07D-4495-1D2F-C601245BA11F}"/>
              </a:ext>
            </a:extLst>
          </p:cNvPr>
          <p:cNvSpPr/>
          <p:nvPr/>
        </p:nvSpPr>
        <p:spPr>
          <a:xfrm>
            <a:off x="5157011" y="3807541"/>
            <a:ext cx="4930886" cy="545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순서도: 문서 45">
            <a:extLst>
              <a:ext uri="{FF2B5EF4-FFF2-40B4-BE49-F238E27FC236}">
                <a16:creationId xmlns:a16="http://schemas.microsoft.com/office/drawing/2014/main" id="{4E57BAA4-D62B-7CC1-8A02-76BB6B61878C}"/>
              </a:ext>
            </a:extLst>
          </p:cNvPr>
          <p:cNvSpPr/>
          <p:nvPr/>
        </p:nvSpPr>
        <p:spPr>
          <a:xfrm>
            <a:off x="5316786" y="4569537"/>
            <a:ext cx="1391259" cy="496529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손익계산서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Dataframe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FC82BAB-43F8-CA9C-C029-75A3F4ADF1B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7620001" y="3035711"/>
            <a:ext cx="2453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2A1BDE1-A27B-CC90-2F1B-80628454EEBA}"/>
              </a:ext>
            </a:extLst>
          </p:cNvPr>
          <p:cNvCxnSpPr/>
          <p:nvPr/>
        </p:nvCxnSpPr>
        <p:spPr>
          <a:xfrm flipH="1">
            <a:off x="6003817" y="4190995"/>
            <a:ext cx="2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0984CF-5771-E5C1-65BC-51FAD5CBE838}"/>
              </a:ext>
            </a:extLst>
          </p:cNvPr>
          <p:cNvSpPr/>
          <p:nvPr/>
        </p:nvSpPr>
        <p:spPr>
          <a:xfrm>
            <a:off x="5316785" y="5358575"/>
            <a:ext cx="1391259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손익계산서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7204D58-C648-A4F2-19F2-1D167F0ECC7B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6012415" y="5033240"/>
            <a:ext cx="1" cy="32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형 50">
            <a:extLst>
              <a:ext uri="{FF2B5EF4-FFF2-40B4-BE49-F238E27FC236}">
                <a16:creationId xmlns:a16="http://schemas.microsoft.com/office/drawing/2014/main" id="{D15E4D3B-82FC-FAF9-CE31-A31B3B666ACE}"/>
              </a:ext>
            </a:extLst>
          </p:cNvPr>
          <p:cNvSpPr/>
          <p:nvPr/>
        </p:nvSpPr>
        <p:spPr>
          <a:xfrm>
            <a:off x="5364725" y="6009964"/>
            <a:ext cx="1278194" cy="35887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손익계산서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682F88-9446-D580-3E6A-5B45CB4BC20E}"/>
              </a:ext>
            </a:extLst>
          </p:cNvPr>
          <p:cNvSpPr/>
          <p:nvPr/>
        </p:nvSpPr>
        <p:spPr>
          <a:xfrm>
            <a:off x="6903476" y="3940278"/>
            <a:ext cx="1433046" cy="245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재무상태표 수집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E937E3E-D7E6-4802-B0DE-ACD8F8D2E97A}"/>
              </a:ext>
            </a:extLst>
          </p:cNvPr>
          <p:cNvCxnSpPr/>
          <p:nvPr/>
        </p:nvCxnSpPr>
        <p:spPr>
          <a:xfrm flipH="1">
            <a:off x="6031465" y="5738341"/>
            <a:ext cx="2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9ECAE388-9495-FB45-1065-52C2AA4B8B0E}"/>
              </a:ext>
            </a:extLst>
          </p:cNvPr>
          <p:cNvSpPr/>
          <p:nvPr/>
        </p:nvSpPr>
        <p:spPr>
          <a:xfrm>
            <a:off x="6903475" y="4569536"/>
            <a:ext cx="1433043" cy="496529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재무상태표</a:t>
            </a:r>
            <a:r>
              <a:rPr lang="en-US" altLang="ko-KR" sz="1050" dirty="0" err="1">
                <a:solidFill>
                  <a:schemeClr val="tx1"/>
                </a:solidFill>
              </a:rPr>
              <a:t>Dataframe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64AED0F-F769-E650-652A-562F8D63CE1A}"/>
              </a:ext>
            </a:extLst>
          </p:cNvPr>
          <p:cNvCxnSpPr/>
          <p:nvPr/>
        </p:nvCxnSpPr>
        <p:spPr>
          <a:xfrm flipH="1">
            <a:off x="7607702" y="4190994"/>
            <a:ext cx="2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4AAD10-F192-7419-C490-A070AAB26E53}"/>
              </a:ext>
            </a:extLst>
          </p:cNvPr>
          <p:cNvSpPr/>
          <p:nvPr/>
        </p:nvSpPr>
        <p:spPr>
          <a:xfrm>
            <a:off x="6903475" y="5358574"/>
            <a:ext cx="1433041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재무상태표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5AC72B3-A2F9-3BEE-94B8-87F476771FDF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7619996" y="5033239"/>
            <a:ext cx="1" cy="32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661732FD-AA55-CE37-0AB2-E91EDA113ABC}"/>
              </a:ext>
            </a:extLst>
          </p:cNvPr>
          <p:cNvSpPr/>
          <p:nvPr/>
        </p:nvSpPr>
        <p:spPr>
          <a:xfrm>
            <a:off x="6968610" y="6009963"/>
            <a:ext cx="1278194" cy="35887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재무상태표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F8E3748-57D8-E3E4-820E-F9CEEC269A47}"/>
              </a:ext>
            </a:extLst>
          </p:cNvPr>
          <p:cNvCxnSpPr/>
          <p:nvPr/>
        </p:nvCxnSpPr>
        <p:spPr>
          <a:xfrm flipH="1">
            <a:off x="7635350" y="5738340"/>
            <a:ext cx="2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58FA24-A6F6-875F-4456-6FFA38C6CB40}"/>
              </a:ext>
            </a:extLst>
          </p:cNvPr>
          <p:cNvSpPr/>
          <p:nvPr/>
        </p:nvSpPr>
        <p:spPr>
          <a:xfrm>
            <a:off x="8496303" y="3940277"/>
            <a:ext cx="1433046" cy="245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현금흐름표 수집</a:t>
            </a:r>
          </a:p>
        </p:txBody>
      </p:sp>
      <p:sp>
        <p:nvSpPr>
          <p:cNvPr id="68" name="순서도: 문서 67">
            <a:extLst>
              <a:ext uri="{FF2B5EF4-FFF2-40B4-BE49-F238E27FC236}">
                <a16:creationId xmlns:a16="http://schemas.microsoft.com/office/drawing/2014/main" id="{FFFFAEE0-4455-3B4B-2557-77AE7C19787E}"/>
              </a:ext>
            </a:extLst>
          </p:cNvPr>
          <p:cNvSpPr/>
          <p:nvPr/>
        </p:nvSpPr>
        <p:spPr>
          <a:xfrm>
            <a:off x="8496302" y="4569535"/>
            <a:ext cx="1433043" cy="496529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현금흐름표 </a:t>
            </a:r>
            <a:r>
              <a:rPr lang="en-US" altLang="ko-KR" sz="1050" dirty="0" err="1">
                <a:solidFill>
                  <a:schemeClr val="tx1"/>
                </a:solidFill>
              </a:rPr>
              <a:t>Dataframe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8FB1AB-B7BF-BE5D-F290-FF0483239D0C}"/>
              </a:ext>
            </a:extLst>
          </p:cNvPr>
          <p:cNvCxnSpPr/>
          <p:nvPr/>
        </p:nvCxnSpPr>
        <p:spPr>
          <a:xfrm flipH="1">
            <a:off x="9200529" y="4190993"/>
            <a:ext cx="2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C074753-4A39-D056-BA38-8E3DF6915DB5}"/>
              </a:ext>
            </a:extLst>
          </p:cNvPr>
          <p:cNvSpPr/>
          <p:nvPr/>
        </p:nvSpPr>
        <p:spPr>
          <a:xfrm>
            <a:off x="8496302" y="5358573"/>
            <a:ext cx="1433041" cy="393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현금흐름표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A6EAD2D-69E6-395C-3883-A589DD25B12D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9212823" y="5033238"/>
            <a:ext cx="1" cy="32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통형 71">
            <a:extLst>
              <a:ext uri="{FF2B5EF4-FFF2-40B4-BE49-F238E27FC236}">
                <a16:creationId xmlns:a16="http://schemas.microsoft.com/office/drawing/2014/main" id="{A08AC7E5-46A5-4A58-55BE-4E81EC59E99A}"/>
              </a:ext>
            </a:extLst>
          </p:cNvPr>
          <p:cNvSpPr/>
          <p:nvPr/>
        </p:nvSpPr>
        <p:spPr>
          <a:xfrm>
            <a:off x="8561437" y="6009962"/>
            <a:ext cx="1278194" cy="35887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현금흐름표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BC905E6-EFE8-94A6-4646-CF21D8EB08BE}"/>
              </a:ext>
            </a:extLst>
          </p:cNvPr>
          <p:cNvCxnSpPr/>
          <p:nvPr/>
        </p:nvCxnSpPr>
        <p:spPr>
          <a:xfrm flipH="1">
            <a:off x="9228177" y="5738339"/>
            <a:ext cx="2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2B51266-813A-2A48-CC24-94FC4EABAB26}"/>
              </a:ext>
            </a:extLst>
          </p:cNvPr>
          <p:cNvSpPr txBox="1"/>
          <p:nvPr/>
        </p:nvSpPr>
        <p:spPr>
          <a:xfrm>
            <a:off x="481780" y="58993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재무제표데이터베이스 테이블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370267-B38F-2272-292F-11AAFD08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B930-385F-02ED-1230-4D53DA16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종목추출모듈</a:t>
            </a:r>
            <a:r>
              <a:rPr lang="en-US" altLang="ko-KR" dirty="0"/>
              <a:t>-</a:t>
            </a:r>
            <a:r>
              <a:rPr lang="ko-KR" altLang="en-US" dirty="0" err="1"/>
              <a:t>가치주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30ECA-5600-CEBD-D90B-A2FBBC243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A85A5-B2BB-FB96-C45F-4188788F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9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종목추출 기능 </a:t>
            </a:r>
            <a:r>
              <a:rPr lang="en-US" altLang="ko-KR" dirty="0"/>
              <a:t>- </a:t>
            </a:r>
            <a:r>
              <a:rPr lang="ko-KR" altLang="en-US" dirty="0" err="1"/>
              <a:t>가치주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이익대비 저평가 종목</a:t>
            </a:r>
            <a:r>
              <a:rPr lang="en-US" altLang="ko-KR" dirty="0"/>
              <a:t>: PER</a:t>
            </a:r>
          </a:p>
          <a:p>
            <a:r>
              <a:rPr lang="ko-KR" altLang="en-US" dirty="0"/>
              <a:t>장부가치대비 저평가 종목</a:t>
            </a:r>
            <a:r>
              <a:rPr lang="en-US" altLang="ko-KR" dirty="0"/>
              <a:t>: PBR</a:t>
            </a:r>
          </a:p>
          <a:p>
            <a:r>
              <a:rPr lang="ko-KR" altLang="en-US" dirty="0"/>
              <a:t>매출대비 저평가 종목</a:t>
            </a:r>
            <a:r>
              <a:rPr lang="en-US" altLang="ko-KR" dirty="0"/>
              <a:t>: PSR</a:t>
            </a:r>
          </a:p>
          <a:p>
            <a:r>
              <a:rPr lang="ko-KR" altLang="en-US" dirty="0"/>
              <a:t>현금흐름대비 저평가 종목</a:t>
            </a:r>
            <a:r>
              <a:rPr lang="en-US" altLang="ko-KR" dirty="0"/>
              <a:t>: PCR</a:t>
            </a:r>
          </a:p>
          <a:p>
            <a:r>
              <a:rPr lang="ko-KR" altLang="en-US" dirty="0"/>
              <a:t>가치지표 결합하기</a:t>
            </a:r>
            <a:endParaRPr lang="en-US" altLang="ko-KR" dirty="0"/>
          </a:p>
          <a:p>
            <a:r>
              <a:rPr lang="ko-KR" altLang="en-US" dirty="0"/>
              <a:t>가치투자 </a:t>
            </a:r>
            <a:r>
              <a:rPr lang="en-US" altLang="ko-KR" dirty="0"/>
              <a:t>4</a:t>
            </a:r>
            <a:r>
              <a:rPr lang="ko-KR" altLang="en-US" dirty="0"/>
              <a:t>대장 콤보</a:t>
            </a:r>
            <a:endParaRPr lang="en-US" altLang="ko-KR" dirty="0"/>
          </a:p>
          <a:p>
            <a:r>
              <a:rPr lang="ko-KR" altLang="en-US" dirty="0"/>
              <a:t>실적대비 기업가치</a:t>
            </a:r>
            <a:r>
              <a:rPr lang="en-US" altLang="ko-KR" dirty="0"/>
              <a:t>: EV/EBITDA &amp; EV Sales</a:t>
            </a:r>
          </a:p>
          <a:p>
            <a:r>
              <a:rPr lang="en-US" altLang="ko-KR" dirty="0"/>
              <a:t>PEG </a:t>
            </a:r>
            <a:r>
              <a:rPr lang="ko-KR" altLang="en-US" dirty="0"/>
              <a:t>기반 종목 추출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0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6067-33FE-3C8F-5298-E3DFB6F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종목추출 함수 정의 예시</a:t>
            </a:r>
            <a:r>
              <a:rPr lang="en-US" altLang="ko-KR" dirty="0"/>
              <a:t>-</a:t>
            </a:r>
            <a:r>
              <a:rPr lang="en-US" altLang="ko-KR" dirty="0" err="1"/>
              <a:t>getPER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4400" dirty="0"/>
              <a:t>def </a:t>
            </a:r>
            <a:r>
              <a:rPr lang="en-US" altLang="ko-KR" sz="4400" dirty="0" err="1"/>
              <a:t>getPER</a:t>
            </a:r>
            <a:r>
              <a:rPr lang="en-US" altLang="ko-KR" sz="4400" dirty="0"/>
              <a:t>(</a:t>
            </a:r>
            <a:r>
              <a:rPr lang="en-US" altLang="ko-KR" sz="4400" dirty="0" err="1"/>
              <a:t>rpt_type,stock_code,start,end,n,rec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:</a:t>
            </a:r>
            <a:r>
              <a:rPr lang="ko-KR" altLang="en-US" sz="4400" dirty="0"/>
              <a:t>특정 종목의 기간 내 </a:t>
            </a:r>
            <a:r>
              <a:rPr lang="en-US" altLang="ko-KR" sz="4400" dirty="0"/>
              <a:t>PER(</a:t>
            </a:r>
            <a:r>
              <a:rPr lang="ko-KR" altLang="en-US" sz="4400" dirty="0"/>
              <a:t>또는 </a:t>
            </a:r>
            <a:r>
              <a:rPr lang="en-US" altLang="ko-KR" sz="4400" dirty="0"/>
              <a:t>1/PER) </a:t>
            </a:r>
            <a:r>
              <a:rPr lang="ko-KR" altLang="en-US" sz="4400" dirty="0"/>
              <a:t>및 </a:t>
            </a:r>
            <a:r>
              <a:rPr lang="en-US" altLang="ko-KR" sz="4400" dirty="0"/>
              <a:t>PER(</a:t>
            </a:r>
            <a:r>
              <a:rPr lang="ko-KR" altLang="en-US" sz="4400" dirty="0"/>
              <a:t>또는 </a:t>
            </a:r>
            <a:r>
              <a:rPr lang="en-US" altLang="ko-KR" sz="4400" dirty="0"/>
              <a:t>1/PER) </a:t>
            </a:r>
            <a:r>
              <a:rPr lang="ko-KR" altLang="en-US" sz="4400" dirty="0"/>
              <a:t>증가율 계산 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...</a:t>
            </a:r>
          </a:p>
          <a:p>
            <a:pPr marL="0" indent="0">
              <a:buNone/>
            </a:pPr>
            <a:r>
              <a:rPr lang="en-US" altLang="ko-KR" sz="4400" dirty="0"/>
              <a:t>    Parameters</a:t>
            </a:r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   : str, </a:t>
            </a:r>
            <a:r>
              <a:rPr lang="ko-KR" altLang="en-US" sz="4400" dirty="0"/>
              <a:t>재무제표 종류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 : str, </a:t>
            </a:r>
            <a:r>
              <a:rPr lang="ko-KR" altLang="en-US" sz="4400" dirty="0"/>
              <a:t>종목코드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</a:t>
            </a:r>
            <a:r>
              <a:rPr lang="en-US" altLang="ko-KR" sz="4400" dirty="0" err="1"/>
              <a:t>st_date</a:t>
            </a:r>
            <a:r>
              <a:rPr lang="en-US" altLang="ko-KR" sz="4400" dirty="0"/>
              <a:t>    : str, </a:t>
            </a:r>
            <a:r>
              <a:rPr lang="ko-KR" altLang="en-US" sz="4400" dirty="0"/>
              <a:t>기준시작일 </a:t>
            </a:r>
            <a:r>
              <a:rPr lang="en-US" altLang="ko-KR" sz="4400" dirty="0"/>
              <a:t>(YYYY-MM-DD)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   : str, </a:t>
            </a:r>
            <a:r>
              <a:rPr lang="ko-KR" altLang="en-US" sz="4400" dirty="0"/>
              <a:t>기준종료일 </a:t>
            </a:r>
            <a:r>
              <a:rPr lang="en-US" altLang="ko-KR" sz="4400" dirty="0"/>
              <a:t>(YYYY-MM-DD)</a:t>
            </a:r>
          </a:p>
          <a:p>
            <a:pPr marL="0" indent="0">
              <a:buNone/>
            </a:pPr>
            <a:r>
              <a:rPr lang="en-US" altLang="ko-KR" sz="4400" dirty="0"/>
              <a:t>    # n          : int, the number of years to go back(</a:t>
            </a:r>
            <a:r>
              <a:rPr lang="ko-KR" altLang="en-US" sz="4400" dirty="0"/>
              <a:t>예</a:t>
            </a:r>
            <a:r>
              <a:rPr lang="en-US" altLang="ko-KR" sz="4400" dirty="0"/>
              <a:t>: n</a:t>
            </a:r>
            <a:r>
              <a:rPr lang="ko-KR" altLang="en-US" sz="4400" dirty="0"/>
              <a:t>년 증가율</a:t>
            </a:r>
            <a:r>
              <a:rPr lang="en-US" altLang="ko-KR" sz="4400" dirty="0"/>
              <a:t>) </a:t>
            </a:r>
          </a:p>
          <a:p>
            <a:pPr marL="0" indent="0">
              <a:buNone/>
            </a:pPr>
            <a:r>
              <a:rPr lang="en-US" altLang="ko-KR" sz="4400" dirty="0"/>
              <a:t>    # rec        : </a:t>
            </a:r>
            <a:r>
              <a:rPr lang="en-US" altLang="ko-KR" sz="4400" dirty="0" err="1"/>
              <a:t>boolean</a:t>
            </a:r>
            <a:r>
              <a:rPr lang="en-US" altLang="ko-KR" sz="4400" dirty="0"/>
              <a:t>, </a:t>
            </a:r>
            <a:r>
              <a:rPr lang="ko-KR" altLang="en-US" sz="4400" dirty="0"/>
              <a:t>역수 반환 여부</a:t>
            </a:r>
          </a:p>
          <a:p>
            <a:pPr marL="0" indent="0">
              <a:buNone/>
            </a:pPr>
            <a:r>
              <a:rPr lang="ko-KR" altLang="en-US" sz="4400" dirty="0"/>
              <a:t>        </a:t>
            </a:r>
            <a:r>
              <a:rPr lang="en-US" altLang="ko-KR" sz="4400" dirty="0"/>
              <a:t>False : Default, PER </a:t>
            </a:r>
            <a:r>
              <a:rPr lang="ko-KR" altLang="en-US" sz="4400" dirty="0"/>
              <a:t>반환</a:t>
            </a:r>
            <a:r>
              <a:rPr lang="en-US" altLang="ko-KR" sz="4400" dirty="0"/>
              <a:t>, True : 1/PER </a:t>
            </a:r>
            <a:r>
              <a:rPr lang="ko-KR" altLang="en-US" sz="4400" dirty="0"/>
              <a:t>반환</a:t>
            </a:r>
          </a:p>
          <a:p>
            <a:pPr marL="0" indent="0">
              <a:buNone/>
            </a:pP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AFBB-E503-7F8E-2E49-6E09C2F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A7D7-4770-4E30-B222-B395CAE888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7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538</Words>
  <Application>Microsoft Office PowerPoint</Application>
  <PresentationFormat>와이드스크린</PresentationFormat>
  <Paragraphs>132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주가와 재무제표 수집, 종목 추출 시스템 설계 및 구현</vt:lpstr>
      <vt:lpstr>주가 및 재무제표 수집 모듈</vt:lpstr>
      <vt:lpstr>PowerPoint 프레젠테이션</vt:lpstr>
      <vt:lpstr>PowerPoint 프레젠테이션</vt:lpstr>
      <vt:lpstr>PowerPoint 프레젠테이션</vt:lpstr>
      <vt:lpstr>PowerPoint 프레젠테이션</vt:lpstr>
      <vt:lpstr>종목추출모듈-가치주</vt:lpstr>
      <vt:lpstr>종목추출 기능 - 가치주</vt:lpstr>
      <vt:lpstr>종목추출 함수 정의 예시-getPER</vt:lpstr>
      <vt:lpstr>종목추출 함수 정의 예시-getPER</vt:lpstr>
      <vt:lpstr>종목추출 함수 설계-getPER</vt:lpstr>
      <vt:lpstr>종목추출모듈-우량주</vt:lpstr>
      <vt:lpstr>종목추출 기능 - 우량주</vt:lpstr>
      <vt:lpstr>종목추출 함수 정의</vt:lpstr>
      <vt:lpstr>종목추출 함수 설계</vt:lpstr>
      <vt:lpstr>종목추출모듈-합성전략</vt:lpstr>
      <vt:lpstr>전략을 합성하는 기술</vt:lpstr>
      <vt:lpstr>종목추출 함수 정의</vt:lpstr>
      <vt:lpstr>종목추출 함수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유성준</dc:creator>
  <cp:lastModifiedBy>유성준</cp:lastModifiedBy>
  <cp:revision>7</cp:revision>
  <dcterms:created xsi:type="dcterms:W3CDTF">2022-05-14T03:26:55Z</dcterms:created>
  <dcterms:modified xsi:type="dcterms:W3CDTF">2022-05-17T01:58:01Z</dcterms:modified>
</cp:coreProperties>
</file>