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12192000"/>
  <p:notesSz cx="6858000" cy="9144000"/>
  <p:embeddedFontLst>
    <p:embeddedFont>
      <p:font typeface="Montserrat SemiBold"/>
      <p:regular r:id="rId55"/>
      <p:bold r:id="rId56"/>
      <p:italic r:id="rId57"/>
      <p:boldItalic r:id="rId58"/>
    </p:embeddedFont>
    <p:embeddedFont>
      <p:font typeface="Montserrat Black"/>
      <p:bold r:id="rId59"/>
      <p:boldItalic r:id="rId60"/>
    </p:embeddedFont>
    <p:embeddedFont>
      <p:font typeface="Montserra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iwvmDRPehUEGXCervYuGU6gnBi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Black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SemiBold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SemiBold-bold.fntdata"/><Relationship Id="rId15" Type="http://schemas.openxmlformats.org/officeDocument/2006/relationships/slide" Target="slides/slide9.xml"/><Relationship Id="rId59" Type="http://schemas.openxmlformats.org/officeDocument/2006/relationships/font" Target="fonts/MontserratBlack-bold.fntdata"/><Relationship Id="rId14" Type="http://schemas.openxmlformats.org/officeDocument/2006/relationships/slide" Target="slides/slide8.xml"/><Relationship Id="rId58" Type="http://schemas.openxmlformats.org/officeDocument/2006/relationships/font" Target="fonts/Montserrat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491024280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c491024280_0_6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491024280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c491024280_0_7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491024280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c491024280_0_7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91024280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c491024280_0_7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49102428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c491024280_0_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4910242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c491024280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c49102428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c49102428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c49102428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c491024280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49102428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c491024280_0_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9102428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c491024280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49102428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c491024280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49102428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c491024280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c49102428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c491024280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c49102428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c491024280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c49102428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c491024280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c49102428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c491024280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49102428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c491024280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c49102428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c491024280_0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49102428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c491024280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c49102428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c491024280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49102428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c491024280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c49102428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c491024280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c491024280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c491024280_0_1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c49102428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c491024280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c491024280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c491024280_0_1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c49102428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c491024280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c49102428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c491024280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91024280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c491024280_0_10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c49102428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c491024280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c49102428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c491024280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c49102428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c491024280_0_1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49102428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c491024280_0_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c491024280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c491024280_0_1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c49102428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c491024280_0_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491024280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c491024280_0_10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491024280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c491024280_0_10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491024280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c491024280_0_1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491024280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c491024280_0_6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49102428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c491024280_0_6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491024280_0_9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c491024280_0_9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c491024280_0_9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91024280_0_9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c491024280_0_9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1c491024280_0_9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c491024280_0_9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c491024280_0_9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491024280_0_9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c491024280_0_9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c491024280_0_9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c491024280_0_9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c491024280_0_9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491024280_0_93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c491024280_0_93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105" name="Google Shape;105;g1c491024280_0_9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c491024280_0_9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c491024280_0_9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491024280_0_9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c491024280_0_94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c491024280_0_94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c491024280_0_9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c491024280_0_9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c491024280_0_9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491024280_0_95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c491024280_0_95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c491024280_0_95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c491024280_0_95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c491024280_0_95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c491024280_0_9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c491024280_0_9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c491024280_0_9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491024280_0_9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c491024280_0_9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c491024280_0_9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c491024280_0_9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491024280_0_9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c491024280_0_96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c491024280_0_96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c491024280_0_9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c491024280_0_9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c491024280_0_9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491024280_0_97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c491024280_0_97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c491024280_0_97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c491024280_0_9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c491024280_0_9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c491024280_0_9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491024280_0_9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c491024280_0_98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c491024280_0_9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c491024280_0_9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c491024280_0_9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491024280_0_98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c491024280_0_98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c491024280_0_9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c491024280_0_9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c491024280_0_9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b="0" i="0" sz="44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491024280_0_9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b="0" i="0" sz="44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c491024280_0_9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3" name="Google Shape;83;g1c491024280_0_9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4" name="Google Shape;84;g1c491024280_0_9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5" name="Google Shape;85;g1c491024280_0_9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219201" y="956700"/>
            <a:ext cx="1175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신용카드 사용자 연체 예측</a:t>
            </a:r>
            <a:endParaRPr b="0" i="0" sz="66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1762126" y="5599100"/>
            <a:ext cx="866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팀 제이지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변민종 김종렬 이진식 이재은</a:t>
            </a:r>
            <a:endParaRPr b="0" i="0" sz="30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g1c491024280_0_69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g1c491024280_0_699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edu_type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c491024280_0_699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5" name="Google Shape;245;g1c491024280_0_69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g1c491024280_0_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806" y="1480700"/>
            <a:ext cx="9227969" cy="4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g1c491024280_0_70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g1c491024280_0_707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family_type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c491024280_0_707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4" name="Google Shape;254;g1c491024280_0_70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g1c491024280_0_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000" y="1895062"/>
            <a:ext cx="5673484" cy="4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g1c491024280_0_71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g1c491024280_0_715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c491024280_0_715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3" name="Google Shape;263;g1c491024280_0_71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4" name="Google Shape;264;g1c491024280_0_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50" y="1364350"/>
            <a:ext cx="10763300" cy="52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g1c491024280_0_72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g1c491024280_0_723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credit &amp; gender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c491024280_0_723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2" name="Google Shape;272;g1c491024280_0_72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3" name="Google Shape;273;g1c491024280_0_7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50" y="1185750"/>
            <a:ext cx="11589509" cy="550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3E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2"/>
          <p:cNvGrpSpPr/>
          <p:nvPr/>
        </p:nvGrpSpPr>
        <p:grpSpPr>
          <a:xfrm>
            <a:off x="901722" y="2721197"/>
            <a:ext cx="4298806" cy="1970041"/>
            <a:chOff x="901700" y="2721114"/>
            <a:chExt cx="3158100" cy="1970041"/>
          </a:xfrm>
        </p:grpSpPr>
        <p:sp>
          <p:nvSpPr>
            <p:cNvPr id="280" name="Google Shape;280;p12"/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2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81" name="Google Shape;281;p12"/>
            <p:cNvSpPr txBox="1"/>
            <p:nvPr/>
          </p:nvSpPr>
          <p:spPr>
            <a:xfrm>
              <a:off x="901700" y="3490555"/>
              <a:ext cx="31581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Data 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  PreProcessing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g1c491024280_0_44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g1c491024280_0_44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g1c491024280_0_440"/>
          <p:cNvSpPr/>
          <p:nvPr/>
        </p:nvSpPr>
        <p:spPr>
          <a:xfrm>
            <a:off x="4937075" y="3174495"/>
            <a:ext cx="2406600" cy="1399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9" name="Google Shape;289;g1c491024280_0_440"/>
          <p:cNvSpPr/>
          <p:nvPr/>
        </p:nvSpPr>
        <p:spPr>
          <a:xfrm>
            <a:off x="2725712" y="3174495"/>
            <a:ext cx="2406600" cy="13998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g1c491024280_0_440"/>
          <p:cNvSpPr/>
          <p:nvPr/>
        </p:nvSpPr>
        <p:spPr>
          <a:xfrm>
            <a:off x="514350" y="3174495"/>
            <a:ext cx="2406600" cy="13998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1" name="Google Shape;291;g1c491024280_0_440"/>
          <p:cNvSpPr/>
          <p:nvPr/>
        </p:nvSpPr>
        <p:spPr>
          <a:xfrm rot="-5400000">
            <a:off x="3514695" y="4030236"/>
            <a:ext cx="321600" cy="1928700"/>
          </a:xfrm>
          <a:prstGeom prst="leftBrace">
            <a:avLst>
              <a:gd fmla="val 54487" name="adj1"/>
              <a:gd fmla="val 50000" name="adj2"/>
            </a:avLst>
          </a:prstGeom>
          <a:noFill/>
          <a:ln cap="flat" cmpd="sng" w="9525">
            <a:solidFill>
              <a:srgbClr val="6C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g1c491024280_0_440"/>
          <p:cNvSpPr/>
          <p:nvPr/>
        </p:nvSpPr>
        <p:spPr>
          <a:xfrm flipH="1" rot="-5400000">
            <a:off x="1317900" y="1876096"/>
            <a:ext cx="321600" cy="1928700"/>
          </a:xfrm>
          <a:prstGeom prst="leftBrace">
            <a:avLst>
              <a:gd fmla="val 54487" name="adj1"/>
              <a:gd fmla="val 50000" name="adj2"/>
            </a:avLst>
          </a:prstGeom>
          <a:noFill/>
          <a:ln cap="flat" cmpd="sng" w="9525">
            <a:solidFill>
              <a:srgbClr val="6C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3" name="Google Shape;293;g1c491024280_0_440"/>
          <p:cNvSpPr/>
          <p:nvPr/>
        </p:nvSpPr>
        <p:spPr>
          <a:xfrm flipH="1" rot="-5400000">
            <a:off x="5740625" y="1872089"/>
            <a:ext cx="321600" cy="1928700"/>
          </a:xfrm>
          <a:prstGeom prst="leftBrace">
            <a:avLst>
              <a:gd fmla="val 54487" name="adj1"/>
              <a:gd fmla="val 50000" name="adj2"/>
            </a:avLst>
          </a:prstGeom>
          <a:noFill/>
          <a:ln cap="flat" cmpd="sng" w="9525">
            <a:solidFill>
              <a:srgbClr val="6C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4" name="Google Shape;294;g1c491024280_0_440"/>
          <p:cNvSpPr txBox="1"/>
          <p:nvPr/>
        </p:nvSpPr>
        <p:spPr>
          <a:xfrm>
            <a:off x="431413" y="1925654"/>
            <a:ext cx="20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FLAG_MOBIL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g1c491024280_0_440"/>
          <p:cNvSpPr txBox="1"/>
          <p:nvPr/>
        </p:nvSpPr>
        <p:spPr>
          <a:xfrm>
            <a:off x="4896587" y="1639688"/>
            <a:ext cx="200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child_num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family_size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income_total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g1c491024280_0_440"/>
          <p:cNvSpPr txBox="1"/>
          <p:nvPr/>
        </p:nvSpPr>
        <p:spPr>
          <a:xfrm>
            <a:off x="2850452" y="5230275"/>
            <a:ext cx="16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occyp_type</a:t>
            </a:r>
            <a:endParaRPr b="1"/>
          </a:p>
        </p:txBody>
      </p:sp>
      <p:sp>
        <p:nvSpPr>
          <p:cNvPr id="297" name="Google Shape;297;g1c491024280_0_440"/>
          <p:cNvSpPr txBox="1"/>
          <p:nvPr/>
        </p:nvSpPr>
        <p:spPr>
          <a:xfrm>
            <a:off x="585801" y="3469525"/>
            <a:ext cx="200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needless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Cols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g1c491024280_0_440"/>
          <p:cNvSpPr txBox="1"/>
          <p:nvPr/>
        </p:nvSpPr>
        <p:spPr>
          <a:xfrm>
            <a:off x="3425552" y="3469512"/>
            <a:ext cx="153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Missing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Value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g1c491024280_0_440"/>
          <p:cNvSpPr txBox="1"/>
          <p:nvPr/>
        </p:nvSpPr>
        <p:spPr>
          <a:xfrm>
            <a:off x="5679777" y="3621911"/>
            <a:ext cx="15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Outlier</a:t>
            </a:r>
            <a:endParaRPr/>
          </a:p>
        </p:txBody>
      </p:sp>
      <p:sp>
        <p:nvSpPr>
          <p:cNvPr id="300" name="Google Shape;300;g1c491024280_0_440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g1c491024280_0_440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</a:t>
            </a:r>
            <a:endParaRPr/>
          </a:p>
        </p:txBody>
      </p:sp>
      <p:sp>
        <p:nvSpPr>
          <p:cNvPr id="302" name="Google Shape;302;g1c491024280_0_440"/>
          <p:cNvSpPr/>
          <p:nvPr/>
        </p:nvSpPr>
        <p:spPr>
          <a:xfrm>
            <a:off x="9356675" y="3174495"/>
            <a:ext cx="2406600" cy="1399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303;g1c491024280_0_440"/>
          <p:cNvSpPr/>
          <p:nvPr/>
        </p:nvSpPr>
        <p:spPr>
          <a:xfrm>
            <a:off x="7145312" y="3174495"/>
            <a:ext cx="2406600" cy="13998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g1c491024280_0_440"/>
          <p:cNvSpPr/>
          <p:nvPr/>
        </p:nvSpPr>
        <p:spPr>
          <a:xfrm rot="-5400000">
            <a:off x="7934295" y="4030236"/>
            <a:ext cx="321600" cy="1928700"/>
          </a:xfrm>
          <a:prstGeom prst="leftBrace">
            <a:avLst>
              <a:gd fmla="val 54487" name="adj1"/>
              <a:gd fmla="val 50000" name="adj2"/>
            </a:avLst>
          </a:prstGeom>
          <a:noFill/>
          <a:ln cap="flat" cmpd="sng" w="9525">
            <a:solidFill>
              <a:srgbClr val="6C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g1c491024280_0_440"/>
          <p:cNvSpPr/>
          <p:nvPr/>
        </p:nvSpPr>
        <p:spPr>
          <a:xfrm flipH="1" rot="-5400000">
            <a:off x="10160225" y="1872089"/>
            <a:ext cx="321600" cy="1928700"/>
          </a:xfrm>
          <a:prstGeom prst="leftBrace">
            <a:avLst>
              <a:gd fmla="val 54487" name="adj1"/>
              <a:gd fmla="val 50000" name="adj2"/>
            </a:avLst>
          </a:prstGeom>
          <a:noFill/>
          <a:ln cap="flat" cmpd="sng" w="9525">
            <a:solidFill>
              <a:srgbClr val="6C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g1c491024280_0_440"/>
          <p:cNvSpPr txBox="1"/>
          <p:nvPr/>
        </p:nvSpPr>
        <p:spPr>
          <a:xfrm>
            <a:off x="8983475" y="1639688"/>
            <a:ext cx="267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DAYS_EMPLOYED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DAYS_BIRTH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begin_month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g1c491024280_0_440"/>
          <p:cNvSpPr txBox="1"/>
          <p:nvPr/>
        </p:nvSpPr>
        <p:spPr>
          <a:xfrm>
            <a:off x="7047816" y="5230275"/>
            <a:ext cx="209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 Columns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Columns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g1c491024280_0_440"/>
          <p:cNvSpPr txBox="1"/>
          <p:nvPr/>
        </p:nvSpPr>
        <p:spPr>
          <a:xfrm>
            <a:off x="7761954" y="3469500"/>
            <a:ext cx="209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Label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Encoding</a:t>
            </a:r>
            <a:endParaRPr sz="2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9" name="Google Shape;309;g1c491024280_0_440"/>
          <p:cNvSpPr txBox="1"/>
          <p:nvPr/>
        </p:nvSpPr>
        <p:spPr>
          <a:xfrm>
            <a:off x="10068424" y="3455213"/>
            <a:ext cx="251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Date</a:t>
            </a: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Cols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g1c491024280_0_19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g1c491024280_0_192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needless Cols</a:t>
            </a:r>
            <a:endParaRPr/>
          </a:p>
        </p:txBody>
      </p:sp>
      <p:sp>
        <p:nvSpPr>
          <p:cNvPr id="316" name="Google Shape;316;g1c491024280_0_192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17" name="Google Shape;317;g1c491024280_0_19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8" name="Google Shape;318;g1c491024280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50" y="1180663"/>
            <a:ext cx="6811567" cy="552493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c491024280_0_192"/>
          <p:cNvSpPr txBox="1"/>
          <p:nvPr/>
        </p:nvSpPr>
        <p:spPr>
          <a:xfrm>
            <a:off x="324043" y="1388946"/>
            <a:ext cx="4219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FLAG_MOBIL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값이 전부 1로 같아서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성능에 영향을 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주지 않음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g1c491024280_0_20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g1c491024280_0_203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Missing Value</a:t>
            </a:r>
            <a:endParaRPr/>
          </a:p>
        </p:txBody>
      </p:sp>
      <p:sp>
        <p:nvSpPr>
          <p:cNvPr id="326" name="Google Shape;326;g1c491024280_0_203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7" name="Google Shape;327;g1c491024280_0_20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8" name="Google Shape;328;g1c491024280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25" y="1387100"/>
            <a:ext cx="10867351" cy="51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g1c491024280_0_21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g1c491024280_0_210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Outlier</a:t>
            </a:r>
            <a:endParaRPr/>
          </a:p>
        </p:txBody>
      </p:sp>
      <p:sp>
        <p:nvSpPr>
          <p:cNvPr id="335" name="Google Shape;335;g1c491024280_0_210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6" name="Google Shape;336;g1c491024280_0_21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7" name="Google Shape;337;g1c491024280_0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00" y="1377316"/>
            <a:ext cx="10604399" cy="525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g1c491024280_0_48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g1c491024280_0_482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Outlier</a:t>
            </a:r>
            <a:endParaRPr/>
          </a:p>
        </p:txBody>
      </p:sp>
      <p:sp>
        <p:nvSpPr>
          <p:cNvPr id="344" name="Google Shape;344;g1c491024280_0_482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45" name="Google Shape;345;g1c491024280_0_48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g1c491024280_0_482"/>
          <p:cNvSpPr txBox="1"/>
          <p:nvPr/>
        </p:nvSpPr>
        <p:spPr>
          <a:xfrm>
            <a:off x="324050" y="1388950"/>
            <a:ext cx="4505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child_num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family_size와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높은 상관을 보여서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컬럼 삭제 (0.89)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family_size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6보다 큰 Raw 삭제</a:t>
            </a:r>
            <a:endParaRPr sz="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income_total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수입을 가족수로 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나눠서 평균 수입 구하기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47" name="Google Shape;347;g1c491024280_0_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0" y="1096550"/>
            <a:ext cx="6791749" cy="54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2E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4"/>
          <p:cNvGrpSpPr/>
          <p:nvPr/>
        </p:nvGrpSpPr>
        <p:grpSpPr>
          <a:xfrm>
            <a:off x="596869" y="435164"/>
            <a:ext cx="5813430" cy="5890441"/>
            <a:chOff x="901700" y="2568714"/>
            <a:chExt cx="3158100" cy="5890441"/>
          </a:xfrm>
        </p:grpSpPr>
        <p:sp>
          <p:nvSpPr>
            <p:cNvPr id="167" name="Google Shape;167;p4"/>
            <p:cNvSpPr txBox="1"/>
            <p:nvPr/>
          </p:nvSpPr>
          <p:spPr>
            <a:xfrm>
              <a:off x="901700" y="2568714"/>
              <a:ext cx="1888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목차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901700" y="3490555"/>
              <a:ext cx="3158100" cy="49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EDA &amp; Visualization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Data PreProcessing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1st Modeling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Feature Engineering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2nd Modeling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Parameter Tuning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-4572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Montserrat SemiBold"/>
                <a:buChar char="❏"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Conclusion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g1c491024280_0_21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g1c491024280_0_217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Label Encoding</a:t>
            </a:r>
            <a:endParaRPr/>
          </a:p>
        </p:txBody>
      </p:sp>
      <p:sp>
        <p:nvSpPr>
          <p:cNvPr id="354" name="Google Shape;354;g1c491024280_0_217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55" name="Google Shape;355;g1c491024280_0_21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g1c491024280_0_217"/>
          <p:cNvSpPr txBox="1"/>
          <p:nvPr/>
        </p:nvSpPr>
        <p:spPr>
          <a:xfrm>
            <a:off x="324050" y="1388950"/>
            <a:ext cx="4505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 Columns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income_type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edu_type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family_type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house_type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Columns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gender, car, reality</a:t>
            </a:r>
            <a:endParaRPr sz="2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work_phone, phone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email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57" name="Google Shape;357;g1c491024280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00" y="1096550"/>
            <a:ext cx="6867399" cy="23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c491024280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25" y="3328375"/>
            <a:ext cx="3565600" cy="34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c491024280_0_217"/>
          <p:cNvPicPr preferRelativeResize="0"/>
          <p:nvPr/>
        </p:nvPicPr>
        <p:blipFill rotWithShape="1">
          <a:blip r:embed="rId5">
            <a:alphaModFix/>
          </a:blip>
          <a:srcRect b="0" l="0" r="0" t="2210"/>
          <a:stretch/>
        </p:blipFill>
        <p:spPr>
          <a:xfrm>
            <a:off x="8115750" y="3366475"/>
            <a:ext cx="3835325" cy="3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g1c491024280_0_22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g1c491024280_0_224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Date </a:t>
            </a: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associate </a:t>
            </a: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Cols</a:t>
            </a:r>
            <a:endParaRPr/>
          </a:p>
        </p:txBody>
      </p:sp>
      <p:sp>
        <p:nvSpPr>
          <p:cNvPr id="366" name="Google Shape;366;g1c491024280_0_224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7" name="Google Shape;367;g1c491024280_0_22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g1c491024280_0_224"/>
          <p:cNvSpPr txBox="1"/>
          <p:nvPr/>
        </p:nvSpPr>
        <p:spPr>
          <a:xfrm>
            <a:off x="324050" y="1388950"/>
            <a:ext cx="4505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DAYS_EMPLOYED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0보다 크면, 무직으로 판단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0으로 변경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DAYS_BIRTH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범주형 변수(generation)으로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변경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69" name="Google Shape;369;g1c491024280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25" y="4501475"/>
            <a:ext cx="8348651" cy="20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c491024280_0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713" y="1388938"/>
            <a:ext cx="51149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c491024280_0_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4050" y="2751013"/>
            <a:ext cx="17335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3E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6"/>
          <p:cNvGrpSpPr/>
          <p:nvPr/>
        </p:nvGrpSpPr>
        <p:grpSpPr>
          <a:xfrm>
            <a:off x="901700" y="2721114"/>
            <a:ext cx="3158100" cy="1415941"/>
            <a:chOff x="901700" y="2721114"/>
            <a:chExt cx="3158100" cy="1415941"/>
          </a:xfrm>
        </p:grpSpPr>
        <p:sp>
          <p:nvSpPr>
            <p:cNvPr id="377" name="Google Shape;377;p16"/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3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78" name="Google Shape;378;p16"/>
            <p:cNvSpPr txBox="1"/>
            <p:nvPr/>
          </p:nvSpPr>
          <p:spPr>
            <a:xfrm>
              <a:off x="901700" y="3490555"/>
              <a:ext cx="3158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1st Modeling</a:t>
              </a:r>
              <a:endParaRPr/>
            </a:p>
          </p:txBody>
        </p:sp>
      </p:grpSp>
      <p:pic>
        <p:nvPicPr>
          <p:cNvPr id="379" name="Google Shape;3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g1c491024280_0_25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g1c491024280_0_259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creator</a:t>
            </a:r>
            <a:endParaRPr/>
          </a:p>
        </p:txBody>
      </p:sp>
      <p:sp>
        <p:nvSpPr>
          <p:cNvPr id="386" name="Google Shape;386;g1c491024280_0_259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1st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7" name="Google Shape;387;g1c491024280_0_25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8" name="Google Shape;388;g1c491024280_0_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50" y="1096538"/>
            <a:ext cx="6490543" cy="552493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c491024280_0_259"/>
          <p:cNvSpPr txBox="1"/>
          <p:nvPr/>
        </p:nvSpPr>
        <p:spPr>
          <a:xfrm>
            <a:off x="324050" y="1388950"/>
            <a:ext cx="4505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clf_create( )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모델명(str)과 seed를  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입력받는 메소드 생성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: dt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: rf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 : xgb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 : lgb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 : cat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g1c491024280_0_29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g1c491024280_0_294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Modeling</a:t>
            </a:r>
            <a:endParaRPr/>
          </a:p>
        </p:txBody>
      </p:sp>
      <p:sp>
        <p:nvSpPr>
          <p:cNvPr id="396" name="Google Shape;396;g1c491024280_0_294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1st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7" name="Google Shape;397;g1c491024280_0_29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8" name="Google Shape;398;g1c491024280_0_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475" y="2118948"/>
            <a:ext cx="5943600" cy="262010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c491024280_0_294"/>
          <p:cNvSpPr txBox="1"/>
          <p:nvPr/>
        </p:nvSpPr>
        <p:spPr>
          <a:xfrm>
            <a:off x="324050" y="1246075"/>
            <a:ext cx="4505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1st Modeling Score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0.6081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0.7034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0.6867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0.6941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0.7024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EE0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1c491024280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g1c491024280_0_238"/>
          <p:cNvGrpSpPr/>
          <p:nvPr/>
        </p:nvGrpSpPr>
        <p:grpSpPr>
          <a:xfrm>
            <a:off x="901700" y="2721125"/>
            <a:ext cx="3770400" cy="1970025"/>
            <a:chOff x="901700" y="2721125"/>
            <a:chExt cx="3770400" cy="1970025"/>
          </a:xfrm>
        </p:grpSpPr>
        <p:sp>
          <p:nvSpPr>
            <p:cNvPr id="406" name="Google Shape;406;g1c491024280_0_238"/>
            <p:cNvSpPr txBox="1"/>
            <p:nvPr/>
          </p:nvSpPr>
          <p:spPr>
            <a:xfrm>
              <a:off x="901700" y="2721125"/>
              <a:ext cx="211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4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07" name="Google Shape;407;g1c491024280_0_238"/>
            <p:cNvSpPr txBox="1"/>
            <p:nvPr/>
          </p:nvSpPr>
          <p:spPr>
            <a:xfrm>
              <a:off x="901700" y="3490550"/>
              <a:ext cx="3770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Feature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    Engineering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g1c491024280_0_26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g1c491024280_0_266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before_EMPOYED</a:t>
            </a:r>
            <a:endParaRPr/>
          </a:p>
        </p:txBody>
      </p:sp>
      <p:sp>
        <p:nvSpPr>
          <p:cNvPr id="414" name="Google Shape;414;g1c491024280_0_266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Engineering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5" name="Google Shape;415;g1c491024280_0_26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g1c491024280_0_266"/>
          <p:cNvSpPr txBox="1"/>
          <p:nvPr/>
        </p:nvSpPr>
        <p:spPr>
          <a:xfrm>
            <a:off x="324050" y="1388950"/>
            <a:ext cx="6391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before_EMPLOYED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고용되기 전까지의 일(day)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before_EMPLOYED_month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고용되기 전까지의 월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before_EMPLOYED_week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고용되기 전까지의 주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g1c491024280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66625"/>
            <a:ext cx="11887199" cy="117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g1c491024280_0_32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g1c491024280_0_322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EMPLOYED</a:t>
            </a:r>
            <a:endParaRPr/>
          </a:p>
        </p:txBody>
      </p:sp>
      <p:sp>
        <p:nvSpPr>
          <p:cNvPr id="424" name="Google Shape;424;g1c491024280_0_322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Engineering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25" name="Google Shape;425;g1c491024280_0_32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g1c491024280_0_322"/>
          <p:cNvSpPr txBox="1"/>
          <p:nvPr/>
        </p:nvSpPr>
        <p:spPr>
          <a:xfrm>
            <a:off x="324050" y="1388950"/>
            <a:ext cx="6391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EMPLOYED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근속 년수(year)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DAYS_EMPLOYED_</a:t>
            </a: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근속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개월수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</a:t>
            </a: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_EMPLOYED_week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근속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주수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g1c491024280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25" y="5142125"/>
            <a:ext cx="11769950" cy="10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g1c491024280_0_32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g1c491024280_0_329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ID</a:t>
            </a:r>
            <a:endParaRPr/>
          </a:p>
        </p:txBody>
      </p:sp>
      <p:sp>
        <p:nvSpPr>
          <p:cNvPr id="434" name="Google Shape;434;g1c491024280_0_329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Engineering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5" name="Google Shape;435;g1c491024280_0_32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g1c491024280_0_329"/>
          <p:cNvSpPr txBox="1"/>
          <p:nvPr/>
        </p:nvSpPr>
        <p:spPr>
          <a:xfrm>
            <a:off x="324050" y="1388950"/>
            <a:ext cx="119490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데이터가 서로 다른 한 사람을 의미하지 않을 수 있다는 가정 (동일 인물 존재)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몇개의 컬럼을 합쳐서 고유한 사람 파악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동일인물 설정을 위한 변수 선정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gender : 성별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incom_total : 연간 소득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income_type : 소득 분류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DAYS_BIRTH : 출생일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DAYS_EMPLOYED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업무 시작일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g1c491024280_0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849" y="4629150"/>
            <a:ext cx="7366575" cy="1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g1c491024280_0_33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g1c491024280_0_336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delete Cols</a:t>
            </a:r>
            <a:endParaRPr/>
          </a:p>
        </p:txBody>
      </p:sp>
      <p:sp>
        <p:nvSpPr>
          <p:cNvPr id="444" name="Google Shape;444;g1c491024280_0_336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Engineering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45" name="Google Shape;445;g1c491024280_0_33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g1c491024280_0_336"/>
          <p:cNvSpPr txBox="1"/>
          <p:nvPr/>
        </p:nvSpPr>
        <p:spPr>
          <a:xfrm>
            <a:off x="324050" y="1388950"/>
            <a:ext cx="1194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 Columns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만들어진 파생 변수와 다중공선성을 보이는 컬럼 삭제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DAYS_BIRTH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DAYS_EMPLOYED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g1c491024280_0_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400" y="2653525"/>
            <a:ext cx="7924801" cy="377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EE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9"/>
          <p:cNvGrpSpPr/>
          <p:nvPr/>
        </p:nvGrpSpPr>
        <p:grpSpPr>
          <a:xfrm>
            <a:off x="901703" y="2721140"/>
            <a:ext cx="4013214" cy="1970036"/>
            <a:chOff x="901700" y="2721114"/>
            <a:chExt cx="3770400" cy="1970036"/>
          </a:xfrm>
        </p:grpSpPr>
        <p:sp>
          <p:nvSpPr>
            <p:cNvPr id="175" name="Google Shape;175;p9"/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1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901700" y="3490550"/>
              <a:ext cx="3770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EDA &amp;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     Visualization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3E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1c491024280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g1c491024280_0_245"/>
          <p:cNvGrpSpPr/>
          <p:nvPr/>
        </p:nvGrpSpPr>
        <p:grpSpPr>
          <a:xfrm>
            <a:off x="901761" y="2721167"/>
            <a:ext cx="3956152" cy="1415941"/>
            <a:chOff x="901700" y="2721114"/>
            <a:chExt cx="3158100" cy="1415941"/>
          </a:xfrm>
        </p:grpSpPr>
        <p:sp>
          <p:nvSpPr>
            <p:cNvPr id="454" name="Google Shape;454;g1c491024280_0_245"/>
            <p:cNvSpPr txBox="1"/>
            <p:nvPr/>
          </p:nvSpPr>
          <p:spPr>
            <a:xfrm>
              <a:off x="901700" y="2721114"/>
              <a:ext cx="1996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5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55" name="Google Shape;455;g1c491024280_0_245"/>
            <p:cNvSpPr txBox="1"/>
            <p:nvPr/>
          </p:nvSpPr>
          <p:spPr>
            <a:xfrm>
              <a:off x="901700" y="3490555"/>
              <a:ext cx="3158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2nd Modeling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" name="Google Shape;460;g1c491024280_0_27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1" name="Google Shape;461;g1c491024280_0_273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2nd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62" name="Google Shape;462;g1c491024280_0_27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g1c491024280_0_273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Modeling</a:t>
            </a:r>
            <a:endParaRPr/>
          </a:p>
        </p:txBody>
      </p:sp>
      <p:sp>
        <p:nvSpPr>
          <p:cNvPr id="464" name="Google Shape;464;g1c491024280_0_273"/>
          <p:cNvSpPr txBox="1"/>
          <p:nvPr/>
        </p:nvSpPr>
        <p:spPr>
          <a:xfrm>
            <a:off x="6424800" y="1246075"/>
            <a:ext cx="4505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2nd</a:t>
            </a: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Modeling Score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0.6193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0.7013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0.6878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0.6954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0.7058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g1c491024280_0_273"/>
          <p:cNvSpPr txBox="1"/>
          <p:nvPr/>
        </p:nvSpPr>
        <p:spPr>
          <a:xfrm>
            <a:off x="895550" y="1246075"/>
            <a:ext cx="4505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1st Modeling Score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0.6081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0.7034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0.6867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0.6941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0.7024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3E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g1c491024280_0_252"/>
          <p:cNvGrpSpPr/>
          <p:nvPr/>
        </p:nvGrpSpPr>
        <p:grpSpPr>
          <a:xfrm>
            <a:off x="901700" y="2721114"/>
            <a:ext cx="3158100" cy="1970041"/>
            <a:chOff x="901700" y="2721114"/>
            <a:chExt cx="3158100" cy="1970041"/>
          </a:xfrm>
        </p:grpSpPr>
        <p:sp>
          <p:nvSpPr>
            <p:cNvPr id="471" name="Google Shape;471;g1c491024280_0_252"/>
            <p:cNvSpPr txBox="1"/>
            <p:nvPr/>
          </p:nvSpPr>
          <p:spPr>
            <a:xfrm>
              <a:off x="901700" y="2721114"/>
              <a:ext cx="2055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6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72" name="Google Shape;472;g1c491024280_0_252"/>
            <p:cNvSpPr txBox="1"/>
            <p:nvPr/>
          </p:nvSpPr>
          <p:spPr>
            <a:xfrm>
              <a:off x="901700" y="3490555"/>
              <a:ext cx="31581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Parameter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         Tuning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pic>
        <p:nvPicPr>
          <p:cNvPr id="473" name="Google Shape;473;g1c491024280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Google Shape;478;g1c491024280_0_28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g1c491024280_0_280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Decision Tree</a:t>
            </a:r>
            <a:endParaRPr/>
          </a:p>
        </p:txBody>
      </p:sp>
      <p:sp>
        <p:nvSpPr>
          <p:cNvPr id="480" name="Google Shape;480;g1c491024280_0_280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81" name="Google Shape;481;g1c491024280_0_28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2" name="Google Shape;482;g1c491024280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500" y="1096538"/>
            <a:ext cx="3068424" cy="552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c491024280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050" y="1096538"/>
            <a:ext cx="3150732" cy="552493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1c491024280_0_280"/>
          <p:cNvSpPr txBox="1"/>
          <p:nvPr/>
        </p:nvSpPr>
        <p:spPr>
          <a:xfrm>
            <a:off x="324050" y="1388950"/>
            <a:ext cx="11949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~ 20 까지 반복문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 : 6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accuracy_score 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0.6842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5" name="Google Shape;485;g1c491024280_0_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75" y="4664525"/>
            <a:ext cx="4996200" cy="18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g1c491024280_0_103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" name="Google Shape;491;g1c491024280_0_1030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Decision Tree</a:t>
            </a:r>
            <a:endParaRPr/>
          </a:p>
        </p:txBody>
      </p:sp>
      <p:sp>
        <p:nvSpPr>
          <p:cNvPr id="492" name="Google Shape;492;g1c491024280_0_1030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93" name="Google Shape;493;g1c491024280_0_103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4" name="Google Shape;494;g1c491024280_0_1030"/>
          <p:cNvSpPr txBox="1"/>
          <p:nvPr/>
        </p:nvSpPr>
        <p:spPr>
          <a:xfrm>
            <a:off x="324050" y="1160350"/>
            <a:ext cx="1194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5" name="Google Shape;495;g1c491024280_0_10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25" y="1745350"/>
            <a:ext cx="10956339" cy="4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g1c491024280_0_37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g1c491024280_0_371"/>
          <p:cNvSpPr txBox="1"/>
          <p:nvPr/>
        </p:nvSpPr>
        <p:spPr>
          <a:xfrm>
            <a:off x="1800225" y="258775"/>
            <a:ext cx="100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Random Forest </a:t>
            </a:r>
            <a:endParaRPr/>
          </a:p>
        </p:txBody>
      </p:sp>
      <p:sp>
        <p:nvSpPr>
          <p:cNvPr id="502" name="Google Shape;502;g1c491024280_0_371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3" name="Google Shape;503;g1c491024280_0_37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4" name="Google Shape;504;g1c491024280_0_371"/>
          <p:cNvSpPr txBox="1"/>
          <p:nvPr/>
        </p:nvSpPr>
        <p:spPr>
          <a:xfrm>
            <a:off x="324050" y="1388950"/>
            <a:ext cx="11949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RandomizedSearchCV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n_estimators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max_features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classification_report &gt;&gt;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5" name="Google Shape;505;g1c491024280_0_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25" y="3669475"/>
            <a:ext cx="5791125" cy="297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g1c491024280_0_104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1" name="Google Shape;511;g1c491024280_0_1042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12" name="Google Shape;512;g1c491024280_0_104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g1c491024280_0_1042"/>
          <p:cNvSpPr txBox="1"/>
          <p:nvPr/>
        </p:nvSpPr>
        <p:spPr>
          <a:xfrm>
            <a:off x="324050" y="1160350"/>
            <a:ext cx="1194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g1c491024280_0_1042"/>
          <p:cNvSpPr txBox="1"/>
          <p:nvPr/>
        </p:nvSpPr>
        <p:spPr>
          <a:xfrm>
            <a:off x="1800225" y="258775"/>
            <a:ext cx="100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Random Forest </a:t>
            </a:r>
            <a:endParaRPr/>
          </a:p>
        </p:txBody>
      </p:sp>
      <p:pic>
        <p:nvPicPr>
          <p:cNvPr id="515" name="Google Shape;515;g1c491024280_0_10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25" y="1745350"/>
            <a:ext cx="10956352" cy="4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g1c491024280_0_37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1" name="Google Shape;521;g1c491024280_0_378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Xgboost</a:t>
            </a:r>
            <a:endParaRPr/>
          </a:p>
        </p:txBody>
      </p:sp>
      <p:sp>
        <p:nvSpPr>
          <p:cNvPr id="522" name="Google Shape;522;g1c491024280_0_378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3" name="Google Shape;523;g1c491024280_0_37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4" name="Google Shape;524;g1c491024280_0_378"/>
          <p:cNvSpPr txBox="1"/>
          <p:nvPr/>
        </p:nvSpPr>
        <p:spPr>
          <a:xfrm>
            <a:off x="324050" y="1388950"/>
            <a:ext cx="1194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RandomizedSearchCV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n_estimators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lambda_l1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lambda_l2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subsample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classification_report &gt;&gt;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5" name="Google Shape;525;g1c491024280_0_378"/>
          <p:cNvPicPr preferRelativeResize="0"/>
          <p:nvPr/>
        </p:nvPicPr>
        <p:blipFill rotWithShape="1">
          <a:blip r:embed="rId3">
            <a:alphaModFix/>
          </a:blip>
          <a:srcRect b="14427" l="3090" r="6542" t="6993"/>
          <a:stretch/>
        </p:blipFill>
        <p:spPr>
          <a:xfrm>
            <a:off x="5715000" y="1261788"/>
            <a:ext cx="6119800" cy="2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1c491024280_0_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066" y="3971801"/>
            <a:ext cx="5305786" cy="2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g1c491024280_0_40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g1c491024280_0_406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Xgboost </a:t>
            </a:r>
            <a:endParaRPr/>
          </a:p>
        </p:txBody>
      </p:sp>
      <p:sp>
        <p:nvSpPr>
          <p:cNvPr id="533" name="Google Shape;533;g1c491024280_0_406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34" name="Google Shape;534;g1c491024280_0_40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5" name="Google Shape;535;g1c491024280_0_406"/>
          <p:cNvSpPr txBox="1"/>
          <p:nvPr/>
        </p:nvSpPr>
        <p:spPr>
          <a:xfrm>
            <a:off x="324050" y="1388950"/>
            <a:ext cx="11949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HyperOpt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n_estimators, min_child_weight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learning_rate, colsample_bytree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subsample, max_depth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6" name="Google Shape;536;g1c491024280_0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25" y="4143375"/>
            <a:ext cx="10824651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g1c491024280_0_106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2" name="Google Shape;542;g1c491024280_0_1069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43" name="Google Shape;543;g1c491024280_0_106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g1c491024280_0_1069"/>
          <p:cNvSpPr txBox="1"/>
          <p:nvPr/>
        </p:nvSpPr>
        <p:spPr>
          <a:xfrm>
            <a:off x="324050" y="1160350"/>
            <a:ext cx="1194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g1c491024280_0_1069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Xgboost</a:t>
            </a:r>
            <a:endParaRPr/>
          </a:p>
        </p:txBody>
      </p:sp>
      <p:pic>
        <p:nvPicPr>
          <p:cNvPr id="546" name="Google Shape;546;g1c491024280_0_10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25" y="1745350"/>
            <a:ext cx="10956352" cy="4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5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5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4" name="Google Shape;184;p5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625" y="1009213"/>
            <a:ext cx="4105275" cy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385750" y="1271738"/>
            <a:ext cx="71706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pd.read_csv(</a:t>
            </a:r>
            <a:r>
              <a:rPr lang="en-US" sz="2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'https://raw.githubusercontent.com/Byeon-MJ/ML_Mini_Project_CreditCard/main/dataset/train.csv'</a:t>
            </a:r>
            <a:r>
              <a:rPr lang="en-US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38" y="2871800"/>
            <a:ext cx="6908624" cy="36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g1c491024280_0_38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g1c491024280_0_385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LightGBM</a:t>
            </a:r>
            <a:endParaRPr/>
          </a:p>
        </p:txBody>
      </p:sp>
      <p:sp>
        <p:nvSpPr>
          <p:cNvPr id="553" name="Google Shape;553;g1c491024280_0_385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54" name="Google Shape;554;g1c491024280_0_38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g1c491024280_0_385"/>
          <p:cNvSpPr txBox="1"/>
          <p:nvPr/>
        </p:nvSpPr>
        <p:spPr>
          <a:xfrm>
            <a:off x="476450" y="1541350"/>
            <a:ext cx="1194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RandomizedSearchCV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n_estimators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lambda_l1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lambda_l2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subsample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classification_report &gt;&gt;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6" name="Google Shape;556;g1c491024280_0_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600" y="858750"/>
            <a:ext cx="6282225" cy="28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1c491024280_0_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704" y="3981479"/>
            <a:ext cx="58127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Google Shape;562;g1c491024280_0_41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3" name="Google Shape;563;g1c491024280_0_413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LightGBM</a:t>
            </a:r>
            <a:endParaRPr/>
          </a:p>
        </p:txBody>
      </p:sp>
      <p:sp>
        <p:nvSpPr>
          <p:cNvPr id="564" name="Google Shape;564;g1c491024280_0_413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65" name="Google Shape;565;g1c491024280_0_41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g1c491024280_0_413"/>
          <p:cNvSpPr txBox="1"/>
          <p:nvPr/>
        </p:nvSpPr>
        <p:spPr>
          <a:xfrm>
            <a:off x="324050" y="1388950"/>
            <a:ext cx="11949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HyperOpt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n_estimators, min_child_weight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learning_rate, colsample_bytree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-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subsample, max_depth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g1c491024280_0_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00" y="4153575"/>
            <a:ext cx="10162975" cy="23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g1c491024280_0_106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3" name="Google Shape;573;g1c491024280_0_1060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74" name="Google Shape;574;g1c491024280_0_106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g1c491024280_0_1060"/>
          <p:cNvSpPr txBox="1"/>
          <p:nvPr/>
        </p:nvSpPr>
        <p:spPr>
          <a:xfrm>
            <a:off x="324050" y="1160350"/>
            <a:ext cx="1194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g1c491024280_0_1060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LightGBM</a:t>
            </a:r>
            <a:endParaRPr/>
          </a:p>
        </p:txBody>
      </p:sp>
      <p:pic>
        <p:nvPicPr>
          <p:cNvPr id="577" name="Google Shape;577;g1c491024280_0_10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25" y="1745350"/>
            <a:ext cx="10956352" cy="4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Google Shape;582;g1c491024280_0_39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g1c491024280_0_392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CatBoost</a:t>
            </a:r>
            <a:endParaRPr/>
          </a:p>
        </p:txBody>
      </p:sp>
      <p:sp>
        <p:nvSpPr>
          <p:cNvPr id="584" name="Google Shape;584;g1c491024280_0_392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85" name="Google Shape;585;g1c491024280_0_39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g1c491024280_0_392"/>
          <p:cNvSpPr txBox="1"/>
          <p:nvPr/>
        </p:nvSpPr>
        <p:spPr>
          <a:xfrm>
            <a:off x="324050" y="1388950"/>
            <a:ext cx="11949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Optuna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classification_report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g1c491024280_0_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25" y="1252600"/>
            <a:ext cx="6677024" cy="53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1c491024280_0_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" y="4002250"/>
            <a:ext cx="45624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g1c491024280_0_105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g1c491024280_0_1051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Tuning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95" name="Google Shape;595;g1c491024280_0_105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" name="Google Shape;596;g1c491024280_0_1051"/>
          <p:cNvSpPr txBox="1"/>
          <p:nvPr/>
        </p:nvSpPr>
        <p:spPr>
          <a:xfrm>
            <a:off x="324050" y="1160350"/>
            <a:ext cx="1194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g1c491024280_0_1051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CatBoost</a:t>
            </a:r>
            <a:endParaRPr/>
          </a:p>
        </p:txBody>
      </p:sp>
      <p:pic>
        <p:nvPicPr>
          <p:cNvPr id="598" name="Google Shape;598;g1c491024280_0_10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25" y="1745350"/>
            <a:ext cx="10956352" cy="4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4"/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9" name="Google Shape;609;g1c491024280_0_43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g1c491024280_0_432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성능 비교 - Accuracy Score</a:t>
            </a:r>
            <a:endParaRPr/>
          </a:p>
        </p:txBody>
      </p:sp>
      <p:sp>
        <p:nvSpPr>
          <p:cNvPr id="611" name="Google Shape;611;g1c491024280_0_432"/>
          <p:cNvSpPr txBox="1"/>
          <p:nvPr/>
        </p:nvSpPr>
        <p:spPr>
          <a:xfrm>
            <a:off x="52388" y="212250"/>
            <a:ext cx="18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2" name="Google Shape;612;g1c491024280_0_43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3" name="Google Shape;613;g1c491024280_0_432"/>
          <p:cNvSpPr txBox="1"/>
          <p:nvPr/>
        </p:nvSpPr>
        <p:spPr>
          <a:xfrm>
            <a:off x="381200" y="1160350"/>
            <a:ext cx="3600600" cy="5387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1st Modeling Score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0.6081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0.7034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0.6867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0.6941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0.7024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g1c491024280_0_432"/>
          <p:cNvSpPr txBox="1"/>
          <p:nvPr/>
        </p:nvSpPr>
        <p:spPr>
          <a:xfrm>
            <a:off x="4196013" y="1160350"/>
            <a:ext cx="3705300" cy="5387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2nd Modeling Score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0.6193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0.7013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0.6878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0.6954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0.7058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g1c491024280_0_432"/>
          <p:cNvSpPr txBox="1"/>
          <p:nvPr/>
        </p:nvSpPr>
        <p:spPr>
          <a:xfrm>
            <a:off x="8115525" y="1160350"/>
            <a:ext cx="3705300" cy="5387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 Tuning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0.6842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0.7106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0.7109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0.7051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Char char="-"/>
            </a:pPr>
            <a:r>
              <a:rPr b="1"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0.6924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" y="0"/>
            <a:ext cx="1218946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27"/>
          <p:cNvSpPr txBox="1"/>
          <p:nvPr/>
        </p:nvSpPr>
        <p:spPr>
          <a:xfrm>
            <a:off x="2533647" y="1422400"/>
            <a:ext cx="712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REFERENCE</a:t>
            </a:r>
            <a:endParaRPr sz="6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385450" y="3086125"/>
            <a:ext cx="358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https://dacon.io/competitions</a:t>
            </a:r>
            <a:endParaRPr sz="2000"/>
          </a:p>
        </p:txBody>
      </p:sp>
      <p:sp>
        <p:nvSpPr>
          <p:cNvPr id="623" name="Google Shape;623;p27"/>
          <p:cNvSpPr txBox="1"/>
          <p:nvPr/>
        </p:nvSpPr>
        <p:spPr>
          <a:xfrm>
            <a:off x="385450" y="3929050"/>
            <a:ext cx="378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https://scikit-learn.org/stable</a:t>
            </a:r>
            <a:endParaRPr sz="2000"/>
          </a:p>
        </p:txBody>
      </p:sp>
      <p:sp>
        <p:nvSpPr>
          <p:cNvPr id="624" name="Google Shape;624;p27"/>
          <p:cNvSpPr txBox="1"/>
          <p:nvPr/>
        </p:nvSpPr>
        <p:spPr>
          <a:xfrm>
            <a:off x="385450" y="4843425"/>
            <a:ext cx="53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https://catboost.ai/en/docs/concepts/tutorials</a:t>
            </a:r>
            <a:endParaRPr sz="2000"/>
          </a:p>
        </p:txBody>
      </p:sp>
      <p:sp>
        <p:nvSpPr>
          <p:cNvPr id="625" name="Google Shape;625;p27"/>
          <p:cNvSpPr txBox="1"/>
          <p:nvPr/>
        </p:nvSpPr>
        <p:spPr>
          <a:xfrm>
            <a:off x="385450" y="5686350"/>
            <a:ext cx="52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http://hyperopt.github.io/hyperopt/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6"/>
          <p:cNvSpPr txBox="1"/>
          <p:nvPr/>
        </p:nvSpPr>
        <p:spPr>
          <a:xfrm>
            <a:off x="3578326" y="5563838"/>
            <a:ext cx="5035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END</a:t>
            </a:r>
            <a:endParaRPr b="0" i="0" sz="88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c491024280_0_1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1c491024280_0_108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g1c491024280_0_1086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 Columns(1)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c491024280_0_1086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6" name="Google Shape;196;g1c491024280_0_108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g1c491024280_0_1086"/>
          <p:cNvSpPr txBox="1"/>
          <p:nvPr/>
        </p:nvSpPr>
        <p:spPr>
          <a:xfrm>
            <a:off x="609600" y="1241400"/>
            <a:ext cx="12192000" cy="4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종속 변수</a:t>
            </a:r>
            <a:endParaRPr b="1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credit :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	   사용자의 신용카드 대금 연체를 기준으로 한 신용도 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		=&gt; 낮을수록 높은 신용의 신용카드 사용자를 의미함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독립 변수</a:t>
            </a:r>
            <a:endParaRPr b="1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car : 차량 소유 여부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reality : 부동산 소유 여부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child_num : 자녀 수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income_total : 연간 소득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income_type : 소득 분류</a:t>
            </a:r>
            <a:endParaRPr b="0" i="0" sz="2000" u="none" cap="none" strike="noStrike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c491024280_0_10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425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1c491024280_0_109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g1c491024280_0_1095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 Columns(2)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c491024280_0_1095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6" name="Google Shape;206;g1c491024280_0_109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g1c491024280_0_1095"/>
          <p:cNvSpPr txBox="1"/>
          <p:nvPr/>
        </p:nvSpPr>
        <p:spPr>
          <a:xfrm>
            <a:off x="381000" y="1317600"/>
            <a:ext cx="121920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edu_type : 교육 수준</a:t>
            </a:r>
            <a:endParaRPr b="0" i="0" sz="1800" u="none" cap="none" strike="noStrike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family_type : 결혼 여부</a:t>
            </a:r>
            <a:endParaRPr b="0" i="0" sz="1800" u="none" cap="none" strike="noStrike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house_type : 생활 방식</a:t>
            </a:r>
            <a:endParaRPr b="0" i="0" sz="1800" u="none" cap="none" strike="noStrike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DAYS_BIRTH : 출생일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데이터 수집 당시 (0)부터 역으로 셈,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즉, -1은 데이터 수집일 하루 전에 태어났음을 의미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DAYS_EMPLOYED : 업무 시작일,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	데이터 수집 당시 (0)부터 역으로 셈,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즉, -1은 데이터 수집일 하루 전부터 일을 시작함을 의미,  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양수 값은 고용되지 않은 상태를 의미함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c491024280_0_1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425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1c491024280_0_110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g1c491024280_0_1104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 Columns(3)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c491024280_0_1104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6" name="Google Shape;216;g1c491024280_0_110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g1c491024280_0_1104"/>
          <p:cNvSpPr txBox="1"/>
          <p:nvPr/>
        </p:nvSpPr>
        <p:spPr>
          <a:xfrm>
            <a:off x="381000" y="1393800"/>
            <a:ext cx="121920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FLAG_MOBIL : 핸드폰 소유 여부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work_phone : 업무용 전화 소유 여부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phone : 전화 소유 여부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email : 이메일 소유 여부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occyp_type : 직업 유형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family_size : 가족 규모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begin_month : 신용카드 발급 월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	데이터 수집 당시 (0)부터 역으로 셈, 즉, 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-1은 데이터 수집일 한 달 전에 신용카드를 발급함을 의미</a:t>
            </a:r>
            <a:endParaRPr b="0" i="0" sz="200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g1c491024280_0_68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g1c491024280_0_681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gender, 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c491024280_0_681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5" name="Google Shape;225;g1c491024280_0_68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g1c491024280_0_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529" y="1578725"/>
            <a:ext cx="4446725" cy="468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c491024280_0_6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775" y="1548975"/>
            <a:ext cx="4500602" cy="47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1c491024280_0_69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g1c491024280_0_690"/>
          <p:cNvSpPr txBox="1"/>
          <p:nvPr/>
        </p:nvSpPr>
        <p:spPr>
          <a:xfrm>
            <a:off x="1800225" y="258763"/>
            <a:ext cx="79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reality, income_type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c491024280_0_690"/>
          <p:cNvSpPr txBox="1"/>
          <p:nvPr/>
        </p:nvSpPr>
        <p:spPr>
          <a:xfrm>
            <a:off x="52388" y="212250"/>
            <a:ext cx="18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 &amp; Visualization</a:t>
            </a:r>
            <a:endParaRPr b="0" i="0" sz="1800" u="none" cap="none" strike="noStrik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235;g1c491024280_0_69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6" name="Google Shape;236;g1c491024280_0_6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325" y="1495008"/>
            <a:ext cx="4488201" cy="48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c491024280_0_6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900" y="1623900"/>
            <a:ext cx="6731950" cy="45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2021-10-22T06:13:27Z</dcterms:created>
  <dc:creator>Yu Saebyeol</dc:creator>
</cp:coreProperties>
</file>