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301" r:id="rId2"/>
    <p:sldId id="293" r:id="rId3"/>
    <p:sldId id="295" r:id="rId4"/>
    <p:sldId id="303" r:id="rId5"/>
    <p:sldId id="297" r:id="rId6"/>
    <p:sldId id="298" r:id="rId7"/>
    <p:sldId id="309" r:id="rId8"/>
    <p:sldId id="292" r:id="rId9"/>
    <p:sldId id="262" r:id="rId10"/>
    <p:sldId id="264" r:id="rId11"/>
    <p:sldId id="263" r:id="rId12"/>
    <p:sldId id="265" r:id="rId13"/>
    <p:sldId id="268" r:id="rId14"/>
    <p:sldId id="304" r:id="rId15"/>
    <p:sldId id="269" r:id="rId16"/>
    <p:sldId id="273" r:id="rId17"/>
    <p:sldId id="274" r:id="rId18"/>
    <p:sldId id="276" r:id="rId19"/>
    <p:sldId id="277" r:id="rId20"/>
    <p:sldId id="280" r:id="rId21"/>
    <p:sldId id="281" r:id="rId22"/>
    <p:sldId id="282" r:id="rId23"/>
    <p:sldId id="307" r:id="rId24"/>
    <p:sldId id="30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E3DD-E29A-48C4-9A74-DA6CCB5D679E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080CC-4D05-4706-A3D1-A8A1935C4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8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33E3E2-B9E7-4CBF-AD3B-C9E38687242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756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/>
          <p:cNvSpPr/>
          <p:nvPr userDrawn="1"/>
        </p:nvSpPr>
        <p:spPr>
          <a:xfrm>
            <a:off x="0" y="6143644"/>
            <a:ext cx="9286908" cy="2500330"/>
          </a:xfrm>
          <a:prstGeom prst="wav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ibyeon\Desktop\eastern-pavillions-portfolio-untitld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0" y="144490"/>
            <a:ext cx="8784976" cy="59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1331640" y="2060848"/>
            <a:ext cx="6786610" cy="1656184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PortFolio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4797152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한양대학교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전기공학과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석사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변상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9995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5536" y="836712"/>
            <a:ext cx="8424936" cy="5184576"/>
          </a:xfrm>
          <a:prstGeom prst="roundRect">
            <a:avLst>
              <a:gd name="adj" fmla="val 53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Project_No.1         </a:t>
            </a: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스마트 무인 주차 시스템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No.1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85786" y="1254023"/>
            <a:ext cx="1242648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7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순서</a:t>
            </a:r>
            <a:r>
              <a:rPr lang="ko-KR" altLang="en-US" sz="2700" b="1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도</a:t>
            </a:r>
            <a:endParaRPr kumimoji="0" lang="ko-KR" altLang="en-US" sz="27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accent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80" y="1882715"/>
            <a:ext cx="610020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No.1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4050" y="1228690"/>
            <a:ext cx="239841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Block Diagram</a:t>
            </a:r>
            <a:endParaRPr kumimoji="0" lang="ko-KR" altLang="en-US" sz="2000" dirty="0">
              <a:solidFill>
                <a:schemeClr val="accent1">
                  <a:lumMod val="75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Project_No.1         </a:t>
            </a: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스마트 무인 주차 시스템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45" y="1857365"/>
            <a:ext cx="7200800" cy="393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Project_No.2    </a:t>
            </a:r>
            <a:r>
              <a:rPr lang="en-US" altLang="ko-KR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IoT</a:t>
            </a:r>
            <a:r>
              <a:rPr lang="ko-KR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를 이용한 </a:t>
            </a:r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Smart Plug &amp; Multi-tap </a:t>
            </a:r>
            <a:r>
              <a:rPr lang="ko-KR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동향 연구</a:t>
            </a:r>
            <a:endParaRPr kumimoji="0" lang="ko-KR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No.2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3999"/>
              </p:ext>
            </p:extLst>
          </p:nvPr>
        </p:nvGraphicFramePr>
        <p:xfrm>
          <a:off x="3643313" y="1603375"/>
          <a:ext cx="5286412" cy="3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변상일</a:t>
                      </a:r>
                      <a:endParaRPr lang="en-US" altLang="ko-KR" sz="13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제작기간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동향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Smart Plug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Multi-tap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mobile, Big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Data, Cloud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등과 융합하여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IoT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흐름에 맞게 개발되고 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미래 예측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스마트 플러그 및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멀티탭의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미래 기술 예측은 사람의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뇌파로 홈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IoT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자기 자신만의 플랫폼을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구착하고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가전기기나 인터넷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스마트폰을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언제 어디서나 제어하고 편리하게 사용할 수 있는 세상이 올 듯 합니다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요약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전기를 전원으로 사용하지 않는 제품은 거의 없기 때문에 집안에 제한된 소켓만 있으면 제품을 사용하기가 어렵다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트렌드가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안전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환경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편의성 때문에 증가하고 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중 하나인 스마트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멀티탭의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기술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트렌드에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관해 연구하였다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9" y="1772816"/>
            <a:ext cx="3157628" cy="323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No.2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85786" y="1481009"/>
            <a:ext cx="3759362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7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Brunt Plug </a:t>
            </a:r>
            <a:r>
              <a:rPr lang="ko-KR" altLang="en-US" sz="27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작동 방식</a:t>
            </a:r>
            <a:endParaRPr kumimoji="0" lang="ko-KR" altLang="en-US" sz="27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accent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5536" y="836712"/>
            <a:ext cx="8424936" cy="5184576"/>
          </a:xfrm>
          <a:prstGeom prst="roundRect">
            <a:avLst>
              <a:gd name="adj" fmla="val 53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21" y="1988840"/>
            <a:ext cx="7020362" cy="367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Project_No.2    </a:t>
            </a:r>
            <a:r>
              <a:rPr lang="en-US" altLang="ko-KR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IoT</a:t>
            </a:r>
            <a:r>
              <a:rPr lang="ko-KR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를 이용한 </a:t>
            </a:r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Smart Plug &amp; Multi-tap </a:t>
            </a:r>
            <a:r>
              <a:rPr lang="ko-KR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동향 연구</a:t>
            </a:r>
            <a:endParaRPr kumimoji="0" lang="ko-KR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331640" y="2060848"/>
            <a:ext cx="6786610" cy="208823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실무</a:t>
            </a:r>
            <a:r>
              <a:rPr kumimoji="0" lang="ko-KR" alt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프로젝트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37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Project_No.1        </a:t>
            </a:r>
            <a:r>
              <a:rPr kumimoji="0" lang="en-US" altLang="ko-KR" sz="27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GiMac</a:t>
            </a: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II Plus Zig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68548"/>
              </p:ext>
            </p:extLst>
          </p:nvPr>
        </p:nvGraphicFramePr>
        <p:xfrm>
          <a:off x="3643313" y="1603375"/>
          <a:ext cx="5286412" cy="3457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변상일</a:t>
                      </a:r>
                      <a:endParaRPr lang="en-US" altLang="ko-KR" sz="13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제작기간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구성품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전원부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필터부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기술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Gimac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II Plus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전원 인가를 확인하기 위해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LED,Resistor,Swich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회로를 만들어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Zig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Zig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자체 제작 후 이용하여 전원 인가 여부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 완료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No.1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pic>
        <p:nvPicPr>
          <p:cNvPr id="6146" name="Picture 2" descr="C:\Users\sibyeon\Downloads\IMG_15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67" y="1412776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ibyeon\Desktop\IMG_15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90" y="3739686"/>
            <a:ext cx="1711201" cy="22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No.1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85720" y="1221899"/>
            <a:ext cx="2680542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Block Diagram</a:t>
            </a:r>
            <a:endParaRPr kumimoji="0" lang="ko-KR" altLang="en-US" sz="27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accent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Project_No.1        </a:t>
            </a:r>
            <a:r>
              <a:rPr kumimoji="0" lang="en-US" altLang="ko-KR" sz="27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GiMac</a:t>
            </a: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II Plus Zig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1625991" y="1788669"/>
            <a:ext cx="2143140" cy="428628"/>
          </a:xfrm>
          <a:prstGeom prst="flowChartTermina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Start</a:t>
            </a:r>
            <a:endParaRPr kumimoji="0" lang="en-US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순서도: 수동 입력 40"/>
          <p:cNvSpPr/>
          <p:nvPr/>
        </p:nvSpPr>
        <p:spPr>
          <a:xfrm>
            <a:off x="533650" y="2543636"/>
            <a:ext cx="1857388" cy="500066"/>
          </a:xfrm>
          <a:prstGeom prst="flowChartManualIn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HY견고딕" pitchFamily="18" charset="-127"/>
                <a:ea typeface="HY견고딕" pitchFamily="18" charset="-127"/>
              </a:rPr>
              <a:t>220V_input</a:t>
            </a:r>
            <a:endParaRPr kumimoji="0"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5400000">
            <a:off x="1964843" y="2391930"/>
            <a:ext cx="33655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순서도: 대체 처리 53"/>
          <p:cNvSpPr/>
          <p:nvPr/>
        </p:nvSpPr>
        <p:spPr>
          <a:xfrm>
            <a:off x="782097" y="3358809"/>
            <a:ext cx="1357322" cy="35719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Swich</a:t>
            </a:r>
            <a:endParaRPr kumimoji="0"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순서도: 데이터 54"/>
          <p:cNvSpPr/>
          <p:nvPr/>
        </p:nvSpPr>
        <p:spPr>
          <a:xfrm>
            <a:off x="636045" y="4011971"/>
            <a:ext cx="1643074" cy="357190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connector</a:t>
            </a:r>
            <a:endParaRPr kumimoji="0"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79512" y="836712"/>
            <a:ext cx="8784976" cy="5256584"/>
          </a:xfrm>
          <a:prstGeom prst="roundRect">
            <a:avLst>
              <a:gd name="adj" fmla="val 53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rot="5400000">
            <a:off x="1291689" y="3219645"/>
            <a:ext cx="33655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4" idx="2"/>
          </p:cNvCxnSpPr>
          <p:nvPr/>
        </p:nvCxnSpPr>
        <p:spPr>
          <a:xfrm flipH="1">
            <a:off x="1457582" y="3715999"/>
            <a:ext cx="3176" cy="29597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순서도: 수동 입력 79"/>
          <p:cNvSpPr/>
          <p:nvPr/>
        </p:nvSpPr>
        <p:spPr>
          <a:xfrm>
            <a:off x="2895110" y="2543636"/>
            <a:ext cx="1857388" cy="500066"/>
          </a:xfrm>
          <a:prstGeom prst="flowChartManualIn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5</a:t>
            </a:r>
            <a:r>
              <a:rPr kumimoji="0" lang="en-US" altLang="ko-KR" sz="1000" dirty="0" smtClean="0">
                <a:latin typeface="HY견고딕" pitchFamily="18" charset="-127"/>
                <a:ea typeface="HY견고딕" pitchFamily="18" charset="-127"/>
              </a:rPr>
              <a:t>V_input (On/Off)</a:t>
            </a:r>
            <a:endParaRPr kumimoji="0"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347864" y="2217297"/>
            <a:ext cx="0" cy="40838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순서도: 대체 처리 81"/>
          <p:cNvSpPr/>
          <p:nvPr/>
        </p:nvSpPr>
        <p:spPr>
          <a:xfrm>
            <a:off x="3148319" y="3358809"/>
            <a:ext cx="1357322" cy="35719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Resistor</a:t>
            </a:r>
            <a:endParaRPr kumimoji="0"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순서도: 데이터 82"/>
          <p:cNvSpPr/>
          <p:nvPr/>
        </p:nvSpPr>
        <p:spPr>
          <a:xfrm>
            <a:off x="3002267" y="4011971"/>
            <a:ext cx="1643074" cy="357190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HY견고딕" pitchFamily="18" charset="-127"/>
                <a:ea typeface="HY견고딕" pitchFamily="18" charset="-127"/>
              </a:rPr>
              <a:t>LED</a:t>
            </a:r>
            <a:endParaRPr kumimoji="0"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rot="5400000">
            <a:off x="3657911" y="3219645"/>
            <a:ext cx="33655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823804" y="3725698"/>
            <a:ext cx="2382" cy="2862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순서도: 데이터 85"/>
          <p:cNvSpPr/>
          <p:nvPr/>
        </p:nvSpPr>
        <p:spPr>
          <a:xfrm>
            <a:off x="2966262" y="4723586"/>
            <a:ext cx="1643074" cy="357190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connector</a:t>
            </a:r>
            <a:endParaRPr kumimoji="0"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3620318" y="4554517"/>
            <a:ext cx="33655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flipV="1">
            <a:off x="4757260" y="1844824"/>
            <a:ext cx="1758956" cy="780858"/>
          </a:xfrm>
          <a:prstGeom prst="bentConnector3">
            <a:avLst>
              <a:gd name="adj1" fmla="val 372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flipV="1">
            <a:off x="4757260" y="2560999"/>
            <a:ext cx="1758956" cy="291937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64088" y="210088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611216" y="249258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23" name="정육면체 122"/>
          <p:cNvSpPr/>
          <p:nvPr/>
        </p:nvSpPr>
        <p:spPr>
          <a:xfrm>
            <a:off x="6524999" y="1221899"/>
            <a:ext cx="1512168" cy="1860337"/>
          </a:xfrm>
          <a:prstGeom prst="cub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666946" y="1807938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Gimac</a:t>
            </a:r>
            <a:r>
              <a:rPr lang="en-US" altLang="ko-KR" dirty="0" smtClean="0"/>
              <a:t> II Plus 61850</a:t>
            </a:r>
            <a:endParaRPr lang="ko-KR" altLang="en-US" dirty="0"/>
          </a:p>
        </p:txBody>
      </p:sp>
      <p:cxnSp>
        <p:nvCxnSpPr>
          <p:cNvPr id="193" name="꺾인 연결선 192"/>
          <p:cNvCxnSpPr>
            <a:stCxn id="123" idx="3"/>
            <a:endCxn id="55" idx="4"/>
          </p:cNvCxnSpPr>
          <p:nvPr/>
        </p:nvCxnSpPr>
        <p:spPr>
          <a:xfrm rot="5400000">
            <a:off x="3631360" y="908458"/>
            <a:ext cx="1286925" cy="5634480"/>
          </a:xfrm>
          <a:prstGeom prst="bentConnector3">
            <a:avLst>
              <a:gd name="adj1" fmla="val 176662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endCxn id="55" idx="3"/>
          </p:cNvCxnSpPr>
          <p:nvPr/>
        </p:nvCxnSpPr>
        <p:spPr>
          <a:xfrm rot="10800000" flipV="1">
            <a:off x="1293276" y="3052163"/>
            <a:ext cx="6237767" cy="1316997"/>
          </a:xfrm>
          <a:prstGeom prst="bentConnector4">
            <a:avLst>
              <a:gd name="adj1" fmla="val -143"/>
              <a:gd name="adj2" fmla="val 212368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76056" y="508077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</a:t>
            </a:r>
            <a:endParaRPr lang="ko-KR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032713" y="5606139"/>
            <a:ext cx="53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DO</a:t>
            </a:r>
            <a:endParaRPr lang="ko-KR" altLang="en-US" sz="1400" dirty="0"/>
          </a:p>
        </p:txBody>
      </p:sp>
      <p:cxnSp>
        <p:nvCxnSpPr>
          <p:cNvPr id="221" name="꺾인 연결선 220"/>
          <p:cNvCxnSpPr>
            <a:stCxn id="86" idx="5"/>
            <a:endCxn id="123" idx="5"/>
          </p:cNvCxnSpPr>
          <p:nvPr/>
        </p:nvCxnSpPr>
        <p:spPr>
          <a:xfrm flipV="1">
            <a:off x="4445029" y="1963047"/>
            <a:ext cx="3592138" cy="2939134"/>
          </a:xfrm>
          <a:prstGeom prst="bentConnector3">
            <a:avLst>
              <a:gd name="adj1" fmla="val 103684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대체 처리 32"/>
          <p:cNvSpPr/>
          <p:nvPr/>
        </p:nvSpPr>
        <p:spPr>
          <a:xfrm>
            <a:off x="5048788" y="3012045"/>
            <a:ext cx="1357322" cy="35719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Resistor</a:t>
            </a:r>
            <a:endParaRPr kumimoji="0"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순서도: 데이터 33"/>
          <p:cNvSpPr/>
          <p:nvPr/>
        </p:nvSpPr>
        <p:spPr>
          <a:xfrm>
            <a:off x="4902736" y="3665207"/>
            <a:ext cx="1643074" cy="357190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HY견고딕" pitchFamily="18" charset="-127"/>
                <a:ea typeface="HY견고딕" pitchFamily="18" charset="-127"/>
              </a:rPr>
              <a:t>LED</a:t>
            </a:r>
            <a:endParaRPr kumimoji="0"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5724273" y="3378934"/>
            <a:ext cx="2382" cy="2862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순서도: 데이터 35"/>
          <p:cNvSpPr/>
          <p:nvPr/>
        </p:nvSpPr>
        <p:spPr>
          <a:xfrm>
            <a:off x="4866731" y="4376822"/>
            <a:ext cx="1643074" cy="357190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connector</a:t>
            </a:r>
            <a:endParaRPr kumimoji="0"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rot="5400000">
            <a:off x="5520787" y="4207753"/>
            <a:ext cx="33655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/>
          <p:nvPr/>
        </p:nvCxnSpPr>
        <p:spPr>
          <a:xfrm>
            <a:off x="4572000" y="3082235"/>
            <a:ext cx="476788" cy="108405"/>
          </a:xfrm>
          <a:prstGeom prst="bentConnector3">
            <a:avLst>
              <a:gd name="adj1" fmla="val -4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5400000" flipH="1" flipV="1">
            <a:off x="5868588" y="3619757"/>
            <a:ext cx="1473182" cy="398138"/>
          </a:xfrm>
          <a:prstGeom prst="bentConnector3">
            <a:avLst>
              <a:gd name="adj1" fmla="val 18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Project_No.2             </a:t>
            </a:r>
            <a:r>
              <a:rPr kumimoji="0"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열화상 카메라 </a:t>
            </a:r>
            <a:r>
              <a:rPr kumimoji="0" lang="en-US" altLang="ko-KR" sz="27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ThCam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74707"/>
              </p:ext>
            </p:extLst>
          </p:nvPr>
        </p:nvGraphicFramePr>
        <p:xfrm>
          <a:off x="3643313" y="1603375"/>
          <a:ext cx="5286412" cy="346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변상일</a:t>
                      </a:r>
                      <a:endParaRPr lang="en-US" altLang="ko-KR" sz="13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제작기간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구성품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열화상 카메라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USB 5M Cable, Pad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기술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USB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포트를 이용하여 카메라에 꽂으면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웹페이지에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열화상 정보를 모니터링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ACB OCR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열 정보를 영상으로 변환하여 모니터링을 하고 웹 서버와 연동하여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Anytime, Anywhere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모니터링을 가능하게 함으로서 양산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Process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메뉴얼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도면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No.2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pic>
        <p:nvPicPr>
          <p:cNvPr id="71" name="그림 7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1" y="2564904"/>
            <a:ext cx="3178041" cy="157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5351400" y="4126414"/>
            <a:ext cx="1623433" cy="157579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351400" y="1630975"/>
            <a:ext cx="1623433" cy="157579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No.2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6685" y="1438992"/>
            <a:ext cx="1242648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7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구성</a:t>
            </a:r>
            <a:r>
              <a:rPr lang="ko-KR" altLang="en-US" sz="2700" b="1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도</a:t>
            </a:r>
            <a:endParaRPr kumimoji="0" lang="ko-KR" altLang="en-US" sz="27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accent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536" y="836712"/>
            <a:ext cx="8424936" cy="5184576"/>
          </a:xfrm>
          <a:prstGeom prst="roundRect">
            <a:avLst>
              <a:gd name="adj" fmla="val 53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Project_No.2             </a:t>
            </a:r>
            <a:r>
              <a:rPr kumimoji="0"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열화상 카메라 </a:t>
            </a:r>
            <a:r>
              <a:rPr kumimoji="0" lang="en-US" altLang="ko-KR" sz="27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ThCam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579489" y="3370149"/>
            <a:ext cx="550273" cy="519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74617" y="4729644"/>
            <a:ext cx="7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MCU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932040" y="3519909"/>
            <a:ext cx="550273" cy="519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044234" y="4882679"/>
            <a:ext cx="183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Connection method</a:t>
            </a:r>
          </a:p>
          <a:p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        (USB Mini)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849829" y="3370149"/>
            <a:ext cx="550273" cy="519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282903" y="2234205"/>
            <a:ext cx="193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Camera Module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646420" y="4306616"/>
            <a:ext cx="621324" cy="57606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790526" y="2132856"/>
            <a:ext cx="621324" cy="57606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90526" y="3370149"/>
            <a:ext cx="621324" cy="57606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38" idx="3"/>
            <a:endCxn id="59" idx="1"/>
          </p:cNvCxnSpPr>
          <p:nvPr/>
        </p:nvCxnSpPr>
        <p:spPr>
          <a:xfrm flipV="1">
            <a:off x="2267744" y="3658181"/>
            <a:ext cx="522782" cy="93646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8" idx="3"/>
            <a:endCxn id="56" idx="1"/>
          </p:cNvCxnSpPr>
          <p:nvPr/>
        </p:nvCxnSpPr>
        <p:spPr>
          <a:xfrm flipV="1">
            <a:off x="2267744" y="2420888"/>
            <a:ext cx="522782" cy="217376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67213" y="2737302"/>
            <a:ext cx="126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DC </a:t>
            </a:r>
            <a:r>
              <a:rPr lang="en-US" altLang="ko-KR" sz="1400" dirty="0" err="1" smtClean="0"/>
              <a:t>DC</a:t>
            </a:r>
            <a:r>
              <a:rPr lang="en-US" altLang="ko-KR" sz="1400" dirty="0" smtClean="0"/>
              <a:t> Converter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467213" y="3928954"/>
            <a:ext cx="126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DC </a:t>
            </a:r>
            <a:r>
              <a:rPr lang="en-US" altLang="ko-KR" sz="1400" dirty="0" err="1" smtClean="0"/>
              <a:t>DC</a:t>
            </a:r>
            <a:r>
              <a:rPr lang="en-US" altLang="ko-KR" sz="1400" dirty="0" smtClean="0"/>
              <a:t> Converter</a:t>
            </a:r>
            <a:endParaRPr lang="ko-KR" altLang="en-US" sz="1400" dirty="0"/>
          </a:p>
        </p:txBody>
      </p:sp>
      <p:sp>
        <p:nvSpPr>
          <p:cNvPr id="81" name="직사각형 80"/>
          <p:cNvSpPr/>
          <p:nvPr/>
        </p:nvSpPr>
        <p:spPr>
          <a:xfrm>
            <a:off x="7827781" y="4654764"/>
            <a:ext cx="550273" cy="519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56" idx="3"/>
            <a:endCxn id="61" idx="1"/>
          </p:cNvCxnSpPr>
          <p:nvPr/>
        </p:nvCxnSpPr>
        <p:spPr>
          <a:xfrm flipV="1">
            <a:off x="3411850" y="2418871"/>
            <a:ext cx="1939550" cy="201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59" idx="3"/>
          </p:cNvCxnSpPr>
          <p:nvPr/>
        </p:nvCxnSpPr>
        <p:spPr>
          <a:xfrm flipV="1">
            <a:off x="3411850" y="2680434"/>
            <a:ext cx="1939550" cy="97774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90526" y="2210507"/>
            <a:ext cx="6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1.2v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790526" y="3473515"/>
            <a:ext cx="6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2.8v</a:t>
            </a:r>
            <a:endParaRPr lang="ko-KR" altLang="en-US" dirty="0"/>
          </a:p>
        </p:txBody>
      </p:sp>
      <p:cxnSp>
        <p:nvCxnSpPr>
          <p:cNvPr id="51" name="꺾인 연결선 50"/>
          <p:cNvCxnSpPr>
            <a:stCxn id="71" idx="2"/>
            <a:endCxn id="60" idx="2"/>
          </p:cNvCxnSpPr>
          <p:nvPr/>
        </p:nvCxnSpPr>
        <p:spPr>
          <a:xfrm rot="16200000" flipH="1">
            <a:off x="3913072" y="3452160"/>
            <a:ext cx="296307" cy="4203784"/>
          </a:xfrm>
          <a:prstGeom prst="bentConnector3">
            <a:avLst>
              <a:gd name="adj1" fmla="val 17715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81" idx="1"/>
            <a:endCxn id="60" idx="3"/>
          </p:cNvCxnSpPr>
          <p:nvPr/>
        </p:nvCxnSpPr>
        <p:spPr>
          <a:xfrm flipH="1">
            <a:off x="6974833" y="4914310"/>
            <a:ext cx="8529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18677" y="3594789"/>
            <a:ext cx="7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66126" y="3472545"/>
            <a:ext cx="7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85" idx="3"/>
            <a:endCxn id="60" idx="0"/>
          </p:cNvCxnSpPr>
          <p:nvPr/>
        </p:nvCxnSpPr>
        <p:spPr>
          <a:xfrm>
            <a:off x="5595675" y="3779455"/>
            <a:ext cx="567442" cy="34695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1"/>
            <a:endCxn id="61" idx="2"/>
          </p:cNvCxnSpPr>
          <p:nvPr/>
        </p:nvCxnSpPr>
        <p:spPr>
          <a:xfrm rot="10800000">
            <a:off x="6163118" y="3206767"/>
            <a:ext cx="303009" cy="45044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14418" y="4729644"/>
            <a:ext cx="7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Reset</a:t>
            </a:r>
            <a:endParaRPr lang="ko-KR" altLang="en-US" dirty="0"/>
          </a:p>
        </p:txBody>
      </p:sp>
      <p:cxnSp>
        <p:nvCxnSpPr>
          <p:cNvPr id="95" name="꺾인 연결선 94"/>
          <p:cNvCxnSpPr>
            <a:endCxn id="60" idx="1"/>
          </p:cNvCxnSpPr>
          <p:nvPr/>
        </p:nvCxnSpPr>
        <p:spPr>
          <a:xfrm>
            <a:off x="3411850" y="3779455"/>
            <a:ext cx="1939550" cy="113485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736466" y="3445029"/>
            <a:ext cx="86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Diode</a:t>
            </a:r>
            <a:endParaRPr lang="ko-KR" altLang="en-US" dirty="0"/>
          </a:p>
        </p:txBody>
      </p:sp>
      <p:cxnSp>
        <p:nvCxnSpPr>
          <p:cNvPr id="98" name="꺾인 연결선 97"/>
          <p:cNvCxnSpPr>
            <a:stCxn id="72" idx="0"/>
          </p:cNvCxnSpPr>
          <p:nvPr/>
        </p:nvCxnSpPr>
        <p:spPr>
          <a:xfrm rot="16200000" flipV="1">
            <a:off x="7075270" y="2320452"/>
            <a:ext cx="949261" cy="115013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72" idx="2"/>
          </p:cNvCxnSpPr>
          <p:nvPr/>
        </p:nvCxnSpPr>
        <p:spPr>
          <a:xfrm rot="5400000">
            <a:off x="7239961" y="3624114"/>
            <a:ext cx="619879" cy="115013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Project_No.3               </a:t>
            </a: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도면도 해석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52309"/>
              </p:ext>
            </p:extLst>
          </p:nvPr>
        </p:nvGraphicFramePr>
        <p:xfrm>
          <a:off x="3643313" y="1603375"/>
          <a:ext cx="5286412" cy="346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변상일</a:t>
                      </a:r>
                      <a:endParaRPr lang="en-US" altLang="ko-KR" sz="13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제작기간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구성품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AutoCad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Mechanical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2017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기술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AutoCad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Mechanical 2017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이용하여 도면 수정 및 작성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AutoCad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이용하여 제품 도면을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AutoCad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구현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양산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No.3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21621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20" y="3337967"/>
            <a:ext cx="1487954" cy="247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331640" y="2060848"/>
            <a:ext cx="6786610" cy="208823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석사 프로젝트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Project_No.4               </a:t>
            </a: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신뢰성 시험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No.4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69674"/>
              </p:ext>
            </p:extLst>
          </p:nvPr>
        </p:nvGraphicFramePr>
        <p:xfrm>
          <a:off x="3643313" y="1603375"/>
          <a:ext cx="5286412" cy="3703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변상일</a:t>
                      </a:r>
                      <a:endParaRPr lang="en-US" altLang="ko-KR" sz="13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제작기간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구성품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Globally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널리 사용되는 상용 규격이나 상용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가지고 있는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Excel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기술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Reliability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Prediction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에는 이용 가능한 정보의 양과 질에 따라 두 가지 기술을 제시하고 있는데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 설계 단계의 가용한 정보와 질이 제한적인 상황에서 적용하는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 Count Method(PCM)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설계 단계의 규격에서 요구하는 대부분의 정보를 이용할 수 있는 경우 적용하는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 Stress Analysis(PSA)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사용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열화상카메라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ThCam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에너지무선수집기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 Collector)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신뢰성 시험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진행함으로서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부품 수명과 제품 수명 예측에 대해 이해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8" y="1464075"/>
            <a:ext cx="3076748" cy="181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75" y="3432175"/>
            <a:ext cx="3111516" cy="17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No.4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Project_No.4               </a:t>
            </a: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신뢰성 시험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725" y="888973"/>
            <a:ext cx="869611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46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순서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7550" lvl="1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smtClean="0">
                <a:latin typeface="+mn-ea"/>
              </a:rPr>
              <a:t>신뢰성 부품 평가는</a:t>
            </a:r>
            <a:r>
              <a:rPr lang="en-US" altLang="ko-KR" sz="1200" dirty="0" smtClean="0">
                <a:latin typeface="+mn-ea"/>
              </a:rPr>
              <a:t> 217F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217Plus</a:t>
            </a:r>
            <a:r>
              <a:rPr lang="ko-KR" altLang="en-US" sz="1200" dirty="0" smtClean="0">
                <a:latin typeface="+mn-ea"/>
              </a:rPr>
              <a:t>를 둘 중 하나를 선택 후 아래와 같이 진행한다</a:t>
            </a:r>
            <a:r>
              <a:rPr lang="en-US" altLang="ko-KR" sz="1200" dirty="0" smtClean="0">
                <a:latin typeface="+mn-ea"/>
              </a:rPr>
              <a:t>. 1</a:t>
            </a:r>
            <a:r>
              <a:rPr lang="ko-KR" altLang="en-US" sz="1200" dirty="0" smtClean="0">
                <a:latin typeface="+mn-ea"/>
              </a:rPr>
              <a:t>차적으로 </a:t>
            </a:r>
            <a:r>
              <a:rPr lang="en-US" altLang="ko-KR" sz="1200" dirty="0" smtClean="0">
                <a:latin typeface="+mn-ea"/>
              </a:rPr>
              <a:t>PCM</a:t>
            </a:r>
            <a:r>
              <a:rPr lang="ko-KR" altLang="en-US" sz="1200" dirty="0" smtClean="0">
                <a:latin typeface="+mn-ea"/>
              </a:rPr>
              <a:t>을 하고 정확한 수명을 산출하려면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차적으</a:t>
            </a:r>
            <a:r>
              <a:rPr lang="ko-KR" altLang="en-US" sz="1200" dirty="0">
                <a:latin typeface="+mn-ea"/>
              </a:rPr>
              <a:t>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PSA</a:t>
            </a:r>
            <a:r>
              <a:rPr lang="ko-KR" altLang="en-US" sz="1200" dirty="0" smtClean="0">
                <a:latin typeface="+mn-ea"/>
              </a:rPr>
              <a:t>를 진행한다</a:t>
            </a:r>
            <a:r>
              <a:rPr lang="en-US" altLang="ko-KR" sz="1200" dirty="0" smtClean="0">
                <a:latin typeface="+mn-ea"/>
              </a:rPr>
              <a:t>. PCM</a:t>
            </a:r>
            <a:r>
              <a:rPr lang="ko-KR" altLang="en-US" sz="1200" dirty="0" smtClean="0">
                <a:latin typeface="+mn-ea"/>
              </a:rPr>
              <a:t>과 </a:t>
            </a:r>
            <a:r>
              <a:rPr lang="en-US" altLang="ko-KR" sz="1200" dirty="0" smtClean="0">
                <a:latin typeface="+mn-ea"/>
              </a:rPr>
              <a:t>PSA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Program</a:t>
            </a:r>
            <a:r>
              <a:rPr lang="ko-KR" altLang="en-US" sz="1200" dirty="0" smtClean="0">
                <a:latin typeface="+mn-ea"/>
              </a:rPr>
              <a:t>을 통해 진행을 하고 </a:t>
            </a:r>
            <a:r>
              <a:rPr lang="en-US" altLang="ko-KR" sz="1200" dirty="0" smtClean="0">
                <a:latin typeface="+mn-ea"/>
              </a:rPr>
              <a:t>ALT</a:t>
            </a:r>
            <a:r>
              <a:rPr lang="ko-KR" altLang="en-US" sz="1200" dirty="0" smtClean="0">
                <a:latin typeface="+mn-ea"/>
              </a:rPr>
              <a:t>는 환경시험처럼 시험을 통해 진행한다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222489" y="2145915"/>
            <a:ext cx="1512168" cy="728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(Accelerated Life Test)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08585" y="2141562"/>
            <a:ext cx="1512168" cy="728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PCM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(Part Count Method)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34257" y="2145915"/>
            <a:ext cx="1512168" cy="728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PSA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(Part Stress Analysis)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702209" y="2366292"/>
            <a:ext cx="288032" cy="2880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790441" y="2361939"/>
            <a:ext cx="288032" cy="2880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9945" y="2145915"/>
            <a:ext cx="1512168" cy="728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217F or 217Plus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2523569" y="2370645"/>
            <a:ext cx="288032" cy="2880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01475"/>
              </p:ext>
            </p:extLst>
          </p:nvPr>
        </p:nvGraphicFramePr>
        <p:xfrm>
          <a:off x="1275492" y="3140969"/>
          <a:ext cx="6864424" cy="272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4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MIL-HDBK-217F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RIAC-HDBK-217Plus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 </a:t>
                      </a:r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 </a:t>
                      </a:r>
                      <a:r>
                        <a:rPr lang="ko-KR" altLang="en-US" sz="9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고장률에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기반한 수명 예측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평가를 통한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ko-KR" altLang="en-US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수명 예측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반영 정도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1995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년까지의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반영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1995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이후의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반영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형식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 모델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덧셈과 곱셈의 결합 모델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부품 별로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 Quality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입력해야 함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부품 별로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 Quality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입력하지 않아도 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217F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217Plus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와의 입력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있어서 모델식이 달라짐으로 인해 입력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다소 달라졌으나 큰 변화는 없음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 Factor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 Factor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Operation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Profile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해당사항 없음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Operation Profile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구분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 </a:t>
                      </a:r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신뢰도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미반영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반영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범주가 더 넓고 생산성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  <a:r>
                        <a:rPr lang="ko-KR" altLang="en-US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속도</a:t>
                      </a:r>
                      <a:r>
                        <a:rPr lang="en-US" altLang="ko-KR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빠르지만 세세한 예측은 어렵다</a:t>
                      </a:r>
                      <a:r>
                        <a:rPr lang="en-US" altLang="ko-KR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범주는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217F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좁고 분석 방법이 복잡하여 생산성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작업속도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낮지만 세세한 예측은 가능하다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No.4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6365" y="785794"/>
            <a:ext cx="8696115" cy="1975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46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PCM(Part Count Method)</a:t>
            </a:r>
          </a:p>
          <a:p>
            <a:pPr marL="717550" lvl="1" indent="-1714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Count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일반적으로 부품 수량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 수준 및 응용 프로그램 환경과 같은 정보가 필요합니다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PSA(Part Stress Analysis)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정보가 덜 필요하기 때문에 설계 단계 초기에 적합합니다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746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PSA(Part Stress Analysis) Method</a:t>
            </a:r>
          </a:p>
          <a:p>
            <a:pPr marL="831850" lvl="1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Stress Analysis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보다 자세한 정보가 필요하며 일반적으로 설계 후반에 적용을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PSA(Part Stress Analysis)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방법은 일반적으로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PCM(Part Count Method)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분석방법이 훨씬 더 상세하여 생산성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속도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낮지만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PCM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조건을 포함하므로 더 현실적인 분석이 가능합니다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17550" lvl="1" indent="-171450">
              <a:lnSpc>
                <a:spcPct val="150000"/>
              </a:lnSpc>
              <a:buFont typeface="맑은 고딕" pitchFamily="50" charset="-127"/>
              <a:buChar char="–"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2" descr="C:\Users\sibyeon\Desktop\321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7" y="2492896"/>
            <a:ext cx="835292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71600" y="4365451"/>
            <a:ext cx="3447673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가속수명시험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Accelerated Life Testing(ALT)</a:t>
            </a:r>
          </a:p>
          <a:p>
            <a:pPr marL="742950" lvl="1" indent="-285750">
              <a:buFont typeface="굴림" pitchFamily="50" charset="-127"/>
              <a:buChar char="–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가속수명시험이란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 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시험 시간을 단축시킬 목적으로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부품에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가해지는 </a:t>
            </a:r>
            <a:r>
              <a:rPr lang="ko-KR" altLang="en-US" sz="1050" u="sng" dirty="0">
                <a:latin typeface="맑은 고딕" pitchFamily="50" charset="-127"/>
                <a:ea typeface="맑은 고딕" pitchFamily="50" charset="-127"/>
              </a:rPr>
              <a:t>스트레스의 수준을 사용조건보다 높임으로써 인위적으로 고장시간을 단축시키는 방법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(Ex.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온도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℃에서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실시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전압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300V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에서 시험 등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50" dirty="0" smtClean="0"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92" y="4221088"/>
            <a:ext cx="3143435" cy="205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Project_No.4               </a:t>
            </a: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신뢰성 시험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Project_No.5               3D Audit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No.5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659"/>
              </p:ext>
            </p:extLst>
          </p:nvPr>
        </p:nvGraphicFramePr>
        <p:xfrm>
          <a:off x="3643313" y="1603375"/>
          <a:ext cx="5286412" cy="3457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변상일</a:t>
                      </a:r>
                      <a:endParaRPr lang="en-US" altLang="ko-KR" sz="13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제작기간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구성품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Multimeter,PCB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기술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특징 값을 검출하여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모델링 한 정보와 사용자로부터 입력된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스캔이나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 정보를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변환된 정보를 매칭하여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확인한다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완성도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열화상카메라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ThCam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PCB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Audit  Modeling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함으로서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HW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대해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Modeling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이해와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PCB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회로에 대해 이해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 descr="C:\Users\sibyeon\Desktop\IMG_15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3003246" cy="30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4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Project_No.5               3D Audit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No.5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90399"/>
              </p:ext>
            </p:extLst>
          </p:nvPr>
        </p:nvGraphicFramePr>
        <p:xfrm>
          <a:off x="393020" y="1700809"/>
          <a:ext cx="8286521" cy="376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한컴</a:t>
                      </a:r>
                      <a:r>
                        <a:rPr lang="en-US" altLang="ko-KR" sz="10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MDS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LS</a:t>
                      </a:r>
                      <a:r>
                        <a:rPr lang="ko-KR" altLang="en-US" sz="105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산전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Camera Module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Lepton 2.0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Lepton 2.5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36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24VDC,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100mA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MOS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 출력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5VDC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output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2.7v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3.08 v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Connection method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Ethrnet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Wiznet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W5500)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USB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(USB A type connector)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82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MCU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STM32F411CEU6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STM32F407VGT7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196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DC-DC Converter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L5970D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LMZ10500SILT,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DCP020503U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Clock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25.000, 16-31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SG-310SCF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Clock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25.000 Sunny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607, 2ea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SX-32 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TPD4S012DRY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ESD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suprresor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(DIODE)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KB 28(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 없음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ST5KB28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STD5KB28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추정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TPD4S012DRY</a:t>
                      </a:r>
                      <a:endParaRPr lang="en-US" altLang="ko-KR" sz="900" baseline="30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2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Digital isolator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1514,HA 1650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ADUM4160BRWZ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2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Digital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temperature Sensor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LM75B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116576"/>
            <a:ext cx="889987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7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비교</a:t>
            </a:r>
            <a:endParaRPr kumimoji="0" lang="ko-KR" altLang="en-US" sz="27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accent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6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고전압 전력공학의 연구</a:t>
            </a:r>
            <a:endParaRPr lang="en-US" altLang="ko-KR" sz="27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247" y="6309320"/>
            <a:ext cx="227658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석사</a:t>
            </a:r>
            <a:r>
              <a:rPr kumimoji="0" lang="en-US" altLang="ko-K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1</a:t>
            </a:r>
            <a:r>
              <a:rPr kumimoji="0" lang="ko-KR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기 연구내용</a:t>
            </a:r>
            <a:endParaRPr kumimoji="0" lang="ko-KR" alt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내용 개체 틀 2"/>
          <p:cNvSpPr>
            <a:spLocks/>
          </p:cNvSpPr>
          <p:nvPr/>
        </p:nvSpPr>
        <p:spPr bwMode="auto">
          <a:xfrm>
            <a:off x="250404" y="836712"/>
            <a:ext cx="85312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defRPr/>
            </a:pPr>
            <a:r>
              <a:rPr lang="ko-KR" altLang="en-US" dirty="0" smtClean="0">
                <a:solidFill>
                  <a:srgbClr val="CC00CC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낙뢰에 의한 전기설비</a:t>
            </a:r>
            <a:endParaRPr lang="en-US" altLang="ko-KR" dirty="0" smtClean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  <a:p>
            <a:pPr marL="273050" indent="-273050">
              <a:spcBef>
                <a:spcPct val="20000"/>
              </a:spcBef>
              <a:defRPr/>
            </a:pPr>
            <a:endParaRPr lang="en-US" altLang="ko-KR" sz="1000" dirty="0" smtClean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SPD(Surge Protective Device)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err="1" smtClean="0">
                <a:latin typeface="+mn-ea"/>
              </a:rPr>
              <a:t>뇌서지의</a:t>
            </a:r>
            <a:r>
              <a:rPr lang="ko-KR" altLang="en-US" sz="1500" dirty="0" smtClean="0">
                <a:latin typeface="+mn-ea"/>
              </a:rPr>
              <a:t> 과도적인 과전압을 제한해 서지전류를 분류시킬 목적으로 </a:t>
            </a:r>
            <a:r>
              <a:rPr lang="en-US" altLang="ko-KR" sz="1500" dirty="0" smtClean="0">
                <a:latin typeface="+mn-ea"/>
              </a:rPr>
              <a:t>1</a:t>
            </a:r>
            <a:r>
              <a:rPr lang="ko-KR" altLang="en-US" sz="1500" dirty="0" smtClean="0">
                <a:latin typeface="+mn-ea"/>
              </a:rPr>
              <a:t>개 이상의 비선형소자를 내장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계통에 서지가 들어올 경우에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err="1" smtClean="0">
                <a:latin typeface="+mn-ea"/>
              </a:rPr>
              <a:t>임피던스가</a:t>
            </a:r>
            <a:r>
              <a:rPr lang="ko-KR" altLang="en-US" sz="1500" dirty="0" smtClean="0">
                <a:latin typeface="+mn-ea"/>
              </a:rPr>
              <a:t> 낮은 통로를 통해 서지전류를 흘려줌으로써 달</a:t>
            </a:r>
            <a:r>
              <a:rPr lang="ko-KR" altLang="en-US" sz="1500" dirty="0">
                <a:latin typeface="+mn-ea"/>
              </a:rPr>
              <a:t>성</a:t>
            </a:r>
            <a:endParaRPr lang="en-US" altLang="ko-KR" sz="1500" dirty="0" smtClean="0">
              <a:latin typeface="+mn-ea"/>
            </a:endParaRP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500" dirty="0" err="1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내뢰변압기</a:t>
            </a:r>
            <a:r>
              <a:rPr lang="en-US" altLang="ko-KR" sz="1500" dirty="0" smtClean="0">
                <a:latin typeface="+mn-ea"/>
              </a:rPr>
              <a:t> : 1</a:t>
            </a:r>
            <a:r>
              <a:rPr lang="ko-KR" altLang="en-US" sz="1500" dirty="0" err="1" smtClean="0">
                <a:latin typeface="+mn-ea"/>
              </a:rPr>
              <a:t>차권선과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2</a:t>
            </a:r>
            <a:r>
              <a:rPr lang="ko-KR" altLang="en-US" sz="1500" dirty="0" err="1" smtClean="0">
                <a:latin typeface="+mn-ea"/>
              </a:rPr>
              <a:t>차권선을</a:t>
            </a:r>
            <a:r>
              <a:rPr lang="ko-KR" altLang="en-US" sz="1500" dirty="0" smtClean="0">
                <a:latin typeface="+mn-ea"/>
              </a:rPr>
              <a:t> 분리한 절연변압기에 </a:t>
            </a:r>
            <a:r>
              <a:rPr lang="en-US" altLang="ko-KR" sz="1500" dirty="0" smtClean="0">
                <a:latin typeface="+mn-ea"/>
              </a:rPr>
              <a:t>SPD </a:t>
            </a:r>
            <a:r>
              <a:rPr lang="ko-KR" altLang="en-US" sz="1500" dirty="0" smtClean="0">
                <a:latin typeface="+mn-ea"/>
              </a:rPr>
              <a:t>및 콘덴서를 결합한 변압기</a:t>
            </a:r>
            <a:endParaRPr lang="en-US" altLang="ko-KR" sz="1500" dirty="0" smtClean="0">
              <a:latin typeface="+mn-ea"/>
            </a:endParaRPr>
          </a:p>
          <a:p>
            <a:r>
              <a:rPr lang="en-US" altLang="ko-KR" sz="1500" b="0" dirty="0">
                <a:latin typeface="+mn-ea"/>
              </a:rPr>
              <a:t>	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    </a:t>
            </a:r>
            <a:r>
              <a:rPr lang="ko-KR" altLang="en-US" sz="1600" dirty="0" smtClean="0">
                <a:latin typeface="+mn-ea"/>
              </a:rPr>
              <a:t>변압기의 </a:t>
            </a:r>
            <a:r>
              <a:rPr lang="ko-KR" altLang="en-US" sz="1600" dirty="0">
                <a:latin typeface="+mn-ea"/>
              </a:rPr>
              <a:t>코일이 기타 번개나 </a:t>
            </a:r>
            <a:r>
              <a:rPr lang="ko-KR" altLang="en-US" sz="1600" dirty="0" smtClean="0">
                <a:latin typeface="+mn-ea"/>
              </a:rPr>
              <a:t>낙뢰 등에 </a:t>
            </a:r>
            <a:r>
              <a:rPr lang="ko-KR" altLang="en-US" sz="1600" dirty="0">
                <a:latin typeface="+mn-ea"/>
              </a:rPr>
              <a:t>이것을 </a:t>
            </a:r>
            <a:r>
              <a:rPr lang="ko-KR" altLang="en-US" sz="1600" dirty="0" smtClean="0">
                <a:latin typeface="+mn-ea"/>
              </a:rPr>
              <a:t>감당할 수가 있게 구성된 코</a:t>
            </a:r>
            <a:r>
              <a:rPr lang="en-US" altLang="ko-KR" sz="1600" dirty="0" smtClean="0">
                <a:latin typeface="+mn-ea"/>
              </a:rPr>
              <a:t>	        </a:t>
            </a:r>
            <a:r>
              <a:rPr lang="ko-KR" altLang="en-US" sz="1600" dirty="0" smtClean="0">
                <a:latin typeface="+mn-ea"/>
              </a:rPr>
              <a:t>일로 </a:t>
            </a:r>
            <a:r>
              <a:rPr lang="ko-KR" altLang="en-US" sz="1600" dirty="0">
                <a:latin typeface="+mn-ea"/>
              </a:rPr>
              <a:t>만들어진 변압기</a:t>
            </a:r>
          </a:p>
          <a:p>
            <a:pPr marL="273050" indent="-273050">
              <a:spcBef>
                <a:spcPct val="20000"/>
              </a:spcBef>
              <a:defRPr/>
            </a:pPr>
            <a:endParaRPr lang="en-US" altLang="ko-KR" sz="1500" b="0" dirty="0" smtClean="0">
              <a:latin typeface="+mn-ea"/>
            </a:endParaRPr>
          </a:p>
          <a:p>
            <a:pPr marL="273050" indent="-27305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ko-KR" altLang="en-US" sz="1800" b="0" dirty="0" smtClean="0">
                <a:solidFill>
                  <a:srgbClr val="CC00CC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ko-KR" altLang="en-US" sz="1800" b="0" dirty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903" y="927770"/>
            <a:ext cx="196180" cy="1961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9160" y="1459911"/>
            <a:ext cx="132301" cy="1323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6166" y="2420888"/>
            <a:ext cx="132301" cy="1323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8"/>
          <p:cNvSpPr>
            <a:spLocks noChangeArrowheads="1"/>
          </p:cNvSpPr>
          <p:nvPr/>
        </p:nvSpPr>
        <p:spPr bwMode="auto">
          <a:xfrm>
            <a:off x="3333057" y="5764614"/>
            <a:ext cx="2355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>
              <a:lnSpc>
                <a:spcPct val="150000"/>
              </a:lnSpc>
            </a:pPr>
            <a:r>
              <a:rPr lang="en-US" altLang="ko-KR" sz="12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피뢰기와 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내뢰변압기의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차이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2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38" y="3279158"/>
            <a:ext cx="424656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고전압 전력공학의 연구</a:t>
            </a:r>
            <a:endParaRPr lang="en-US" altLang="ko-KR" sz="27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247" y="6309320"/>
            <a:ext cx="227658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석사</a:t>
            </a:r>
            <a:r>
              <a:rPr kumimoji="0" lang="en-US" altLang="ko-K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1</a:t>
            </a:r>
            <a:r>
              <a:rPr kumimoji="0" lang="ko-KR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기 연구내용</a:t>
            </a:r>
            <a:endParaRPr kumimoji="0" lang="ko-KR" alt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내용 개체 틀 2"/>
          <p:cNvSpPr>
            <a:spLocks/>
          </p:cNvSpPr>
          <p:nvPr/>
        </p:nvSpPr>
        <p:spPr bwMode="auto">
          <a:xfrm>
            <a:off x="250404" y="836712"/>
            <a:ext cx="85312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defRPr/>
            </a:pPr>
            <a:r>
              <a:rPr lang="ko-KR" altLang="en-US" dirty="0" smtClean="0">
                <a:solidFill>
                  <a:srgbClr val="CC00CC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낙뢰에 의한 </a:t>
            </a:r>
            <a:r>
              <a:rPr lang="ko-KR" altLang="en-US" dirty="0" err="1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뇌서지와</a:t>
            </a:r>
            <a:r>
              <a:rPr lang="ko-KR" altLang="en-US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등전위화</a:t>
            </a:r>
            <a:endParaRPr lang="en-US" altLang="ko-KR" sz="1000" dirty="0" smtClean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500" dirty="0" err="1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등전위화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모든 금속도체를 공통으로 접속해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각각의 전위차를 저감함으로써 불꽃방전과 감전</a:t>
            </a:r>
            <a:r>
              <a:rPr lang="en-US" altLang="ko-KR" sz="1500" dirty="0" smtClean="0">
                <a:latin typeface="+mn-ea"/>
              </a:rPr>
              <a:t>, 	     </a:t>
            </a:r>
            <a:r>
              <a:rPr lang="ko-KR" altLang="en-US" sz="1500" dirty="0" smtClean="0">
                <a:latin typeface="+mn-ea"/>
              </a:rPr>
              <a:t>기기의 절연파괴를 방지하는 수단을 </a:t>
            </a:r>
            <a:r>
              <a:rPr lang="ko-KR" altLang="en-US" sz="1500" dirty="0" err="1" smtClean="0">
                <a:latin typeface="+mn-ea"/>
              </a:rPr>
              <a:t>뇌등전위본딩</a:t>
            </a:r>
            <a:endParaRPr lang="en-US" altLang="ko-KR" sz="1500" dirty="0" smtClean="0">
              <a:latin typeface="+mn-ea"/>
            </a:endParaRP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+mn-ea"/>
                <a:ea typeface="HY견고딕" pitchFamily="18" charset="-127"/>
              </a:rPr>
              <a:t>	</a:t>
            </a:r>
            <a:endParaRPr lang="en-US" altLang="ko-KR" sz="1500" dirty="0" smtClean="0">
              <a:solidFill>
                <a:schemeClr val="accent3">
                  <a:lumMod val="50000"/>
                </a:schemeClr>
              </a:solidFill>
              <a:latin typeface="+mn-ea"/>
              <a:ea typeface="HY견고딕" pitchFamily="18" charset="-127"/>
            </a:endParaRP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+mn-ea"/>
                <a:ea typeface="HY견고딕" pitchFamily="18" charset="-127"/>
              </a:rPr>
              <a:t>	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HY견고딕" pitchFamily="18" charset="-127"/>
              </a:rPr>
              <a:t>방법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HY견고딕" pitchFamily="18" charset="-127"/>
              </a:rPr>
              <a:t>: </a:t>
            </a:r>
            <a:r>
              <a:rPr lang="ko-KR" altLang="en-US" sz="1500" dirty="0" smtClean="0">
                <a:latin typeface="+mn-ea"/>
              </a:rPr>
              <a:t>건물철골이나 배관에 같은 </a:t>
            </a:r>
            <a:r>
              <a:rPr lang="ko-KR" altLang="en-US" sz="1500" dirty="0" err="1" smtClean="0">
                <a:latin typeface="+mn-ea"/>
              </a:rPr>
              <a:t>금속체와</a:t>
            </a:r>
            <a:r>
              <a:rPr lang="ko-KR" altLang="en-US" sz="1500" dirty="0" smtClean="0">
                <a:latin typeface="+mn-ea"/>
              </a:rPr>
              <a:t> 전기설비의 접지를 </a:t>
            </a:r>
            <a:r>
              <a:rPr lang="ko-KR" altLang="en-US" sz="1500" dirty="0" err="1" smtClean="0">
                <a:latin typeface="+mn-ea"/>
              </a:rPr>
              <a:t>본딩한다</a:t>
            </a:r>
            <a:r>
              <a:rPr lang="en-US" altLang="ko-KR" sz="1500" dirty="0" smtClean="0">
                <a:latin typeface="+mn-ea"/>
              </a:rPr>
              <a:t>. </a:t>
            </a:r>
            <a:r>
              <a:rPr lang="ko-KR" altLang="en-US" sz="1500" dirty="0" smtClean="0">
                <a:latin typeface="+mn-ea"/>
              </a:rPr>
              <a:t>전원선과 통신선 자체를 </a:t>
            </a:r>
            <a:r>
              <a:rPr lang="ko-KR" altLang="en-US" sz="1500" dirty="0" err="1" smtClean="0">
                <a:latin typeface="+mn-ea"/>
              </a:rPr>
              <a:t>접지극과</a:t>
            </a:r>
            <a:r>
              <a:rPr lang="ko-KR" altLang="en-US" sz="1500" dirty="0" smtClean="0">
                <a:latin typeface="+mn-ea"/>
              </a:rPr>
              <a:t> 금속도체에 직접 접속할 수 없으므로</a:t>
            </a:r>
            <a:r>
              <a:rPr lang="en-US" altLang="ko-KR" sz="1500" dirty="0" smtClean="0">
                <a:latin typeface="+mn-ea"/>
              </a:rPr>
              <a:t>, SPD</a:t>
            </a:r>
            <a:r>
              <a:rPr lang="ko-KR" altLang="en-US" sz="1500" dirty="0" smtClean="0">
                <a:latin typeface="+mn-ea"/>
              </a:rPr>
              <a:t>를 사용해 접속한다</a:t>
            </a:r>
            <a:r>
              <a:rPr lang="en-US" altLang="ko-KR" sz="1500" dirty="0" smtClean="0">
                <a:latin typeface="+mn-ea"/>
              </a:rPr>
              <a:t>. </a:t>
            </a:r>
            <a:r>
              <a:rPr lang="ko-KR" altLang="en-US" sz="1500" dirty="0" smtClean="0">
                <a:latin typeface="+mn-ea"/>
              </a:rPr>
              <a:t>전기실과 </a:t>
            </a:r>
            <a:r>
              <a:rPr lang="ko-KR" altLang="en-US" sz="1500" dirty="0" err="1" smtClean="0">
                <a:latin typeface="+mn-ea"/>
              </a:rPr>
              <a:t>분전반</a:t>
            </a:r>
            <a:r>
              <a:rPr lang="en-US" altLang="ko-KR" sz="1500" dirty="0" smtClean="0">
                <a:latin typeface="+mn-ea"/>
              </a:rPr>
              <a:t>, MDF</a:t>
            </a:r>
            <a:r>
              <a:rPr lang="ko-KR" altLang="en-US" sz="1500" dirty="0" smtClean="0">
                <a:latin typeface="+mn-ea"/>
              </a:rPr>
              <a:t>실 등에서 </a:t>
            </a:r>
            <a:r>
              <a:rPr lang="ko-KR" altLang="en-US" sz="1500" dirty="0" err="1" smtClean="0">
                <a:latin typeface="+mn-ea"/>
              </a:rPr>
              <a:t>뇌등전위본딩을</a:t>
            </a:r>
            <a:r>
              <a:rPr lang="ko-KR" altLang="en-US" sz="1500" dirty="0" smtClean="0">
                <a:latin typeface="+mn-ea"/>
              </a:rPr>
              <a:t> 설치한다</a:t>
            </a:r>
            <a:r>
              <a:rPr lang="en-US" altLang="ko-KR" sz="1500" dirty="0" smtClean="0">
                <a:latin typeface="+mn-ea"/>
              </a:rPr>
              <a:t>.   </a:t>
            </a: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800" b="0" dirty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903" y="927770"/>
            <a:ext cx="196180" cy="1961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5932" y="1526061"/>
            <a:ext cx="132301" cy="1323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05931" y="2308909"/>
            <a:ext cx="132301" cy="1323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8"/>
          <p:cNvSpPr>
            <a:spLocks noChangeArrowheads="1"/>
          </p:cNvSpPr>
          <p:nvPr/>
        </p:nvSpPr>
        <p:spPr bwMode="auto">
          <a:xfrm>
            <a:off x="4003111" y="5949280"/>
            <a:ext cx="1015022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>
              <a:lnSpc>
                <a:spcPct val="150000"/>
              </a:lnSpc>
            </a:pPr>
            <a:r>
              <a:rPr lang="en-US" altLang="ko-KR" sz="12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등전위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2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36" y="2996952"/>
            <a:ext cx="441049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3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7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전력공학특론의</a:t>
            </a: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연구</a:t>
            </a:r>
            <a:endParaRPr lang="en-US" altLang="ko-KR" sz="27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247" y="6309320"/>
            <a:ext cx="227658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석사</a:t>
            </a:r>
            <a:r>
              <a:rPr kumimoji="0" lang="en-US" altLang="ko-KR" sz="20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1</a:t>
            </a:r>
            <a:r>
              <a:rPr kumimoji="0" lang="ko-KR" altLang="en-US" sz="20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기 연구내용</a:t>
            </a:r>
            <a:endParaRPr kumimoji="0" lang="ko-KR" alt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5616" y="4797152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 </a:t>
            </a:r>
            <a:r>
              <a:rPr lang="en-US" altLang="ko-KR" sz="1300" dirty="0" err="1" smtClean="0"/>
              <a:t>WirelessH</a:t>
            </a:r>
            <a:r>
              <a:rPr lang="en-US" altLang="ko-KR" sz="1300" dirty="0" smtClean="0"/>
              <a:t>\</a:t>
            </a:r>
            <a:endParaRPr lang="ko-KR" altLang="en-US" sz="13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9552" y="908720"/>
            <a:ext cx="8136904" cy="5112568"/>
          </a:xfrm>
          <a:prstGeom prst="roundRect">
            <a:avLst>
              <a:gd name="adj" fmla="val 367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순간 전력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순시 전력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특정 시점에서의 전력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에너지의 순간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시간변동율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어떤 순간에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유입출</a:t>
            </a:r>
            <a:r>
              <a:rPr lang="ko-KR" altLang="en-US" sz="1400" dirty="0" smtClean="0">
                <a:solidFill>
                  <a:schemeClr val="tx1"/>
                </a:solidFill>
              </a:rPr>
              <a:t> 소모되는 에너지 비율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어떤 소자가 단위시간에 흡수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소비하는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에너지율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p(t) = </a:t>
            </a:r>
            <a:r>
              <a:rPr lang="ko-KR" altLang="en-US" sz="1400" dirty="0" smtClean="0">
                <a:solidFill>
                  <a:schemeClr val="tx1"/>
                </a:solidFill>
              </a:rPr>
              <a:t>평균전력 </a:t>
            </a:r>
            <a:r>
              <a:rPr lang="en-US" altLang="ko-KR" sz="1400" dirty="0" smtClean="0">
                <a:solidFill>
                  <a:schemeClr val="tx1"/>
                </a:solidFill>
              </a:rPr>
              <a:t>+ </a:t>
            </a:r>
            <a:r>
              <a:rPr lang="ko-KR" altLang="en-US" sz="1400" dirty="0" smtClean="0">
                <a:solidFill>
                  <a:schemeClr val="tx1"/>
                </a:solidFill>
              </a:rPr>
              <a:t>무효전력 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err="1" smtClean="0">
                <a:solidFill>
                  <a:schemeClr val="tx1"/>
                </a:solidFill>
              </a:rPr>
              <a:t>av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ac</a:t>
            </a:r>
          </a:p>
          <a:p>
            <a:pPr marL="285750" indent="-285750">
              <a:buFontTx/>
              <a:buChar char="-"/>
            </a:pPr>
            <a:endParaRPr lang="en-US" altLang="ko-KR" sz="1400" baseline="-250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유효전력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ko-KR" sz="1400" dirty="0">
                <a:solidFill>
                  <a:schemeClr val="tx1"/>
                </a:solidFill>
              </a:rPr>
              <a:t>저항에서 소비되는 전력이다. </a:t>
            </a:r>
          </a:p>
          <a:p>
            <a:r>
              <a:rPr lang="ko-KR" altLang="ko-KR" sz="1400" u="sng" dirty="0">
                <a:solidFill>
                  <a:schemeClr val="tx1"/>
                </a:solidFill>
              </a:rPr>
              <a:t>Pa = V x I cosΘ = I² x R</a:t>
            </a:r>
            <a:r>
              <a:rPr lang="ko-KR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ko-KR" sz="1400" dirty="0">
                <a:solidFill>
                  <a:schemeClr val="tx1"/>
                </a:solidFill>
              </a:rPr>
              <a:t>※ cosΘ = 역률 </a:t>
            </a:r>
          </a:p>
          <a:p>
            <a:r>
              <a:rPr lang="ko-KR" altLang="ko-KR" sz="1400" dirty="0">
                <a:solidFill>
                  <a:schemeClr val="tx1"/>
                </a:solidFill>
              </a:rPr>
              <a:t>※ 피상전력 = 유효전력 / 역률 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무효전력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ko-KR" sz="1400" dirty="0">
                <a:solidFill>
                  <a:schemeClr val="tx1"/>
                </a:solidFill>
              </a:rPr>
              <a:t>연결된 부하에서 소비되지 않고, 발전소와 부하 사이를 </a:t>
            </a:r>
            <a:r>
              <a:rPr lang="ko-KR" altLang="ko-KR" sz="1400" dirty="0" err="1">
                <a:solidFill>
                  <a:schemeClr val="tx1"/>
                </a:solidFill>
              </a:rPr>
              <a:t>왔다갔다</a:t>
            </a:r>
            <a:r>
              <a:rPr lang="ko-KR" altLang="ko-KR" sz="1400" dirty="0">
                <a:solidFill>
                  <a:schemeClr val="tx1"/>
                </a:solidFill>
              </a:rPr>
              <a:t> 하는</a:t>
            </a:r>
          </a:p>
          <a:p>
            <a:r>
              <a:rPr lang="ko-KR" altLang="ko-KR" sz="1400" dirty="0">
                <a:solidFill>
                  <a:schemeClr val="tx1"/>
                </a:solidFill>
              </a:rPr>
              <a:t>전력이다. 즉, Inductor, Capacitor에 축적되었다가 방출되는 전력.</a:t>
            </a:r>
          </a:p>
          <a:p>
            <a:r>
              <a:rPr lang="ko-KR" altLang="ko-KR" sz="1400" u="sng" dirty="0">
                <a:solidFill>
                  <a:schemeClr val="tx1"/>
                </a:solidFill>
              </a:rPr>
              <a:t>Pr = V x I sinΘ = I² x X</a:t>
            </a:r>
            <a:r>
              <a:rPr lang="ko-KR" altLang="ko-KR" sz="1400" dirty="0">
                <a:solidFill>
                  <a:schemeClr val="tx1"/>
                </a:solidFill>
              </a:rPr>
              <a:t> ( X는 </a:t>
            </a:r>
            <a:r>
              <a:rPr lang="ko-KR" altLang="ko-KR" sz="1400" dirty="0" err="1">
                <a:solidFill>
                  <a:schemeClr val="tx1"/>
                </a:solidFill>
              </a:rPr>
              <a:t>리액턴스</a:t>
            </a:r>
            <a:r>
              <a:rPr lang="ko-KR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피상전력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ko-KR" altLang="ko-KR" sz="1400" dirty="0">
                <a:solidFill>
                  <a:schemeClr val="tx1"/>
                </a:solidFill>
              </a:rPr>
              <a:t>연결된 부하를 운용하기 위하여 발전소에서 보내야 하는 총 전력이다.</a:t>
            </a:r>
          </a:p>
          <a:p>
            <a:r>
              <a:rPr lang="ko-KR" altLang="ko-KR" sz="1400" dirty="0">
                <a:solidFill>
                  <a:schemeClr val="tx1"/>
                </a:solidFill>
              </a:rPr>
              <a:t>유효전력과 무효전력의 Vector적인 합이다.</a:t>
            </a:r>
          </a:p>
          <a:p>
            <a:r>
              <a:rPr lang="ko-KR" altLang="ko-KR" sz="1400" u="sng" dirty="0">
                <a:solidFill>
                  <a:schemeClr val="tx1"/>
                </a:solidFill>
              </a:rPr>
              <a:t>Papp = V x I = I² x Z = Root (pa² + Pr²)</a:t>
            </a:r>
            <a:endParaRPr lang="ko-KR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전력전자개론의 연구</a:t>
            </a:r>
            <a:endParaRPr lang="en-US" altLang="ko-KR" sz="27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247" y="6309320"/>
            <a:ext cx="227658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석사</a:t>
            </a:r>
            <a:r>
              <a:rPr lang="en-US" altLang="ko-K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r>
              <a:rPr kumimoji="0" lang="ko-KR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기 연구내용</a:t>
            </a:r>
            <a:endParaRPr kumimoji="0" lang="ko-KR" alt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내용 개체 틀 2"/>
          <p:cNvSpPr>
            <a:spLocks/>
          </p:cNvSpPr>
          <p:nvPr/>
        </p:nvSpPr>
        <p:spPr bwMode="auto">
          <a:xfrm>
            <a:off x="250404" y="836712"/>
            <a:ext cx="853122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defRPr/>
            </a:pPr>
            <a:r>
              <a:rPr lang="ko-KR" altLang="en-US" dirty="0" smtClean="0">
                <a:solidFill>
                  <a:srgbClr val="CC00CC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en-US" altLang="ko-KR" sz="1000" dirty="0" smtClean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PWM DC-DC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변환기</a:t>
            </a:r>
            <a:endParaRPr lang="en-US" altLang="ko-KR" sz="1500" dirty="0" smtClean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fontAlgn="base"/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/>
          </a:p>
          <a:p>
            <a:pPr fontAlgn="base"/>
            <a:r>
              <a:rPr lang="en-US" altLang="ko-KR" sz="1600" dirty="0" smtClean="0"/>
              <a:t>	</a:t>
            </a:r>
            <a:r>
              <a:rPr lang="en-US" altLang="ko-KR" sz="1600" dirty="0" smtClean="0">
                <a:latin typeface="+mn-ea"/>
              </a:rPr>
              <a:t>- PWM</a:t>
            </a:r>
            <a:r>
              <a:rPr lang="ko-KR" altLang="en-US" sz="1600" dirty="0">
                <a:latin typeface="+mn-ea"/>
              </a:rPr>
              <a:t>이라는 것은 주기를 정하고 </a:t>
            </a:r>
            <a:r>
              <a:rPr lang="en-US" altLang="ko-KR" sz="1600" dirty="0">
                <a:latin typeface="+mn-ea"/>
              </a:rPr>
              <a:t>On/Off</a:t>
            </a:r>
            <a:r>
              <a:rPr lang="ko-KR" altLang="en-US" sz="1600" dirty="0">
                <a:latin typeface="+mn-ea"/>
              </a:rPr>
              <a:t>의 비를 조절하여 원하는 출력 결과를 </a:t>
            </a:r>
            <a:r>
              <a:rPr lang="en-US" altLang="ko-KR" sz="1600" dirty="0" smtClean="0">
                <a:latin typeface="+mn-ea"/>
              </a:rPr>
              <a:t>		</a:t>
            </a:r>
            <a:r>
              <a:rPr lang="ko-KR" altLang="en-US" sz="1600" dirty="0" err="1" smtClean="0">
                <a:latin typeface="+mn-ea"/>
              </a:rPr>
              <a:t>얻는것을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말한다</a:t>
            </a:r>
            <a:r>
              <a:rPr lang="en-US" altLang="ko-KR" sz="1600" dirty="0">
                <a:latin typeface="+mn-ea"/>
              </a:rPr>
              <a:t>. On</a:t>
            </a:r>
            <a:r>
              <a:rPr lang="ko-KR" altLang="en-US" sz="1600" dirty="0">
                <a:latin typeface="+mn-ea"/>
              </a:rPr>
              <a:t>과 </a:t>
            </a:r>
            <a:r>
              <a:rPr lang="en-US" altLang="ko-KR" sz="1600" dirty="0">
                <a:latin typeface="+mn-ea"/>
              </a:rPr>
              <a:t>Off</a:t>
            </a:r>
            <a:r>
              <a:rPr lang="ko-KR" altLang="en-US" sz="1600" dirty="0">
                <a:latin typeface="+mn-ea"/>
              </a:rPr>
              <a:t>의 비를 </a:t>
            </a:r>
            <a:r>
              <a:rPr lang="en-US" altLang="ko-KR" sz="1600" dirty="0" smtClean="0">
                <a:latin typeface="+mn-ea"/>
              </a:rPr>
              <a:t>Duty</a:t>
            </a:r>
            <a:r>
              <a:rPr lang="ko-KR" altLang="en-US" sz="1600" dirty="0" smtClean="0">
                <a:latin typeface="+mn-ea"/>
              </a:rPr>
              <a:t>라고 </a:t>
            </a:r>
            <a:r>
              <a:rPr lang="ko-KR" altLang="en-US" sz="1600" dirty="0">
                <a:latin typeface="+mn-ea"/>
              </a:rPr>
              <a:t>하고 이것에 따라 전력량이 </a:t>
            </a:r>
            <a:r>
              <a:rPr lang="ko-KR" altLang="en-US" sz="1600" dirty="0" smtClean="0">
                <a:latin typeface="+mn-ea"/>
              </a:rPr>
              <a:t>다르게 </a:t>
            </a:r>
            <a:r>
              <a:rPr lang="en-US" altLang="ko-KR" sz="1600" dirty="0" smtClean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된다</a:t>
            </a:r>
            <a:r>
              <a:rPr lang="en-US" altLang="ko-KR" sz="1600" dirty="0" smtClean="0">
                <a:latin typeface="+mn-ea"/>
              </a:rPr>
              <a:t>. DC-DC Converter</a:t>
            </a:r>
            <a:r>
              <a:rPr lang="ko-KR" altLang="en-US" sz="1600" dirty="0" smtClean="0">
                <a:latin typeface="+mn-ea"/>
              </a:rPr>
              <a:t>는 입력전압보다 낮거나 높은 출력전압이 필요할 경우 </a:t>
            </a:r>
            <a:r>
              <a:rPr lang="en-US" altLang="ko-KR" sz="1600" dirty="0" smtClean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적용하게 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Buck Boost Converter</a:t>
            </a:r>
            <a:endParaRPr lang="en-US" altLang="ko-KR" sz="1500" dirty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fontAlgn="base"/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smtClean="0">
                <a:latin typeface="+mn-ea"/>
              </a:rPr>
              <a:t>- Buck boost Converter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ko-KR" altLang="en-US" sz="1600" dirty="0" err="1" smtClean="0">
                <a:latin typeface="+mn-ea"/>
              </a:rPr>
              <a:t>승강압형의</a:t>
            </a:r>
            <a:r>
              <a:rPr lang="ko-KR" altLang="en-US" sz="1600" dirty="0" smtClean="0">
                <a:latin typeface="+mn-ea"/>
              </a:rPr>
              <a:t> 특징과 출력의 극성이 입력과 반전되는 </a:t>
            </a:r>
            <a:r>
              <a:rPr lang="en-US" altLang="ko-KR" sz="1600" dirty="0" smtClean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특징을 갖고 </a:t>
            </a:r>
            <a:r>
              <a:rPr lang="ko-KR" altLang="en-US" sz="1600" dirty="0" err="1" smtClean="0">
                <a:latin typeface="+mn-ea"/>
              </a:rPr>
              <a:t>시비율</a:t>
            </a:r>
            <a:r>
              <a:rPr lang="en-US" altLang="ko-KR" sz="1600" dirty="0" smtClean="0">
                <a:latin typeface="+mn-ea"/>
              </a:rPr>
              <a:t>(D)</a:t>
            </a:r>
            <a:r>
              <a:rPr lang="ko-KR" altLang="en-US" sz="1600" dirty="0" smtClean="0">
                <a:latin typeface="+mn-ea"/>
              </a:rPr>
              <a:t>에 따라서 </a:t>
            </a:r>
            <a:r>
              <a:rPr lang="ko-KR" altLang="en-US" sz="1600" dirty="0" err="1" smtClean="0">
                <a:latin typeface="+mn-ea"/>
              </a:rPr>
              <a:t>승강압을</a:t>
            </a:r>
            <a:r>
              <a:rPr lang="ko-KR" altLang="en-US" sz="1600" dirty="0" smtClean="0">
                <a:latin typeface="+mn-ea"/>
              </a:rPr>
              <a:t> 결정해 줄 수 있는 회로입니다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원리는 </a:t>
            </a:r>
            <a:r>
              <a:rPr lang="en-US" altLang="ko-KR" sz="1600" dirty="0" smtClean="0">
                <a:latin typeface="+mn-ea"/>
              </a:rPr>
              <a:t>	Boost</a:t>
            </a:r>
            <a:r>
              <a:rPr lang="ko-KR" altLang="en-US" sz="1600" dirty="0">
                <a:latin typeface="+mn-ea"/>
              </a:rPr>
              <a:t>와 비슷하게 </a:t>
            </a:r>
            <a:r>
              <a:rPr lang="ko-KR" altLang="en-US" sz="1600" dirty="0" err="1" smtClean="0">
                <a:latin typeface="+mn-ea"/>
              </a:rPr>
              <a:t>인덕터</a:t>
            </a:r>
            <a:r>
              <a:rPr lang="en-US" altLang="ko-KR" sz="1600" dirty="0" smtClean="0">
                <a:latin typeface="+mn-ea"/>
              </a:rPr>
              <a:t>(L)</a:t>
            </a:r>
            <a:r>
              <a:rPr lang="ko-KR" altLang="en-US" sz="1600" dirty="0" smtClean="0">
                <a:latin typeface="+mn-ea"/>
              </a:rPr>
              <a:t>가 </a:t>
            </a:r>
            <a:r>
              <a:rPr lang="en-US" altLang="ko-KR" sz="1600" dirty="0" smtClean="0">
                <a:latin typeface="+mn-ea"/>
              </a:rPr>
              <a:t>On</a:t>
            </a:r>
            <a:r>
              <a:rPr lang="ko-KR" altLang="en-US" sz="1600" dirty="0" smtClean="0">
                <a:latin typeface="+mn-ea"/>
              </a:rPr>
              <a:t>동안 </a:t>
            </a:r>
            <a:r>
              <a:rPr lang="ko-KR" altLang="en-US" sz="1600" dirty="0">
                <a:latin typeface="+mn-ea"/>
              </a:rPr>
              <a:t>충전되다가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smtClean="0">
                <a:latin typeface="+mn-ea"/>
              </a:rPr>
              <a:t>Off</a:t>
            </a:r>
            <a:r>
              <a:rPr lang="ko-KR" altLang="en-US" sz="1600" dirty="0" smtClean="0">
                <a:latin typeface="+mn-ea"/>
              </a:rPr>
              <a:t>가 </a:t>
            </a:r>
            <a:r>
              <a:rPr lang="ko-KR" altLang="en-US" sz="1600" dirty="0">
                <a:latin typeface="+mn-ea"/>
              </a:rPr>
              <a:t>되면 다이오드의 </a:t>
            </a:r>
            <a:r>
              <a:rPr lang="ko-KR" altLang="en-US" sz="1600" dirty="0" smtClean="0">
                <a:latin typeface="+mn-ea"/>
              </a:rPr>
              <a:t>방향</a:t>
            </a:r>
            <a:r>
              <a:rPr lang="en-US" altLang="ko-KR" sz="1600" dirty="0" smtClean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에 따라 </a:t>
            </a:r>
            <a:r>
              <a:rPr lang="ko-KR" altLang="en-US" sz="1600" dirty="0" err="1">
                <a:latin typeface="+mn-ea"/>
              </a:rPr>
              <a:t>인덕터가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방전되면서 </a:t>
            </a:r>
            <a:r>
              <a:rPr lang="ko-KR" altLang="en-US" sz="1600" dirty="0">
                <a:latin typeface="+mn-ea"/>
              </a:rPr>
              <a:t>역방향 전류가 부하와 </a:t>
            </a:r>
            <a:r>
              <a:rPr lang="ko-KR" altLang="en-US" sz="1600" dirty="0" err="1">
                <a:latin typeface="+mn-ea"/>
              </a:rPr>
              <a:t>캐패시터에</a:t>
            </a:r>
            <a:r>
              <a:rPr lang="ko-KR" altLang="en-US" sz="1600" dirty="0">
                <a:latin typeface="+mn-ea"/>
              </a:rPr>
              <a:t> 흐르게 </a:t>
            </a:r>
            <a:r>
              <a:rPr lang="ko-KR" altLang="en-US" sz="1600" dirty="0" err="1" smtClean="0">
                <a:latin typeface="+mn-ea"/>
              </a:rPr>
              <a:t>되어있습</a:t>
            </a:r>
            <a:r>
              <a:rPr lang="en-US" altLang="ko-KR" sz="1600" dirty="0" smtClean="0">
                <a:latin typeface="+mn-ea"/>
              </a:rPr>
              <a:t>	</a:t>
            </a:r>
            <a:r>
              <a:rPr lang="ko-KR" altLang="en-US" sz="1600" dirty="0" err="1" smtClean="0">
                <a:latin typeface="+mn-ea"/>
              </a:rPr>
              <a:t>니다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600" dirty="0" smtClean="0"/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                   &lt;</a:t>
            </a:r>
            <a:r>
              <a:rPr lang="en-US" altLang="ko-KR" sz="1500" dirty="0" err="1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Swich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on&gt;                                   &lt;</a:t>
            </a:r>
            <a:r>
              <a:rPr lang="en-US" altLang="ko-KR" sz="1500" dirty="0" err="1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Swich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off&gt;</a:t>
            </a: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500" b="0" dirty="0" smtClean="0">
              <a:latin typeface="+mn-ea"/>
            </a:endParaRPr>
          </a:p>
          <a:p>
            <a:pPr marL="273050" indent="-27305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ko-KR" altLang="en-US" sz="1800" b="0" dirty="0" smtClean="0">
                <a:solidFill>
                  <a:srgbClr val="CC00CC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ko-KR" altLang="en-US" sz="1800" b="0" dirty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99" y="4618765"/>
            <a:ext cx="3070371" cy="12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07" y="4640288"/>
            <a:ext cx="3008312" cy="1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전력전자개론의 연구</a:t>
            </a:r>
            <a:endParaRPr lang="en-US" altLang="ko-KR" sz="27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247" y="6309320"/>
            <a:ext cx="227658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석사</a:t>
            </a:r>
            <a:r>
              <a:rPr lang="en-US" altLang="ko-K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r>
              <a:rPr kumimoji="0" lang="ko-KR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기 연구내용</a:t>
            </a:r>
            <a:endParaRPr kumimoji="0" lang="ko-KR" alt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내용 개체 틀 2"/>
          <p:cNvSpPr>
            <a:spLocks/>
          </p:cNvSpPr>
          <p:nvPr/>
        </p:nvSpPr>
        <p:spPr bwMode="auto">
          <a:xfrm>
            <a:off x="250404" y="836712"/>
            <a:ext cx="853122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defRPr/>
            </a:pPr>
            <a:r>
              <a:rPr lang="ko-KR" altLang="en-US" dirty="0" smtClean="0">
                <a:solidFill>
                  <a:srgbClr val="CC00CC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en-US" altLang="ko-KR" sz="1000" dirty="0" smtClean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MOSFET</a:t>
            </a:r>
          </a:p>
          <a:p>
            <a:pPr fontAlgn="base"/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원리는 </a:t>
            </a:r>
            <a:r>
              <a:rPr lang="en-US" altLang="ko-KR" sz="1600" dirty="0" smtClean="0">
                <a:latin typeface="+mn-ea"/>
              </a:rPr>
              <a:t>Gate(G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에 전압을 걸어 ​발생하는 전기장에 의해 전자</a:t>
            </a:r>
            <a:r>
              <a:rPr lang="en-US" altLang="ko-KR" sz="1600" dirty="0">
                <a:latin typeface="+mn-ea"/>
              </a:rPr>
              <a:t>(-) </a:t>
            </a:r>
            <a:r>
              <a:rPr lang="ko-KR" altLang="en-US" sz="1600" dirty="0">
                <a:latin typeface="+mn-ea"/>
              </a:rPr>
              <a:t>또는 </a:t>
            </a:r>
            <a:r>
              <a:rPr lang="ko-KR" altLang="en-US" sz="1600" dirty="0" err="1">
                <a:latin typeface="+mn-ea"/>
              </a:rPr>
              <a:t>양공</a:t>
            </a:r>
            <a:r>
              <a:rPr lang="en-US" altLang="ko-KR" sz="1600" dirty="0" smtClean="0">
                <a:latin typeface="+mn-ea"/>
              </a:rPr>
              <a:t>(+)	</a:t>
            </a:r>
            <a:r>
              <a:rPr lang="ko-KR" altLang="en-US" sz="1600" dirty="0" smtClean="0">
                <a:latin typeface="+mn-ea"/>
              </a:rPr>
              <a:t>을 흐르게 </a:t>
            </a:r>
            <a:r>
              <a:rPr lang="ko-KR" altLang="en-US" sz="1600" dirty="0" err="1" smtClean="0">
                <a:latin typeface="+mn-ea"/>
              </a:rPr>
              <a:t>하는것이다</a:t>
            </a:r>
            <a:r>
              <a:rPr lang="en-US" altLang="ko-KR" sz="1600" dirty="0" smtClean="0">
                <a:latin typeface="+mn-ea"/>
              </a:rPr>
              <a:t>. Gate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ko-KR" altLang="en-US" sz="1600" dirty="0">
                <a:latin typeface="+mn-ea"/>
              </a:rPr>
              <a:t>전압을 높이면 </a:t>
            </a:r>
            <a:r>
              <a:rPr lang="ko-KR" altLang="en-US" sz="1600" dirty="0" err="1">
                <a:latin typeface="+mn-ea"/>
              </a:rPr>
              <a:t>반전층이</a:t>
            </a:r>
            <a:r>
              <a:rPr lang="ko-KR" altLang="en-US" sz="1600" dirty="0">
                <a:latin typeface="+mn-ea"/>
              </a:rPr>
              <a:t> 더욱 확대되면서 전자의 </a:t>
            </a:r>
            <a:r>
              <a:rPr lang="en-US" altLang="ko-KR" sz="1600" dirty="0" smtClean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이동은 증가합니다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반전층이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넓어질수록 선형영역이 </a:t>
            </a:r>
            <a:r>
              <a:rPr lang="ko-KR" altLang="en-US" sz="1600" dirty="0" smtClean="0">
                <a:latin typeface="+mn-ea"/>
              </a:rPr>
              <a:t>넓어지므로</a:t>
            </a:r>
            <a:r>
              <a:rPr lang="en-US" altLang="ko-KR" sz="1600" dirty="0" smtClean="0">
                <a:latin typeface="+mn-ea"/>
              </a:rPr>
              <a:t>	conductance(</a:t>
            </a:r>
            <a:r>
              <a:rPr lang="ko-KR" altLang="en-US" sz="1600" dirty="0" smtClean="0">
                <a:latin typeface="+mn-ea"/>
              </a:rPr>
              <a:t>전류가 흐르기 </a:t>
            </a:r>
            <a:r>
              <a:rPr lang="ko-KR" altLang="en-US" sz="1600" dirty="0">
                <a:latin typeface="+mn-ea"/>
              </a:rPr>
              <a:t>쉬운 정도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가 증가합니다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marL="273050" indent="-273050">
              <a:spcBef>
                <a:spcPct val="20000"/>
              </a:spcBef>
              <a:defRPr/>
            </a:pPr>
            <a:endParaRPr lang="en-US" altLang="ko-KR" sz="1500" dirty="0" smtClean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73050" indent="-273050">
              <a:spcBef>
                <a:spcPct val="20000"/>
              </a:spcBef>
              <a:defRPr/>
            </a:pP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500" b="0" dirty="0" smtClean="0">
              <a:latin typeface="+mn-ea"/>
            </a:endParaRPr>
          </a:p>
          <a:p>
            <a:pPr marL="273050" indent="-273050" algn="l">
              <a:lnSpc>
                <a:spcPct val="100000"/>
              </a:lnSpc>
              <a:spcBef>
                <a:spcPct val="20000"/>
              </a:spcBef>
              <a:defRPr/>
            </a:pPr>
            <a:r>
              <a:rPr lang="ko-KR" altLang="en-US" sz="1800" b="0" dirty="0" smtClean="0">
                <a:solidFill>
                  <a:srgbClr val="CC00CC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ko-KR" altLang="en-US" sz="1800" b="0" dirty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01008"/>
            <a:ext cx="2868638" cy="205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331640" y="2060848"/>
            <a:ext cx="6786610" cy="208823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0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학사 프로젝트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92507"/>
              </p:ext>
            </p:extLst>
          </p:nvPr>
        </p:nvGraphicFramePr>
        <p:xfrm>
          <a:off x="3643313" y="1603375"/>
          <a:ext cx="5286412" cy="346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변상일 외 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제작기간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구성품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Camera, Raspberry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-Pi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Wi-Fi Module, App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기술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통해 주차 공간에 설치된 카메라로 차량 이미지를 확인하고 서버에서는 영상인식 및 분석하여 정보를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저장하며 차주는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통해 차량 위치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주차비용결제를 처리할 수 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완성도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 비용결제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오류로 인해 차량 위치만 확인함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주차 비용결제를 추가하여 무인 주차장을 만드는 것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목표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75492" y="6143644"/>
            <a:ext cx="13676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</a:rPr>
              <a:t>No.1</a:t>
            </a:r>
            <a:endParaRPr kumimoji="0" lang="ko-KR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4282" y="214290"/>
            <a:ext cx="8643998" cy="571504"/>
          </a:xfrm>
          <a:prstGeom prst="roundRect">
            <a:avLst>
              <a:gd name="adj" fmla="val 38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Project_No.1         </a:t>
            </a:r>
            <a:r>
              <a:rPr lang="ko-KR" altLang="en-US" sz="27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스마트 무인 주차 시스템</a:t>
            </a:r>
            <a:endParaRPr kumimoji="0" lang="ko-KR" altLang="en-US" sz="27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8669</TotalTime>
  <Words>1167</Words>
  <Application>Microsoft Office PowerPoint</Application>
  <PresentationFormat>화면 슬라이드 쇼(4:3)</PresentationFormat>
  <Paragraphs>304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HY견고딕</vt:lpstr>
      <vt:lpstr>굴림</vt:lpstr>
      <vt:lpstr>돋움</vt:lpstr>
      <vt:lpstr>맑은 고딕</vt:lpstr>
      <vt:lpstr>바탕</vt:lpstr>
      <vt:lpstr>휴먼둥근헤드라인</vt:lpstr>
      <vt:lpstr>Georgia</vt:lpstr>
      <vt:lpstr>Wingdings</vt:lpstr>
      <vt:lpstr>Wingdings 2</vt:lpstr>
      <vt:lpstr>중앙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변상일 A (sangill.byeon)</cp:lastModifiedBy>
  <cp:revision>176</cp:revision>
  <dcterms:created xsi:type="dcterms:W3CDTF">2006-10-05T04:04:58Z</dcterms:created>
  <dcterms:modified xsi:type="dcterms:W3CDTF">2020-10-06T08:31:19Z</dcterms:modified>
</cp:coreProperties>
</file>