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76" r:id="rId5"/>
    <p:sldId id="277" r:id="rId6"/>
    <p:sldId id="289" r:id="rId7"/>
    <p:sldId id="275" r:id="rId8"/>
    <p:sldId id="278" r:id="rId9"/>
    <p:sldId id="262" r:id="rId10"/>
    <p:sldId id="279" r:id="rId11"/>
    <p:sldId id="269" r:id="rId12"/>
    <p:sldId id="280" r:id="rId13"/>
    <p:sldId id="282" r:id="rId14"/>
    <p:sldId id="281" r:id="rId15"/>
    <p:sldId id="284" r:id="rId16"/>
    <p:sldId id="286" r:id="rId17"/>
    <p:sldId id="287" r:id="rId18"/>
    <p:sldId id="283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사진작가 협회 등록 작가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작가 현황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서울</c:v>
                </c:pt>
                <c:pt idx="1">
                  <c:v>강원도</c:v>
                </c:pt>
                <c:pt idx="2">
                  <c:v>경기도</c:v>
                </c:pt>
                <c:pt idx="3">
                  <c:v>경상북도</c:v>
                </c:pt>
                <c:pt idx="4">
                  <c:v>경상남도</c:v>
                </c:pt>
                <c:pt idx="5">
                  <c:v>전라북도</c:v>
                </c:pt>
                <c:pt idx="6">
                  <c:v>전라남도</c:v>
                </c:pt>
                <c:pt idx="7">
                  <c:v>제주도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981</c:v>
                </c:pt>
                <c:pt idx="1">
                  <c:v>319</c:v>
                </c:pt>
                <c:pt idx="2">
                  <c:v>1938</c:v>
                </c:pt>
                <c:pt idx="3">
                  <c:v>769</c:v>
                </c:pt>
                <c:pt idx="4">
                  <c:v>602</c:v>
                </c:pt>
                <c:pt idx="5">
                  <c:v>729</c:v>
                </c:pt>
                <c:pt idx="6">
                  <c:v>498</c:v>
                </c:pt>
                <c:pt idx="7">
                  <c:v>0</c:v>
                </c:pt>
                <c:pt idx="8">
                  <c:v>388</c:v>
                </c:pt>
                <c:pt idx="9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6-479B-A1BE-267C38A92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719296"/>
        <c:axId val="198014848"/>
      </c:barChart>
      <c:catAx>
        <c:axId val="19371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8014848"/>
        <c:crosses val="autoZero"/>
        <c:auto val="1"/>
        <c:lblAlgn val="ctr"/>
        <c:lblOffset val="100"/>
        <c:noMultiLvlLbl val="0"/>
      </c:catAx>
      <c:valAx>
        <c:axId val="19801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3719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199193" y="382012"/>
            <a:ext cx="55579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96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ITLE</a:t>
            </a:r>
          </a:p>
          <a:p>
            <a:pPr algn="r"/>
            <a:r>
              <a:rPr lang="ko-KR" altLang="en-US" sz="9600" dirty="0" smtClean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여기 사진 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17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DATE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NAME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58737" y="227845"/>
            <a:ext cx="120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고객 </a:t>
            </a:r>
            <a:r>
              <a:rPr lang="ko-KR" altLang="en-US" sz="4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모색</a:t>
            </a:r>
            <a:r>
              <a:rPr lang="ko-KR" altLang="en-US" sz="4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4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방향</a:t>
            </a:r>
            <a:endParaRPr lang="ko-KR" altLang="en-US" sz="4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158737" y="888662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78" y="3871913"/>
            <a:ext cx="1885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11" y="2738436"/>
            <a:ext cx="1885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11" y="4233861"/>
            <a:ext cx="1885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86" y="3429000"/>
            <a:ext cx="1885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498">
            <a:off x="800709" y="2900505"/>
            <a:ext cx="1328297" cy="144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물결 4"/>
          <p:cNvSpPr/>
          <p:nvPr/>
        </p:nvSpPr>
        <p:spPr>
          <a:xfrm>
            <a:off x="6158754" y="3429000"/>
            <a:ext cx="4612607" cy="2228849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당근이당 </a:t>
            </a:r>
            <a:r>
              <a:rPr lang="en-US" altLang="ko-KR" sz="4800" dirty="0">
                <a:solidFill>
                  <a:schemeClr val="tx1"/>
                </a:solidFill>
              </a:rPr>
              <a:t>!!!!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5351-6975-4100-994E-E1AAFCCD4CAF}"/>
              </a:ext>
            </a:extLst>
          </p:cNvPr>
          <p:cNvSpPr txBox="1"/>
          <p:nvPr/>
        </p:nvSpPr>
        <p:spPr>
          <a:xfrm>
            <a:off x="8335249" y="6387466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A1525-8E50-41F8-AE01-E17E00B8990F}"/>
              </a:ext>
            </a:extLst>
          </p:cNvPr>
          <p:cNvSpPr txBox="1"/>
          <p:nvPr/>
        </p:nvSpPr>
        <p:spPr>
          <a:xfrm>
            <a:off x="1970801" y="643277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2F800-3BD0-4581-8571-81361D8A6372}"/>
              </a:ext>
            </a:extLst>
          </p:cNvPr>
          <p:cNvSpPr txBox="1"/>
          <p:nvPr/>
        </p:nvSpPr>
        <p:spPr>
          <a:xfrm>
            <a:off x="402577" y="1234270"/>
            <a:ext cx="9818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먼저 사진을 찍어주고 싶어하는 사람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서비스에 중점을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두어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많이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확보한 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사진을 찍고 싶어하는 사람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이끄는 방향</a:t>
            </a:r>
            <a:endParaRPr lang="en-US" altLang="ko-KR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일정 금액을 주고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사진협회에서 작가를 등록시킨다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-&gt;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지속적인 홍보로 일반인들이나 사진학과 학생들을 등록시킨다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6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4425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앱 접속 및 기본 메뉴</a:t>
            </a: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85D3B8DC-0B9F-4AA5-A901-C0517410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1739436"/>
            <a:ext cx="2428683" cy="4003825"/>
          </a:xfrm>
          <a:prstGeom prst="rect">
            <a:avLst/>
          </a:prstGeom>
        </p:spPr>
      </p:pic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463EEC7C-3E47-43A5-A83F-260BFE0A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4728" y="1952501"/>
            <a:ext cx="2428683" cy="4003824"/>
          </a:xfrm>
          <a:prstGeom prst="rect">
            <a:avLst/>
          </a:prstGeom>
        </p:spPr>
      </p:pic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DB09F6EF-1820-4427-B526-F35192372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184" y="1952499"/>
            <a:ext cx="2428683" cy="40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3544" y="1258854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정책설명 </a:t>
            </a:r>
          </a:p>
        </p:txBody>
      </p:sp>
      <p:pic>
        <p:nvPicPr>
          <p:cNvPr id="11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941F795-91FF-405B-B6A1-FBA0E464A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1"/>
          <a:stretch/>
        </p:blipFill>
        <p:spPr>
          <a:xfrm>
            <a:off x="952425" y="1802964"/>
            <a:ext cx="2966298" cy="4565274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5DCFF-EB7F-455F-AF47-4179D9FD5626}"/>
              </a:ext>
            </a:extLst>
          </p:cNvPr>
          <p:cNvSpPr txBox="1"/>
          <p:nvPr/>
        </p:nvSpPr>
        <p:spPr>
          <a:xfrm>
            <a:off x="4831976" y="1574144"/>
            <a:ext cx="6606989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어플리케이션 유저들에게 어플리케이션에 대한 설명 페이지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서울 및 국내 주요 관광지 위주의 어플리케이션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작가마다 후기 및 </a:t>
            </a:r>
            <a:r>
              <a:rPr lang="ko-KR" altLang="en-US" dirty="0" err="1"/>
              <a:t>추천수를</a:t>
            </a:r>
            <a:r>
              <a:rPr lang="ko-KR" altLang="en-US" dirty="0"/>
              <a:t> 통해 프로필 업데이트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고객들은 서비스 이용 후</a:t>
            </a:r>
            <a:r>
              <a:rPr lang="en-US" altLang="ko-KR" dirty="0"/>
              <a:t>, </a:t>
            </a:r>
            <a:r>
              <a:rPr lang="ko-KR" altLang="en-US" dirty="0"/>
              <a:t>결과물에 대한 후기를 작성하여 후기 모음 게시판에 등록 가능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65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10559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작가 등록</a:t>
            </a:r>
          </a:p>
        </p:txBody>
      </p:sp>
      <p:pic>
        <p:nvPicPr>
          <p:cNvPr id="11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FA5DC38-B4B5-415A-B97F-AD123BB77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" b="12881"/>
          <a:stretch/>
        </p:blipFill>
        <p:spPr>
          <a:xfrm>
            <a:off x="898425" y="2205919"/>
            <a:ext cx="2750654" cy="4069393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65AAF-CA80-44C5-B41A-443D9BAEA41B}"/>
              </a:ext>
            </a:extLst>
          </p:cNvPr>
          <p:cNvSpPr txBox="1"/>
          <p:nvPr/>
        </p:nvSpPr>
        <p:spPr>
          <a:xfrm>
            <a:off x="4385734" y="1597104"/>
            <a:ext cx="7264400" cy="305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포토그래퍼로 회원가입시 화면</a:t>
            </a:r>
            <a:endParaRPr lang="en-US" altLang="ko-K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포토그래퍼로 자신의 정보를 등록하면 개인 프로필 및 포트폴리오를 업로드할 수 있는 개인의 피드 생성</a:t>
            </a:r>
            <a:endParaRPr lang="en-US" altLang="ko-K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포토그래퍼가 활동하는 곳에 고객이 방문시</a:t>
            </a:r>
            <a:r>
              <a:rPr lang="en-US" altLang="ko-KR"/>
              <a:t>, </a:t>
            </a:r>
            <a:r>
              <a:rPr lang="ko-KR" altLang="en-US"/>
              <a:t>작가의 위치 검색 가능 </a:t>
            </a:r>
            <a:r>
              <a:rPr lang="en-US" altLang="ko-KR"/>
              <a:t>(</a:t>
            </a:r>
            <a:r>
              <a:rPr lang="ko-KR" altLang="en-US"/>
              <a:t>지도 </a:t>
            </a:r>
            <a:r>
              <a:rPr lang="en-US" altLang="ko-KR"/>
              <a:t>API </a:t>
            </a:r>
            <a:r>
              <a:rPr lang="ko-KR" altLang="en-US"/>
              <a:t>기반</a:t>
            </a:r>
            <a:r>
              <a:rPr lang="en-US" altLang="ko-KR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01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4425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작가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65AAF-CA80-44C5-B41A-443D9BAEA41B}"/>
              </a:ext>
            </a:extLst>
          </p:cNvPr>
          <p:cNvSpPr txBox="1"/>
          <p:nvPr/>
        </p:nvSpPr>
        <p:spPr>
          <a:xfrm>
            <a:off x="4385734" y="1597104"/>
            <a:ext cx="7264400" cy="43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 유저로 등록 후</a:t>
            </a:r>
            <a:r>
              <a:rPr lang="en-US" altLang="ko-KR" dirty="0"/>
              <a:t>, </a:t>
            </a:r>
            <a:r>
              <a:rPr lang="ko-KR" altLang="en-US" dirty="0"/>
              <a:t>이용가능한 서비스 안내 화면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‘1. </a:t>
            </a:r>
            <a:r>
              <a:rPr lang="ko-KR" altLang="en-US" dirty="0"/>
              <a:t>보정 신청하기</a:t>
            </a:r>
            <a:r>
              <a:rPr lang="en-US" altLang="ko-KR" dirty="0"/>
              <a:t>’ &gt;</a:t>
            </a:r>
            <a:r>
              <a:rPr lang="ko-KR" altLang="en-US" dirty="0"/>
              <a:t>본인이 기존 가지고 있는 개인 사진을 전문가에게 파일을 주고받음을 통해 </a:t>
            </a:r>
            <a:r>
              <a:rPr lang="en-US" altLang="ko-KR" dirty="0"/>
              <a:t>(</a:t>
            </a:r>
            <a:r>
              <a:rPr lang="ko-KR" altLang="en-US" dirty="0"/>
              <a:t>실시간 채팅에서 파일 전송 및 수신</a:t>
            </a:r>
            <a:r>
              <a:rPr lang="en-US" altLang="ko-KR" dirty="0"/>
              <a:t>) </a:t>
            </a:r>
            <a:r>
              <a:rPr lang="ko-KR" altLang="en-US" dirty="0"/>
              <a:t>보정 서비스를 받을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‘2. </a:t>
            </a:r>
            <a:r>
              <a:rPr lang="ko-KR" altLang="en-US" dirty="0"/>
              <a:t>실시간 스냅촬영＇ </a:t>
            </a:r>
            <a:r>
              <a:rPr lang="en-US" altLang="ko-KR" dirty="0"/>
              <a:t>&gt; </a:t>
            </a:r>
            <a:r>
              <a:rPr lang="ko-KR" altLang="en-US" dirty="0"/>
              <a:t>지도 </a:t>
            </a:r>
            <a:r>
              <a:rPr lang="en-US" altLang="ko-KR" dirty="0"/>
              <a:t>API</a:t>
            </a:r>
            <a:r>
              <a:rPr lang="ko-KR" altLang="en-US" dirty="0"/>
              <a:t>에서 내가 지금 위치하고 있는 곳 주변에 있는 </a:t>
            </a:r>
            <a:r>
              <a:rPr lang="ko-KR" altLang="en-US" dirty="0" err="1"/>
              <a:t>포토그래퍼를</a:t>
            </a:r>
            <a:r>
              <a:rPr lang="ko-KR" altLang="en-US" dirty="0"/>
              <a:t> 찾아 스냅촬영 문의를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‘3. </a:t>
            </a:r>
            <a:r>
              <a:rPr lang="ko-KR" altLang="en-US" dirty="0" err="1"/>
              <a:t>예약제</a:t>
            </a:r>
            <a:r>
              <a:rPr lang="ko-KR" altLang="en-US" dirty="0"/>
              <a:t> 스냅촬영＇ </a:t>
            </a:r>
            <a:r>
              <a:rPr lang="en-US" altLang="ko-KR" dirty="0"/>
              <a:t>&gt; 2.</a:t>
            </a:r>
            <a:r>
              <a:rPr lang="ko-KR" altLang="en-US" dirty="0"/>
              <a:t>실시간 스냅촬영과 달리 </a:t>
            </a:r>
            <a:r>
              <a:rPr lang="ko-KR" altLang="en-US" dirty="0" err="1"/>
              <a:t>포토그래퍼의</a:t>
            </a:r>
            <a:r>
              <a:rPr lang="ko-KR" altLang="en-US" dirty="0"/>
              <a:t> 예약 가능한 시간 및 장소를 사전에 예약하여 </a:t>
            </a:r>
            <a:r>
              <a:rPr lang="ko-KR" altLang="en-US" dirty="0" err="1"/>
              <a:t>포토그래퍼에게</a:t>
            </a:r>
            <a:r>
              <a:rPr lang="ko-KR" altLang="en-US" dirty="0"/>
              <a:t> 스냅촬영을 문의한다</a:t>
            </a:r>
            <a:r>
              <a:rPr lang="en-US" altLang="ko-KR" dirty="0"/>
              <a:t>.</a:t>
            </a:r>
          </a:p>
        </p:txBody>
      </p:sp>
      <p:pic>
        <p:nvPicPr>
          <p:cNvPr id="1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863E828-8F7B-4479-AE1B-6BF4B1A49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1"/>
          <a:stretch/>
        </p:blipFill>
        <p:spPr>
          <a:xfrm>
            <a:off x="844425" y="2205919"/>
            <a:ext cx="2761422" cy="40853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718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4425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4-1) </a:t>
            </a:r>
            <a:r>
              <a:rPr lang="ko-KR" altLang="en-US" dirty="0"/>
              <a:t>보정 신청하기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65AAF-CA80-44C5-B41A-443D9BAEA41B}"/>
              </a:ext>
            </a:extLst>
          </p:cNvPr>
          <p:cNvSpPr txBox="1"/>
          <p:nvPr/>
        </p:nvSpPr>
        <p:spPr>
          <a:xfrm>
            <a:off x="6456809" y="2690459"/>
            <a:ext cx="5254014" cy="9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고객이 보정하고 싶은 사진 작가에게 요청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작가와 실시간 채팅으로 협의</a:t>
            </a:r>
            <a:r>
              <a:rPr lang="en-US" altLang="ko-KR" dirty="0"/>
              <a:t>,</a:t>
            </a:r>
            <a:r>
              <a:rPr lang="ko-KR" altLang="en-US" dirty="0"/>
              <a:t>상담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7CD35-5490-4A06-8868-DF36E50DEB2D}"/>
              </a:ext>
            </a:extLst>
          </p:cNvPr>
          <p:cNvSpPr txBox="1"/>
          <p:nvPr/>
        </p:nvSpPr>
        <p:spPr>
          <a:xfrm>
            <a:off x="294979" y="6151353"/>
            <a:ext cx="3372345" cy="37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      원하는 작가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972BF-3D21-423D-953E-76DF0173670A}"/>
              </a:ext>
            </a:extLst>
          </p:cNvPr>
          <p:cNvSpPr txBox="1"/>
          <p:nvPr/>
        </p:nvSpPr>
        <p:spPr>
          <a:xfrm>
            <a:off x="3829979" y="6151085"/>
            <a:ext cx="2683048" cy="37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작가와 실시간 채팅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961847F-6987-4F72-8AD9-1B679CCE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3" y="2356762"/>
            <a:ext cx="2461488" cy="41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6438398-132F-47CF-9F1A-B2ED35E9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80" y="2356761"/>
            <a:ext cx="2523045" cy="414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DD710F-E50F-467F-BAA0-904204D74BE9}"/>
              </a:ext>
            </a:extLst>
          </p:cNvPr>
          <p:cNvCxnSpPr/>
          <p:nvPr/>
        </p:nvCxnSpPr>
        <p:spPr>
          <a:xfrm>
            <a:off x="3044852" y="4143313"/>
            <a:ext cx="611016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9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4425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4-2) </a:t>
            </a:r>
            <a:r>
              <a:rPr lang="ko-KR" altLang="en-US" dirty="0"/>
              <a:t>실시간 스냅촬영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65AAF-CA80-44C5-B41A-443D9BAEA41B}"/>
              </a:ext>
            </a:extLst>
          </p:cNvPr>
          <p:cNvSpPr txBox="1"/>
          <p:nvPr/>
        </p:nvSpPr>
        <p:spPr>
          <a:xfrm>
            <a:off x="5864870" y="1173350"/>
            <a:ext cx="6421373" cy="12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 </a:t>
            </a:r>
            <a:r>
              <a:rPr lang="en-US" altLang="ko-KR" dirty="0"/>
              <a:t>API</a:t>
            </a:r>
            <a:r>
              <a:rPr lang="ko-KR" altLang="en-US" dirty="0"/>
              <a:t>에서 내 위치 </a:t>
            </a:r>
            <a:r>
              <a:rPr lang="en-US" altLang="ko-KR" dirty="0"/>
              <a:t>/ </a:t>
            </a:r>
            <a:r>
              <a:rPr lang="ko-KR" altLang="en-US" dirty="0"/>
              <a:t>가능한 </a:t>
            </a:r>
            <a:r>
              <a:rPr lang="ko-KR" altLang="en-US" dirty="0" err="1"/>
              <a:t>포토그래퍼</a:t>
            </a:r>
            <a:r>
              <a:rPr lang="ko-KR" altLang="en-US" dirty="0"/>
              <a:t> 탐색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작가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작가와 실시간 채팅으로 </a:t>
            </a:r>
            <a:r>
              <a:rPr lang="ko-KR" altLang="en-US" dirty="0" err="1"/>
              <a:t>컨택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9489D9A-A99A-4F82-9221-A14935A7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15" y="2537323"/>
            <a:ext cx="2047112" cy="363931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DE6F661-3C0A-4532-A512-82E883CDE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60" y="2618417"/>
            <a:ext cx="2047112" cy="3639312"/>
          </a:xfrm>
          <a:prstGeom prst="rect">
            <a:avLst/>
          </a:prstGeom>
        </p:spPr>
      </p:pic>
      <p:pic>
        <p:nvPicPr>
          <p:cNvPr id="19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5C300A20-C8B7-49D3-96C4-0C6785443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8" y="2537323"/>
            <a:ext cx="2047112" cy="363931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32E263-BECE-41A1-8CB2-8E57F73CF29E}"/>
              </a:ext>
            </a:extLst>
          </p:cNvPr>
          <p:cNvCxnSpPr/>
          <p:nvPr/>
        </p:nvCxnSpPr>
        <p:spPr>
          <a:xfrm>
            <a:off x="2696382" y="4327725"/>
            <a:ext cx="546537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93A5C0-6848-4B91-BA7D-35E93C114629}"/>
              </a:ext>
            </a:extLst>
          </p:cNvPr>
          <p:cNvCxnSpPr/>
          <p:nvPr/>
        </p:nvCxnSpPr>
        <p:spPr>
          <a:xfrm>
            <a:off x="8965324" y="4319753"/>
            <a:ext cx="546537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DA22E7-1321-44CA-B951-61FD40BA4333}"/>
              </a:ext>
            </a:extLst>
          </p:cNvPr>
          <p:cNvCxnSpPr/>
          <p:nvPr/>
        </p:nvCxnSpPr>
        <p:spPr>
          <a:xfrm>
            <a:off x="5864870" y="4319753"/>
            <a:ext cx="546537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A7A0D00-683B-41E2-87DC-F353773A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0068" y="2599364"/>
            <a:ext cx="2046089" cy="36393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0817B1-88FF-4E84-ABD4-FD13920D6CA2}"/>
              </a:ext>
            </a:extLst>
          </p:cNvPr>
          <p:cNvSpPr txBox="1"/>
          <p:nvPr/>
        </p:nvSpPr>
        <p:spPr>
          <a:xfrm>
            <a:off x="112553" y="6332651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작가 위치 확인 지도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BB947-EA8B-425F-943C-9FBF4B8122D6}"/>
              </a:ext>
            </a:extLst>
          </p:cNvPr>
          <p:cNvSpPr txBox="1"/>
          <p:nvPr/>
        </p:nvSpPr>
        <p:spPr>
          <a:xfrm>
            <a:off x="4010998" y="6347953"/>
            <a:ext cx="121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작가 선택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E4AF2-BA93-4A76-A57D-120DC4758613}"/>
              </a:ext>
            </a:extLst>
          </p:cNvPr>
          <p:cNvSpPr txBox="1"/>
          <p:nvPr/>
        </p:nvSpPr>
        <p:spPr>
          <a:xfrm>
            <a:off x="6829760" y="6347953"/>
            <a:ext cx="21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작가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58289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4425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4-3) </a:t>
            </a:r>
            <a:r>
              <a:rPr lang="ko-KR" altLang="en-US" dirty="0"/>
              <a:t>예약 스냅촬영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65AAF-CA80-44C5-B41A-443D9BAEA41B}"/>
              </a:ext>
            </a:extLst>
          </p:cNvPr>
          <p:cNvSpPr txBox="1"/>
          <p:nvPr/>
        </p:nvSpPr>
        <p:spPr>
          <a:xfrm>
            <a:off x="6467849" y="1320105"/>
            <a:ext cx="52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시간대</a:t>
            </a:r>
            <a:r>
              <a:rPr lang="en-US" altLang="ko-KR" dirty="0"/>
              <a:t>,</a:t>
            </a:r>
            <a:r>
              <a:rPr lang="ko-KR" altLang="en-US" dirty="0"/>
              <a:t>장소</a:t>
            </a:r>
            <a:r>
              <a:rPr lang="en-US" altLang="ko-KR" dirty="0"/>
              <a:t> </a:t>
            </a:r>
            <a:r>
              <a:rPr lang="ko-KR" altLang="en-US" dirty="0"/>
              <a:t>필터링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작가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작가와 실시간 채팅으로 </a:t>
            </a:r>
            <a:r>
              <a:rPr lang="ko-KR" altLang="en-US" dirty="0" err="1"/>
              <a:t>컨택</a:t>
            </a:r>
            <a:endParaRPr lang="en-US" altLang="ko-KR" dirty="0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972A4D9-9919-4715-89A5-5D9BFD8D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27" y="2568343"/>
            <a:ext cx="2047112" cy="363931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A6DEF78-59A5-452F-BE5A-8B3CFD000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51" y="2539310"/>
            <a:ext cx="2047112" cy="363931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E9BA38-D6D4-4157-B7F3-E89A7E71AB38}"/>
              </a:ext>
            </a:extLst>
          </p:cNvPr>
          <p:cNvCxnSpPr/>
          <p:nvPr/>
        </p:nvCxnSpPr>
        <p:spPr>
          <a:xfrm>
            <a:off x="2765008" y="4319753"/>
            <a:ext cx="546537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145F3D-95F0-4992-A479-D7249D96E1C5}"/>
              </a:ext>
            </a:extLst>
          </p:cNvPr>
          <p:cNvCxnSpPr/>
          <p:nvPr/>
        </p:nvCxnSpPr>
        <p:spPr>
          <a:xfrm>
            <a:off x="8965324" y="4319753"/>
            <a:ext cx="546537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EDD438-5618-4C0D-AC59-2EED91E27365}"/>
              </a:ext>
            </a:extLst>
          </p:cNvPr>
          <p:cNvCxnSpPr/>
          <p:nvPr/>
        </p:nvCxnSpPr>
        <p:spPr>
          <a:xfrm>
            <a:off x="5864870" y="4319753"/>
            <a:ext cx="546537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54D6B5B-2205-4062-A4C5-3169CF27C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254" y="2539310"/>
            <a:ext cx="2046089" cy="3639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F12901-5D10-41A9-B439-FF1E40BAA52B}"/>
              </a:ext>
            </a:extLst>
          </p:cNvPr>
          <p:cNvSpPr txBox="1"/>
          <p:nvPr/>
        </p:nvSpPr>
        <p:spPr>
          <a:xfrm>
            <a:off x="4010998" y="6347953"/>
            <a:ext cx="121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작가 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9F886-FA03-4E57-9138-E95F9EDC062C}"/>
              </a:ext>
            </a:extLst>
          </p:cNvPr>
          <p:cNvSpPr txBox="1"/>
          <p:nvPr/>
        </p:nvSpPr>
        <p:spPr>
          <a:xfrm>
            <a:off x="6829760" y="6347953"/>
            <a:ext cx="21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작가 상세 페이지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004352F-CC16-406E-8E50-57F8DFB8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8" y="2537323"/>
            <a:ext cx="2162357" cy="370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F48F174D-AB15-45F0-BFAB-1FFE8B3D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8" y="2709375"/>
            <a:ext cx="2162357" cy="354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0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EE40E-D8CB-4218-86BF-A1CC16742596}"/>
              </a:ext>
            </a:extLst>
          </p:cNvPr>
          <p:cNvSpPr txBox="1"/>
          <p:nvPr/>
        </p:nvSpPr>
        <p:spPr>
          <a:xfrm>
            <a:off x="844425" y="1412438"/>
            <a:ext cx="30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 </a:t>
            </a:r>
            <a:r>
              <a:rPr lang="ko-KR" altLang="en-US" dirty="0"/>
              <a:t>후기 작성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65AAF-CA80-44C5-B41A-443D9BAEA41B}"/>
              </a:ext>
            </a:extLst>
          </p:cNvPr>
          <p:cNvSpPr txBox="1"/>
          <p:nvPr/>
        </p:nvSpPr>
        <p:spPr>
          <a:xfrm>
            <a:off x="4165599" y="2375252"/>
            <a:ext cx="7636933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이달의 우수후기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포토후기와 일반후기를 쓸 수 있으며</a:t>
            </a:r>
            <a:r>
              <a:rPr lang="en-US" altLang="ko-KR" dirty="0"/>
              <a:t>, </a:t>
            </a:r>
            <a:r>
              <a:rPr lang="ko-KR" altLang="en-US" dirty="0"/>
              <a:t>후기를 남기면 적립금을 준다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1208555-FE8F-4E1C-82D8-BCC7550C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25" y="2205919"/>
            <a:ext cx="2550620" cy="413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6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기대효과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38B356-2159-4ABE-809A-757AC70DBC2E}"/>
              </a:ext>
            </a:extLst>
          </p:cNvPr>
          <p:cNvSpPr txBox="1"/>
          <p:nvPr/>
        </p:nvSpPr>
        <p:spPr>
          <a:xfrm>
            <a:off x="908858" y="1998890"/>
            <a:ext cx="10374284" cy="4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C3DD7375-738D-4EC2-9517-9AF92F80B181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개인역량이 있는 프리랜서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학생들이 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인 프리랜서로 활동하기 좋은 여건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청년 일자리 창출 효과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스냅샷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포토보정에 비용적 부담 느끼던 중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고등학생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대학생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사회초년생 까지 원하는 가격으로 이용가능</a:t>
            </a: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일회성으로 사람들이  쉽게 접근하여 즐길 수 있다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주변의 가까운 작가가 찍어준 원하는 취향의 사진을 빠르게 얻을 수 있다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추가적인 보정 서비스를 한번에 이용할 수 있다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82FA3-0806-446B-830F-C54177B3A1EE}"/>
              </a:ext>
            </a:extLst>
          </p:cNvPr>
          <p:cNvSpPr/>
          <p:nvPr/>
        </p:nvSpPr>
        <p:spPr>
          <a:xfrm>
            <a:off x="332820" y="1805849"/>
            <a:ext cx="10955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‘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사진찍자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’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서비스 소개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시장 조사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수요조사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 서비스 문제점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 서비스의 추구 방향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개발시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상세화면 구현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기대 효과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목차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37614" y="476555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5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7244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4800" dirty="0" err="1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사진찍자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서비스 소개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4" name="내용 개체 틀 4" descr="잔디, 실외, 아이, 사람이(가) 표시된 사진&#10;&#10;자동 생성된 설명">
            <a:extLst>
              <a:ext uri="{FF2B5EF4-FFF2-40B4-BE49-F238E27FC236}">
                <a16:creationId xmlns:a16="http://schemas.microsoft.com/office/drawing/2014/main" id="{42212891-A100-4289-B93C-0FFF6A4B9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4" b="7224"/>
          <a:stretch/>
        </p:blipFill>
        <p:spPr>
          <a:xfrm>
            <a:off x="634038" y="1203133"/>
            <a:ext cx="9557712" cy="42779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26906" y="5489820"/>
            <a:ext cx="9564843" cy="86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‘</a:t>
            </a:r>
            <a:r>
              <a:rPr lang="ko-KR" altLang="en-US" sz="3200" b="1" dirty="0">
                <a:solidFill>
                  <a:schemeClr val="tx1"/>
                </a:solidFill>
              </a:rPr>
              <a:t>내가 지금 있는 곳에서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인생샷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을 </a:t>
            </a:r>
            <a:r>
              <a:rPr lang="ko-KR" altLang="en-US" sz="3200" b="1" dirty="0">
                <a:solidFill>
                  <a:schemeClr val="tx1"/>
                </a:solidFill>
              </a:rPr>
              <a:t>찍고 싶어요</a:t>
            </a:r>
            <a:r>
              <a:rPr lang="en-US" altLang="ko-KR" sz="3200" b="1" dirty="0">
                <a:solidFill>
                  <a:schemeClr val="tx1"/>
                </a:solidFill>
              </a:rPr>
              <a:t>’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수요조사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8ED44-158B-4FC6-B899-E525F80B8B97}"/>
              </a:ext>
            </a:extLst>
          </p:cNvPr>
          <p:cNvSpPr txBox="1"/>
          <p:nvPr/>
        </p:nvSpPr>
        <p:spPr>
          <a:xfrm>
            <a:off x="1" y="4750428"/>
            <a:ext cx="319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63%</a:t>
            </a:r>
            <a:r>
              <a:rPr lang="ko-KR" altLang="en-US" dirty="0"/>
              <a:t>가 소셜 네트워크에 </a:t>
            </a:r>
            <a:endParaRPr lang="en-US" altLang="ko-KR" dirty="0"/>
          </a:p>
          <a:p>
            <a:r>
              <a:rPr lang="ko-KR" altLang="en-US" dirty="0"/>
              <a:t>일주일에 </a:t>
            </a:r>
            <a:r>
              <a:rPr lang="en-US" altLang="ko-KR" dirty="0"/>
              <a:t>1-2</a:t>
            </a:r>
            <a:r>
              <a:rPr lang="ko-KR" altLang="en-US" dirty="0"/>
              <a:t>번 이상 일상을 공유한다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AE3996-D428-489C-9098-95B82777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48" y="2328923"/>
            <a:ext cx="3625516" cy="20692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715256-9CB0-4FCD-B606-28E579E92E38}"/>
              </a:ext>
            </a:extLst>
          </p:cNvPr>
          <p:cNvSpPr txBox="1"/>
          <p:nvPr/>
        </p:nvSpPr>
        <p:spPr>
          <a:xfrm>
            <a:off x="3853339" y="4805674"/>
            <a:ext cx="351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62.5%</a:t>
            </a:r>
            <a:r>
              <a:rPr lang="ko-KR" altLang="en-US" dirty="0"/>
              <a:t>가 스냅샷에 관심이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57072-5324-4301-8CF7-DE0A619C6894}"/>
              </a:ext>
            </a:extLst>
          </p:cNvPr>
          <p:cNvSpPr txBox="1"/>
          <p:nvPr/>
        </p:nvSpPr>
        <p:spPr>
          <a:xfrm>
            <a:off x="8156763" y="114261"/>
            <a:ext cx="3936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온라인 설문기간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~31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참가자</a:t>
            </a:r>
            <a:r>
              <a:rPr lang="en-US" altLang="ko-KR" dirty="0"/>
              <a:t>: 56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참가자 성별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 여성</a:t>
            </a:r>
            <a:r>
              <a:rPr lang="en-US" altLang="ko-KR" dirty="0"/>
              <a:t> 37</a:t>
            </a:r>
            <a:r>
              <a:rPr lang="ko-KR" altLang="en-US" dirty="0"/>
              <a:t>명</a:t>
            </a:r>
            <a:r>
              <a:rPr lang="en-US" altLang="ko-KR" dirty="0"/>
              <a:t>(66.1%) </a:t>
            </a:r>
            <a:r>
              <a:rPr lang="ko-KR" altLang="en-US" dirty="0"/>
              <a:t>남성</a:t>
            </a:r>
            <a:r>
              <a:rPr lang="en-US" altLang="ko-KR" dirty="0"/>
              <a:t> 19</a:t>
            </a:r>
            <a:r>
              <a:rPr lang="ko-KR" altLang="en-US" dirty="0"/>
              <a:t>명</a:t>
            </a:r>
            <a:r>
              <a:rPr lang="en-US" altLang="ko-KR" dirty="0"/>
              <a:t>(33.9%)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참가자 연령대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10</a:t>
            </a:r>
            <a:r>
              <a:rPr lang="ko-KR" altLang="en-US" dirty="0"/>
              <a:t>대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(10.7%) 20</a:t>
            </a:r>
            <a:r>
              <a:rPr lang="ko-KR" altLang="en-US" dirty="0"/>
              <a:t>대 </a:t>
            </a:r>
            <a:r>
              <a:rPr lang="en-US" altLang="ko-KR" dirty="0"/>
              <a:t>43</a:t>
            </a:r>
            <a:r>
              <a:rPr lang="ko-KR" altLang="en-US" dirty="0"/>
              <a:t>명</a:t>
            </a:r>
            <a:r>
              <a:rPr lang="en-US" altLang="ko-KR" dirty="0"/>
              <a:t>(76.8%) </a:t>
            </a:r>
          </a:p>
          <a:p>
            <a:r>
              <a:rPr lang="en-US" altLang="ko-KR" dirty="0"/>
              <a:t> 30</a:t>
            </a:r>
            <a:r>
              <a:rPr lang="ko-KR" altLang="en-US" dirty="0"/>
              <a:t>대 </a:t>
            </a:r>
            <a:r>
              <a:rPr lang="en-US" altLang="ko-KR" dirty="0"/>
              <a:t>0</a:t>
            </a:r>
            <a:r>
              <a:rPr lang="ko-KR" altLang="en-US" dirty="0"/>
              <a:t>명</a:t>
            </a:r>
            <a:r>
              <a:rPr lang="en-US" altLang="ko-KR" dirty="0"/>
              <a:t>(0%) 40</a:t>
            </a:r>
            <a:r>
              <a:rPr lang="ko-KR" altLang="en-US" dirty="0"/>
              <a:t>대 </a:t>
            </a:r>
            <a:r>
              <a:rPr lang="en-US" altLang="ko-KR" dirty="0"/>
              <a:t>7</a:t>
            </a:r>
            <a:r>
              <a:rPr lang="ko-KR" altLang="en-US" dirty="0"/>
              <a:t>명</a:t>
            </a:r>
            <a:r>
              <a:rPr lang="en-US" altLang="ko-KR" dirty="0"/>
              <a:t>(12.5%)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CD7C98D-9468-44E8-8433-5FA4B5E8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926" y="2310882"/>
            <a:ext cx="4026163" cy="23677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74812A-F496-4CCA-82F4-5A96D1CD6F6E}"/>
              </a:ext>
            </a:extLst>
          </p:cNvPr>
          <p:cNvSpPr txBox="1"/>
          <p:nvPr/>
        </p:nvSpPr>
        <p:spPr>
          <a:xfrm>
            <a:off x="7818759" y="4780012"/>
            <a:ext cx="379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53.1%</a:t>
            </a:r>
            <a:r>
              <a:rPr lang="ko-KR" altLang="en-US" dirty="0"/>
              <a:t>의 사람들이 높은 가격이 부담되어 스냅샷을 망설인 적이 있다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중복선택가능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967BFA9-556F-4D43-A42E-63429B456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0882"/>
            <a:ext cx="3853339" cy="20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631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기존 </a:t>
            </a:r>
            <a:r>
              <a:rPr lang="ko-KR" altLang="en-US" sz="4800" dirty="0" smtClean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시스템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내용 개체 틀 3"/>
          <p:cNvSpPr txBox="1">
            <a:spLocks/>
          </p:cNvSpPr>
          <p:nvPr/>
        </p:nvSpPr>
        <p:spPr>
          <a:xfrm>
            <a:off x="609600" y="2286000"/>
            <a:ext cx="5386917" cy="395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지속적인 본인 홍보 필요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사진촬영 장소까지 출장경비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시간 소모가 크다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스튜디오에 중개 수수료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내용 개체 틀 5"/>
          <p:cNvSpPr txBox="1">
            <a:spLocks/>
          </p:cNvSpPr>
          <p:nvPr/>
        </p:nvSpPr>
        <p:spPr>
          <a:xfrm>
            <a:off x="6193368" y="2286000"/>
            <a:ext cx="5389033" cy="395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신뢰도 걱정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촬영 이후 추가적인 </a:t>
            </a:r>
            <a:r>
              <a:rPr lang="ko-KR" altLang="en-US" dirty="0" err="1">
                <a:solidFill>
                  <a:schemeClr val="bg1"/>
                </a:solidFill>
              </a:rPr>
              <a:t>포토샵</a:t>
            </a:r>
            <a:r>
              <a:rPr lang="ko-KR" altLang="en-US" dirty="0">
                <a:solidFill>
                  <a:schemeClr val="bg1"/>
                </a:solidFill>
              </a:rPr>
              <a:t> 서비스 부담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높은 가격과 하루 일과를 </a:t>
            </a:r>
            <a:r>
              <a:rPr lang="ko-KR" altLang="en-US" dirty="0" err="1">
                <a:solidFill>
                  <a:schemeClr val="bg1"/>
                </a:solidFill>
              </a:rPr>
              <a:t>빼야해</a:t>
            </a:r>
            <a:r>
              <a:rPr lang="ko-KR" altLang="en-US" dirty="0">
                <a:solidFill>
                  <a:schemeClr val="bg1"/>
                </a:solidFill>
              </a:rPr>
              <a:t> 시간 부담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7308" y="1352550"/>
            <a:ext cx="4282692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프린랜서</a:t>
            </a:r>
            <a:r>
              <a:rPr lang="ko-KR" altLang="en-US" dirty="0">
                <a:solidFill>
                  <a:schemeClr val="tx1"/>
                </a:solidFill>
              </a:rPr>
              <a:t> 작가 입장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68237" y="1352550"/>
            <a:ext cx="4282692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 입장</a:t>
            </a:r>
          </a:p>
        </p:txBody>
      </p:sp>
    </p:spTree>
    <p:extLst>
      <p:ext uri="{BB962C8B-B14F-4D97-AF65-F5344CB8AC3E}">
        <p14:creationId xmlns:p14="http://schemas.microsoft.com/office/powerpoint/2010/main" val="38419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7446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기존 </a:t>
            </a:r>
            <a:r>
              <a:rPr lang="ko-KR" altLang="en-US" sz="4800" dirty="0" smtClean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서비스 </a:t>
            </a:r>
            <a:r>
              <a:rPr lang="ko-KR" altLang="en-US" sz="4800" dirty="0" smtClean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특징</a:t>
            </a:r>
            <a:r>
              <a:rPr lang="en-US" altLang="ko-KR" sz="4800" dirty="0" smtClean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4800" dirty="0" smtClean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문제점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5" y="1249651"/>
            <a:ext cx="2968578" cy="50020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30" y="1286959"/>
            <a:ext cx="2522233" cy="48208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93807" y="1286959"/>
            <a:ext cx="2792361" cy="496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여행지 기반 </a:t>
            </a:r>
            <a:r>
              <a:rPr lang="ko-KR" altLang="en-US" dirty="0" err="1" smtClean="0">
                <a:solidFill>
                  <a:schemeClr val="tx1"/>
                </a:solidFill>
              </a:rPr>
              <a:t>스냅촬영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err="1" smtClean="0">
                <a:solidFill>
                  <a:schemeClr val="tx1"/>
                </a:solidFill>
              </a:rPr>
              <a:t>스냅촬영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 err="1" smtClean="0">
                <a:solidFill>
                  <a:schemeClr val="tx1"/>
                </a:solidFill>
              </a:rPr>
              <a:t>해비</a:t>
            </a:r>
            <a:r>
              <a:rPr lang="ko-KR" altLang="en-US" dirty="0" smtClean="0">
                <a:solidFill>
                  <a:schemeClr val="tx1"/>
                </a:solidFill>
              </a:rPr>
              <a:t> 유저 사용률 이끌어내기 부족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보정 및 촬영 선택에 대한 정책 안내 부족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</a:rPr>
              <a:t>포토그래퍼</a:t>
            </a:r>
            <a:r>
              <a:rPr lang="ko-KR" altLang="en-US" dirty="0" smtClean="0">
                <a:solidFill>
                  <a:schemeClr val="tx1"/>
                </a:solidFill>
              </a:rPr>
              <a:t> 수 절대적 부족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한 여행지당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명이내</a:t>
            </a:r>
            <a:r>
              <a:rPr lang="en-US" altLang="ko-KR" dirty="0" smtClean="0">
                <a:solidFill>
                  <a:schemeClr val="tx1"/>
                </a:solidFill>
              </a:rPr>
              <a:t>…)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50409" y="1286958"/>
            <a:ext cx="2792361" cy="482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시간대비 너무 비싼 가격대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en-US" altLang="ko-KR" dirty="0" err="1" smtClean="0">
                <a:solidFill>
                  <a:schemeClr val="tx1"/>
                </a:solidFill>
              </a:rPr>
              <a:t>ui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</a:rPr>
              <a:t>ux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측면에서 정보 과다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작가의 컨셉 대로 고객이 선택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601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우리 서비스 추구방향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449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458B497-C9DA-42B7-9417-F6D58FA23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51308" y="1568916"/>
            <a:ext cx="2230256" cy="2240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7CA61C-A965-4440-8717-09C05253C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98" y="1568916"/>
            <a:ext cx="2566634" cy="24190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C8444B-959A-4E4D-AB4D-3A506A3E9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67911" y="1306920"/>
            <a:ext cx="2502208" cy="250220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8480" y="4005953"/>
            <a:ext cx="1103376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1. </a:t>
            </a:r>
            <a:r>
              <a:rPr lang="ko-KR" altLang="en-US" sz="3200" b="1" dirty="0">
                <a:solidFill>
                  <a:schemeClr val="tx1"/>
                </a:solidFill>
              </a:rPr>
              <a:t>실시간 위치정보 기능을 통한 주변의 사진작가와 매칭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r>
              <a:rPr lang="en-US" altLang="ko-KR" sz="3200" b="1" dirty="0">
                <a:solidFill>
                  <a:schemeClr val="tx1"/>
                </a:solidFill>
              </a:rPr>
              <a:t>2. </a:t>
            </a:r>
            <a:r>
              <a:rPr lang="ko-KR" altLang="en-US" sz="3200" b="1" dirty="0">
                <a:solidFill>
                  <a:schemeClr val="tx1"/>
                </a:solidFill>
              </a:rPr>
              <a:t>전문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작가가 </a:t>
            </a:r>
            <a:r>
              <a:rPr lang="ko-KR" altLang="en-US" sz="3200" b="1" dirty="0">
                <a:solidFill>
                  <a:schemeClr val="tx1"/>
                </a:solidFill>
              </a:rPr>
              <a:t>아니더라도 누구나 쉽게 작가 지원 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r>
              <a:rPr lang="en-US" altLang="ko-KR" sz="3200" b="1" dirty="0">
                <a:solidFill>
                  <a:schemeClr val="tx1"/>
                </a:solidFill>
              </a:rPr>
              <a:t>3.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고객이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자유롭게 컨셉 설정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작가에게 문의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874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전국 작가 주거지 현황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29604144"/>
              </p:ext>
            </p:extLst>
          </p:nvPr>
        </p:nvGraphicFramePr>
        <p:xfrm>
          <a:off x="2032000" y="1347192"/>
          <a:ext cx="8128000" cy="493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타원 8"/>
          <p:cNvSpPr/>
          <p:nvPr/>
        </p:nvSpPr>
        <p:spPr>
          <a:xfrm>
            <a:off x="8044282" y="923337"/>
            <a:ext cx="169308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</a:t>
            </a:r>
            <a:endParaRPr lang="en-US" altLang="ko-KR" dirty="0"/>
          </a:p>
          <a:p>
            <a:pPr algn="ctr"/>
            <a:r>
              <a:rPr lang="en-US" altLang="ko-KR" dirty="0"/>
              <a:t>(982)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9383288" y="570324"/>
            <a:ext cx="2468160" cy="2382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</a:t>
            </a:r>
            <a:endParaRPr lang="en-US" altLang="ko-KR" dirty="0"/>
          </a:p>
          <a:p>
            <a:pPr algn="ctr"/>
            <a:r>
              <a:rPr lang="en-US" altLang="ko-KR" dirty="0"/>
              <a:t>(2000)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77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작가의 자격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77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58695"/>
              </p:ext>
            </p:extLst>
          </p:nvPr>
        </p:nvGraphicFramePr>
        <p:xfrm>
          <a:off x="1106252" y="1961803"/>
          <a:ext cx="9979496" cy="218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일반인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사진작가학생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경력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년 미만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경력 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년 미만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사진기능사 자격증보유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경력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년 이상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/1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/1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30000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/1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70000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/1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1052252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1099254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779</Words>
  <Application>Microsoft Office PowerPoint</Application>
  <PresentationFormat>와이드스크린</PresentationFormat>
  <Paragraphs>169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 UltraLight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송예인</cp:lastModifiedBy>
  <cp:revision>37</cp:revision>
  <dcterms:created xsi:type="dcterms:W3CDTF">2019-04-01T11:39:14Z</dcterms:created>
  <dcterms:modified xsi:type="dcterms:W3CDTF">2020-06-02T00:51:38Z</dcterms:modified>
</cp:coreProperties>
</file>