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4" r:id="rId2"/>
    <p:sldId id="328" r:id="rId3"/>
    <p:sldId id="392" r:id="rId4"/>
    <p:sldId id="406" r:id="rId5"/>
    <p:sldId id="431" r:id="rId6"/>
    <p:sldId id="405" r:id="rId7"/>
    <p:sldId id="403" r:id="rId8"/>
    <p:sldId id="432" r:id="rId9"/>
    <p:sldId id="422" r:id="rId10"/>
    <p:sldId id="433" r:id="rId11"/>
    <p:sldId id="434" r:id="rId12"/>
    <p:sldId id="426" r:id="rId13"/>
    <p:sldId id="437" r:id="rId14"/>
    <p:sldId id="438" r:id="rId15"/>
    <p:sldId id="439" r:id="rId16"/>
    <p:sldId id="423" r:id="rId17"/>
    <p:sldId id="440" r:id="rId18"/>
    <p:sldId id="441" r:id="rId19"/>
    <p:sldId id="442" r:id="rId20"/>
    <p:sldId id="44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4" autoAdjust="0"/>
    <p:restoredTop sz="72497" autoAdjust="0"/>
  </p:normalViewPr>
  <p:slideViewPr>
    <p:cSldViewPr snapToGrid="0">
      <p:cViewPr varScale="1">
        <p:scale>
          <a:sx n="114" d="100"/>
          <a:sy n="114" d="100"/>
        </p:scale>
        <p:origin x="28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8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8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1)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DriverManager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 연결에 관한 책임을 가지고 있는 객체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연결하려는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JDBC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드라이버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(DBMS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마다 다름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Class.forName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통해 등록하고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    커넥션을 만드는 역할을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Class.forName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사용하고자 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JDBC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드라이버를 지정하여</a:t>
            </a:r>
            <a:endParaRPr lang="en-US" altLang="ko-KR" baseline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	    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해당 드라이버 내부에 있는 클래스들을 메모리에 로드</a:t>
            </a:r>
            <a:endParaRPr lang="en-US" altLang="ko-KR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	     -&gt; </a:t>
            </a:r>
            <a:r>
              <a:rPr lang="en-US" altLang="ko-KR" baseline="0" dirty="0" err="1">
                <a:solidFill>
                  <a:schemeClr val="tx1"/>
                </a:solidFill>
                <a:latin typeface="+mn-lt"/>
              </a:rPr>
              <a:t>DriverManager</a:t>
            </a:r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, Connection, Statement, </a:t>
            </a:r>
            <a:r>
              <a:rPr lang="en-US" altLang="ko-KR" baseline="0" dirty="0" err="1">
                <a:solidFill>
                  <a:schemeClr val="tx1"/>
                </a:solidFill>
                <a:latin typeface="+mn-lt"/>
              </a:rPr>
              <a:t>PreparedStatement</a:t>
            </a:r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baseline="0" dirty="0">
                <a:solidFill>
                  <a:schemeClr val="tx1"/>
                </a:solidFill>
                <a:latin typeface="+mn-lt"/>
              </a:rPr>
              <a:t>등을 로드</a:t>
            </a:r>
            <a:endParaRPr lang="en-US" altLang="ko-KR" baseline="0" dirty="0">
              <a:solidFill>
                <a:schemeClr val="tx1"/>
              </a:solidFill>
              <a:latin typeface="+mn-lt"/>
            </a:endParaRPr>
          </a:p>
          <a:p>
            <a:endParaRPr lang="en-US" altLang="ko-KR" baseline="0" dirty="0">
              <a:solidFill>
                <a:schemeClr val="tx1"/>
              </a:solidFill>
              <a:latin typeface="+mn-lt"/>
            </a:endParaRPr>
          </a:p>
          <a:p>
            <a:endParaRPr lang="en-US" altLang="ko-KR" baseline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2) Connection : DB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의 연결 정보를 담은 객체</a:t>
            </a:r>
          </a:p>
          <a:p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- JDBC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드라이버와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사이를 연결해주는 일종의 길</a:t>
            </a:r>
          </a:p>
          <a:p>
            <a:endParaRPr lang="ko-KR" altLang="en-US" baseline="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커넥션 객체는 직접 생성이 불가능하고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baseline="0" dirty="0" err="1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메소드를 사용하여 객체를 </a:t>
            </a:r>
            <a:r>
              <a:rPr lang="ko-KR" altLang="en-US" baseline="0" dirty="0" err="1">
                <a:solidFill>
                  <a:schemeClr val="tx1"/>
                </a:solidFill>
                <a:latin typeface="+mn-ea"/>
              </a:rPr>
              <a:t>얻어옴</a:t>
            </a:r>
            <a:endParaRPr lang="en-US" altLang="ko-KR" baseline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8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3) Statement : Connection </a:t>
            </a:r>
            <a:r>
              <a:rPr lang="ko-KR" altLang="en-US" dirty="0"/>
              <a:t>객체를 통해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SQL</a:t>
            </a:r>
            <a:r>
              <a:rPr lang="ko-KR" altLang="en-US" dirty="0"/>
              <a:t>문을 전달하여 실행 시키고 </a:t>
            </a:r>
          </a:p>
          <a:p>
            <a:r>
              <a:rPr lang="ko-KR" altLang="en-US" dirty="0"/>
              <a:t>                결과값을 반환 받는 역할을 하는 객체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- Connection</a:t>
            </a:r>
            <a:r>
              <a:rPr lang="ko-KR" altLang="en-US" dirty="0"/>
              <a:t>의 </a:t>
            </a:r>
            <a:r>
              <a:rPr lang="en-US" altLang="ko-KR" dirty="0" err="1"/>
              <a:t>createStatement</a:t>
            </a:r>
            <a:r>
              <a:rPr lang="en-US" altLang="ko-KR" dirty="0"/>
              <a:t>() </a:t>
            </a:r>
            <a:r>
              <a:rPr lang="ko-KR" altLang="en-US" dirty="0"/>
              <a:t>메소드를 호출하여 생성함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생성된 </a:t>
            </a:r>
            <a:r>
              <a:rPr lang="en-US" altLang="ko-KR" dirty="0"/>
              <a:t>Statement</a:t>
            </a:r>
            <a:r>
              <a:rPr lang="ko-KR" altLang="en-US" dirty="0"/>
              <a:t>객체로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en-US" altLang="ko-KR" dirty="0"/>
              <a:t>String</a:t>
            </a:r>
            <a:r>
              <a:rPr lang="ko-KR" altLang="en-US" dirty="0"/>
              <a:t>객체에 담아 인자로 전달하고</a:t>
            </a:r>
          </a:p>
          <a:p>
            <a:r>
              <a:rPr lang="ko-KR" altLang="en-US" dirty="0"/>
              <a:t>    메소드를 호출하여 </a:t>
            </a:r>
            <a:r>
              <a:rPr lang="en-US" altLang="ko-KR" dirty="0"/>
              <a:t>SQL</a:t>
            </a:r>
            <a:r>
              <a:rPr lang="ko-KR" altLang="en-US" dirty="0"/>
              <a:t>문 실행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(SQL</a:t>
            </a:r>
            <a:r>
              <a:rPr lang="ko-KR" altLang="en-US" dirty="0"/>
              <a:t>문의 종류에 따라 실행에 필요한 호출 메소드가 달라짐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2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5) </a:t>
            </a:r>
            <a:r>
              <a:rPr lang="en-US" altLang="ko-KR" dirty="0" err="1"/>
              <a:t>ResultSet</a:t>
            </a:r>
            <a:r>
              <a:rPr lang="en-US" altLang="ko-KR" dirty="0"/>
              <a:t> : SELECT</a:t>
            </a:r>
            <a:r>
              <a:rPr lang="ko-KR" altLang="en-US" dirty="0"/>
              <a:t>문을 사용한 질의 성공 시 반환되는 객체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	SQL</a:t>
            </a:r>
            <a:r>
              <a:rPr lang="ko-KR" altLang="en-US" dirty="0"/>
              <a:t>질의에 의해 생성된 테이블</a:t>
            </a:r>
            <a:r>
              <a:rPr lang="en-US" altLang="ko-KR" dirty="0"/>
              <a:t>(select 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을 담고 있으며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'</a:t>
            </a:r>
            <a:r>
              <a:rPr lang="ko-KR" altLang="en-US" dirty="0"/>
              <a:t>커서</a:t>
            </a:r>
            <a:r>
              <a:rPr lang="en-US" altLang="ko-KR" dirty="0"/>
              <a:t>(CURSOR)'</a:t>
            </a:r>
            <a:r>
              <a:rPr lang="ko-KR" altLang="en-US" dirty="0" err="1"/>
              <a:t>라는것을</a:t>
            </a:r>
            <a:r>
              <a:rPr lang="ko-KR" altLang="en-US" dirty="0"/>
              <a:t> 가지고 특정 행에 대한 참조를 조작함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8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9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8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JDBC(Java </a:t>
            </a:r>
            <a:r>
              <a:rPr lang="en-US" altLang="ko-KR" dirty="0" err="1"/>
              <a:t>DataBase</a:t>
            </a:r>
            <a:r>
              <a:rPr lang="en-US" altLang="ko-KR" dirty="0"/>
              <a:t> Connectivity)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자바에서 데이터베이스에 접근할 수 있게 해주는 </a:t>
            </a:r>
            <a:r>
              <a:rPr lang="en-US" altLang="ko-KR" dirty="0"/>
              <a:t>Programming API</a:t>
            </a:r>
          </a:p>
          <a:p>
            <a:endParaRPr lang="en-US" altLang="ko-KR" dirty="0"/>
          </a:p>
          <a:p>
            <a:r>
              <a:rPr lang="en-US" altLang="ko-KR" dirty="0"/>
              <a:t> - JDBC API </a:t>
            </a:r>
            <a:r>
              <a:rPr lang="ko-KR" altLang="en-US" dirty="0"/>
              <a:t>이용 시 </a:t>
            </a:r>
            <a:r>
              <a:rPr lang="en-US" altLang="ko-KR" dirty="0"/>
              <a:t>DBMS</a:t>
            </a:r>
            <a:r>
              <a:rPr lang="ko-KR" altLang="en-US" dirty="0"/>
              <a:t>의 종류 상관 없이 하나의 방법으로 작업 진행 가능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(DBMS</a:t>
            </a:r>
            <a:r>
              <a:rPr lang="ko-KR" altLang="en-US" dirty="0"/>
              <a:t>마다 서로 다른 </a:t>
            </a:r>
            <a:r>
              <a:rPr lang="en-US" altLang="ko-KR" dirty="0"/>
              <a:t>SQL</a:t>
            </a:r>
            <a:r>
              <a:rPr lang="ko-KR" altLang="en-US" dirty="0"/>
              <a:t>문법으로 인한 문제 해결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Java API -&gt; </a:t>
            </a:r>
            <a:r>
              <a:rPr lang="en-US" altLang="ko-KR" dirty="0" err="1"/>
              <a:t>java.sql</a:t>
            </a:r>
            <a:r>
              <a:rPr lang="en-US" altLang="ko-KR" dirty="0"/>
              <a:t> </a:t>
            </a:r>
            <a:r>
              <a:rPr lang="ko-KR" altLang="en-US" dirty="0"/>
              <a:t>패키지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7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자바와 </a:t>
            </a:r>
            <a:r>
              <a:rPr lang="en-US" altLang="ko-KR" dirty="0"/>
              <a:t>DB </a:t>
            </a:r>
            <a:r>
              <a:rPr lang="ko-KR" altLang="en-US" dirty="0"/>
              <a:t>연동 시 사용하는 </a:t>
            </a:r>
            <a:r>
              <a:rPr lang="en-US" altLang="ko-KR" dirty="0"/>
              <a:t>DBMS</a:t>
            </a:r>
            <a:r>
              <a:rPr lang="ko-KR" altLang="en-US" dirty="0"/>
              <a:t>에 알맞는 </a:t>
            </a:r>
            <a:r>
              <a:rPr lang="en-US" altLang="ko-KR" dirty="0"/>
              <a:t>JDBC </a:t>
            </a:r>
            <a:r>
              <a:rPr lang="ko-KR" altLang="en-US" dirty="0"/>
              <a:t>드라이버가 필요함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- </a:t>
            </a:r>
            <a:r>
              <a:rPr lang="ko-KR" altLang="en-US" dirty="0"/>
              <a:t>오라클 연동 </a:t>
            </a:r>
            <a:r>
              <a:rPr lang="en-US" altLang="ko-KR" dirty="0"/>
              <a:t>JDBC </a:t>
            </a:r>
            <a:r>
              <a:rPr lang="ko-KR" altLang="en-US" dirty="0"/>
              <a:t>드라이버 </a:t>
            </a:r>
            <a:r>
              <a:rPr lang="en-US" altLang="ko-KR" dirty="0"/>
              <a:t>: ojdbc6.jar (</a:t>
            </a:r>
            <a:r>
              <a:rPr lang="ko-KR" altLang="en-US" dirty="0"/>
              <a:t>오라클 </a:t>
            </a:r>
            <a:r>
              <a:rPr lang="en-US" altLang="ko-KR" dirty="0"/>
              <a:t>11g, </a:t>
            </a:r>
            <a:r>
              <a:rPr lang="en-US" altLang="ko-KR" dirty="0" err="1"/>
              <a:t>jdk</a:t>
            </a:r>
            <a:r>
              <a:rPr lang="en-US" altLang="ko-KR" dirty="0"/>
              <a:t> 1.6 </a:t>
            </a:r>
            <a:r>
              <a:rPr lang="ko-KR" altLang="en-US" dirty="0"/>
              <a:t>이상 시 사용되는 드라이버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2) ojdbc6.jar </a:t>
            </a:r>
            <a:r>
              <a:rPr lang="ko-KR" altLang="en-US" dirty="0"/>
              <a:t>구하는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오라클 홈페이지 다운로드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오라클 설치 폴더 내에서 복사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0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9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ko-KR" altLang="en-US" dirty="0" err="1"/>
              <a:t>애플리케이셔과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사이 문자 인코딩 방식이 맞지 않으며 해당 문자가 제대로 출력되지 않음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기본 문자 인코딩 설정</a:t>
            </a:r>
          </a:p>
          <a:p>
            <a:r>
              <a:rPr lang="ko-KR" altLang="en-US" dirty="0"/>
              <a:t>  이클립스 상단 </a:t>
            </a:r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en-US" altLang="ko-KR" dirty="0"/>
              <a:t>-&gt; Window -&gt; </a:t>
            </a:r>
            <a:r>
              <a:rPr lang="en-US" altLang="ko-KR" dirty="0" err="1"/>
              <a:t>Preferenes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1) General – Workspace – Text file encoding – other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2) General – Editors – Text Editors – Spelling UTF-8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7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JDBC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기본 문자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인코딩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16907" y="1723728"/>
            <a:ext cx="7758186" cy="4411736"/>
            <a:chOff x="1880489" y="1723728"/>
            <a:chExt cx="8431021" cy="4794347"/>
          </a:xfrm>
        </p:grpSpPr>
        <p:pic>
          <p:nvPicPr>
            <p:cNvPr id="10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489" y="1723728"/>
              <a:ext cx="8431021" cy="4794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 bwMode="auto">
            <a:xfrm>
              <a:off x="2339113" y="3562268"/>
              <a:ext cx="1008168" cy="1838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194244" y="5918024"/>
              <a:ext cx="1008166" cy="274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137900" y="5643253"/>
              <a:ext cx="1958099" cy="274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16907" y="6149936"/>
            <a:ext cx="569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General – Workspace – Text file encoding – other</a:t>
            </a:r>
            <a:r>
              <a:rPr lang="ko-KR" altLang="en-US" sz="1400" dirty="0"/>
              <a:t>에서 </a:t>
            </a:r>
            <a:r>
              <a:rPr lang="en-US" altLang="ko-KR" sz="1400" dirty="0"/>
              <a:t>UTF-8 </a:t>
            </a:r>
            <a:r>
              <a:rPr lang="ko-KR" altLang="en-US" sz="14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939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기본 문자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인코딩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6907" y="5955066"/>
            <a:ext cx="4712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General – Editors – Text Editors – Spelling</a:t>
            </a:r>
            <a:r>
              <a:rPr lang="ko-KR" altLang="en-US" sz="1400" dirty="0"/>
              <a:t> </a:t>
            </a:r>
            <a:r>
              <a:rPr lang="en-US" altLang="ko-KR" sz="1400" dirty="0"/>
              <a:t>UTF-8 </a:t>
            </a:r>
            <a:r>
              <a:rPr lang="ko-KR" altLang="en-US" sz="1400" dirty="0"/>
              <a:t>변경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89638" y="1723728"/>
            <a:ext cx="8012723" cy="4221915"/>
            <a:chOff x="2216907" y="1764338"/>
            <a:chExt cx="7848600" cy="4135438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907" y="1764338"/>
              <a:ext cx="7848600" cy="413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577269" y="2608888"/>
              <a:ext cx="1223963" cy="11477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28294" y="4115426"/>
              <a:ext cx="2901950" cy="3603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47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832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DriverManager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6029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원본에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JDBC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드라이버를 통하여 커넥션을 만드는 역할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Class.forName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통해 생성되며 반드시 예외처리를 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직접 객체 생성이 불가능하고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사용하여 객체 생성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3454624"/>
            <a:ext cx="23054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256" y="3962354"/>
            <a:ext cx="9961563" cy="1602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특정 데이터 원본과 연결된 커넥션을 나타내며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생성할 때도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사용하여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문장을 실행시키기 전에 우선 </a:t>
            </a:r>
            <a:r>
              <a:rPr lang="en-US" altLang="ko-KR" dirty="0">
                <a:solidFill>
                  <a:schemeClr val="tx1"/>
                </a:solidFill>
              </a:rPr>
              <a:t>Connection</a:t>
            </a:r>
            <a:r>
              <a:rPr lang="ko-KR" altLang="en-US" dirty="0">
                <a:solidFill>
                  <a:schemeClr val="tx1"/>
                </a:solidFill>
              </a:rPr>
              <a:t>객체가 있어야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15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13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Statement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208261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객체에 의해 프로그램에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리턴되는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객체에 의해 구현되는 일종의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집합 정의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클래스의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얻어지며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객체로 질의문장을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객체에 담아 인자로 전달하여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executeQuery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질의 수행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394185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4449579"/>
            <a:ext cx="9961563" cy="22510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try{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String query = “SELECT ID, LAST_NAME FROM EMP”;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executeQuery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(query)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 catch(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e){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e.printStackTrace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2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4559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PreparedStatement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82403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객체의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preparedStatement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사용하여 객체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문장이 미리 컴파일 되고 실행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시간동안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인수 값을 위한 공간을 확보한다는 점에서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다름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각각의 인수에 대해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위치홀더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(?)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문장을 정의할 수 있게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361207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4119799"/>
            <a:ext cx="9961563" cy="252084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try{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String query = “INSERT INTO MEMBER VALUES(?, ?)”;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preparedStatement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(query)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setString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(1, id)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setString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(2, password)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 catch(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e){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e.printStackTrace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000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ResultSet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17844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문을 사용한 질의 성공 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질의에 의해 생성된 테이블을 담고 있으며 커서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(cursor)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특정 행에 대한 참조 조작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10727"/>
              </p:ext>
            </p:extLst>
          </p:nvPr>
        </p:nvGraphicFramePr>
        <p:xfrm>
          <a:off x="4652911" y="4198810"/>
          <a:ext cx="4632326" cy="20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LAST_NAME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JASON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JACKSON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155773" y="3035638"/>
            <a:ext cx="6121400" cy="3560299"/>
            <a:chOff x="2155773" y="3200528"/>
            <a:chExt cx="6121400" cy="3560299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 flipH="1">
              <a:off x="6397574" y="6422690"/>
              <a:ext cx="1143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ResultSet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392436" y="4208125"/>
              <a:ext cx="936625" cy="3048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 flipH="1">
              <a:off x="2155773" y="4174788"/>
              <a:ext cx="1296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cursor </a:t>
              </a:r>
              <a:r>
                <a:rPr lang="ko-KR" altLang="en-US" sz="1600">
                  <a:latin typeface="+mn-ea"/>
                  <a:ea typeface="+mn-ea"/>
                  <a:cs typeface="Tahoma" panose="020B0604030504040204" pitchFamily="34" charset="0"/>
                </a:rPr>
                <a:t>위치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6" name="원형 화살표 15"/>
            <p:cNvSpPr/>
            <p:nvPr/>
          </p:nvSpPr>
          <p:spPr>
            <a:xfrm rot="16200000" flipH="1">
              <a:off x="4424310" y="41541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 flipH="1">
              <a:off x="2736200" y="5192961"/>
              <a:ext cx="1124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rest.next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()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 flipH="1">
              <a:off x="5611761" y="4068425"/>
              <a:ext cx="3603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1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7916811" y="4068425"/>
              <a:ext cx="3603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2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 flipH="1">
              <a:off x="4171898" y="3200528"/>
              <a:ext cx="41052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String id =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rset.getString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(“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  <a:cs typeface="Tahoma" panose="020B0604030504040204" pitchFamily="34" charset="0"/>
                </a:rPr>
                <a:t>ID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”);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String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lastName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 =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rset.getString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  <a:cs typeface="Tahoma" panose="020B0604030504040204" pitchFamily="34" charset="0"/>
                </a:rPr>
                <a:t>2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);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cxnSp>
          <p:nvCxnSpPr>
            <p:cNvPr id="21" name="직선 화살표 연결선 20"/>
            <p:cNvCxnSpPr>
              <a:endCxn id="18" idx="1"/>
            </p:cNvCxnSpPr>
            <p:nvPr/>
          </p:nvCxnSpPr>
          <p:spPr>
            <a:xfrm flipH="1">
              <a:off x="5972123" y="3362381"/>
              <a:ext cx="684212" cy="875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9" idx="3"/>
            </p:cNvCxnSpPr>
            <p:nvPr/>
          </p:nvCxnSpPr>
          <p:spPr>
            <a:xfrm>
              <a:off x="7405141" y="3709778"/>
              <a:ext cx="511670" cy="52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원형 화살표 22"/>
            <p:cNvSpPr/>
            <p:nvPr/>
          </p:nvSpPr>
          <p:spPr>
            <a:xfrm rot="16200000" flipH="1">
              <a:off x="4424310" y="45732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6200000" flipH="1">
              <a:off x="4424310" y="49923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6200000" flipH="1">
              <a:off x="4424310" y="54114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원형 화살표 25"/>
            <p:cNvSpPr/>
            <p:nvPr/>
          </p:nvSpPr>
          <p:spPr>
            <a:xfrm rot="16200000" flipH="1">
              <a:off x="4424310" y="58305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 flipH="1">
              <a:off x="3884561" y="4571663"/>
              <a:ext cx="7921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 flipH="1">
              <a:off x="3884561" y="5003463"/>
              <a:ext cx="79216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9" name="TextBox 23"/>
            <p:cNvSpPr txBox="1">
              <a:spLocks noChangeArrowheads="1"/>
            </p:cNvSpPr>
            <p:nvPr/>
          </p:nvSpPr>
          <p:spPr bwMode="auto">
            <a:xfrm flipH="1">
              <a:off x="3884561" y="5425739"/>
              <a:ext cx="792162" cy="34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0" name="TextBox 24"/>
            <p:cNvSpPr txBox="1">
              <a:spLocks noChangeArrowheads="1"/>
            </p:cNvSpPr>
            <p:nvPr/>
          </p:nvSpPr>
          <p:spPr bwMode="auto">
            <a:xfrm flipH="1">
              <a:off x="3884561" y="5849600"/>
              <a:ext cx="79216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 flipH="1">
              <a:off x="3884561" y="6276638"/>
              <a:ext cx="7921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false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7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5936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DriverManager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DBMS Driver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36822" y="1893074"/>
            <a:ext cx="9402242" cy="4505126"/>
            <a:chOff x="2514938" y="1968500"/>
            <a:chExt cx="9402242" cy="4505126"/>
          </a:xfrm>
        </p:grpSpPr>
        <p:sp>
          <p:nvSpPr>
            <p:cNvPr id="12" name="직사각형 11"/>
            <p:cNvSpPr/>
            <p:nvPr/>
          </p:nvSpPr>
          <p:spPr>
            <a:xfrm>
              <a:off x="5107325" y="2779712"/>
              <a:ext cx="6809855" cy="10080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oracle.jdbc.driver.OracleDriver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14938" y="1987550"/>
              <a:ext cx="2376487" cy="43338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Driver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4938" y="2708275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DBMS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연결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4938" y="3429000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Statement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생성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4938" y="4148137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SQL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전송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14938" y="4868862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결과 받기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14938" y="5588000"/>
              <a:ext cx="2376487" cy="4333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닫기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객체 반환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703181" y="2420937"/>
              <a:ext cx="0" cy="287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703181" y="3140075"/>
              <a:ext cx="0" cy="28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703181" y="3860800"/>
              <a:ext cx="0" cy="2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703181" y="4579937"/>
              <a:ext cx="0" cy="28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703181" y="5300662"/>
              <a:ext cx="0" cy="287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07325" y="3932237"/>
              <a:ext cx="6809855" cy="20891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cf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다른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MSSQL :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com.Microsoft.jdbc.sqlserver.SQLServerDriver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MySQL :</a:t>
              </a:r>
            </a:p>
            <a:p>
              <a:pPr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org.gjt.mm.mysql.Driver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순서도: 저장 데이터 26"/>
            <p:cNvSpPr/>
            <p:nvPr/>
          </p:nvSpPr>
          <p:spPr>
            <a:xfrm flipH="1">
              <a:off x="5180348" y="1968500"/>
              <a:ext cx="2329723" cy="503237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pc="-100" dirty="0">
                  <a:solidFill>
                    <a:schemeClr val="bg1"/>
                  </a:solidFill>
                  <a:latin typeface="+mn-ea"/>
                </a:rPr>
                <a:t>DriverManager</a:t>
              </a:r>
              <a:endParaRPr lang="ko-KR" altLang="en-US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4938" y="6165849"/>
              <a:ext cx="4201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* </a:t>
              </a:r>
              <a:r>
                <a:rPr lang="ko-KR" altLang="en-US" sz="1400" dirty="0"/>
                <a:t>반드시 </a:t>
              </a:r>
              <a:r>
                <a:rPr lang="en-US" altLang="ko-KR" sz="1400" dirty="0" err="1"/>
                <a:t>ClassNotFoundException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처리를 해야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6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9951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로부터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 instance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획득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public static Connection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String user, String password) throws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87266" y="3842297"/>
            <a:ext cx="6809855" cy="20891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 conn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	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jdbc:oracle:thin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:@127.0.0.1:1521:xe”,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	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sccot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”, “tiger”);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65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81961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 instance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로부터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instance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획득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저장 데이터 29"/>
          <p:cNvSpPr/>
          <p:nvPr/>
        </p:nvSpPr>
        <p:spPr>
          <a:xfrm flipH="1">
            <a:off x="7684226" y="1880669"/>
            <a:ext cx="1750355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Statement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16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7502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method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이용하여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869652"/>
            <a:ext cx="6809855" cy="18781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String query = “SELECT ID, LAST_NAME FROM EMP”;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ResultSet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stmt.executeQuery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(query);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while(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rset.next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()){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rset.getString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(“ID”) + “\t” + 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rset.getString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(2));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207749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79821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51894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238077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958802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67794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51087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23001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95074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66987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39060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87266" y="4958802"/>
            <a:ext cx="6809855" cy="11525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String query = “UPDATE EMP SET LAST_NAME = ‘KIM’”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+ “ WHERE ID = ‘10000’”;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stmt.executeUpdate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(query);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879" y="6235350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7" name="순서도: 저장 데이터 26"/>
          <p:cNvSpPr/>
          <p:nvPr/>
        </p:nvSpPr>
        <p:spPr>
          <a:xfrm flipH="1">
            <a:off x="4060289" y="206054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6058326" y="206054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7684226" y="2060549"/>
            <a:ext cx="1750355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Statement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저장 데이터 29"/>
          <p:cNvSpPr/>
          <p:nvPr/>
        </p:nvSpPr>
        <p:spPr>
          <a:xfrm flipH="1">
            <a:off x="9137243" y="2060549"/>
            <a:ext cx="159123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 err="1">
                <a:solidFill>
                  <a:schemeClr val="bg1"/>
                </a:solidFill>
                <a:latin typeface="+mn-ea"/>
              </a:rPr>
              <a:t>ResultSet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5538" y="1414773"/>
            <a:ext cx="99642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실행결과를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ResultSet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(Select)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혹은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(DML)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받아서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92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JDBC(Java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DataBase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Connectivity)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자바에서 데이터베이스에 접근할 수 있게 해주는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Programming API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79637" y="2264999"/>
            <a:ext cx="7839075" cy="4176712"/>
            <a:chOff x="2179637" y="2264999"/>
            <a:chExt cx="7839075" cy="417671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79637" y="3984459"/>
              <a:ext cx="1719262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어플리케이션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4330699" y="3984459"/>
              <a:ext cx="1655763" cy="6477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JDBC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Interface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508749" y="2589642"/>
              <a:ext cx="1719263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Oracle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508749" y="3975133"/>
              <a:ext cx="1719263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MySQL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508749" y="5360624"/>
              <a:ext cx="1719263" cy="64928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Sybase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원통 13"/>
            <p:cNvSpPr/>
            <p:nvPr/>
          </p:nvSpPr>
          <p:spPr>
            <a:xfrm>
              <a:off x="8867774" y="2409461"/>
              <a:ext cx="1150938" cy="1008063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Oracle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원통 14"/>
            <p:cNvSpPr/>
            <p:nvPr/>
          </p:nvSpPr>
          <p:spPr>
            <a:xfrm>
              <a:off x="8867774" y="3776299"/>
              <a:ext cx="1150938" cy="1008062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MySQL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원통 15"/>
            <p:cNvSpPr/>
            <p:nvPr/>
          </p:nvSpPr>
          <p:spPr>
            <a:xfrm>
              <a:off x="8867774" y="5144724"/>
              <a:ext cx="1150938" cy="1008062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Sybase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124324" y="2264999"/>
              <a:ext cx="4392613" cy="4176712"/>
            </a:xfrm>
            <a:prstGeom prst="roundRect">
              <a:avLst>
                <a:gd name="adj" fmla="val 6183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98899" y="4308309"/>
              <a:ext cx="43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3"/>
              <a:endCxn id="14" idx="2"/>
            </p:cNvCxnSpPr>
            <p:nvPr/>
          </p:nvCxnSpPr>
          <p:spPr>
            <a:xfrm>
              <a:off x="8228012" y="2913492"/>
              <a:ext cx="6397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8228012" y="4280330"/>
              <a:ext cx="639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8228012" y="5687649"/>
              <a:ext cx="639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1"/>
              <a:endCxn id="7" idx="6"/>
            </p:cNvCxnSpPr>
            <p:nvPr/>
          </p:nvCxnSpPr>
          <p:spPr>
            <a:xfrm flipH="1">
              <a:off x="5986462" y="4298983"/>
              <a:ext cx="522287" cy="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230937" y="2913492"/>
              <a:ext cx="269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224587" y="5674949"/>
              <a:ext cx="269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224587" y="2912699"/>
              <a:ext cx="0" cy="276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30"/>
            <p:cNvSpPr txBox="1">
              <a:spLocks noChangeArrowheads="1"/>
            </p:cNvSpPr>
            <p:nvPr/>
          </p:nvSpPr>
          <p:spPr bwMode="auto">
            <a:xfrm>
              <a:off x="4200524" y="2336436"/>
              <a:ext cx="713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JDBC</a:t>
              </a:r>
              <a:endParaRPr lang="ko-KR" altLang="en-US" sz="18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82686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부터 획득한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instance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들을 획득한 역순으로 반환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rset.close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 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ResultSet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경우 반환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</p:spTree>
    <p:extLst>
      <p:ext uri="{BB962C8B-B14F-4D97-AF65-F5344CB8AC3E}">
        <p14:creationId xmlns:p14="http://schemas.microsoft.com/office/powerpoint/2010/main" val="288112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7523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java.sql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패키지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JDBC(Java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DataBase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Connectivity)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27156" y="1648778"/>
            <a:ext cx="6537687" cy="4946895"/>
            <a:chOff x="1403350" y="1628775"/>
            <a:chExt cx="6184900" cy="4679950"/>
          </a:xfrm>
        </p:grpSpPr>
        <p:pic>
          <p:nvPicPr>
            <p:cNvPr id="12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7" b="62457"/>
            <a:stretch>
              <a:fillRect/>
            </a:stretch>
          </p:blipFill>
          <p:spPr bwMode="auto">
            <a:xfrm>
              <a:off x="1403350" y="1628775"/>
              <a:ext cx="6184900" cy="467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403350" y="3429001"/>
              <a:ext cx="2160588" cy="1994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다운로드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985" y="1659292"/>
            <a:ext cx="841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www.oracle.com</a:t>
            </a:r>
            <a:r>
              <a:rPr lang="en-US" altLang="ko-KR" dirty="0"/>
              <a:t>/database/technologies/</a:t>
            </a:r>
            <a:r>
              <a:rPr lang="en-US" altLang="ko-KR" dirty="0" err="1"/>
              <a:t>jdbcdriver-ucp-downloads.html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3211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홈페이지 다운로드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BEFEB-0A99-6D41-A264-CA665176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87" y="2173738"/>
            <a:ext cx="8382426" cy="4293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37651" y="4652943"/>
            <a:ext cx="8349562" cy="5396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6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다운로드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36279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오라클 폴더에서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3"/>
            <a:ext cx="9961563" cy="23824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 Express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버전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C:\oraclexe\app\oracle\product\11.2.0\server\jdbc\lib\ojdbc6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 Enterprise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버전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C:\app\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사용자계정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\product\11.2.0\dbhome_1\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jdbc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\lib\ojbdc6</a:t>
            </a:r>
          </a:p>
        </p:txBody>
      </p:sp>
    </p:spTree>
    <p:extLst>
      <p:ext uri="{BB962C8B-B14F-4D97-AF65-F5344CB8AC3E}">
        <p14:creationId xmlns:p14="http://schemas.microsoft.com/office/powerpoint/2010/main" val="58559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633413" y="1125538"/>
            <a:ext cx="10931525" cy="1557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다운 받거나 복사한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ojdbc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폴더에 넣기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C:\dev\3_JDBC\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JDK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에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4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Library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124" y="1723728"/>
            <a:ext cx="7077752" cy="4872389"/>
            <a:chOff x="1116013" y="1628775"/>
            <a:chExt cx="6985001" cy="4808538"/>
          </a:xfrm>
        </p:grpSpPr>
        <p:pic>
          <p:nvPicPr>
            <p:cNvPr id="10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628775"/>
              <a:ext cx="6985000" cy="480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372226" y="2852738"/>
              <a:ext cx="1728788" cy="3551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25538" y="1052513"/>
            <a:ext cx="39040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Eclipse Library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816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Library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52513"/>
            <a:ext cx="37950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Library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45" b="70369"/>
          <a:stretch/>
        </p:blipFill>
        <p:spPr bwMode="auto">
          <a:xfrm>
            <a:off x="3689770" y="1648778"/>
            <a:ext cx="4812460" cy="491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069153" y="4637323"/>
            <a:ext cx="4433077" cy="62422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4695" y="5805754"/>
            <a:ext cx="438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package Explorer</a:t>
            </a:r>
            <a:r>
              <a:rPr lang="ko-KR" altLang="en-US" sz="1400" dirty="0"/>
              <a:t>에 </a:t>
            </a:r>
            <a:r>
              <a:rPr lang="en-US" altLang="ko-KR" sz="1400" dirty="0"/>
              <a:t>Referenced Libraries</a:t>
            </a:r>
            <a:r>
              <a:rPr lang="ko-KR" altLang="en-US" sz="1400" dirty="0"/>
              <a:t>가 생기고</a:t>
            </a:r>
            <a:endParaRPr lang="en-US" altLang="ko-KR" sz="1400" dirty="0"/>
          </a:p>
          <a:p>
            <a:r>
              <a:rPr lang="en-US" altLang="ko-KR" sz="1400" dirty="0"/>
              <a:t>  ojdbc6.jar</a:t>
            </a:r>
            <a:r>
              <a:rPr lang="ko-KR" altLang="en-US" sz="1400" dirty="0"/>
              <a:t>가 생성됨</a:t>
            </a:r>
          </a:p>
        </p:txBody>
      </p:sp>
    </p:spTree>
    <p:extLst>
      <p:ext uri="{BB962C8B-B14F-4D97-AF65-F5344CB8AC3E}">
        <p14:creationId xmlns:p14="http://schemas.microsoft.com/office/powerpoint/2010/main" val="33821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0930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인코딩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방식이 맞지 않으면 해당 문자가 제대로 출력되지 않아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이클립스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작업 파일에 대한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문자셋을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UTF-8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일치시켜야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5" b="67458"/>
          <a:stretch/>
        </p:blipFill>
        <p:spPr bwMode="auto">
          <a:xfrm>
            <a:off x="1413089" y="2809094"/>
            <a:ext cx="9372171" cy="33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959471" y="3034089"/>
            <a:ext cx="880385" cy="27873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6959471" y="4800106"/>
            <a:ext cx="2424372" cy="3115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2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12612</TotalTime>
  <Words>1356</Words>
  <Application>Microsoft Macintosh PowerPoint</Application>
  <PresentationFormat>와이드스크린</PresentationFormat>
  <Paragraphs>258</Paragraphs>
  <Slides>20</Slides>
  <Notes>20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문 인수</cp:lastModifiedBy>
  <cp:revision>389</cp:revision>
  <dcterms:created xsi:type="dcterms:W3CDTF">2018-04-10T03:44:26Z</dcterms:created>
  <dcterms:modified xsi:type="dcterms:W3CDTF">2021-02-21T03:15:08Z</dcterms:modified>
</cp:coreProperties>
</file>