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302" r:id="rId3"/>
    <p:sldId id="616" r:id="rId4"/>
    <p:sldId id="617" r:id="rId5"/>
    <p:sldId id="618" r:id="rId6"/>
    <p:sldId id="619" r:id="rId7"/>
    <p:sldId id="620" r:id="rId8"/>
    <p:sldId id="622" r:id="rId9"/>
    <p:sldId id="623" r:id="rId10"/>
    <p:sldId id="621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321" r:id="rId22"/>
    <p:sldId id="634" r:id="rId23"/>
    <p:sldId id="635" r:id="rId24"/>
    <p:sldId id="636" r:id="rId25"/>
    <p:sldId id="637" r:id="rId26"/>
    <p:sldId id="323" r:id="rId27"/>
    <p:sldId id="324" r:id="rId28"/>
    <p:sldId id="639" r:id="rId29"/>
    <p:sldId id="638" r:id="rId30"/>
    <p:sldId id="640" r:id="rId31"/>
    <p:sldId id="325" r:id="rId32"/>
    <p:sldId id="326" r:id="rId33"/>
    <p:sldId id="641" r:id="rId34"/>
    <p:sldId id="327" r:id="rId35"/>
    <p:sldId id="328" r:id="rId36"/>
    <p:sldId id="329" r:id="rId37"/>
    <p:sldId id="331" r:id="rId38"/>
    <p:sldId id="332" r:id="rId39"/>
    <p:sldId id="333" r:id="rId40"/>
    <p:sldId id="334" r:id="rId41"/>
    <p:sldId id="335" r:id="rId42"/>
    <p:sldId id="336" r:id="rId43"/>
    <p:sldId id="642" r:id="rId44"/>
    <p:sldId id="643" r:id="rId45"/>
    <p:sldId id="644" r:id="rId46"/>
    <p:sldId id="337" r:id="rId47"/>
    <p:sldId id="338" r:id="rId48"/>
    <p:sldId id="339" r:id="rId49"/>
    <p:sldId id="340" r:id="rId50"/>
    <p:sldId id="341" r:id="rId51"/>
    <p:sldId id="343" r:id="rId52"/>
    <p:sldId id="342" r:id="rId53"/>
    <p:sldId id="344" r:id="rId54"/>
    <p:sldId id="345" r:id="rId55"/>
    <p:sldId id="346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4" r:id="rId65"/>
    <p:sldId id="655" r:id="rId66"/>
    <p:sldId id="656" r:id="rId67"/>
    <p:sldId id="615" r:id="rId68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93844" autoAdjust="0"/>
  </p:normalViewPr>
  <p:slideViewPr>
    <p:cSldViewPr>
      <p:cViewPr varScale="1">
        <p:scale>
          <a:sx n="107" d="100"/>
          <a:sy n="107" d="100"/>
        </p:scale>
        <p:origin x="11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42"/>
    </p:cViewPr>
  </p:sorterViewPr>
  <p:notesViewPr>
    <p:cSldViewPr>
      <p:cViewPr varScale="1">
        <p:scale>
          <a:sx n="65" d="100"/>
          <a:sy n="65" d="100"/>
        </p:scale>
        <p:origin x="-1670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373C78-842A-4A0C-99EB-669C0E453087}" type="datetimeFigureOut">
              <a:rPr lang="ko-KR" altLang="en-US" smtClean="0"/>
              <a:pPr/>
              <a:t>2020-09-27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E6C4BA-6390-4FB0-8DF4-2334C2A23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9E9-9030-48CB-B7A9-F5290C775429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D0E-F8F6-483D-8BE5-A86C44AF0BF1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9057-79FB-43BD-8C6F-ACCA15372E05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buSzPct val="85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6240" y="6572272"/>
            <a:ext cx="2133600" cy="285728"/>
          </a:xfrm>
        </p:spPr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72240" y="6572272"/>
            <a:ext cx="2133600" cy="285728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22E4-49B0-47DC-A72B-C10471475C49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4AC-2749-4FFB-9A56-DA7A37DD7648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EE6A-809B-4710-953D-4C14A7ADEB14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5A2-8B99-4478-A25D-D7ED053A73A8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/>
          <a:lstStyle/>
          <a:p>
            <a:fld id="{C7DA5F01-E880-4938-9F38-97C5DEE7C47D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492875"/>
            <a:ext cx="2133600" cy="365125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44-B2E5-472C-813B-A22175D0CF0B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2D3-110F-4C97-932E-51D9244C3F6B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214422"/>
            <a:ext cx="8786874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6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343-CFC6-4C0A-B027-111FD3310FE0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2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18"/>
          <p:cNvCxnSpPr>
            <a:cxnSpLocks noChangeShapeType="1"/>
          </p:cNvCxnSpPr>
          <p:nvPr userDrawn="1"/>
        </p:nvCxnSpPr>
        <p:spPr bwMode="auto">
          <a:xfrm>
            <a:off x="0" y="1006932"/>
            <a:ext cx="9144000" cy="1587"/>
          </a:xfrm>
          <a:prstGeom prst="line">
            <a:avLst/>
          </a:prstGeom>
          <a:noFill/>
          <a:ln w="38100" cmpd="thickThin" algn="ctr">
            <a:solidFill>
              <a:srgbClr val="993300"/>
            </a:solidFill>
            <a:round/>
            <a:headEnd/>
            <a:tailEnd/>
          </a:ln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5000"/>
        <a:buFont typeface="Symbol" pitchFamily="18" charset="2"/>
        <a:buChar char="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85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download.html" TargetMode="External"/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92888" cy="20882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/>
              <a:t>기계학습 및 딥러닝 처리를 위한 </a:t>
            </a:r>
            <a:r>
              <a:rPr lang="en-US" altLang="ko-KR" dirty="0"/>
              <a:t>NUMPY</a:t>
            </a:r>
            <a:r>
              <a:rPr lang="ko-KR" altLang="en-US" dirty="0"/>
              <a:t>와 </a:t>
            </a:r>
            <a:r>
              <a:rPr lang="en-US" altLang="ko-KR" dirty="0"/>
              <a:t>SCIPY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narray</a:t>
            </a:r>
            <a:r>
              <a:rPr lang="en-US" altLang="ko-KR" dirty="0"/>
              <a:t>: a (usually fixed-size) multidimensional container of items of the same type and size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2558C7-B012-4749-8041-A880F63E3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79636"/>
              </p:ext>
            </p:extLst>
          </p:nvPr>
        </p:nvGraphicFramePr>
        <p:xfrm>
          <a:off x="417921" y="2492896"/>
          <a:ext cx="8229600" cy="341172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ndarray.ndim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신명 신명조"/>
                        <a:ea typeface="신명 신명조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배열의 차원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(dimension)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의 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축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(axes),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랭크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(rank)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로도 부름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ndarray.shape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배열의 각 차원에서의 크기를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tuple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로 반환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배열의 요소의 전체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09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ndarray.dtype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 요소의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자료형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파이썬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기본자료형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 또는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numpy.int32, numpy.int16, numpy.float64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등의 자체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자료형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ndarray.itemsize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 요소의 바이트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ndarray.data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신명 신명조"/>
                        <a:ea typeface="신명 신명조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배열 요소를 담고 있는 실제 버퍼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  <a:cs typeface="+mn-cs"/>
                        </a:rPr>
                        <a:t>직접 사용하지 않음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7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8D0ACCD-4269-4A02-9973-8FF888294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89262"/>
            <a:ext cx="4752528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ACCD841-6A27-4A1F-97C0-0DF54349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102534-70B4-4110-AF48-0374D896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71546"/>
            <a:ext cx="76390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068C2D-3FF2-4866-A9ED-B441AA43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4" y="1196752"/>
            <a:ext cx="5467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7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0FD-BE6E-4AE3-A387-DEA9DF5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사용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D693-AB14-4E29-A0CD-19D7F78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0" y="1142984"/>
            <a:ext cx="2917558" cy="53578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a=</a:t>
            </a:r>
            <a:r>
              <a:rPr lang="en-US" altLang="ko-KR" dirty="0" err="1"/>
              <a:t>vec</a:t>
            </a:r>
            <a:r>
              <a:rPr lang="en-US" altLang="ko-KR" dirty="0"/>
              <a:t>(4,2,9,3)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913-DC95-4C84-9F95-9FE9255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B29B2-6E19-423C-B972-29D3D16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606C0-7CFC-4123-B310-4870CE29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71546"/>
            <a:ext cx="5797308" cy="5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0FD-BE6E-4AE3-A387-DEA9DF5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D693-AB14-4E29-A0CD-19D7F78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32" y="1106788"/>
            <a:ext cx="3744416" cy="53578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3x3 </a:t>
            </a:r>
            <a:r>
              <a:rPr lang="ko-KR" altLang="en-US" dirty="0"/>
              <a:t>행렬 생성</a:t>
            </a:r>
            <a:r>
              <a:rPr lang="en-US" altLang="ko-KR" dirty="0"/>
              <a:t>(</a:t>
            </a:r>
            <a:r>
              <a:rPr lang="ko-KR" altLang="en-US" dirty="0"/>
              <a:t>모든 값은 </a:t>
            </a:r>
            <a:r>
              <a:rPr lang="en-US" altLang="ko-KR" dirty="0"/>
              <a:t>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C=</a:t>
            </a:r>
            <a:r>
              <a:rPr lang="en-US" altLang="ko-KR" dirty="0" err="1"/>
              <a:t>CxC</a:t>
            </a:r>
            <a:r>
              <a:rPr lang="en-US" altLang="ko-KR" dirty="0"/>
              <a:t> : multiplication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][j]=C[</a:t>
            </a:r>
            <a:r>
              <a:rPr lang="en-US" altLang="ko-KR" dirty="0" err="1"/>
              <a:t>i</a:t>
            </a:r>
            <a:r>
              <a:rPr lang="en-US" altLang="ko-KR" dirty="0"/>
              <a:t>][j]*C[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913-DC95-4C84-9F95-9FE9255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B29B2-6E19-423C-B972-29D3D16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8A3F0-C073-46CE-B17D-7436F52C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2" y="1106788"/>
            <a:ext cx="3528392" cy="542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0FD-BE6E-4AE3-A387-DEA9DF5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D693-AB14-4E29-A0CD-19D7F78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125612"/>
            <a:ext cx="3744416" cy="53578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913-DC95-4C84-9F95-9FE9255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B29B2-6E19-423C-B972-29D3D16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4AA8D-98E8-4205-9010-7E192943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38250"/>
            <a:ext cx="4829175" cy="51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0FD-BE6E-4AE3-A387-DEA9DF5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D693-AB14-4E29-A0CD-19D7F78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125612"/>
            <a:ext cx="3744416" cy="53578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913-DC95-4C84-9F95-9FE9255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B29B2-6E19-423C-B972-29D3D16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4D95C8-9E8B-4A86-90AE-46DE6453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5612"/>
            <a:ext cx="6264696" cy="55245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3C1D9FE-818E-4567-8FF6-E1C8BDD68856}"/>
              </a:ext>
            </a:extLst>
          </p:cNvPr>
          <p:cNvSpPr txBox="1">
            <a:spLocks/>
          </p:cNvSpPr>
          <p:nvPr/>
        </p:nvSpPr>
        <p:spPr>
          <a:xfrm>
            <a:off x="6516216" y="1052736"/>
            <a:ext cx="2672680" cy="558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Symbol" pitchFamily="18" charset="2"/>
              <a:buChar char="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5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altLang="ko-KR"/>
          </a:p>
          <a:p>
            <a:pPr marL="0" indent="0">
              <a:buFont typeface="Symbol" pitchFamily="18" charset="2"/>
              <a:buNone/>
            </a:pP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4CB01B-0E01-45B7-BF29-4E86A48DEFDC}"/>
              </a:ext>
            </a:extLst>
          </p:cNvPr>
          <p:cNvCxnSpPr>
            <a:cxnSpLocks/>
          </p:cNvCxnSpPr>
          <p:nvPr/>
        </p:nvCxnSpPr>
        <p:spPr>
          <a:xfrm flipH="1">
            <a:off x="4328124" y="3887862"/>
            <a:ext cx="2836164" cy="5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FE704B-FCB2-46B8-B819-F5FD1D0581CB}"/>
              </a:ext>
            </a:extLst>
          </p:cNvPr>
          <p:cNvSpPr txBox="1"/>
          <p:nvPr/>
        </p:nvSpPr>
        <p:spPr>
          <a:xfrm>
            <a:off x="7198948" y="3564696"/>
            <a:ext cx="153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Upper</a:t>
            </a:r>
          </a:p>
          <a:p>
            <a:r>
              <a:rPr lang="en-US" altLang="ko-KR" dirty="0"/>
              <a:t>Triangulation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F8749AA-EC38-40E7-961E-D00677B78A80}"/>
              </a:ext>
            </a:extLst>
          </p:cNvPr>
          <p:cNvCxnSpPr>
            <a:cxnSpLocks/>
          </p:cNvCxnSpPr>
          <p:nvPr/>
        </p:nvCxnSpPr>
        <p:spPr>
          <a:xfrm flipH="1">
            <a:off x="4328124" y="5302461"/>
            <a:ext cx="2836164" cy="56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6F93E2-5C55-4884-AC24-08B52F827040}"/>
              </a:ext>
            </a:extLst>
          </p:cNvPr>
          <p:cNvSpPr txBox="1"/>
          <p:nvPr/>
        </p:nvSpPr>
        <p:spPr>
          <a:xfrm>
            <a:off x="7198948" y="5026814"/>
            <a:ext cx="121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Transpose</a:t>
            </a:r>
          </a:p>
          <a:p>
            <a:r>
              <a:rPr lang="ko-KR" altLang="en-US" dirty="0"/>
              <a:t>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834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C10FD-BE6E-4AE3-A387-DEA9DF52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5D693-AB14-4E29-A0CD-19D7F784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125612"/>
            <a:ext cx="3744416" cy="5357850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E1913-DC95-4C84-9F95-9FE9255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B29B2-6E19-423C-B972-29D3D16C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3C1D9FE-818E-4567-8FF6-E1C8BDD68856}"/>
              </a:ext>
            </a:extLst>
          </p:cNvPr>
          <p:cNvSpPr txBox="1">
            <a:spLocks/>
          </p:cNvSpPr>
          <p:nvPr/>
        </p:nvSpPr>
        <p:spPr>
          <a:xfrm>
            <a:off x="6516216" y="1052736"/>
            <a:ext cx="2672680" cy="5583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Symbol" pitchFamily="18" charset="2"/>
              <a:buChar char="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SzPct val="85000"/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altLang="ko-KR"/>
          </a:p>
          <a:p>
            <a:pPr marL="0" indent="0">
              <a:buFont typeface="Symbol" pitchFamily="18" charset="2"/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72BE4A-8889-4998-8BF9-3C070889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9458"/>
            <a:ext cx="4895850" cy="488632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A154C9-A7F8-4F03-AC41-B879053869BD}"/>
              </a:ext>
            </a:extLst>
          </p:cNvPr>
          <p:cNvCxnSpPr>
            <a:cxnSpLocks/>
          </p:cNvCxnSpPr>
          <p:nvPr/>
        </p:nvCxnSpPr>
        <p:spPr>
          <a:xfrm flipH="1">
            <a:off x="4860032" y="2276872"/>
            <a:ext cx="2088232" cy="42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169837-1553-4995-B8A1-E9ECBBD5B3F2}"/>
              </a:ext>
            </a:extLst>
          </p:cNvPr>
          <p:cNvSpPr txBox="1"/>
          <p:nvPr/>
        </p:nvSpPr>
        <p:spPr>
          <a:xfrm>
            <a:off x="7020272" y="1953706"/>
            <a:ext cx="121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Transpose</a:t>
            </a:r>
          </a:p>
          <a:p>
            <a:r>
              <a:rPr lang="ko-KR" altLang="en-US" dirty="0"/>
              <a:t>전치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9606F3-98E4-458F-9661-BE33FB49C5EA}"/>
              </a:ext>
            </a:extLst>
          </p:cNvPr>
          <p:cNvCxnSpPr>
            <a:cxnSpLocks/>
          </p:cNvCxnSpPr>
          <p:nvPr/>
        </p:nvCxnSpPr>
        <p:spPr>
          <a:xfrm flipH="1">
            <a:off x="4842720" y="3429000"/>
            <a:ext cx="1934026" cy="38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D3AE46-DB81-418D-ACA9-27A2E92C1178}"/>
              </a:ext>
            </a:extLst>
          </p:cNvPr>
          <p:cNvSpPr txBox="1"/>
          <p:nvPr/>
        </p:nvSpPr>
        <p:spPr>
          <a:xfrm>
            <a:off x="6813333" y="2966466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Transpose</a:t>
            </a:r>
          </a:p>
          <a:p>
            <a:r>
              <a:rPr lang="ko-KR" altLang="en-US" dirty="0" err="1"/>
              <a:t>전치시</a:t>
            </a:r>
            <a:r>
              <a:rPr lang="ko-KR" altLang="en-US" dirty="0"/>
              <a:t> 특정한</a:t>
            </a:r>
            <a:endParaRPr lang="en-US" altLang="ko-KR" dirty="0"/>
          </a:p>
          <a:p>
            <a:r>
              <a:rPr lang="ko-KR" altLang="en-US" dirty="0"/>
              <a:t>위치 값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73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5A848-7921-4059-9822-4866647F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94E8B-8BF5-4322-95A3-6D38329B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542C0-0151-44DB-85B3-E05DD27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740FA-AAB9-42B5-827A-EFA732A2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0528E-88B9-47B1-B39B-B7E29CC9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" y="1071546"/>
            <a:ext cx="7279574" cy="53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7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딥러닝을</a:t>
            </a:r>
            <a:r>
              <a:rPr lang="ko-KR" altLang="en-US" dirty="0"/>
              <a:t> 위한 </a:t>
            </a:r>
            <a:r>
              <a:rPr lang="en-US" altLang="ko-KR" dirty="0"/>
              <a:t>Python </a:t>
            </a:r>
            <a:r>
              <a:rPr lang="ko-KR" altLang="en-US" dirty="0"/>
              <a:t>기본 </a:t>
            </a:r>
            <a:r>
              <a:rPr lang="ko-KR" altLang="en-US" dirty="0" err="1"/>
              <a:t>라이블러리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https://numpy.org/</a:t>
            </a:r>
            <a:endParaRPr lang="en-US" altLang="ko-KR" dirty="0"/>
          </a:p>
          <a:p>
            <a:r>
              <a:rPr lang="en-US" altLang="ko-KR" dirty="0" err="1"/>
              <a:t>Scipy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https://www.scipy.org/</a:t>
            </a:r>
            <a:endParaRPr lang="en-US" altLang="ko-KR" dirty="0"/>
          </a:p>
          <a:p>
            <a:r>
              <a:rPr lang="en-US" altLang="ko-KR" dirty="0"/>
              <a:t>Pandas</a:t>
            </a:r>
          </a:p>
          <a:p>
            <a:pPr lvl="1"/>
            <a:r>
              <a:rPr lang="en-US" altLang="ko-KR" dirty="0"/>
              <a:t>https://pandas.pydata.org/</a:t>
            </a:r>
          </a:p>
          <a:p>
            <a:r>
              <a:rPr lang="en-US" altLang="ko-KR" kern="0" dirty="0" err="1">
                <a:solidFill>
                  <a:srgbClr val="000000"/>
                </a:solidFill>
                <a:latin typeface="신명 신신명조"/>
              </a:rPr>
              <a:t>Plotly</a:t>
            </a:r>
            <a:endParaRPr lang="en-US" altLang="ko-KR" kern="0" dirty="0">
              <a:solidFill>
                <a:srgbClr val="000000"/>
              </a:solidFill>
              <a:latin typeface="신명 신신명조"/>
            </a:endParaRPr>
          </a:p>
          <a:p>
            <a:pPr lvl="1"/>
            <a:r>
              <a:rPr lang="en-US" altLang="ko-KR" dirty="0"/>
              <a:t>https://plotly.com/</a:t>
            </a:r>
          </a:p>
          <a:p>
            <a:r>
              <a:rPr lang="en-US" altLang="ko-KR" dirty="0"/>
              <a:t>Matplotlib</a:t>
            </a:r>
          </a:p>
          <a:p>
            <a:pPr lvl="1"/>
            <a:r>
              <a:rPr lang="en-US" altLang="ko-KR" dirty="0"/>
              <a:t>https://matplotlib.org/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2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FAD1-5B92-486B-89F4-6D1E3C9B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79432-AE25-4693-BEA1-A1A2E20E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538E8E-DDA2-4D82-9555-AA8025D4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9FA7A9-8033-44C5-A0DA-1202FA7F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0" y="1088187"/>
            <a:ext cx="22764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eye()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7B84C-F167-4398-837B-CC8A1BF0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24744"/>
            <a:ext cx="8443914" cy="54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eye()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# eye(N, M=None, k=0,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dtype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=&lt;class 'float'&gt;)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E1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np.eye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(3,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dtype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E1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array([[1, 0, 0],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[0, 1, 0],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[0, 0, 1]])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E2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np.eye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(3, k=1,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dtype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E2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array([[0, 1, 0],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[0, 0, 1],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[0, 0, 0]])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283968" y="2465512"/>
            <a:ext cx="4752528" cy="43924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E3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np.eye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(3, k=-1,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int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E3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array([[0, 0, 0],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[1, 0, 0],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[0, 1, 0]])</a:t>
            </a:r>
          </a:p>
        </p:txBody>
      </p:sp>
    </p:spTree>
    <p:extLst>
      <p:ext uri="{BB962C8B-B14F-4D97-AF65-F5344CB8AC3E}">
        <p14:creationId xmlns:p14="http://schemas.microsoft.com/office/powerpoint/2010/main" val="35651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linespace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FE6E39-48CB-4F98-9C36-27FB1701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37676-BBE4-4CCA-A00F-5A26A9A7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052736"/>
            <a:ext cx="8858311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linespace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6E76F-BA43-4EAE-B44F-693F70E4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9" y="1556792"/>
            <a:ext cx="5432321" cy="5324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277277-7A8D-4BC1-93F9-7F664ED8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2695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logspace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BCD9F-0D5E-493F-8A3B-B5B5B648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8010525" cy="57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logspace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340768"/>
            <a:ext cx="8229600" cy="4853136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numpy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as np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logspace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(start, stop,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num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=50, endpoint=True, base=10.0,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dtype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=None)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B9FB9-46EF-484E-8C97-542C6A72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5472608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meshgrid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78DD25-08DA-45E0-9525-DCBB848B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A90BCC-E00A-46A2-8E3A-7CE891F2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26053"/>
            <a:ext cx="885831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meshgrid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96056-09A7-44F5-B202-EE36CB64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76450"/>
            <a:ext cx="3038475" cy="27051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CC0D8-4A38-49E4-88B2-D34778C57A89}"/>
              </a:ext>
            </a:extLst>
          </p:cNvPr>
          <p:cNvSpPr/>
          <p:nvPr/>
        </p:nvSpPr>
        <p:spPr>
          <a:xfrm>
            <a:off x="4543396" y="2276872"/>
            <a:ext cx="3268964" cy="270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8704E0D-2B4F-4A48-9821-D7195DE6CE23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4543396" y="3629422"/>
            <a:ext cx="3268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FB5ABC-CC01-4220-A445-3F8BA38DB3CC}"/>
              </a:ext>
            </a:extLst>
          </p:cNvPr>
          <p:cNvSpPr txBox="1"/>
          <p:nvPr/>
        </p:nvSpPr>
        <p:spPr>
          <a:xfrm>
            <a:off x="4327382" y="51042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F7B4-DB5E-491F-B05E-A83A0804BA5A}"/>
              </a:ext>
            </a:extLst>
          </p:cNvPr>
          <p:cNvSpPr txBox="1"/>
          <p:nvPr/>
        </p:nvSpPr>
        <p:spPr>
          <a:xfrm>
            <a:off x="7567742" y="51042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22687-8B1D-4867-8A92-4C197F163C56}"/>
              </a:ext>
            </a:extLst>
          </p:cNvPr>
          <p:cNvSpPr txBox="1"/>
          <p:nvPr/>
        </p:nvSpPr>
        <p:spPr>
          <a:xfrm>
            <a:off x="3923928" y="474757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B45F3-F18E-45B5-B695-9E83F784C865}"/>
              </a:ext>
            </a:extLst>
          </p:cNvPr>
          <p:cNvSpPr txBox="1"/>
          <p:nvPr/>
        </p:nvSpPr>
        <p:spPr>
          <a:xfrm>
            <a:off x="3838146" y="21104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1FC6B-6042-4878-9406-ADCCC3FF6AFC}"/>
              </a:ext>
            </a:extLst>
          </p:cNvPr>
          <p:cNvSpPr txBox="1"/>
          <p:nvPr/>
        </p:nvSpPr>
        <p:spPr>
          <a:xfrm>
            <a:off x="3885777" y="345616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21C6B2-B8E1-4568-84E3-08AFC771988C}"/>
              </a:ext>
            </a:extLst>
          </p:cNvPr>
          <p:cNvCxnSpPr>
            <a:endCxn id="17" idx="1"/>
          </p:cNvCxnSpPr>
          <p:nvPr/>
        </p:nvCxnSpPr>
        <p:spPr>
          <a:xfrm>
            <a:off x="1115616" y="2636912"/>
            <a:ext cx="3211766" cy="265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0D2498-620D-4D35-A19A-87D8A7E0EF6D}"/>
              </a:ext>
            </a:extLst>
          </p:cNvPr>
          <p:cNvCxnSpPr>
            <a:endCxn id="20" idx="1"/>
          </p:cNvCxnSpPr>
          <p:nvPr/>
        </p:nvCxnSpPr>
        <p:spPr>
          <a:xfrm flipV="1">
            <a:off x="1087022" y="2295095"/>
            <a:ext cx="2751124" cy="41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ED6D78B-97C0-4754-A0FE-9B343AEE952A}"/>
              </a:ext>
            </a:extLst>
          </p:cNvPr>
          <p:cNvSpPr/>
          <p:nvPr/>
        </p:nvSpPr>
        <p:spPr>
          <a:xfrm>
            <a:off x="4472979" y="4885013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EF44B0-B96B-4340-AF6B-49447DC13618}"/>
              </a:ext>
            </a:extLst>
          </p:cNvPr>
          <p:cNvSpPr/>
          <p:nvPr/>
        </p:nvSpPr>
        <p:spPr>
          <a:xfrm>
            <a:off x="7747416" y="4885013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17754A-D414-4758-9B69-1CFE322DDBA2}"/>
              </a:ext>
            </a:extLst>
          </p:cNvPr>
          <p:cNvSpPr/>
          <p:nvPr/>
        </p:nvSpPr>
        <p:spPr>
          <a:xfrm>
            <a:off x="4495765" y="3543418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E2ABA7-CF3B-4BD0-8280-97A39D39E8AE}"/>
              </a:ext>
            </a:extLst>
          </p:cNvPr>
          <p:cNvSpPr/>
          <p:nvPr/>
        </p:nvSpPr>
        <p:spPr>
          <a:xfrm>
            <a:off x="7741123" y="3543417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F9824F5-14F4-41FE-B056-73A0386EB872}"/>
              </a:ext>
            </a:extLst>
          </p:cNvPr>
          <p:cNvSpPr/>
          <p:nvPr/>
        </p:nvSpPr>
        <p:spPr>
          <a:xfrm>
            <a:off x="4495765" y="2190869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17AB16B-2CE4-4C56-924D-0FE399DA1E4C}"/>
              </a:ext>
            </a:extLst>
          </p:cNvPr>
          <p:cNvSpPr/>
          <p:nvPr/>
        </p:nvSpPr>
        <p:spPr>
          <a:xfrm>
            <a:off x="7745505" y="2190865"/>
            <a:ext cx="129887" cy="172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D98283-4D60-4DAF-9C7B-C669C1B1F87B}"/>
              </a:ext>
            </a:extLst>
          </p:cNvPr>
          <p:cNvCxnSpPr>
            <a:cxnSpLocks/>
          </p:cNvCxnSpPr>
          <p:nvPr/>
        </p:nvCxnSpPr>
        <p:spPr>
          <a:xfrm>
            <a:off x="4513350" y="5805264"/>
            <a:ext cx="335766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5B3683-214E-4E80-9AD3-6CD6C5F48CA3}"/>
              </a:ext>
            </a:extLst>
          </p:cNvPr>
          <p:cNvCxnSpPr>
            <a:cxnSpLocks/>
          </p:cNvCxnSpPr>
          <p:nvPr/>
        </p:nvCxnSpPr>
        <p:spPr>
          <a:xfrm flipV="1">
            <a:off x="8460432" y="2190865"/>
            <a:ext cx="0" cy="2835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9238F27-4160-4E56-87B3-3AB632403532}"/>
              </a:ext>
            </a:extLst>
          </p:cNvPr>
          <p:cNvSpPr txBox="1"/>
          <p:nvPr/>
        </p:nvSpPr>
        <p:spPr>
          <a:xfrm>
            <a:off x="5673284" y="602119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XX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582B4-E1C3-465A-BFC2-DC6171860454}"/>
              </a:ext>
            </a:extLst>
          </p:cNvPr>
          <p:cNvSpPr txBox="1"/>
          <p:nvPr/>
        </p:nvSpPr>
        <p:spPr>
          <a:xfrm>
            <a:off x="8517610" y="310421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6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meshgrid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7A0B426-01C8-4121-AB08-8C01D9FD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558" y="2718160"/>
            <a:ext cx="4350196" cy="4154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C07FF0-A8E4-4F18-BD75-7226968C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9" y="2690812"/>
            <a:ext cx="4686300" cy="4181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096056-09A7-44F5-B202-EE36CB642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619" y="908720"/>
            <a:ext cx="3038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5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https://numpy.org/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5300A-E6A9-4798-BAEC-6D46109A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65" y="2079478"/>
            <a:ext cx="6660232" cy="442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6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vstack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32123-D31A-4D29-8FB6-7A0DC80B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052736"/>
            <a:ext cx="78581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vstack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027" y="1196752"/>
            <a:ext cx="8229600" cy="4853136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numpy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as np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np.array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([1, 2, 3])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b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np.array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([4, 5, 6])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np.vstack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a,b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))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array([[1, 2, 3],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[4, 5, 6]])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np.vstack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(([1,2,3], [4,5,6], [7, 8, 9], [10, 11, 12]))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A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array([[ 1,  2,  3],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[ 4,  5,  6],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[ 7,  8,  9],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[10, 11, 12]])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6726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vstack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53136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np.vsplit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(A, 2)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[array([[1, 2, 3],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[4, 5, 6]]), array([[ 7,  8,  9],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[10, 11, 12]])]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np.vsplit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(A, [2, 3])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[array([[1, 2, 3],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      [4, 5, 6]]), array([[7, 8, 9]]), array([[10, 11, 12]])] 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05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np.hstack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95936" y="1556792"/>
            <a:ext cx="4752528" cy="5301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([[1],[2],[3]])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([[4],[5],[6]])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[5],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[6]])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np.hstack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a,b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array([[1, 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[2, 5],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[3, 6]])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D49654-229A-42DA-BDDC-C596973C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196752"/>
            <a:ext cx="78771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np.hstack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numpy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as np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np.array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([1, 2, 3])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b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np.array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([4, 5, 6])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&gt;&gt;&gt;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np.hstack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((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a,b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))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array([1, 2, 3, 4, 5, 6])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95936" y="1556792"/>
            <a:ext cx="4752528" cy="53012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([[1],[2],[3]])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([[4],[5],[6]])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[5],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[6]])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np.hstack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((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a,b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array([[1, 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[2, 5],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[3, 6]])</a:t>
            </a:r>
          </a:p>
        </p:txBody>
      </p:sp>
    </p:spTree>
    <p:extLst>
      <p:ext uri="{BB962C8B-B14F-4D97-AF65-F5344CB8AC3E}">
        <p14:creationId xmlns:p14="http://schemas.microsoft.com/office/powerpoint/2010/main" val="26126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생성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</a:t>
            </a:r>
            <a:r>
              <a:rPr lang="en-US" altLang="ko-KR" sz="3200" b="1" kern="0" dirty="0" err="1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hstack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np.arange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(8).reshape(2, 4)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np.hsplit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(A, 2)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[array([[0, 1],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[4, 5]]), array([[2, 3],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[6, 7]])]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np.hsplit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(A, [2, 3])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[array([[0, 1],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[4, 5]]), array([[2],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[6]]), array([[3],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[7]])]</a:t>
            </a: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kern="0" spc="0" dirty="0">
              <a:solidFill>
                <a:srgbClr val="000000"/>
              </a:solidFill>
              <a:effectLst/>
              <a:latin typeface="신명 신명조"/>
              <a:ea typeface="신명 신명조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/>
            </a:endParaRPr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431755-5EBA-4AFC-870F-0A5FEC57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204864"/>
            <a:ext cx="1676400" cy="447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057A8A-1CE3-49B1-B84E-EDD6DDE2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412940"/>
            <a:ext cx="1676400" cy="4476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FBACB8-9E7F-495C-B370-91C6E068DAA1}"/>
              </a:ext>
            </a:extLst>
          </p:cNvPr>
          <p:cNvSpPr/>
          <p:nvPr/>
        </p:nvSpPr>
        <p:spPr>
          <a:xfrm>
            <a:off x="5004048" y="3341366"/>
            <a:ext cx="720080" cy="51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B11D8-C014-419D-8DA6-45B7BC73E95F}"/>
              </a:ext>
            </a:extLst>
          </p:cNvPr>
          <p:cNvSpPr/>
          <p:nvPr/>
        </p:nvSpPr>
        <p:spPr>
          <a:xfrm>
            <a:off x="5796136" y="3345385"/>
            <a:ext cx="720080" cy="51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7409F-28C1-4925-BFCE-5CBA7754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49442"/>
            <a:ext cx="1676400" cy="447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AE7F5A0-0E2F-4B6B-8520-51812398310A}"/>
              </a:ext>
            </a:extLst>
          </p:cNvPr>
          <p:cNvSpPr/>
          <p:nvPr/>
        </p:nvSpPr>
        <p:spPr>
          <a:xfrm>
            <a:off x="4860032" y="4477868"/>
            <a:ext cx="720080" cy="51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3143A5-B294-48B4-904A-9C71514F7F5F}"/>
              </a:ext>
            </a:extLst>
          </p:cNvPr>
          <p:cNvSpPr/>
          <p:nvPr/>
        </p:nvSpPr>
        <p:spPr>
          <a:xfrm>
            <a:off x="5652120" y="4481887"/>
            <a:ext cx="144016" cy="51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338293-BA75-4967-8B45-C50A020A8B0C}"/>
              </a:ext>
            </a:extLst>
          </p:cNvPr>
          <p:cNvSpPr/>
          <p:nvPr/>
        </p:nvSpPr>
        <p:spPr>
          <a:xfrm>
            <a:off x="5878252" y="4477868"/>
            <a:ext cx="144016" cy="519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8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모양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 </a:t>
            </a:r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변경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reshape() 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DF9EAE-8D66-43B9-BAE2-C39CEB28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0" y="1196752"/>
            <a:ext cx="3143676" cy="5088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0B466-7581-4D80-8E35-79EE98E3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68760"/>
            <a:ext cx="2066925" cy="1362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CFE82D-8042-449C-B0BF-33EBD0298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103" y="3284984"/>
            <a:ext cx="24669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배열 모양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 </a:t>
            </a:r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변경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: ravel(), flatten()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np.arange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(10)</a:t>
            </a:r>
          </a:p>
          <a:p>
            <a:pPr marL="0" indent="0" fontAlgn="base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&gt;&gt;&gt; B 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A.reshape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((2, 5)) </a:t>
            </a:r>
          </a:p>
          <a:p>
            <a:pPr marL="0" indent="0" fontAlgn="base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&gt;&gt;&gt; B</a:t>
            </a:r>
          </a:p>
          <a:p>
            <a:pPr marL="0" indent="0" fontAlgn="base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array([[0, 1, 2, 3, 4],</a:t>
            </a:r>
          </a:p>
          <a:p>
            <a:pPr marL="0" indent="0" fontAlgn="base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신명 신명조"/>
                <a:ea typeface="신명 신명조"/>
                <a:cs typeface="+mn-cs"/>
              </a:rPr>
              <a:t>[5, 6, 7, 8, 9]])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B.ravel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   </a:t>
            </a:r>
            <a:r>
              <a:rPr lang="en-US" altLang="ko-KR" sz="1800" kern="0" dirty="0">
                <a:solidFill>
                  <a:srgbClr val="FF0000"/>
                </a:solidFill>
                <a:latin typeface="신명 신명조"/>
              </a:rPr>
              <a:t># a contiguous flattened array.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array([0, 1, 2, 3, 4, 5, 6, 7, 8, 9])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np.ravel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(B) </a:t>
            </a:r>
            <a:r>
              <a:rPr lang="en-US" altLang="ko-KR" sz="1800" kern="0" dirty="0">
                <a:solidFill>
                  <a:srgbClr val="FF0000"/>
                </a:solidFill>
                <a:latin typeface="신명 신명조"/>
              </a:rPr>
              <a:t># a contiguous flattened array.</a:t>
            </a:r>
            <a:endParaRPr lang="en-US" altLang="ko-KR" sz="1800" kern="0" dirty="0">
              <a:solidFill>
                <a:srgbClr val="FF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array([0, 1, 2, 3, 4, 5, 6, 7, 8, 9])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B.flatten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 </a:t>
            </a:r>
            <a:r>
              <a:rPr lang="en-US" altLang="ko-KR" sz="1800" kern="0" dirty="0">
                <a:solidFill>
                  <a:srgbClr val="FF0000"/>
                </a:solidFill>
                <a:latin typeface="신명 신명조"/>
              </a:rPr>
              <a:t># a contiguous flattened array.</a:t>
            </a:r>
            <a:endParaRPr lang="en-US" altLang="ko-KR" sz="1800" kern="0" dirty="0">
              <a:solidFill>
                <a:srgbClr val="FF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16439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전치행렬</a:t>
            </a:r>
            <a:r>
              <a:rPr lang="en-US" altLang="ko-KR" sz="3200" b="1" kern="0" dirty="0">
                <a:solidFill>
                  <a:srgbClr val="000000"/>
                </a:solidFill>
                <a:effectLst/>
                <a:latin typeface="신명 신신명조"/>
                <a:ea typeface="신명 신신명조"/>
              </a:rPr>
              <a:t> 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9992" y="1196752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np.arange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(15).reshape((5,3))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array([[ 0,  1,  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[ 3,  4,  5],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[ 6,  7,  8],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[ 9, 10, 11],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[12, 13, 14]])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A.T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array([[ 0,  3,  6,  9, 12],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[ 1,  4,  7, 10, 13],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[ 2,  5,  8, 11, 14]])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91480" y="3140968"/>
            <a:ext cx="4752528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A.transpose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array([[ 0,  3,  6,  9, 12],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[ 1,  4,  7, 10, 13],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[ 2,  5,  8, 11, 14]]) 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28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행렬의 산술연산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np.arange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(10).reshape((2,5))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array([[0, 1, 2, 3, 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[5, 6, 7, 8, 9]])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A*10 #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상수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곱하기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array([[ 0, 10, 20, 30, 40],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[50, 60, 70, 80, 90]])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A/10 #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상수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나누기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array([[ 0. ,  0.1,  0.2,  0.3,  0.4],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[ 0.5,  0.6,  0.7,  0.8,  0.9]])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0" y="1052736"/>
            <a:ext cx="4105472" cy="53285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A//2 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array([[0, 0, 1, 1, 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[2, 3, 3, 4, 4]],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=int32)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A%2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array([[0, 1, 0, 1, 0],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[1, 0, 1, 0, 1]],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=int32)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A**2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array([[ 0,  1,  4,  9, 16],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[25, 36, 49, 64, 81]])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A*10 - 50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array([[-50, -40, -30, -20, -10],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 0,  10,  20,  30,  40]])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abs(A*10-50)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2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설치 및 사용방법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Conda</a:t>
            </a:r>
            <a:r>
              <a:rPr lang="ko-KR" altLang="en-US" dirty="0"/>
              <a:t> 환경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Pip</a:t>
            </a:r>
            <a:r>
              <a:rPr lang="ko-KR" altLang="en-US" dirty="0"/>
              <a:t> 환경</a:t>
            </a:r>
            <a:endParaRPr lang="en-US" altLang="ko-KR" dirty="0"/>
          </a:p>
          <a:p>
            <a:pPr lvl="1"/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사용방법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</a:t>
            </a:r>
            <a:r>
              <a:rPr lang="ko-KR" altLang="en-US" dirty="0"/>
              <a:t> </a:t>
            </a:r>
            <a:r>
              <a:rPr lang="en-US" altLang="ko-KR" dirty="0"/>
              <a:t>np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599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행렬의 관계연산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np.arange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(10).reshape((2,5))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array([[0, 1, 2, 3, 4],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[5, 6, 7, 8, 9]])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A&lt;5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True,  True,  True,  True,  True],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[False, False, False, False, False]],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A&gt;5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array([[False, False, False, False, False],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[False,  True,  True,  True,  True]],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</p:txBody>
      </p:sp>
    </p:spTree>
    <p:extLst>
      <p:ext uri="{BB962C8B-B14F-4D97-AF65-F5344CB8AC3E}">
        <p14:creationId xmlns:p14="http://schemas.microsoft.com/office/powerpoint/2010/main" val="405566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행렬의 관계연산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A%2 == 0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True, False,  True, False,  True],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[False,  True, False,  True, False]],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A%2 != 0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array([[False,  True, False,  True, False],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True, False,  True, False,  True]],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ndarray.any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(axis=None, out=None,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keepdims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=False)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(A&gt;5).any()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True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ndarray.all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(axis=None, out=None,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keepdims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=False)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(A&gt;5).all()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611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행렬의 관계연산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886" y="126876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np.logical_and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(A%2 == 0 , A&gt;5)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array([[False, False, False, False, False],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[False,  True, False,  True, False]],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np.logical_or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(A%2 == 0 , A&gt;5)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True, False,  True, False,  True],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[False,  True,  True,  True,  True]],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dtype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=bool)</a:t>
            </a:r>
          </a:p>
        </p:txBody>
      </p:sp>
    </p:spTree>
    <p:extLst>
      <p:ext uri="{BB962C8B-B14F-4D97-AF65-F5344CB8AC3E}">
        <p14:creationId xmlns:p14="http://schemas.microsoft.com/office/powerpoint/2010/main" val="8340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numpy.linalg</a:t>
            </a:r>
            <a:r>
              <a:rPr lang="ko-KR" altLang="en-US" sz="3200" dirty="0"/>
              <a:t> 선형대수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9DD1EF-AB82-433F-9DF1-459FC9C40111}"/>
              </a:ext>
            </a:extLst>
          </p:cNvPr>
          <p:cNvSpPr/>
          <p:nvPr/>
        </p:nvSpPr>
        <p:spPr>
          <a:xfrm>
            <a:off x="251520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Open Sans"/>
              </a:rPr>
              <a:t>표준 선행대수 알고리즘에 관련된 함수를 제공하는 라이브러리</a:t>
            </a:r>
            <a:endParaRPr lang="en-US" altLang="ko-KR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BFD2B-F302-40EA-96F8-70466FB6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3" y="1916832"/>
            <a:ext cx="7887820" cy="39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numpy.linalg</a:t>
            </a:r>
            <a:r>
              <a:rPr lang="ko-KR" altLang="en-US" sz="3200" dirty="0"/>
              <a:t> 선형대수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9DD1EF-AB82-433F-9DF1-459FC9C40111}"/>
              </a:ext>
            </a:extLst>
          </p:cNvPr>
          <p:cNvSpPr/>
          <p:nvPr/>
        </p:nvSpPr>
        <p:spPr>
          <a:xfrm>
            <a:off x="251520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Open Sans"/>
              </a:rPr>
              <a:t>표준 선행대수 알고리즘에 관련된 함수를 제공하는 라이브러리</a:t>
            </a:r>
            <a:endParaRPr lang="en-US" altLang="ko-KR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3C62E-AD4C-4FA6-A689-84721F6D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94" y="1700808"/>
            <a:ext cx="7353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numpy.linalg</a:t>
            </a:r>
            <a:r>
              <a:rPr lang="ko-KR" altLang="en-US" sz="3200" dirty="0"/>
              <a:t> 선형대수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9DD1EF-AB82-433F-9DF1-459FC9C40111}"/>
              </a:ext>
            </a:extLst>
          </p:cNvPr>
          <p:cNvSpPr/>
          <p:nvPr/>
        </p:nvSpPr>
        <p:spPr>
          <a:xfrm>
            <a:off x="251520" y="1196752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Open Sans"/>
              </a:rPr>
              <a:t>표준 선행대수 알고리즘에 관련된 함수를 제공하는 라이브러리</a:t>
            </a:r>
            <a:endParaRPr lang="en-US" altLang="ko-KR" dirty="0">
              <a:solidFill>
                <a:srgbClr val="333333"/>
              </a:solidFill>
              <a:latin typeface="Open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989040-977D-4949-B416-179BD5DC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94514"/>
            <a:ext cx="66294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numpy.linalg</a:t>
            </a:r>
            <a:r>
              <a:rPr lang="ko-KR" altLang="en-US" sz="3200" dirty="0"/>
              <a:t> 선형대수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88843"/>
              </p:ext>
            </p:extLst>
          </p:nvPr>
        </p:nvGraphicFramePr>
        <p:xfrm>
          <a:off x="633443" y="1484784"/>
          <a:ext cx="7992887" cy="2989617"/>
        </p:xfrm>
        <a:graphic>
          <a:graphicData uri="http://schemas.openxmlformats.org/drawingml/2006/table">
            <a:tbl>
              <a:tblPr/>
              <a:tblGrid>
                <a:gridCol w="250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함수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설명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신명 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solve(a, b)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ax = b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의 연립방정식의 해 계산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lstsq(a, b, rcond=-1)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ax = b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최소자승해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 계산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inv(a)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역행렬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,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dot(a,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ainv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) = dot(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ainv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, a) = eye(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a.shape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[0])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pinv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(a, 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rcond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=1e-15)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의사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역행렬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(pseudo-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invsese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ea typeface="신명 신명조"/>
                        </a:rPr>
                        <a:t>계산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eigvals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(a)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일반 행렬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a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에 대한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eigen values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신명 신명조"/>
                          <a:cs typeface="+mn-cs"/>
                        </a:rPr>
                        <a:t>를 계산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61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7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dot(), </a:t>
            </a:r>
            <a:r>
              <a:rPr lang="en-US" altLang="ko-KR" sz="3200" dirty="0" err="1"/>
              <a:t>matmul</a:t>
            </a:r>
            <a:r>
              <a:rPr lang="en-US" altLang="ko-KR" sz="3200" dirty="0"/>
              <a:t>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np.dot(2, 5)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10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np.dot([1, 2], [3, 4])  #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np.inner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([1, 2], [3, 4])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11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([[1,2],[3,4]])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([[5,6],[7,8]])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np.dot(A, B)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array([[19, 22],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[43, 50]])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np.matmul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(A, B)</a:t>
            </a:r>
          </a:p>
        </p:txBody>
      </p:sp>
      <p:pic>
        <p:nvPicPr>
          <p:cNvPr id="4" name="_x352298344" descr="DRW000029f4b9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25144"/>
            <a:ext cx="388359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linalg.solve</a:t>
            </a:r>
            <a:r>
              <a:rPr lang="en-US" altLang="ko-KR" sz="3200" dirty="0"/>
              <a:t>() </a:t>
            </a:r>
            <a:r>
              <a:rPr lang="ko-KR" altLang="en-US" sz="3200" dirty="0"/>
              <a:t>연립방정식의 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L = np.array([[1, 0, 0], [1, 1, 0], [2, -4.5, 1]])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 = [7, 13, 5]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y = np.linalg.solve(L, b)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y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 7.,   6.,  18.])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pic>
        <p:nvPicPr>
          <p:cNvPr id="4" name="_x352298744" descr="DRW000029f4b9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40968"/>
            <a:ext cx="3793626" cy="194811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linalg.solve</a:t>
            </a:r>
            <a:r>
              <a:rPr lang="en-US" altLang="ko-KR" sz="3200" dirty="0"/>
              <a:t>() </a:t>
            </a:r>
            <a:r>
              <a:rPr lang="ko-KR" altLang="en-US" sz="3200" dirty="0"/>
              <a:t>연립방정식의 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U = np.array([[1, 4, 1], [0, 2, -2], [0, 0, -9]])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 = np.linalg.solve(U, y)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array([ 5.,  1., -2.])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pic>
        <p:nvPicPr>
          <p:cNvPr id="5" name="_x352299464" descr="DRW000029f4b9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01008"/>
            <a:ext cx="3717396" cy="165618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파이션의 단점</a:t>
            </a:r>
            <a:endParaRPr lang="en-US" altLang="ko-KR" dirty="0"/>
          </a:p>
          <a:p>
            <a:pPr lvl="1"/>
            <a:r>
              <a:rPr lang="en-US" altLang="ko-KR" dirty="0"/>
              <a:t>glue language</a:t>
            </a:r>
          </a:p>
          <a:p>
            <a:pPr lvl="1"/>
            <a:r>
              <a:rPr lang="ko-KR" altLang="en-US" dirty="0"/>
              <a:t>속도가 매우 느림</a:t>
            </a:r>
            <a:endParaRPr lang="en-US" altLang="ko-KR" dirty="0"/>
          </a:p>
          <a:p>
            <a:pPr lvl="1"/>
            <a:r>
              <a:rPr lang="ko-KR" altLang="en-US" dirty="0"/>
              <a:t>특히</a:t>
            </a:r>
            <a:r>
              <a:rPr lang="en-US" altLang="ko-KR" dirty="0"/>
              <a:t>, for, while loop</a:t>
            </a:r>
            <a:r>
              <a:rPr lang="ko-KR" altLang="en-US" dirty="0"/>
              <a:t>를 사용하는 경우 속도가 상대적으로 매우 느림</a:t>
            </a:r>
            <a:endParaRPr lang="en-US" altLang="ko-KR" dirty="0"/>
          </a:p>
          <a:p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Num</a:t>
            </a:r>
            <a:r>
              <a:rPr lang="en-US" altLang="ko-KR" dirty="0"/>
              <a:t>erical </a:t>
            </a:r>
            <a:r>
              <a:rPr lang="en-US" altLang="ko-KR" dirty="0">
                <a:solidFill>
                  <a:srgbClr val="FF0000"/>
                </a:solidFill>
              </a:rPr>
              <a:t>Py</a:t>
            </a:r>
            <a:r>
              <a:rPr lang="en-US" altLang="ko-KR" dirty="0"/>
              <a:t>thon</a:t>
            </a:r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언어로 구현된 </a:t>
            </a:r>
            <a:r>
              <a:rPr lang="ko-KR" altLang="en-US" dirty="0" err="1"/>
              <a:t>저수준</a:t>
            </a:r>
            <a:r>
              <a:rPr lang="ko-KR" altLang="en-US" dirty="0"/>
              <a:t> 고성능 라이브러리 </a:t>
            </a:r>
          </a:p>
          <a:p>
            <a:pPr lvl="1"/>
            <a:r>
              <a:rPr lang="ko-KR" altLang="en-US" dirty="0"/>
              <a:t>빠르고 메모리 효율적으로 다차원 배열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연산 지원 </a:t>
            </a:r>
          </a:p>
          <a:p>
            <a:pPr lvl="1"/>
            <a:r>
              <a:rPr lang="ko-KR" altLang="en-US" dirty="0"/>
              <a:t>선형대수</a:t>
            </a:r>
            <a:r>
              <a:rPr lang="en-US" altLang="ko-KR" dirty="0"/>
              <a:t>, </a:t>
            </a:r>
            <a:r>
              <a:rPr lang="ko-KR" altLang="en-US" dirty="0"/>
              <a:t>난수 발생기</a:t>
            </a:r>
            <a:r>
              <a:rPr lang="en-US" altLang="ko-KR" dirty="0"/>
              <a:t>, </a:t>
            </a:r>
            <a:r>
              <a:rPr lang="ko-KR" altLang="en-US" dirty="0"/>
              <a:t>푸리에 변환 등 다양한 연산 기능 지원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041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linalg.solve</a:t>
            </a:r>
            <a:r>
              <a:rPr lang="en-US" altLang="ko-KR" sz="3200" dirty="0"/>
              <a:t>() </a:t>
            </a:r>
            <a:r>
              <a:rPr lang="ko-KR" altLang="en-US" sz="3200" dirty="0"/>
              <a:t>연립방정식의 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np.dot(L, U)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array([[ 1.,  4.,  1.],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[ 1.,  6., -1.],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[ 2., -1.,  2.]])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x2 = np.linalg.solve(A, b)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x2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array([ 5.,  1., -2.])</a:t>
            </a: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  <p:pic>
        <p:nvPicPr>
          <p:cNvPr id="6" name="_x352302824" descr="DRW000029f4ba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501008"/>
            <a:ext cx="3096344" cy="182891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1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ko-KR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forward_sub()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def forward_sub(L, b):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n = len(b)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y = np.zeros(n)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y[0] = b[0]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for k in range(1, n):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 y[k] = (b[k] - np.dot(L[k, 0:k], y[0:k]))/L[k, k]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s-E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return y</a:t>
            </a:r>
          </a:p>
        </p:txBody>
      </p:sp>
    </p:spTree>
    <p:extLst>
      <p:ext uri="{BB962C8B-B14F-4D97-AF65-F5344CB8AC3E}">
        <p14:creationId xmlns:p14="http://schemas.microsoft.com/office/powerpoint/2010/main" val="13135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ko-KR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backward_sub()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def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backward_sub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(U, y):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n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len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(y)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x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np.zeros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(n)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for k in range(n-1, -1, -1):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      x[k] = (y[k] - np.dot(U[k, k+1:n], x[k+1:n]))/U[k, k]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   return x</a:t>
            </a:r>
          </a:p>
        </p:txBody>
      </p:sp>
    </p:spTree>
    <p:extLst>
      <p:ext uri="{BB962C8B-B14F-4D97-AF65-F5344CB8AC3E}">
        <p14:creationId xmlns:p14="http://schemas.microsoft.com/office/powerpoint/2010/main" val="25568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altLang="ko-KR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forward_sub(), backward_sub()</a:t>
            </a:r>
            <a:r>
              <a:rPr lang="ko-KR" altLang="en-US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에 의한</a:t>
            </a:r>
            <a:r>
              <a:rPr lang="es-ES" altLang="ko-KR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 </a:t>
            </a:r>
            <a:r>
              <a:rPr lang="ko-KR" altLang="en-US" sz="3200" kern="0" dirty="0">
                <a:solidFill>
                  <a:srgbClr val="000000"/>
                </a:solidFill>
                <a:latin typeface="신명 신명조"/>
                <a:ea typeface="신명 신명조"/>
              </a:rPr>
              <a:t>해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501208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L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0, 0], [1, 1, 0], [2, -4.5, 1]])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b = [7, 13, 5]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y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forward_sub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(L, b)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y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 7.,   6.,  18.])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U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4, 1], [0, 2, -2], [0, 0, -9]])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backward_sub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(U, y)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x</a:t>
            </a:r>
          </a:p>
          <a:p>
            <a:pPr marL="0" lvl="0" indent="0" fontAlgn="base">
              <a:lnSpc>
                <a:spcPct val="20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array([ 5.,  1., -2.])</a:t>
            </a:r>
          </a:p>
        </p:txBody>
      </p:sp>
    </p:spTree>
    <p:extLst>
      <p:ext uri="{BB962C8B-B14F-4D97-AF65-F5344CB8AC3E}">
        <p14:creationId xmlns:p14="http://schemas.microsoft.com/office/powerpoint/2010/main" val="17756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고유값</a:t>
            </a:r>
            <a:r>
              <a:rPr lang="en-US" altLang="ko-KR" sz="3200" dirty="0"/>
              <a:t>, </a:t>
            </a:r>
            <a:r>
              <a:rPr lang="ko-KR" altLang="en-US" sz="3200" dirty="0"/>
              <a:t>고유벡터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501208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A=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([[1, 0, -1],[0,1, 0], [-1, 0, 1]])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w, v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np.linalg.eig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w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array([ 2.,  0.,  1.])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v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array([[ 0.70710678,  0.70710678,  0.        ], 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[ 0.        ,  0.        ,  1.        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[-0.70710678,  0.70710678,  0.        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v[:, 0]  # w[0] = 2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에 대한 고유벡터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array([ 0.70710678,  0.        , -0.70710678])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ko-KR" sz="1800" kern="0" dirty="0">
              <a:solidFill>
                <a:srgbClr val="000000"/>
              </a:solidFill>
              <a:latin typeface="신명 신명조"/>
              <a:ea typeface="신명 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4725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행렬식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역행렬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501208"/>
          </a:xfrm>
        </p:spPr>
        <p:txBody>
          <a:bodyPr>
            <a:noAutofit/>
          </a:bodyPr>
          <a:lstStyle/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import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numpy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as np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설명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1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np.array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([[ 1,  4,  1], [ 1,  6, -1], [ 2, -1,  2]])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np.linalg.det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-17.999999999999996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A1 =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np.linalg.inv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(A)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A1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array([[-0.61111111,  0.5       ,  0.55555556],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[ 0.22222222,  0.        , -0.11111111],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       [ 0.72222222, -0.5       , -0.11111111]])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&gt;&gt;&gt;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np.allclose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(np.dot(A, A1), </a:t>
            </a:r>
            <a:r>
              <a:rPr lang="en-US" altLang="ko-KR" sz="1800" kern="0" dirty="0" err="1">
                <a:solidFill>
                  <a:srgbClr val="000000"/>
                </a:solidFill>
                <a:latin typeface="신명 신명조"/>
                <a:ea typeface="신명 신명조"/>
              </a:rPr>
              <a:t>np.eye</a:t>
            </a: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(3))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신명 신명조"/>
                <a:ea typeface="신명 신명조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209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A1BE-0ED9-4619-9C01-A699502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4460E-825A-4845-B23B-1D95632D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과학 관련 고급 패키지</a:t>
            </a:r>
            <a:endParaRPr lang="en-US" altLang="ko-KR" dirty="0"/>
          </a:p>
          <a:p>
            <a:r>
              <a:rPr lang="en-US" altLang="ko-KR" dirty="0"/>
              <a:t>Python-based ecosystem of open-source software for mathematics, science, and engineering.</a:t>
            </a:r>
          </a:p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https://www.scipy.org/</a:t>
            </a:r>
            <a:endParaRPr lang="en-US" altLang="ko-KR" dirty="0"/>
          </a:p>
          <a:p>
            <a:r>
              <a:rPr lang="en-US" altLang="ko-KR" dirty="0"/>
              <a:t>SciPy 1.5.2 released 2020-07-23</a:t>
            </a:r>
          </a:p>
          <a:p>
            <a:r>
              <a:rPr lang="en-US" altLang="ko-KR" dirty="0"/>
              <a:t>See 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Obtaining NumPy &amp; SciPy libraries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45E9-5B24-493F-A662-21F63EB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1BF3C-34DA-401F-B985-4067E85D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596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A1BE-0ED9-4619-9C01-A699502C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4460E-825A-4845-B23B-1D95632D2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관련기능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file input/output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statistics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optimization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numerical integration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linear algebra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Fourier transforms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processing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image processing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ODE solvers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special functions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345E9-5B24-493F-A662-21F63EBA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A1BF3C-34DA-401F-B985-4067E85D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015A9-777B-4F6C-AE84-D929534B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14474"/>
            <a:ext cx="3917816" cy="44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1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D2C7-DB4E-4D37-8D00-C6087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</a:t>
            </a:r>
            <a:r>
              <a:rPr lang="en-US" altLang="ko-KR" dirty="0"/>
              <a:t>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FA8A9-9C55-4C42-81C5-AC5BD60D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95000"/>
              </a:lnSpc>
            </a:pPr>
            <a:r>
              <a:rPr lang="en-US" altLang="ko-KR" dirty="0">
                <a:latin typeface="Courier New" panose="02070309020205020404" pitchFamily="49" charset="0"/>
              </a:rPr>
              <a:t>&gt;&gt;&gt; s = </a:t>
            </a:r>
            <a:r>
              <a:rPr lang="en-US" altLang="ko-KR" dirty="0" err="1">
                <a:latin typeface="Courier New" panose="02070309020205020404" pitchFamily="49" charset="0"/>
              </a:rPr>
              <a:t>sp.randn</a:t>
            </a:r>
            <a:r>
              <a:rPr lang="en-US" altLang="ko-KR" dirty="0">
                <a:latin typeface="Courier New" panose="02070309020205020404" pitchFamily="49" charset="0"/>
              </a:rPr>
              <a:t>(100) # same as </a:t>
            </a:r>
            <a:r>
              <a:rPr lang="en-US" altLang="ko-KR" dirty="0" err="1">
                <a:latin typeface="Courier New" panose="02070309020205020404" pitchFamily="49" charset="0"/>
              </a:rPr>
              <a:t>numpy.random.randn</a:t>
            </a:r>
            <a:endParaRPr lang="en-US" altLang="ko-KR" dirty="0">
              <a:latin typeface="Courier New" panose="02070309020205020404" pitchFamily="49" charset="0"/>
            </a:endParaRPr>
          </a:p>
          <a:p>
            <a:pPr>
              <a:lnSpc>
                <a:spcPct val="95000"/>
              </a:lnSpc>
            </a:pPr>
            <a:r>
              <a:rPr lang="en-US" altLang="ko-KR" dirty="0">
                <a:latin typeface="Courier New" panose="02070309020205020404" pitchFamily="49" charset="0"/>
              </a:rPr>
              <a:t>&gt;&gt;&gt; print </a:t>
            </a:r>
            <a:r>
              <a:rPr lang="en-US" altLang="ko-KR" dirty="0" err="1">
                <a:latin typeface="Courier New" panose="02070309020205020404" pitchFamily="49" charset="0"/>
              </a:rPr>
              <a:t>len</a:t>
            </a:r>
            <a:r>
              <a:rPr lang="en-US" altLang="ko-KR" dirty="0">
                <a:latin typeface="Courier New" panose="02070309020205020404" pitchFamily="49" charset="0"/>
              </a:rPr>
              <a:t>(s)</a:t>
            </a:r>
          </a:p>
          <a:p>
            <a:pPr>
              <a:lnSpc>
                <a:spcPct val="95000"/>
              </a:lnSpc>
            </a:pPr>
            <a:r>
              <a:rPr lang="en-US" altLang="ko-KR" dirty="0">
                <a:latin typeface="Courier New" panose="02070309020205020404" pitchFamily="49" charset="0"/>
              </a:rPr>
              <a:t>100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print("Mean : {0:8.6f}".format(s.mean()))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Mean           : -0.105170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print("Minimum : {0:8.6f}".format(s.min()))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Minimum        : -3.091940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print("Maximum : {0:8.6f}".format(s.max()))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Maximum        : 2.193828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print("Variance : {0:8.6f}".format(s.var()))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Variance       : 0.863475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print("Std. deviation : {0:8.6f}".format(s.std()))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Std. deviation : 0.929233</a:t>
            </a:r>
          </a:p>
          <a:p>
            <a:pPr>
              <a:lnSpc>
                <a:spcPct val="95000"/>
              </a:lnSpc>
            </a:pPr>
            <a:endParaRPr lang="nl-NL" altLang="ko-KR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</a:t>
            </a:r>
            <a:r>
              <a:rPr lang="nl-NL" altLang="ko-KR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from scipy import stats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n, min_max, mean, var, skew, kurt = stats.describe(s)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print("Number of elements: {0:d}".format(n))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Number of elements: 100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print("Minimum: {0:8.6f} Maximum: {1:8.6f}".format(min_max[0], min_max[1]))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Minimum: -3.091940 Maximum: 2.193828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print("Mean: {0:8.6f}".format(mean))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Mean: -0.105170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print("Variance: {0:8.6f}".format(var))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Variance: 0.872197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print("Skew : {0:8.6f}".format(skew))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Skew : -0.146500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&gt;&gt;&gt; print("Kurtosis: {0:8.6f}".format(kurt))</a:t>
            </a:r>
          </a:p>
          <a:p>
            <a:pPr>
              <a:lnSpc>
                <a:spcPct val="95000"/>
              </a:lnSpc>
            </a:pPr>
            <a:r>
              <a:rPr lang="nl-NL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Kurtosis: 0.117884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F355-8599-4782-B9AC-2E042F4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D0EEB-A8E4-4E4C-B671-C9D16E57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15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D2C7-DB4E-4D37-8D00-C6087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최적화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F355-8599-4782-B9AC-2E042F4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D0EEB-A8E4-4E4C-B671-C9D16E57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79E1AA-52E6-4792-889F-B41BD4D7C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55426"/>
            <a:ext cx="7344816" cy="54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1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행렬과 벡터를 곱하는 연산</a:t>
            </a:r>
            <a:r>
              <a:rPr lang="en-US" altLang="ko-KR" dirty="0"/>
              <a:t>(</a:t>
            </a:r>
            <a:r>
              <a:rPr lang="ko-KR" altLang="en-US" dirty="0" err="1"/>
              <a:t>반복문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8B5323-F43A-494F-A83E-E98DBA01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00808"/>
            <a:ext cx="8210099" cy="47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1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D2C7-DB4E-4D37-8D00-C6087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최적화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F355-8599-4782-B9AC-2E042F4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D0EEB-A8E4-4E4C-B671-C9D16E57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89DB56-EF1C-4D6C-A02E-913E427F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4238625" cy="5284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69E61-1BBA-4E62-B606-D96CB80B6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46" y="1162834"/>
            <a:ext cx="3409950" cy="170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1A165E-39F4-494E-9515-6F7279AB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83" y="2913635"/>
            <a:ext cx="3343275" cy="1695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D2D8E0-85F1-43A5-86A1-028008744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024" y="4816133"/>
            <a:ext cx="3533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9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D2C7-DB4E-4D37-8D00-C6087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적분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F355-8599-4782-B9AC-2E042F4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D0EEB-A8E4-4E4C-B671-C9D16E57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33ED25-7F9B-4394-ADB5-C192DDFE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541155"/>
            <a:ext cx="828675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F6B690-5ED7-4566-A50D-C80E21C0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6880"/>
            <a:ext cx="914400" cy="600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9774C-FF4A-49B8-9745-433CE29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2499014"/>
            <a:ext cx="42672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83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1D2C7-DB4E-4D37-8D00-C6087A0D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선형회귀식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3F355-8599-4782-B9AC-2E042F45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D0EEB-A8E4-4E4C-B671-C9D16E57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50235-4C08-4197-9D7C-277F6E40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6689"/>
            <a:ext cx="5400675" cy="54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09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56D3-60CF-4F89-991D-3CF90948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비선형회귀식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8C5511-A701-432A-95CA-38E25FD4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152049"/>
            <a:ext cx="4867062" cy="4725223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CDDBC-1986-4670-91BB-600D8B7A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EDAD20-1913-4F22-9B6A-F0C2A72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DA0D86-7797-466B-94D0-98A93DC9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" y="1089602"/>
            <a:ext cx="4092337" cy="53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4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4B5A-7203-4320-8B7D-EEECC2EC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Scipy</a:t>
            </a:r>
            <a:r>
              <a:rPr lang="ko-KR" altLang="en-US" dirty="0"/>
              <a:t> 선형방정식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E07D9-21CF-45B5-AC20-0E915423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1E5900-7298-4D6F-94AC-CABC9F94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BDEBFD4-1C5E-4C78-833B-8A072C89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12776"/>
            <a:ext cx="15335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D391DE-F976-4B52-8A17-A9FDF7E3DB16}"/>
              </a:ext>
            </a:extLst>
          </p:cNvPr>
          <p:cNvSpPr/>
          <p:nvPr/>
        </p:nvSpPr>
        <p:spPr>
          <a:xfrm>
            <a:off x="1403648" y="274486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/>
              <a:t>S = A</a:t>
            </a:r>
            <a:r>
              <a:rPr lang="en-US" altLang="ko-KR" baseline="30000" dirty="0"/>
              <a:t>-1</a:t>
            </a:r>
            <a:r>
              <a:rPr lang="en-US" altLang="ko-KR" dirty="0"/>
              <a:t> B  where S=[ x y z] and B = [ 10 8 3]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A420E6B-54FC-482D-8F48-30C29CAE1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3465513"/>
            <a:ext cx="8064500" cy="202406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</a:pPr>
            <a:endParaRPr lang="nl-NL" altLang="ko-KR" sz="120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&gt;&gt;&gt; A = mat('[1 3 5; 2 5 1; 2 3 8]')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&gt;&gt;&gt; b = mat('[10;8;3]')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&gt;&gt;&gt; A.I*b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matrix([[-9.28],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        [ 5.16],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        [ 0.76]])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&gt;&gt;&gt; linalg.solve(A,b)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array([[-9.28],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       [ 5.16],</a:t>
            </a:r>
          </a:p>
          <a:p>
            <a:pPr algn="l">
              <a:lnSpc>
                <a:spcPct val="95000"/>
              </a:lnSpc>
            </a:pPr>
            <a:r>
              <a:rPr lang="nl-NL" altLang="ko-KR" sz="1200">
                <a:latin typeface="Courier New" panose="02070309020205020404" pitchFamily="49" charset="0"/>
                <a:ea typeface="굴림" panose="020B0600000101010101" pitchFamily="50" charset="-127"/>
              </a:rPr>
              <a:t>       [ 0.76]])</a:t>
            </a:r>
          </a:p>
        </p:txBody>
      </p:sp>
    </p:spTree>
    <p:extLst>
      <p:ext uri="{BB962C8B-B14F-4D97-AF65-F5344CB8AC3E}">
        <p14:creationId xmlns:p14="http://schemas.microsoft.com/office/powerpoint/2010/main" val="3027244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D9D6-315E-47F6-BAE1-415CC586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49049-70B1-4F80-A7E2-377149F8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54CB9A-6751-4F9A-B54B-5D429CB3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A64E4C-7568-435C-81A4-2A015861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557338"/>
            <a:ext cx="82296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ko-KR" altLang="en-US" sz="1800" b="1" dirty="0">
                <a:solidFill>
                  <a:schemeClr val="tx1"/>
                </a:solidFill>
              </a:rPr>
              <a:t>선형 최소 자승 문제를 해결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ko-KR" altLang="en-US" sz="1800" dirty="0">
                <a:solidFill>
                  <a:schemeClr val="tx1"/>
                </a:solidFill>
              </a:rPr>
              <a:t>모델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ko-KR" altLang="en-US" sz="1800" dirty="0">
                <a:solidFill>
                  <a:schemeClr val="tx1"/>
                </a:solidFill>
              </a:rPr>
              <a:t>최소화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ko-KR" altLang="en-US" sz="1800" dirty="0">
                <a:solidFill>
                  <a:schemeClr val="tx1"/>
                </a:solidFill>
              </a:rPr>
              <a:t>벡터로 표현하면 다음과 같음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>
              <a:spcBef>
                <a:spcPct val="20000"/>
              </a:spcBef>
            </a:pPr>
            <a:r>
              <a:rPr lang="ko-KR" altLang="en-US" sz="1800" dirty="0">
                <a:solidFill>
                  <a:schemeClr val="tx1"/>
                </a:solidFill>
              </a:rPr>
              <a:t>예제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다음과 같은 수식을 해결해보자</a:t>
            </a:r>
            <a:r>
              <a:rPr lang="en-US" altLang="ko-KR" sz="1800" dirty="0">
                <a:solidFill>
                  <a:schemeClr val="tx1"/>
                </a:solidFill>
              </a:rPr>
              <a:t>:</a:t>
            </a:r>
          </a:p>
          <a:p>
            <a:pPr algn="l" eaLnBrk="1" hangingPunct="1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ko-KR" sz="1800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CBCCBE5-5632-4AF6-BC66-4EF73921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60575"/>
            <a:ext cx="1562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C528224-6867-49D5-A47F-1AB0BB25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2747963"/>
            <a:ext cx="23241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42DD092-33B5-4C24-A08D-EEEEFFFC4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032250"/>
            <a:ext cx="9048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DBB9C7F3-6D0F-4341-8ECA-69306BE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5157788"/>
            <a:ext cx="12858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79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87B9-3085-4445-BAB5-22413FF1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8348A-DE96-4F36-BCAC-FB551292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8B940-FAB3-4088-92F1-9DD19E2F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D50C6-BCB5-4EB3-9190-366F65B2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24174"/>
            <a:ext cx="4362450" cy="573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65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3356992"/>
            <a:ext cx="3792602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8A4-919D-4AD1-9A91-E1A404D935F5}" type="datetime1">
              <a:rPr lang="ko-KR" altLang="en-US" smtClean="0"/>
              <a:t>2020-09-27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행렬과 벡터를 곱하는 연산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속도 향상</a:t>
            </a:r>
            <a:endParaRPr lang="en-US" altLang="ko-KR" dirty="0"/>
          </a:p>
          <a:p>
            <a:pPr lvl="1"/>
            <a:r>
              <a:rPr lang="en-US" altLang="ko-KR" dirty="0"/>
              <a:t>Z = np.dot(W.T, X)</a:t>
            </a:r>
          </a:p>
          <a:p>
            <a:pPr lvl="1"/>
            <a:r>
              <a:rPr lang="en-US" altLang="ko-KR" dirty="0"/>
              <a:t>Vectorization: </a:t>
            </a:r>
            <a:r>
              <a:rPr lang="ko-KR" altLang="en-US" dirty="0"/>
              <a:t>반복문이나 인덱싱 을 사용하지 않고 데이터에 배치 작업 </a:t>
            </a:r>
            <a:r>
              <a:rPr lang="en-US" altLang="ko-KR" dirty="0"/>
              <a:t>(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수행은 </a:t>
            </a:r>
            <a:r>
              <a:rPr lang="en-US" altLang="ko-KR" dirty="0"/>
              <a:t>C </a:t>
            </a:r>
            <a:r>
              <a:rPr lang="ko-KR" altLang="en-US" dirty="0"/>
              <a:t>언어에서 처리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7AD118-1517-41A1-900D-F4ADFE5F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" y="1844824"/>
            <a:ext cx="8886948" cy="27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데이터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4064595-89A4-4EDB-8B25-4FA814372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779" y="1143000"/>
            <a:ext cx="7241004" cy="53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의 데이터</a:t>
            </a:r>
            <a:r>
              <a:rPr lang="en-US" altLang="ko-KR" dirty="0"/>
              <a:t> </a:t>
            </a:r>
            <a:r>
              <a:rPr lang="ko-KR" altLang="en-US" dirty="0"/>
              <a:t>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240017-C6C1-4CAB-B738-72EFC293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AFCDC-EC12-4AF6-9205-83288500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0" y="1071546"/>
            <a:ext cx="8726623" cy="53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3429</Words>
  <Application>Microsoft Office PowerPoint</Application>
  <PresentationFormat>화면 슬라이드 쇼(4:3)</PresentationFormat>
  <Paragraphs>530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Open Sans</vt:lpstr>
      <vt:lpstr>맑은 고딕</vt:lpstr>
      <vt:lpstr>신명 신명조</vt:lpstr>
      <vt:lpstr>신명 신신명조</vt:lpstr>
      <vt:lpstr>함초롬바탕</vt:lpstr>
      <vt:lpstr>Arial</vt:lpstr>
      <vt:lpstr>Courier New</vt:lpstr>
      <vt:lpstr>Symbol</vt:lpstr>
      <vt:lpstr>Office 테마</vt:lpstr>
      <vt:lpstr>기계학습 및 딥러닝 처리를 위한 NUMPY와 SCIPY</vt:lpstr>
      <vt:lpstr>머신러닝과 딥러닝을 위한 Python 기본 라이블러리</vt:lpstr>
      <vt:lpstr>Numpy</vt:lpstr>
      <vt:lpstr>Numpy 설치 및 사용방법</vt:lpstr>
      <vt:lpstr>Numpy 특징</vt:lpstr>
      <vt:lpstr>Numpy 의 장점</vt:lpstr>
      <vt:lpstr>Numpy 의 장점</vt:lpstr>
      <vt:lpstr>Numpy 의 데이터 유형</vt:lpstr>
      <vt:lpstr>Numpy 의 데이터 유형</vt:lpstr>
      <vt:lpstr>Numpy 의 기능</vt:lpstr>
      <vt:lpstr>Numpy 사용 예제</vt:lpstr>
      <vt:lpstr>Numpy 사용 예제</vt:lpstr>
      <vt:lpstr>Numpy 사용 예제</vt:lpstr>
      <vt:lpstr>Numpy 사용 예제</vt:lpstr>
      <vt:lpstr>Numpy 연산자</vt:lpstr>
      <vt:lpstr>Numpy 연산자</vt:lpstr>
      <vt:lpstr>Numpy 연산자</vt:lpstr>
      <vt:lpstr>Numpy 연산자</vt:lpstr>
      <vt:lpstr>PowerPoint 프레젠테이션</vt:lpstr>
      <vt:lpstr>PowerPoint 프레젠테이션</vt:lpstr>
      <vt:lpstr>배열 생성: eye() </vt:lpstr>
      <vt:lpstr>배열 생성: eye() </vt:lpstr>
      <vt:lpstr>배열 생성: linespace() </vt:lpstr>
      <vt:lpstr>배열 생성: linespace() </vt:lpstr>
      <vt:lpstr>배열 생성: logspace() </vt:lpstr>
      <vt:lpstr>배열 생성: logspace() </vt:lpstr>
      <vt:lpstr>배열 생성: meshgrid() </vt:lpstr>
      <vt:lpstr>배열 생성: meshgrid() </vt:lpstr>
      <vt:lpstr>배열 생성: meshgrid() </vt:lpstr>
      <vt:lpstr>배열 생성: vstack() </vt:lpstr>
      <vt:lpstr>배열 생성: vstack() </vt:lpstr>
      <vt:lpstr>배열 생성: vstack() </vt:lpstr>
      <vt:lpstr>배열 생성: np.hstack() </vt:lpstr>
      <vt:lpstr>배열 생성: np.hstack() </vt:lpstr>
      <vt:lpstr>배열 생성: hstack() </vt:lpstr>
      <vt:lpstr>배열 모양 변경: reshape() </vt:lpstr>
      <vt:lpstr>배열 모양 변경: ravel(), flatten() </vt:lpstr>
      <vt:lpstr>전치행렬 </vt:lpstr>
      <vt:lpstr>행렬의 산술연산 </vt:lpstr>
      <vt:lpstr>행렬의 관계연산 </vt:lpstr>
      <vt:lpstr>행렬의 관계연산 </vt:lpstr>
      <vt:lpstr>행렬의 관계연산 </vt:lpstr>
      <vt:lpstr>numpy.linalg 선형대수</vt:lpstr>
      <vt:lpstr>numpy.linalg 선형대수</vt:lpstr>
      <vt:lpstr>numpy.linalg 선형대수</vt:lpstr>
      <vt:lpstr>numpy.linalg 선형대수</vt:lpstr>
      <vt:lpstr>dot(), matmul()</vt:lpstr>
      <vt:lpstr>linalg.solve() 연립방정식의 해</vt:lpstr>
      <vt:lpstr>linalg.solve() 연립방정식의 해</vt:lpstr>
      <vt:lpstr>linalg.solve() 연립방정식의 해</vt:lpstr>
      <vt:lpstr>forward_sub()</vt:lpstr>
      <vt:lpstr>backward_sub()</vt:lpstr>
      <vt:lpstr>forward_sub(), backward_sub()에 의한 해</vt:lpstr>
      <vt:lpstr>고유값, 고유벡터</vt:lpstr>
      <vt:lpstr>행렬식, 역행렬</vt:lpstr>
      <vt:lpstr>SCIPY</vt:lpstr>
      <vt:lpstr>SCIPY</vt:lpstr>
      <vt:lpstr>Scipy Statistics</vt:lpstr>
      <vt:lpstr>Scipy 최적화</vt:lpstr>
      <vt:lpstr>Scipy 최적화</vt:lpstr>
      <vt:lpstr>Scipy 적분</vt:lpstr>
      <vt:lpstr>Scipy 선형회귀식</vt:lpstr>
      <vt:lpstr>Scipy 비선형회귀식</vt:lpstr>
      <vt:lpstr>Scipy 선형방정식</vt:lpstr>
      <vt:lpstr>PowerPoint 프레젠테이션</vt:lpstr>
      <vt:lpstr>PowerPoint 프레젠테이션</vt:lpstr>
      <vt:lpstr>감사합니다. 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Yoo KWAN-HEE</cp:lastModifiedBy>
  <cp:revision>650</cp:revision>
  <cp:lastPrinted>2016-12-08T05:54:06Z</cp:lastPrinted>
  <dcterms:created xsi:type="dcterms:W3CDTF">2009-08-18T07:55:26Z</dcterms:created>
  <dcterms:modified xsi:type="dcterms:W3CDTF">2020-09-27T06:11:42Z</dcterms:modified>
</cp:coreProperties>
</file>