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380" r:id="rId3"/>
    <p:sldId id="381" r:id="rId4"/>
    <p:sldId id="382" r:id="rId5"/>
    <p:sldId id="383" r:id="rId6"/>
    <p:sldId id="386" r:id="rId7"/>
    <p:sldId id="257" r:id="rId8"/>
    <p:sldId id="258" r:id="rId9"/>
    <p:sldId id="3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EF08F-2B19-4E4F-878A-BE16912FED4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EE2E1-39CB-4F40-8B4A-A49116936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8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2CAE5-B43F-48EA-91D3-49C868838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E061E3-14E2-4B11-86A4-4CAE2A09F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3E457-551A-4287-8FC9-B9196C45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D666-0541-472F-BB0E-44798F96D51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5907C-46C6-49BD-A095-534183BE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AADF6-182D-4A47-B77E-8EFEB19A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FC8-95D3-43C4-B7BE-970A0D009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6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E0EA0-FA8E-44AE-B217-E3D94636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3B580F-D96D-49E3-8A2C-45B2E5A54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AA119-458F-4208-A78C-52F1F618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D666-0541-472F-BB0E-44798F96D51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8D69C-A54B-4430-AD06-B1AA0AD6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45E1F-53AD-47EC-8BA8-F111DB6D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FC8-95D3-43C4-B7BE-970A0D009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5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5E2313-C571-4CED-858F-037E26261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D7D382-072C-495C-89B4-B715D132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02AA1-0588-4CC5-A9FE-5BD11BCE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D666-0541-472F-BB0E-44798F96D51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6BD52-9232-4716-97D4-D7ADD85F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EC68B-F356-40FE-8ABC-181B561A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FC8-95D3-43C4-B7BE-970A0D009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2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1FEAA-EBF1-47A3-8DB9-D8F6C1F9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F225E-8593-4126-ABDF-F2B07476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22163-8B76-4B6B-9F87-59C706A1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D666-0541-472F-BB0E-44798F96D51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9E9CF-DE0D-41E7-A05C-F0013172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56EDB5-AD56-4819-8FC9-F44F91AF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FC8-95D3-43C4-B7BE-970A0D009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5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5D0C7-0ED8-49D8-85C1-7E17537B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E7C95-AF70-4678-95A7-1458B323D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28919-1073-4189-980A-907E89F6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D666-0541-472F-BB0E-44798F96D51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0D745-379C-428E-9041-CBC7B099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2BA0C-29EB-4A1A-8196-E26A839F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FC8-95D3-43C4-B7BE-970A0D009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6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679C6-AC72-472A-9A3D-89634D08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98DF6-505C-4D6D-8445-528903B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9398D3-7D9D-4158-870A-34E7DF63E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F91A5-4F97-4920-A4AF-7F7A9C63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D666-0541-472F-BB0E-44798F96D51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1F329-FE0C-4F62-B0A9-869E70F7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CB0CC-4F14-4A31-8BF3-E4C2EE0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FC8-95D3-43C4-B7BE-970A0D009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9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FDAEF-8184-4466-8112-B0740880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D40C1-812E-48F0-B2C4-55B5EC95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E6A2B-4CD1-4862-B5DA-BF4CD6E94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EA417A-C8EE-49BA-B70A-C2209C0EA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88C83C-2F79-48F3-8C32-3758B85C7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7144B2-304F-4D29-9DEB-2201F296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D666-0541-472F-BB0E-44798F96D51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B88A27-9F58-4354-8953-01208510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975D9C-E3E8-48A6-B328-1FDF2DC5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FC8-95D3-43C4-B7BE-970A0D009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D3CAB-121B-4ECC-B84F-E74CC9B1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957B96-340D-45F9-9D74-0290DFF1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D666-0541-472F-BB0E-44798F96D51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805A85-25EF-4B5A-AE38-CF062BA7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401B49-2141-4A8D-8D20-BB4ED4E3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FC8-95D3-43C4-B7BE-970A0D009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4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D9B787-4677-47A9-8F50-940DDC5F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D666-0541-472F-BB0E-44798F96D51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122619-5499-43B5-984A-6980D16F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D8B40-6A74-4CA2-83B8-36EED0FC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FC8-95D3-43C4-B7BE-970A0D009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5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8F19-E294-4B50-8C61-DCF748BB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02F75-ACEE-4A5C-BF12-7D059F63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28F3A-ED43-4CCC-8877-7A4C62061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CC4D0-EAB8-44EC-A191-9A14D82A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D666-0541-472F-BB0E-44798F96D51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37AC3-61E3-4165-99AC-D96E4F3D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E1CF4-AA77-4F5B-B5A3-DC6380B3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FC8-95D3-43C4-B7BE-970A0D009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5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3860A-E30C-4137-9ABB-70611397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8BF3EC-8078-4AA1-83A2-9B1163AC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8B4D6B-ED0C-4E2E-BBDE-AFD1B747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82A04-C344-4398-88E1-D8C3ED37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D666-0541-472F-BB0E-44798F96D51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08CBB-EF49-43C2-9514-C127F736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5A71AE-AA34-452A-9BED-6BF46A78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75FC8-95D3-43C4-B7BE-970A0D009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6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038A2F-E067-4D6A-90B1-FD95934B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88968-730E-4DEC-8AF8-2605C04B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55361-E48B-4283-8129-E393FA62F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D666-0541-472F-BB0E-44798F96D51F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70141-EDE3-4B0B-8875-35817DF22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04CFD-14B2-4068-B14B-91B3B8E7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75FC8-95D3-43C4-B7BE-970A0D009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3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bnu.blackboard.com/webapps/blackboard/execute/launcher?type=Course&amp;id=PkId%7bkey=_59736_1,%20dataType=blackboard.data.course.Course,%20container=blackboard.persist.DatabaseContainer@611b936f%7d&amp;url=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hyoo@cbnu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das.pydata.org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ygal.org/en/stable/" TargetMode="External"/><Relationship Id="rId3" Type="http://schemas.openxmlformats.org/officeDocument/2006/relationships/hyperlink" Target="http://bokeh.pydata.org/en/latest/" TargetMode="External"/><Relationship Id="rId7" Type="http://schemas.openxmlformats.org/officeDocument/2006/relationships/hyperlink" Target="http://matplotlib.org/index.html" TargetMode="External"/><Relationship Id="rId2" Type="http://schemas.openxmlformats.org/officeDocument/2006/relationships/hyperlink" Target="http://holoviews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nford.edu/~mwaskom/software/seaborn/" TargetMode="External"/><Relationship Id="rId5" Type="http://schemas.openxmlformats.org/officeDocument/2006/relationships/hyperlink" Target="http://www.pythonware.com/products/pil/" TargetMode="External"/><Relationship Id="rId4" Type="http://schemas.openxmlformats.org/officeDocument/2006/relationships/hyperlink" Target="http://vispy.org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research.github.io/hiplot/" TargetMode="External"/><Relationship Id="rId2" Type="http://schemas.openxmlformats.org/officeDocument/2006/relationships/hyperlink" Target="https://www.scikit-yb.org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0F7DF-E2B5-41C3-8EE3-261A1D193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hlinkClick r:id="rId2"/>
              </a:rPr>
              <a:t>산업 빅데이터 분석 실제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F7D0B-ED02-433E-AA81-D204E365F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Kwan-Hee Yoo</a:t>
            </a:r>
          </a:p>
          <a:p>
            <a:r>
              <a:rPr lang="en-US" altLang="ko-KR" dirty="0"/>
              <a:t>Department of Computer Science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14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F45AB-6343-4C42-80AD-E131F8CE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3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Lecture name</a:t>
            </a:r>
          </a:p>
          <a:p>
            <a:pPr lvl="1"/>
            <a:r>
              <a:rPr lang="ko-KR" altLang="en-US" dirty="0" err="1"/>
              <a:t>산업빅데이터분석실제</a:t>
            </a:r>
            <a:endParaRPr lang="en-US" altLang="ko-KR" dirty="0"/>
          </a:p>
          <a:p>
            <a:r>
              <a:rPr lang="en-US" altLang="ko-KR" dirty="0"/>
              <a:t>Prof.</a:t>
            </a:r>
          </a:p>
          <a:p>
            <a:pPr lvl="1"/>
            <a:r>
              <a:rPr lang="en-US" altLang="ko-KR" dirty="0"/>
              <a:t>Kwan-Hee Yoo (Dept. of Computer Science)</a:t>
            </a:r>
          </a:p>
          <a:p>
            <a:pPr lvl="1"/>
            <a:r>
              <a:rPr lang="en-US" altLang="ko-KR" dirty="0"/>
              <a:t>Building S4-1, Room# 319</a:t>
            </a:r>
            <a:r>
              <a:rPr lang="ko-KR" altLang="en-US" dirty="0"/>
              <a:t> </a:t>
            </a:r>
            <a:r>
              <a:rPr lang="en-US" altLang="ko-KR" dirty="0"/>
              <a:t>, 261-2788, </a:t>
            </a:r>
            <a:r>
              <a:rPr lang="en-US" altLang="ko-KR" dirty="0">
                <a:hlinkClick r:id="rId2"/>
              </a:rPr>
              <a:t>khyoo@cbnu.ac.kr</a:t>
            </a:r>
            <a:endParaRPr lang="en-US" altLang="ko-KR" dirty="0"/>
          </a:p>
          <a:p>
            <a:pPr lvl="1"/>
            <a:r>
              <a:rPr lang="en-US" altLang="ko-KR" dirty="0"/>
              <a:t>Homepage: cgac.cbnu.ac.kr</a:t>
            </a:r>
          </a:p>
          <a:p>
            <a:r>
              <a:rPr lang="en-US" altLang="ko-KR" dirty="0"/>
              <a:t>Lecture Time</a:t>
            </a:r>
          </a:p>
          <a:p>
            <a:pPr lvl="1"/>
            <a:r>
              <a:rPr lang="ko-KR" altLang="en-US" dirty="0"/>
              <a:t>월요일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 </a:t>
            </a:r>
            <a:r>
              <a:rPr lang="en-US" altLang="ko-KR" dirty="0"/>
              <a:t>PM~ 10</a:t>
            </a:r>
            <a:r>
              <a:rPr lang="ko-KR" altLang="en-US" dirty="0"/>
              <a:t>시</a:t>
            </a:r>
            <a:endParaRPr lang="en-US" altLang="ko-KR" dirty="0"/>
          </a:p>
          <a:p>
            <a:pPr lvl="1"/>
            <a:r>
              <a:rPr lang="ko-KR" altLang="en-US" dirty="0"/>
              <a:t>강의 진행 방법</a:t>
            </a:r>
            <a:r>
              <a:rPr lang="en-US" altLang="ko-KR" dirty="0"/>
              <a:t>: ZOOM/</a:t>
            </a:r>
            <a:r>
              <a:rPr lang="ko-KR" altLang="en-US" dirty="0"/>
              <a:t>동영상 병행</a:t>
            </a:r>
            <a:endParaRPr lang="en-US" altLang="ko-KR" dirty="0"/>
          </a:p>
          <a:p>
            <a:pPr lvl="1"/>
            <a:r>
              <a:rPr lang="ko-KR" altLang="en-US" dirty="0"/>
              <a:t>강의 진행 공지</a:t>
            </a:r>
            <a:r>
              <a:rPr lang="en-US" altLang="ko-KR" dirty="0"/>
              <a:t>: </a:t>
            </a:r>
            <a:r>
              <a:rPr lang="en-US" altLang="ko-KR" dirty="0" err="1"/>
              <a:t>ecampus</a:t>
            </a:r>
            <a:r>
              <a:rPr lang="en-US" altLang="ko-KR" dirty="0"/>
              <a:t>  </a:t>
            </a:r>
            <a:r>
              <a:rPr lang="ko-KR" altLang="en-US" dirty="0"/>
              <a:t>공지사항</a:t>
            </a:r>
            <a:endParaRPr lang="en-US" altLang="ko-KR" dirty="0"/>
          </a:p>
          <a:p>
            <a:pPr lvl="1"/>
            <a:r>
              <a:rPr lang="ko-KR" altLang="en-US" dirty="0"/>
              <a:t>출석확인방법</a:t>
            </a:r>
            <a:r>
              <a:rPr lang="en-US" altLang="ko-KR" dirty="0"/>
              <a:t>: </a:t>
            </a:r>
            <a:r>
              <a:rPr lang="en-US" altLang="ko-KR" dirty="0" err="1"/>
              <a:t>ecampus</a:t>
            </a:r>
            <a:r>
              <a:rPr lang="en-US" altLang="ko-KR" dirty="0"/>
              <a:t> </a:t>
            </a:r>
            <a:r>
              <a:rPr lang="ko-KR" altLang="en-US" dirty="0"/>
              <a:t>토론방에 스크린 캡쳐에서 올리기 바람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379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F45AB-6343-4C42-80AD-E131F8CE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산업 현장에서 일어날 수 있는 빅데이터를 가지고</a:t>
            </a:r>
            <a:endParaRPr lang="en-US" altLang="ko-KR" dirty="0"/>
          </a:p>
          <a:p>
            <a:pPr lvl="1"/>
            <a:r>
              <a:rPr lang="ko-KR" altLang="en-US" dirty="0"/>
              <a:t>데이터를 분석하는 방법을 공부하고</a:t>
            </a:r>
            <a:endParaRPr lang="en-US" altLang="ko-KR" dirty="0"/>
          </a:p>
          <a:p>
            <a:pPr lvl="1"/>
            <a:r>
              <a:rPr lang="ko-KR" altLang="en-US" dirty="0"/>
              <a:t>데이터를 가시화하는 방법을 공부함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770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강좌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F45AB-6343-4C42-80AD-E131F8CE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주요강의 내용</a:t>
            </a:r>
            <a:endParaRPr lang="en-US" altLang="ko-KR" dirty="0"/>
          </a:p>
          <a:p>
            <a:pPr lvl="1"/>
            <a:r>
              <a:rPr lang="ko-KR" altLang="en-US" dirty="0"/>
              <a:t>분석 관련 소개</a:t>
            </a:r>
            <a:endParaRPr lang="en-US" altLang="ko-KR" dirty="0"/>
          </a:p>
          <a:p>
            <a:pPr lvl="1"/>
            <a:r>
              <a:rPr lang="ko-KR" altLang="en-US" dirty="0" err="1"/>
              <a:t>파이션</a:t>
            </a:r>
            <a:r>
              <a:rPr lang="ko-KR" altLang="en-US" dirty="0"/>
              <a:t> 소개 </a:t>
            </a:r>
            <a:r>
              <a:rPr lang="en-US" altLang="ko-KR" dirty="0"/>
              <a:t>1, 2, 3</a:t>
            </a:r>
          </a:p>
          <a:p>
            <a:pPr lvl="1"/>
            <a:r>
              <a:rPr lang="ko-KR" altLang="en-US" dirty="0"/>
              <a:t>데이터 수집 방법 소개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Plotlib</a:t>
            </a:r>
            <a:r>
              <a:rPr lang="en-US" altLang="ko-KR" dirty="0"/>
              <a:t>, Matplotlib, Pandas</a:t>
            </a:r>
          </a:p>
          <a:p>
            <a:pPr lvl="1"/>
            <a:r>
              <a:rPr lang="en-US" altLang="ko-KR" dirty="0"/>
              <a:t>Machine Learning</a:t>
            </a:r>
          </a:p>
          <a:p>
            <a:pPr lvl="1"/>
            <a:r>
              <a:rPr lang="en-US" altLang="ko-KR" dirty="0"/>
              <a:t>Deep Learning</a:t>
            </a:r>
          </a:p>
          <a:p>
            <a:pPr lvl="1"/>
            <a:r>
              <a:rPr lang="en-US" altLang="ko-KR" dirty="0"/>
              <a:t>Visualization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829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강좌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F45AB-6343-4C42-80AD-E131F8CE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평가 방법</a:t>
            </a:r>
            <a:endParaRPr lang="en-US" altLang="ko-KR" dirty="0"/>
          </a:p>
          <a:p>
            <a:pPr lvl="1"/>
            <a:r>
              <a:rPr lang="ko-KR" altLang="en-US" dirty="0"/>
              <a:t>출석</a:t>
            </a:r>
            <a:r>
              <a:rPr lang="en-US" altLang="ko-KR" dirty="0"/>
              <a:t>: 20%</a:t>
            </a:r>
          </a:p>
          <a:p>
            <a:pPr lvl="1"/>
            <a:r>
              <a:rPr lang="ko-KR" altLang="en-US" dirty="0"/>
              <a:t>발표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프로젝트</a:t>
            </a:r>
            <a:r>
              <a:rPr lang="en-US" altLang="ko-KR" dirty="0"/>
              <a:t>: 50%</a:t>
            </a:r>
          </a:p>
        </p:txBody>
      </p:sp>
    </p:spTree>
    <p:extLst>
      <p:ext uri="{BB962C8B-B14F-4D97-AF65-F5344CB8AC3E}">
        <p14:creationId xmlns:p14="http://schemas.microsoft.com/office/powerpoint/2010/main" val="65537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8A14-D863-4FC5-BD6E-938E63A2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issues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F45AB-6343-4C42-80AD-E131F8CE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gathering</a:t>
            </a:r>
          </a:p>
          <a:p>
            <a:r>
              <a:rPr lang="en-US" altLang="ko-KR" dirty="0"/>
              <a:t>Data Handling (preprocessing, normalization)</a:t>
            </a:r>
          </a:p>
          <a:p>
            <a:r>
              <a:rPr lang="en-US" altLang="ko-KR" dirty="0"/>
              <a:t>Machine Learning</a:t>
            </a:r>
          </a:p>
          <a:p>
            <a:r>
              <a:rPr lang="en-US" altLang="ko-KR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39604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9F66E-89BF-41C1-84EA-B647151F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96720-BBE7-4D8B-B26C-C591304C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Python: </a:t>
            </a:r>
            <a:r>
              <a:rPr lang="en-US" altLang="ko-KR" u="sng" dirty="0">
                <a:hlinkClick r:id="rId2"/>
              </a:rPr>
              <a:t>https://www.python.org/</a:t>
            </a:r>
            <a:endParaRPr lang="en-US" altLang="ko-KR" dirty="0"/>
          </a:p>
          <a:p>
            <a:r>
              <a:rPr lang="en-US" altLang="ko-KR" dirty="0"/>
              <a:t>Anaconda (open data science platform with Python IDE): </a:t>
            </a:r>
            <a:r>
              <a:rPr lang="en-US" altLang="ko-KR" u="sng" dirty="0">
                <a:hlinkClick r:id="rId3"/>
              </a:rPr>
              <a:t>https://www.continuum.io</a:t>
            </a:r>
            <a:endParaRPr lang="en-US" altLang="ko-KR" dirty="0"/>
          </a:p>
          <a:p>
            <a:r>
              <a:rPr lang="en-US" altLang="ko-KR" dirty="0"/>
              <a:t>Pandas (Python data analysis library): </a:t>
            </a:r>
            <a:r>
              <a:rPr lang="en-US" altLang="ko-KR" u="sng" dirty="0">
                <a:hlinkClick r:id="rId4"/>
              </a:rPr>
              <a:t>http://pandas.pydata.org/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07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9F66E-89BF-41C1-84EA-B647151F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Visualization 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96720-BBE7-4D8B-B26C-C591304C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75" y="1690688"/>
            <a:ext cx="11174835" cy="454949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HoloViews</a:t>
            </a:r>
            <a:r>
              <a:rPr lang="en-US" altLang="ko-KR" dirty="0"/>
              <a:t> (Python interactive visualization library): </a:t>
            </a:r>
            <a:r>
              <a:rPr lang="en-US" altLang="ko-KR" u="sng" dirty="0">
                <a:hlinkClick r:id="rId2"/>
              </a:rPr>
              <a:t>http://holoviews.org/index.html</a:t>
            </a:r>
            <a:endParaRPr lang="en-US" altLang="ko-KR" dirty="0"/>
          </a:p>
          <a:p>
            <a:r>
              <a:rPr lang="en-US" altLang="ko-KR" dirty="0"/>
              <a:t>Bokeh (Python interactive visualization library): </a:t>
            </a:r>
            <a:r>
              <a:rPr lang="en-US" altLang="ko-KR" u="sng" dirty="0">
                <a:hlinkClick r:id="rId3"/>
              </a:rPr>
              <a:t>http://bokeh.pydata.org/en/latest/</a:t>
            </a:r>
            <a:endParaRPr lang="en-US" altLang="ko-KR" dirty="0"/>
          </a:p>
          <a:p>
            <a:r>
              <a:rPr lang="en-US" altLang="ko-KR" dirty="0" err="1"/>
              <a:t>VisPy</a:t>
            </a:r>
            <a:r>
              <a:rPr lang="en-US" altLang="ko-KR" dirty="0"/>
              <a:t> (Python interactive visualization library): </a:t>
            </a:r>
            <a:r>
              <a:rPr lang="en-US" altLang="ko-KR" u="sng" dirty="0">
                <a:hlinkClick r:id="rId4"/>
              </a:rPr>
              <a:t>http://vispy.org/index.html</a:t>
            </a:r>
            <a:endParaRPr lang="en-US" altLang="ko-KR" dirty="0"/>
          </a:p>
          <a:p>
            <a:r>
              <a:rPr lang="en-US" altLang="ko-KR" dirty="0"/>
              <a:t>PIL (Python Imaging Library): </a:t>
            </a:r>
            <a:r>
              <a:rPr lang="en-US" altLang="ko-KR" u="sng" dirty="0">
                <a:hlinkClick r:id="rId5"/>
              </a:rPr>
              <a:t>http://www.pythonware.com/products/pil/</a:t>
            </a:r>
            <a:endParaRPr lang="en-US" altLang="ko-KR" dirty="0"/>
          </a:p>
          <a:p>
            <a:r>
              <a:rPr lang="en-US" altLang="ko-KR" dirty="0"/>
              <a:t>Seaborn (Python visualization library): </a:t>
            </a:r>
            <a:r>
              <a:rPr lang="en-US" altLang="ko-KR" u="sng" dirty="0">
                <a:hlinkClick r:id="rId6"/>
              </a:rPr>
              <a:t>http://stanford.edu/~mwaskom/software/seaborn/</a:t>
            </a:r>
            <a:endParaRPr lang="en-US" altLang="ko-KR" dirty="0"/>
          </a:p>
          <a:p>
            <a:r>
              <a:rPr lang="en-US" altLang="ko-KR" dirty="0"/>
              <a:t>Matplotlib (Python 2D plotting library): </a:t>
            </a:r>
            <a:r>
              <a:rPr lang="en-US" altLang="ko-KR" u="sng" dirty="0">
                <a:hlinkClick r:id="rId7"/>
              </a:rPr>
              <a:t>http://matplotlib.org/index.html</a:t>
            </a:r>
            <a:endParaRPr lang="en-US" altLang="ko-KR" dirty="0"/>
          </a:p>
          <a:p>
            <a:r>
              <a:rPr lang="en-US" altLang="ko-KR" dirty="0" err="1"/>
              <a:t>Pygal</a:t>
            </a:r>
            <a:r>
              <a:rPr lang="en-US" altLang="ko-KR" dirty="0"/>
              <a:t> (Python charting library): </a:t>
            </a:r>
            <a:r>
              <a:rPr lang="en-US" altLang="ko-KR" u="sng" dirty="0">
                <a:hlinkClick r:id="rId8"/>
              </a:rPr>
              <a:t>http://www.pygal.org/en/stable/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9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9F66E-89BF-41C1-84EA-B647151F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Visualization 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96720-BBE7-4D8B-B26C-C591304C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hlinkClick r:id="rId2"/>
              </a:rPr>
              <a:t>Yellowbrick</a:t>
            </a:r>
            <a:r>
              <a:rPr lang="en-US" altLang="ko-KR" dirty="0">
                <a:hlinkClick r:id="rId2"/>
              </a:rPr>
              <a:t>: https://www.scikit-yb.org/en/latest/</a:t>
            </a:r>
            <a:endParaRPr lang="en-US" altLang="ko-KR" dirty="0"/>
          </a:p>
          <a:p>
            <a:r>
              <a:rPr lang="en-US" altLang="ko-KR" dirty="0" err="1"/>
              <a:t>HiPlot</a:t>
            </a:r>
            <a:r>
              <a:rPr lang="en-US" altLang="ko-KR" dirty="0"/>
              <a:t>(High-Dimensional Interactive Plots):</a:t>
            </a:r>
            <a:r>
              <a:rPr lang="en-US" altLang="ko-KR" dirty="0">
                <a:hlinkClick r:id="rId3"/>
              </a:rPr>
              <a:t>https://facebookresearch.github.io/</a:t>
            </a:r>
            <a:r>
              <a:rPr lang="en-US" altLang="ko-KR" dirty="0" err="1">
                <a:hlinkClick r:id="rId3"/>
              </a:rPr>
              <a:t>hiplot</a:t>
            </a:r>
            <a:r>
              <a:rPr lang="en-US" altLang="ko-KR" dirty="0">
                <a:hlinkClick r:id="rId3"/>
              </a:rPr>
              <a:t>/</a:t>
            </a:r>
            <a:endParaRPr lang="en-US" altLang="ko-KR" dirty="0"/>
          </a:p>
          <a:p>
            <a:r>
              <a:rPr lang="en-US" altLang="ko-KR" dirty="0"/>
              <a:t>D3JS : http://www.d3js.org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0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185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산업 빅데이터 분석 실제 </vt:lpstr>
      <vt:lpstr>Lecture Introduction</vt:lpstr>
      <vt:lpstr>강좌 소개</vt:lpstr>
      <vt:lpstr>강좌 소개</vt:lpstr>
      <vt:lpstr>강좌 소개</vt:lpstr>
      <vt:lpstr>Lecture issues</vt:lpstr>
      <vt:lpstr>Python Tools</vt:lpstr>
      <vt:lpstr>Data Visualization Tools</vt:lpstr>
      <vt:lpstr>Data Visualization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khyoo</dc:creator>
  <cp:lastModifiedBy>user</cp:lastModifiedBy>
  <cp:revision>21</cp:revision>
  <dcterms:created xsi:type="dcterms:W3CDTF">2020-03-14T00:39:54Z</dcterms:created>
  <dcterms:modified xsi:type="dcterms:W3CDTF">2020-09-14T01:32:15Z</dcterms:modified>
</cp:coreProperties>
</file>