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02" r:id="rId3"/>
    <p:sldId id="617" r:id="rId4"/>
    <p:sldId id="616" r:id="rId5"/>
    <p:sldId id="618" r:id="rId6"/>
    <p:sldId id="383" r:id="rId7"/>
    <p:sldId id="380" r:id="rId8"/>
    <p:sldId id="382" r:id="rId9"/>
    <p:sldId id="398" r:id="rId10"/>
    <p:sldId id="384" r:id="rId11"/>
    <p:sldId id="414" r:id="rId12"/>
    <p:sldId id="619" r:id="rId13"/>
    <p:sldId id="385" r:id="rId14"/>
    <p:sldId id="386" r:id="rId15"/>
    <p:sldId id="387" r:id="rId16"/>
    <p:sldId id="388" r:id="rId17"/>
    <p:sldId id="513" r:id="rId18"/>
    <p:sldId id="417" r:id="rId19"/>
    <p:sldId id="514" r:id="rId20"/>
    <p:sldId id="515" r:id="rId21"/>
    <p:sldId id="516" r:id="rId22"/>
    <p:sldId id="399" r:id="rId23"/>
    <p:sldId id="517" r:id="rId24"/>
    <p:sldId id="518" r:id="rId25"/>
    <p:sldId id="519" r:id="rId26"/>
    <p:sldId id="400" r:id="rId27"/>
    <p:sldId id="416" r:id="rId28"/>
    <p:sldId id="625" r:id="rId29"/>
    <p:sldId id="626" r:id="rId30"/>
    <p:sldId id="628" r:id="rId31"/>
    <p:sldId id="627" r:id="rId32"/>
    <p:sldId id="629" r:id="rId33"/>
    <p:sldId id="635" r:id="rId34"/>
    <p:sldId id="621" r:id="rId35"/>
    <p:sldId id="624" r:id="rId36"/>
    <p:sldId id="630" r:id="rId37"/>
    <p:sldId id="631" r:id="rId38"/>
    <p:sldId id="632" r:id="rId39"/>
    <p:sldId id="633" r:id="rId40"/>
    <p:sldId id="404" r:id="rId41"/>
    <p:sldId id="405" r:id="rId42"/>
    <p:sldId id="634" r:id="rId43"/>
    <p:sldId id="406" r:id="rId44"/>
    <p:sldId id="407" r:id="rId45"/>
    <p:sldId id="410" r:id="rId46"/>
    <p:sldId id="411" r:id="rId47"/>
    <p:sldId id="412" r:id="rId48"/>
    <p:sldId id="622" r:id="rId49"/>
    <p:sldId id="636" r:id="rId50"/>
    <p:sldId id="623" r:id="rId51"/>
    <p:sldId id="637" r:id="rId52"/>
    <p:sldId id="638" r:id="rId53"/>
    <p:sldId id="639" r:id="rId54"/>
    <p:sldId id="615" r:id="rId5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93844" autoAdjust="0"/>
  </p:normalViewPr>
  <p:slideViewPr>
    <p:cSldViewPr>
      <p:cViewPr varScale="1">
        <p:scale>
          <a:sx n="107" d="100"/>
          <a:sy n="107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42"/>
    </p:cViewPr>
  </p:sorterViewPr>
  <p:notesViewPr>
    <p:cSldViewPr>
      <p:cViewPr varScale="1">
        <p:scale>
          <a:sx n="65" d="100"/>
          <a:sy n="65" d="100"/>
        </p:scale>
        <p:origin x="-1670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05T14:25:24.9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8190">
    <iact:property name="dataType"/>
    <iact:actionData xml:id="d0">
      <inkml:trace xmlns:inkml="http://www.w3.org/2003/InkML" xml:id="stk0" contextRef="#ctx0" brushRef="#br0">8548 6867 0,'22'0'117,"44"0"-96,89 0-19,-22 0 9,44 0-2,1 0-3,87 0 3,1 0-1,66 0 0,-44 0 0,0 0 1,44 22-2,-66-22 1,0 0 0,-1 0 0,-65 0-1,-23 0 3,0 22-2,0-22 0,-110 0-1,43 0 2,-21 0-2,-1 0 1,-21 0 1,-23 0-2,0 0 2,1 0-1,21 0-2,-22 0 3,1 0-1,-1 0 1,0 0-1,-22 0 0,23 0 0,-23 0 1,44-22-2,1 22 3,21 0-2,-21-22-3,66 22 5,-23-22-1,1 22-1,44 0-1,0 0 1,-22 0 0,-67 0 0,23 0 0,22-22 0,-67 22 0,-22 0 0,0 0 8,0 0 57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373C78-842A-4A0C-99EB-669C0E453087}" type="datetimeFigureOut">
              <a:rPr lang="ko-KR" altLang="en-US" smtClean="0"/>
              <a:pPr/>
              <a:t>2020-10-06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E6C4BA-6390-4FB0-8DF4-2334C2A23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51B76-B3B6-428D-835A-106D6F6707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9E9-9030-48CB-B7A9-F5290C775429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D0E-F8F6-483D-8BE5-A86C44AF0BF1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9057-79FB-43BD-8C6F-ACCA15372E05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buSzPct val="85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6240" y="6572272"/>
            <a:ext cx="2133600" cy="285728"/>
          </a:xfrm>
        </p:spPr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72240" y="6572272"/>
            <a:ext cx="2133600" cy="285728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22E4-49B0-47DC-A72B-C10471475C49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4AC-2749-4FFB-9A56-DA7A37DD7648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EE6A-809B-4710-953D-4C14A7ADEB14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5A2-8B99-4478-A25D-D7ED053A73A8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/>
          <a:lstStyle/>
          <a:p>
            <a:fld id="{C7DA5F01-E880-4938-9F38-97C5DEE7C47D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492875"/>
            <a:ext cx="2133600" cy="365125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44-B2E5-472C-813B-A22175D0CF0B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2D3-110F-4C97-932E-51D9244C3F6B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214422"/>
            <a:ext cx="8786874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6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343-CFC6-4C0A-B027-111FD3310FE0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2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18"/>
          <p:cNvCxnSpPr>
            <a:cxnSpLocks noChangeShapeType="1"/>
          </p:cNvCxnSpPr>
          <p:nvPr userDrawn="1"/>
        </p:nvCxnSpPr>
        <p:spPr bwMode="auto">
          <a:xfrm>
            <a:off x="0" y="1006932"/>
            <a:ext cx="9144000" cy="1587"/>
          </a:xfrm>
          <a:prstGeom prst="line">
            <a:avLst/>
          </a:prstGeom>
          <a:noFill/>
          <a:ln w="38100" cmpd="thickThin" algn="ctr">
            <a:solidFill>
              <a:srgbClr val="993300"/>
            </a:solidFill>
            <a:round/>
            <a:headEnd/>
            <a:tailEnd/>
          </a:ln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5000"/>
        <a:buFont typeface="Symbol" pitchFamily="18" charset="2"/>
        <a:buChar char="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85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panel.html" TargetMode="External"/><Relationship Id="rId13" Type="http://schemas.openxmlformats.org/officeDocument/2006/relationships/hyperlink" Target="https://pandas.pydata.org/docs/reference/resampling.html" TargetMode="External"/><Relationship Id="rId3" Type="http://schemas.openxmlformats.org/officeDocument/2006/relationships/hyperlink" Target="https://pandas.pydata.org/docs/reference/io.html" TargetMode="External"/><Relationship Id="rId7" Type="http://schemas.openxmlformats.org/officeDocument/2006/relationships/hyperlink" Target="https://pandas.pydata.org/docs/reference/arrays.html" TargetMode="External"/><Relationship Id="rId12" Type="http://schemas.openxmlformats.org/officeDocument/2006/relationships/hyperlink" Target="https://pandas.pydata.org/docs/reference/groupby.html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hyperlink" Target="https://pandas.pydata.org/docs/reference/exten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frame.html" TargetMode="External"/><Relationship Id="rId11" Type="http://schemas.openxmlformats.org/officeDocument/2006/relationships/hyperlink" Target="https://pandas.pydata.org/docs/reference/window.html" TargetMode="External"/><Relationship Id="rId5" Type="http://schemas.openxmlformats.org/officeDocument/2006/relationships/hyperlink" Target="https://pandas.pydata.org/docs/reference/series.html" TargetMode="External"/><Relationship Id="rId15" Type="http://schemas.openxmlformats.org/officeDocument/2006/relationships/hyperlink" Target="https://pandas.pydata.org/docs/reference/general_utility_functions.html" TargetMode="External"/><Relationship Id="rId10" Type="http://schemas.openxmlformats.org/officeDocument/2006/relationships/hyperlink" Target="https://pandas.pydata.org/docs/reference/offset_frequency.html" TargetMode="External"/><Relationship Id="rId4" Type="http://schemas.openxmlformats.org/officeDocument/2006/relationships/hyperlink" Target="https://pandas.pydata.org/docs/reference/general_functions.html" TargetMode="External"/><Relationship Id="rId9" Type="http://schemas.openxmlformats.org/officeDocument/2006/relationships/hyperlink" Target="https://pandas.pydata.org/docs/reference/indexing.html" TargetMode="External"/><Relationship Id="rId14" Type="http://schemas.openxmlformats.org/officeDocument/2006/relationships/hyperlink" Target="https://pandas.pydata.org/docs/reference/plottin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user_guide/visualization.html#visualization-hexbin" TargetMode="External"/><Relationship Id="rId13" Type="http://schemas.openxmlformats.org/officeDocument/2006/relationships/hyperlink" Target="https://pandas.pydata.org/pandas-docs/stable/user_guide/visualization.html#visualization-lag" TargetMode="External"/><Relationship Id="rId3" Type="http://schemas.openxmlformats.org/officeDocument/2006/relationships/hyperlink" Target="https://pandas.pydata.org/pandas-docs/stable/user_guide/visualization.html#visualization-hist" TargetMode="External"/><Relationship Id="rId7" Type="http://schemas.openxmlformats.org/officeDocument/2006/relationships/hyperlink" Target="https://pandas.pydata.org/pandas-docs/stable/user_guide/visualization.html#visualization-scatter" TargetMode="External"/><Relationship Id="rId12" Type="http://schemas.openxmlformats.org/officeDocument/2006/relationships/hyperlink" Target="https://pandas.pydata.org/pandas-docs/stable/user_guide/visualization.html#visualization-parallel-coordinates" TargetMode="External"/><Relationship Id="rId17" Type="http://schemas.openxmlformats.org/officeDocument/2006/relationships/image" Target="../media/image18.png"/><Relationship Id="rId2" Type="http://schemas.openxmlformats.org/officeDocument/2006/relationships/hyperlink" Target="https://pandas.pydata.org/pandas-docs/stable/user_guide/visualization.html#visualization-barplot" TargetMode="External"/><Relationship Id="rId16" Type="http://schemas.openxmlformats.org/officeDocument/2006/relationships/hyperlink" Target="https://pandas.pydata.org/pandas-docs/stable/user_guide/visualization.html#visualization-radvi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andas.pydata.org/pandas-docs/stable/user_guide/visualization.html#visualization-area-plot" TargetMode="External"/><Relationship Id="rId11" Type="http://schemas.openxmlformats.org/officeDocument/2006/relationships/hyperlink" Target="https://pandas.pydata.org/pandas-docs/stable/user_guide/visualization.html#visualization-andrews-curves" TargetMode="External"/><Relationship Id="rId5" Type="http://schemas.openxmlformats.org/officeDocument/2006/relationships/hyperlink" Target="https://pandas.pydata.org/pandas-docs/stable/user_guide/visualization.html#visualization-kde" TargetMode="External"/><Relationship Id="rId15" Type="http://schemas.openxmlformats.org/officeDocument/2006/relationships/hyperlink" Target="https://pandas.pydata.org/pandas-docs/stable/user_guide/visualization.html#visualization-bootstrap" TargetMode="External"/><Relationship Id="rId10" Type="http://schemas.openxmlformats.org/officeDocument/2006/relationships/hyperlink" Target="https://pandas.pydata.org/pandas-docs/stable/user_guide/visualization.html#visualization-scatter-matrix" TargetMode="External"/><Relationship Id="rId4" Type="http://schemas.openxmlformats.org/officeDocument/2006/relationships/hyperlink" Target="https://pandas.pydata.org/pandas-docs/stable/user_guide/visualization.html#visualization-box" TargetMode="External"/><Relationship Id="rId9" Type="http://schemas.openxmlformats.org/officeDocument/2006/relationships/hyperlink" Target="https://pandas.pydata.org/pandas-docs/stable/user_guide/visualization.html#visualization-pie" TargetMode="External"/><Relationship Id="rId14" Type="http://schemas.openxmlformats.org/officeDocument/2006/relationships/hyperlink" Target="https://pandas.pydata.org/pandas-docs/stable/user_guide/visualization.html#visualization-autocorrel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92888" cy="20882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/>
              <a:t>기계학습 및 딥러닝 처리를 위한 </a:t>
            </a:r>
            <a:r>
              <a:rPr lang="en-US" altLang="ko-KR" dirty="0"/>
              <a:t>PANDAS</a:t>
            </a:r>
            <a:r>
              <a:rPr lang="ko-KR" altLang="en-US" dirty="0"/>
              <a:t> 소개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186DE2-921B-4432-BBD4-D081305831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77280" y="2456280"/>
              <a:ext cx="2296080" cy="32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186DE2-921B-4432-BBD4-D08130583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7920" y="2446920"/>
                <a:ext cx="2314800" cy="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5"/>
    </mc:Choice>
    <mc:Fallback xmlns="">
      <p:transition spd="slow" advTm="10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</a:t>
            </a:r>
            <a:r>
              <a:rPr lang="ko-KR" altLang="en-US" sz="3200" dirty="0"/>
              <a:t>로부터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가져오기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([1,2,3,4,5],index = list('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abcde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'))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s[0]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s[:3]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2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3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s['a']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s[['a', 'c', 'd']]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3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  4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096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5936">
        <p14:flythrough/>
      </p:transition>
    </mc:Choice>
    <mc:Fallback xmlns="">
      <p:transition spd="slow" advTm="11593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데이터 연산자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5112568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s1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([1,2,3],index = 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a','b','c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s2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([4,5,6],index = 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c','a','b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s3 = s1 + s2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1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2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3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s2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4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5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6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s3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6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8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7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735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1532">
        <p14:flythrough/>
      </p:transition>
    </mc:Choice>
    <mc:Fallback xmlns="">
      <p:transition spd="slow" advTm="9153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기능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F2DC0-F453-4E28-BF8B-D959AE95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1125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7309">
        <p14:flythrough/>
      </p:transition>
    </mc:Choice>
    <mc:Fallback xmlns="">
      <p:transition spd="slow" advTm="3730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86425-24A5-4263-95BE-CEE82958908F}"/>
              </a:ext>
            </a:extLst>
          </p:cNvPr>
          <p:cNvSpPr/>
          <p:nvPr/>
        </p:nvSpPr>
        <p:spPr>
          <a:xfrm>
            <a:off x="179512" y="1179387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list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A9571-7BD1-4452-B321-E3E637DD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60848"/>
            <a:ext cx="2933700" cy="2962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14ED40-5CB2-4B26-8626-55C2CA14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941785"/>
            <a:ext cx="3448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7055">
        <p14:flythrough/>
      </p:transition>
    </mc:Choice>
    <mc:Fallback xmlns="">
      <p:transition spd="slow" advTm="11705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1E9F5-5802-46AA-A2E7-1D061C54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5095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8414">
        <p14:flythrough/>
      </p:transition>
    </mc:Choice>
    <mc:Fallback xmlns="">
      <p:transition spd="slow" advTm="98414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FEE96-6417-4E4A-866C-3BCE6CEB3E45}"/>
              </a:ext>
            </a:extLst>
          </p:cNvPr>
          <p:cNvSpPr/>
          <p:nvPr/>
        </p:nvSpPr>
        <p:spPr>
          <a:xfrm>
            <a:off x="179512" y="108396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 err="1">
                <a:solidFill>
                  <a:srgbClr val="FF0000"/>
                </a:solidFill>
                <a:latin typeface="신명 신명조"/>
                <a:ea typeface="신명 신명조"/>
              </a:rPr>
              <a:t>dict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56D64-AE82-468C-9F9B-2636DBBE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8709">
        <p14:flythrough/>
      </p:transition>
    </mc:Choice>
    <mc:Fallback xmlns="">
      <p:transition spd="slow" advTm="7870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3B619-9CD7-42C6-B087-F0C16987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34481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9294">
        <p14:flythrough/>
      </p:transition>
    </mc:Choice>
    <mc:Fallback xmlns="">
      <p:transition spd="slow" advTm="4929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 = {'one' :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([1, 2, 3], index=['a', 'b', 'c']),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'two' :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([1, 2, 3, 4], index=['a', 'b', 'c', 'd'])}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one  two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1.0    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2.0  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3.0    3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['one'])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column selection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1.0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3.0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Name: one,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7789E8-2FBB-4EF2-9B46-4A39EFC15CCD}"/>
              </a:ext>
            </a:extLst>
          </p:cNvPr>
          <p:cNvSpPr/>
          <p:nvPr/>
        </p:nvSpPr>
        <p:spPr>
          <a:xfrm>
            <a:off x="179512" y="1083966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Series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8572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0628">
        <p14:flythrough/>
      </p:transition>
    </mc:Choice>
    <mc:Fallback xmlns="">
      <p:transition spd="slow" advTm="11062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 만들기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C9CF7-4424-4C7B-9B05-73155D04DFFB}"/>
              </a:ext>
            </a:extLst>
          </p:cNvPr>
          <p:cNvSpPr/>
          <p:nvPr/>
        </p:nvSpPr>
        <p:spPr>
          <a:xfrm>
            <a:off x="179512" y="1083966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 err="1">
                <a:solidFill>
                  <a:srgbClr val="FF0000"/>
                </a:solidFill>
                <a:latin typeface="신명 신명조"/>
                <a:ea typeface="신명 신명조"/>
              </a:rPr>
              <a:t>Numpy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 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CBE7B-3E1B-4CD3-B98A-02057629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6286500" cy="335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649D83-3A83-4A3D-921F-0E2A2BC2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068960"/>
            <a:ext cx="5800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7271">
        <p14:flythrough/>
      </p:transition>
    </mc:Choice>
    <mc:Fallback xmlns="">
      <p:transition spd="slow" advTm="11727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DataFrame</a:t>
            </a:r>
            <a:r>
              <a:rPr lang="ko-KR" altLang="en-US" sz="3200" dirty="0"/>
              <a:t>으로 부터 데이터 가져오기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A490C-EF5F-47C1-87DB-0E6458AE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7534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9191">
        <p14:flythrough/>
      </p:transition>
    </mc:Choice>
    <mc:Fallback xmlns="">
      <p:transition spd="slow" advTm="8919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위한 </a:t>
            </a:r>
            <a:r>
              <a:rPr lang="en-US" altLang="ko-KR" dirty="0"/>
              <a:t>Python </a:t>
            </a:r>
            <a:r>
              <a:rPr lang="ko-KR" altLang="en-US" dirty="0"/>
              <a:t>기본 </a:t>
            </a:r>
            <a:r>
              <a:rPr lang="ko-KR" altLang="en-US" dirty="0" err="1"/>
              <a:t>라이블러리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https://numpy.org/</a:t>
            </a:r>
            <a:endParaRPr lang="en-US" altLang="ko-KR" dirty="0"/>
          </a:p>
          <a:p>
            <a:r>
              <a:rPr lang="en-US" altLang="ko-KR" dirty="0" err="1"/>
              <a:t>Scipy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https://www.scipy.org/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Pandas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https://pandas.pydata.org/</a:t>
            </a:r>
          </a:p>
          <a:p>
            <a:r>
              <a:rPr lang="en-US" altLang="ko-KR" kern="0" dirty="0" err="1">
                <a:solidFill>
                  <a:srgbClr val="FF0000"/>
                </a:solidFill>
                <a:latin typeface="신명 신신명조"/>
              </a:rPr>
              <a:t>Plotly</a:t>
            </a:r>
            <a:endParaRPr lang="en-US" altLang="ko-KR" kern="0" dirty="0">
              <a:solidFill>
                <a:srgbClr val="FF0000"/>
              </a:solidFill>
              <a:latin typeface="신명 신신명조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https://plotly.com/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Matplotlib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https://matplotlib.org/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70"/>
    </mc:Choice>
    <mc:Fallback xmlns="">
      <p:transition spd="slow" advTm="249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Column addition from </a:t>
            </a:r>
            <a:r>
              <a:rPr lang="en-US" altLang="ko-KR" sz="3200" dirty="0" err="1"/>
              <a:t>DataFrame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['three']=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['one']+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['two']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c</a:t>
            </a:r>
            <a:r>
              <a:rPr lang="en-US" altLang="ko-KR" sz="1800" dirty="0">
                <a:solidFill>
                  <a:srgbClr val="0000FF"/>
                </a:solidFill>
              </a:rPr>
              <a:t>olumn addition</a:t>
            </a:r>
            <a:endParaRPr lang="en-US" altLang="ko-KR" sz="1800" kern="0" dirty="0">
              <a:solidFill>
                <a:srgbClr val="0000FF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one  two  three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1.0    1  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2.0    2    4.0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3.0    3    6.0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4 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del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['three']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c</a:t>
            </a:r>
            <a:r>
              <a:rPr lang="en-US" altLang="ko-KR" sz="1800" dirty="0">
                <a:solidFill>
                  <a:srgbClr val="0000FF"/>
                </a:solidFill>
              </a:rPr>
              <a:t>olumn deletion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479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775">
        <p14:flythrough/>
      </p:transition>
    </mc:Choice>
    <mc:Fallback xmlns="">
      <p:transition spd="slow" advTm="60775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Append, drop rows from </a:t>
            </a:r>
            <a:r>
              <a:rPr lang="en-US" altLang="ko-KR" sz="3200" dirty="0" err="1"/>
              <a:t>DataFrame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2], [3, 4]], columns = 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df2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([[5, 6], [7, 8]], columns = 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df.append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(df2)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append rows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a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0  1  2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1  3  4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0  5  6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1  7  8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df.drop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(0)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drop rows with label 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a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1  3  4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1  7  8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693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3652">
        <p14:flythrough/>
      </p:transition>
    </mc:Choice>
    <mc:Fallback xmlns="">
      <p:transition spd="slow" advTm="5365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Transpose, axes from </a:t>
            </a:r>
            <a:r>
              <a:rPr lang="en-US" altLang="ko-KR" sz="3200" dirty="0" err="1"/>
              <a:t>DataFrame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3154" y="1124744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2], [3, 4]], columns = 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a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0  1  2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1  3  4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0  5  6</a:t>
            </a:r>
          </a:p>
          <a:p>
            <a:pPr fontAlgn="base">
              <a:spcBef>
                <a:spcPts val="0"/>
              </a:spcBef>
              <a:buAutoNum type="arabicPlain"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7  8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# </a:t>
            </a:r>
            <a:r>
              <a:rPr lang="en-US" altLang="ko-KR" sz="1800" b="1" dirty="0">
                <a:solidFill>
                  <a:srgbClr val="0000FF"/>
                </a:solidFill>
              </a:rPr>
              <a:t>Transpose</a:t>
            </a:r>
            <a:endParaRPr lang="en-US" altLang="ko-KR" sz="1800" kern="0" dirty="0">
              <a:solidFill>
                <a:srgbClr val="0000FF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0  1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1  3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2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df.axes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RangeIndex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(start=0, stop=2, step=1),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Index(['a', 'b'],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='object')]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df.dtypes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int64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int64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object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17954" y="1700808"/>
            <a:ext cx="4392488" cy="4680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df.ndim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df.shape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(2, 2)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df.size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df.values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array([[1, 2],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[3, 4]],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=int64)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df.head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a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0  1  2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1  3  4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df.tail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a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0  1  2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1  3  4</a:t>
            </a:r>
          </a:p>
        </p:txBody>
      </p:sp>
    </p:spTree>
    <p:extLst>
      <p:ext uri="{BB962C8B-B14F-4D97-AF65-F5344CB8AC3E}">
        <p14:creationId xmlns:p14="http://schemas.microsoft.com/office/powerpoint/2010/main" val="3762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3102">
        <p14:flythrough/>
      </p:transition>
    </mc:Choice>
    <mc:Fallback xmlns="">
      <p:transition spd="slow" advTm="93102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Panel from 3D </a:t>
            </a:r>
            <a:r>
              <a:rPr lang="en-US" altLang="ko-KR" sz="3200" dirty="0" err="1"/>
              <a:t>ndarray</a:t>
            </a:r>
            <a:endParaRPr lang="ko-KR" altLang="en-US" sz="2000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pandas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data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(2,4,5)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data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array([[[0.31237281, 0.15711861, 0.25084333, 0.93074667, 0.4635474 ],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[0.29430224, 0.19948869, 0.42181151, 0.68861608, 0.66923446],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[0.93493382, 0.73790751, 0.82330032, 0.3734009 , 0.73449803],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[0.26084712, 0.02484367, 0.44048026, 0.78871038, 0.98485748]],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[[0.03254592, 0.36703316, 0.72913462, 0.52808392, 0.13682485],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[0.95723764, 0.39216666, 0.81698595, 0.21716438, 0.90794069],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[0.20391498, 0.26362777, 0.69984169, 0.39388312, 0.09527048],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[0.60920147, 0.34727401, 0.16410922, 0.20768067, 0.84360004]]])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pd.Panel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(data)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&lt;class 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pandas.core.panel.Panel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'&gt;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Dimensions: 2 (items) x 4 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major_axis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 x 5 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minor_axis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Items axis: 0 to 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Major_axis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axis: 0 to 3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Minor_axis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axis: 0 to 4</a:t>
            </a:r>
          </a:p>
        </p:txBody>
      </p:sp>
    </p:spTree>
    <p:extLst>
      <p:ext uri="{BB962C8B-B14F-4D97-AF65-F5344CB8AC3E}">
        <p14:creationId xmlns:p14="http://schemas.microsoft.com/office/powerpoint/2010/main" val="15544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6800">
        <p14:flythrough/>
      </p:transition>
    </mc:Choice>
    <mc:Fallback xmlns="">
      <p:transition spd="slow" advTm="568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&gt;&gt;&gt; data = {'Item1' :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(4, 3)), 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'Item2' :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(4, 2))}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pd.Panel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(data)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&lt;class 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pandas.core.panel.Panel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'&gt;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Dimensions: 2 (items) x 4 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major_axis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 x 3 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minor_axis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Items axis: Item1 to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Major_axis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axis: 0 to 3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FF0000"/>
                </a:solidFill>
                <a:latin typeface="신명 신명조"/>
                <a:ea typeface="신명 신명조"/>
              </a:rPr>
              <a:t>Minor_axis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axis: 0 to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p['Item1']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0         1         2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0.618220 -0.458179  0.069404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1 -2.260976  0.248647  0.716479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1.416680  1.643330 -0.278761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3  0.043630  0.675620  0.670072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Panel from </a:t>
            </a:r>
            <a:r>
              <a:rPr lang="en-US" altLang="ko-KR" sz="3200" dirty="0" err="1"/>
              <a:t>DataFrame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3398565"/>
            <a:ext cx="4392488" cy="33428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p['Item2']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0         1   2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0 -0.850926 -0.945030 NaN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1 -0.004614  1.933307 NaN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2 -0.385416  0.000376 NaN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fi-FI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3 -0.980897 -1.731472 NaN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9512" y="5157192"/>
            <a:ext cx="4176464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55576" y="4797152"/>
            <a:ext cx="0" cy="1728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283968" y="4293096"/>
            <a:ext cx="4176464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860032" y="3933056"/>
            <a:ext cx="0" cy="1728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3578">
        <p14:flythrough/>
      </p:transition>
    </mc:Choice>
    <mc:Fallback xmlns="">
      <p:transition spd="slow" advTm="73578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p.major_xs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(0)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0.618220 -0.850926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1 -0.458179 -0.945030</a:t>
            </a:r>
          </a:p>
          <a:p>
            <a:pPr fontAlgn="base">
              <a:spcBef>
                <a:spcPts val="0"/>
              </a:spcBef>
              <a:buAutoNum type="arabicPlain" startAt="2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0.069404   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p.major_xs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(1)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0 -2.260976 -0.004614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1  0.248647  1.933307</a:t>
            </a:r>
          </a:p>
          <a:p>
            <a:pPr fontAlgn="base">
              <a:spcBef>
                <a:spcPts val="0"/>
              </a:spcBef>
              <a:buAutoNum type="arabicPlain" startAt="2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0.716479   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p.major_xs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1.416680 -0.385416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1  1.643330  0.000376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2 -0.278761   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p.major_xs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(3)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0.043630 -0.980897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0.675620 -1.731472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2  0.670072   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Panel from </a:t>
            </a:r>
            <a:r>
              <a:rPr lang="en-US" altLang="ko-KR" sz="3200" dirty="0" err="1"/>
              <a:t>DataFrame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484785"/>
            <a:ext cx="4392488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p.minor_xs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(0)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0.618220 -0.850926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1 -2.260976 -0.004614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1.416680 -0.385416</a:t>
            </a:r>
          </a:p>
          <a:p>
            <a:pPr fontAlgn="base">
              <a:spcBef>
                <a:spcPts val="0"/>
              </a:spcBef>
              <a:buAutoNum type="arabicPlain" startAt="3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0.043630 -0.980897</a:t>
            </a:r>
          </a:p>
          <a:p>
            <a:pPr fontAlgn="base">
              <a:spcBef>
                <a:spcPts val="0"/>
              </a:spcBef>
              <a:buAutoNum type="arabicPlain" startAt="3"/>
              <a:defRPr/>
            </a:pP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p.minor_xs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(1)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 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0 -0.458179 -0.945030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1  0.248647  1.933307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2  1.643330  0.000376</a:t>
            </a:r>
          </a:p>
          <a:p>
            <a:pPr fontAlgn="base">
              <a:spcBef>
                <a:spcPts val="0"/>
              </a:spcBef>
              <a:buAutoNum type="arabicPlain" startAt="3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0.675620 -1.731472</a:t>
            </a:r>
          </a:p>
          <a:p>
            <a:pPr fontAlgn="base">
              <a:spcBef>
                <a:spcPts val="0"/>
              </a:spcBef>
              <a:buAutoNum type="arabicPlain" startAt="3"/>
              <a:defRPr/>
            </a:pP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FF"/>
                </a:solidFill>
                <a:latin typeface="신명 신명조"/>
                <a:ea typeface="신명 신명조"/>
              </a:rPr>
              <a:t>p.minor_xs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Item1  Item2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0  0.069404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1  0.716479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2 -0.278761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3  0.670072   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2E693C91-5D7D-4B1C-954D-FD46873E2F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6786">
        <p14:flythrough/>
      </p:transition>
    </mc:Choice>
    <mc:Fallback xmlns="">
      <p:transition spd="slow" advTm="367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(50))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s.sample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(n=3)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</a:t>
            </a:r>
            <a:r>
              <a:rPr lang="en-US" altLang="ko-KR" sz="1800" dirty="0">
                <a:solidFill>
                  <a:srgbClr val="0000FF"/>
                </a:solidFill>
              </a:rPr>
              <a:t>3 random elements</a:t>
            </a:r>
            <a:endParaRPr lang="en-US" altLang="ko-KR" sz="1800" kern="0" dirty="0">
              <a:solidFill>
                <a:srgbClr val="0000FF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29   -0.869480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17    0.029184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45    1.603979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(50, 4), columns=list('ABCD'))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df.sample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frac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=0.1, replace=True) </a:t>
            </a:r>
            <a:r>
              <a:rPr lang="en-US" altLang="ko-KR" sz="1800" kern="0" dirty="0">
                <a:solidFill>
                  <a:srgbClr val="0000FF"/>
                </a:solidFill>
                <a:latin typeface="신명 신명조"/>
                <a:ea typeface="신명 신명조"/>
              </a:rPr>
              <a:t>#</a:t>
            </a:r>
            <a:r>
              <a:rPr lang="en-US" altLang="ko-KR" sz="1800" dirty="0">
                <a:solidFill>
                  <a:srgbClr val="0000FF"/>
                </a:solidFill>
              </a:rPr>
              <a:t>a random 10%, with replacement</a:t>
            </a:r>
            <a:endParaRPr lang="en-US" altLang="ko-KR" sz="1800" kern="0" dirty="0">
              <a:solidFill>
                <a:srgbClr val="0000FF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A         B         C         D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0.639683 -0.511654  2.634091  0.588999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7  -0.880275 -1.023833  1.586016 -0.648274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31 -1.008890 -0.930047  0.048127 -0.209305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39  0.799976 -0.558303  1.214371 -0.086115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0.639683 -0.511654  2.634091  0.588999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Statistics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21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4166">
        <p14:flythrough/>
      </p:transition>
    </mc:Choice>
    <mc:Fallback xmlns="">
      <p:transition spd="slow" advTm="6416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2], [3, 4], [5, 6]], columns = ['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df.sum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 9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12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df.sum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0     3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1     7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2    11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df.mean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3.0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4.0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df.mean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axis=1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0    1.5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1    3.5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2    5.5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Statistics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27984" y="1988840"/>
            <a:ext cx="4392488" cy="4680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df.std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axis=0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df.std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(1) </a:t>
            </a:r>
            <a:r>
              <a:rPr lang="en-US" altLang="ko-KR" sz="1600" kern="0" dirty="0">
                <a:solidFill>
                  <a:srgbClr val="0000FF"/>
                </a:solidFill>
                <a:latin typeface="신명 신명조"/>
                <a:ea typeface="신명 신명조"/>
              </a:rPr>
              <a:t># axis=1</a:t>
            </a:r>
            <a:endParaRPr lang="en-US" altLang="ko-KR" sz="16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0    0.707107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1    0.707107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2    0.707107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df.describe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a    b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count  3.0  3.0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mean   3.0  4.0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std</a:t>
            </a: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2.0  2.0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min    1.0  2.0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25%    2.0  3.0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50%    3.0  4.0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75%    4.0  5.0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max    5.0  6.0</a:t>
            </a:r>
          </a:p>
        </p:txBody>
      </p:sp>
    </p:spTree>
    <p:extLst>
      <p:ext uri="{BB962C8B-B14F-4D97-AF65-F5344CB8AC3E}">
        <p14:creationId xmlns:p14="http://schemas.microsoft.com/office/powerpoint/2010/main" val="37721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39296">
        <p14:flythrough/>
      </p:transition>
    </mc:Choice>
    <mc:Fallback xmlns="">
      <p:transition spd="slow" advTm="1392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A2813-5C41-4E50-A3E3-70C685A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 함수 정리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AA4B6-38D2-4BFF-832A-068B543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D4A0D-FE4A-4992-9080-2612F81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28E3B-9EF1-4B7C-8A9C-609E4031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0" y="1196752"/>
            <a:ext cx="4943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79"/>
    </mc:Choice>
    <mc:Fallback xmlns="">
      <p:transition spd="slow" advTm="5977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A2813-5C41-4E50-A3E3-70C685A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 함수 정리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AA4B6-38D2-4BFF-832A-068B543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D4A0D-FE4A-4992-9080-2612F81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FC7825-91ED-4C59-B129-262C8BFE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50101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88"/>
    </mc:Choice>
    <mc:Fallback xmlns="">
      <p:transition spd="slow" advTm="485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2A628-B4A8-49CE-AB9B-E0B8642D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3F728-3546-4E28-A234-A3E3F74A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Introduction</a:t>
            </a:r>
          </a:p>
          <a:p>
            <a:pPr lvl="1" algn="just"/>
            <a:r>
              <a:rPr lang="en-US" altLang="ko-KR" dirty="0"/>
              <a:t>a fast, powerful, flexible and easy to use open source data analysis and manipulation tool, built on top of the </a:t>
            </a:r>
            <a:r>
              <a:rPr lang="en-US" altLang="ko-KR" dirty="0">
                <a:hlinkClick r:id="rId2"/>
              </a:rPr>
              <a:t>Python</a:t>
            </a:r>
            <a:r>
              <a:rPr lang="en-US" altLang="ko-KR" dirty="0"/>
              <a:t> programming language.</a:t>
            </a:r>
          </a:p>
          <a:p>
            <a:r>
              <a:rPr lang="en-US" altLang="ko-KR" dirty="0"/>
              <a:t>Functions</a:t>
            </a: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0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3"/>
              </a:rPr>
              <a:t>Input</a:t>
            </a:r>
            <a:r>
              <a:rPr lang="ko-KR" altLang="ko-KR" dirty="0">
                <a:latin typeface="Arial" panose="020B0604020202020204" pitchFamily="34" charset="0"/>
                <a:hlinkClick r:id="rId3"/>
              </a:rPr>
              <a:t>/</a:t>
            </a:r>
            <a:r>
              <a:rPr lang="ko-KR" altLang="ko-KR" dirty="0" err="1">
                <a:latin typeface="Arial" panose="020B0604020202020204" pitchFamily="34" charset="0"/>
                <a:hlinkClick r:id="rId3"/>
              </a:rPr>
              <a:t>output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>
                <a:latin typeface="Arial" panose="020B0604020202020204" pitchFamily="34" charset="0"/>
                <a:hlinkClick r:id="rId4"/>
              </a:rPr>
              <a:t>General </a:t>
            </a:r>
            <a:r>
              <a:rPr lang="ko-KR" altLang="ko-KR" dirty="0" err="1">
                <a:latin typeface="Arial" panose="020B0604020202020204" pitchFamily="34" charset="0"/>
                <a:hlinkClick r:id="rId4"/>
              </a:rPr>
              <a:t>functions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5"/>
              </a:rPr>
              <a:t>Series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6"/>
              </a:rPr>
              <a:t>DataFrame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7"/>
              </a:rPr>
              <a:t>pandas</a:t>
            </a:r>
            <a:r>
              <a:rPr lang="ko-KR" altLang="ko-KR" dirty="0">
                <a:latin typeface="Arial" panose="020B0604020202020204" pitchFamily="34" charset="0"/>
                <a:hlinkClick r:id="rId7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hlinkClick r:id="rId7"/>
              </a:rPr>
              <a:t>arrays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8"/>
              </a:rPr>
              <a:t>Panel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solidFill>
                  <a:srgbClr val="130654"/>
                </a:solidFill>
                <a:latin typeface="Arial" panose="020B0604020202020204" pitchFamily="34" charset="0"/>
                <a:hlinkClick r:id="rId9"/>
              </a:rPr>
              <a:t>Index</a:t>
            </a:r>
            <a:r>
              <a:rPr lang="ko-KR" altLang="ko-KR" dirty="0">
                <a:solidFill>
                  <a:srgbClr val="130654"/>
                </a:solidFill>
                <a:latin typeface="Arial" panose="020B0604020202020204" pitchFamily="34" charset="0"/>
                <a:hlinkClick r:id="rId9"/>
              </a:rPr>
              <a:t> </a:t>
            </a:r>
            <a:r>
              <a:rPr lang="ko-KR" altLang="ko-KR" dirty="0" err="1">
                <a:solidFill>
                  <a:srgbClr val="130654"/>
                </a:solidFill>
                <a:latin typeface="Arial" panose="020B0604020202020204" pitchFamily="34" charset="0"/>
                <a:hlinkClick r:id="rId9"/>
              </a:rPr>
              <a:t>objects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0"/>
              </a:rPr>
              <a:t>Date</a:t>
            </a:r>
            <a:r>
              <a:rPr lang="ko-KR" altLang="ko-KR" dirty="0">
                <a:latin typeface="Arial" panose="020B0604020202020204" pitchFamily="34" charset="0"/>
                <a:hlinkClick r:id="rId1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hlinkClick r:id="rId10"/>
              </a:rPr>
              <a:t>offsets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1"/>
              </a:rPr>
              <a:t>Window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2"/>
              </a:rPr>
              <a:t>GroupBy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3"/>
              </a:rPr>
              <a:t>Resampling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</a:rPr>
              <a:t>Style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4"/>
              </a:rPr>
              <a:t>Plotting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>
                <a:latin typeface="Arial" panose="020B0604020202020204" pitchFamily="34" charset="0"/>
                <a:hlinkClick r:id="rId15"/>
              </a:rPr>
              <a:t>General </a:t>
            </a:r>
            <a:r>
              <a:rPr lang="ko-KR" altLang="ko-KR" dirty="0" err="1">
                <a:latin typeface="Arial" panose="020B0604020202020204" pitchFamily="34" charset="0"/>
                <a:hlinkClick r:id="rId15"/>
              </a:rPr>
              <a:t>utility</a:t>
            </a:r>
            <a:r>
              <a:rPr lang="ko-KR" altLang="ko-KR" dirty="0">
                <a:latin typeface="Arial" panose="020B0604020202020204" pitchFamily="34" charset="0"/>
                <a:hlinkClick r:id="rId15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hlinkClick r:id="rId15"/>
              </a:rPr>
              <a:t>functions</a:t>
            </a:r>
            <a:endParaRPr lang="ko-KR" altLang="ko-KR" sz="100" dirty="0">
              <a:latin typeface="Arial" panose="020B0604020202020204" pitchFamily="34" charset="0"/>
            </a:endParaRP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ko-KR" altLang="ko-KR" dirty="0" err="1">
                <a:latin typeface="Arial" panose="020B0604020202020204" pitchFamily="34" charset="0"/>
                <a:hlinkClick r:id="rId16"/>
              </a:rPr>
              <a:t>Extensions</a:t>
            </a:r>
            <a:endParaRPr lang="ko-KR" altLang="ko-KR" sz="1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41669-4BC4-4B65-8707-BB49380D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7AD6E-D5DB-479E-ADC4-50922417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5"/>
    </mc:Choice>
    <mc:Fallback xmlns="">
      <p:transition spd="slow" advTm="5595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E322-76C6-45FF-9D85-A9EE8538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 함수 정리</a:t>
            </a:r>
            <a:r>
              <a:rPr lang="en-US" altLang="ko-KR" dirty="0"/>
              <a:t>-</a:t>
            </a:r>
            <a:r>
              <a:rPr lang="ko-KR" altLang="en-US" dirty="0"/>
              <a:t>상관관계 및 공분산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35786-C9A6-424A-A7A9-BDD2D70B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df.</a:t>
            </a:r>
            <a:r>
              <a:rPr lang="en-US" altLang="ko-KR" b="1" dirty="0" err="1"/>
              <a:t>corr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데이터프레임의 모든 변수 간 상관관계 계산하여 반환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df.col1.</a:t>
            </a:r>
            <a:r>
              <a:rPr lang="en-US" altLang="ko-KR" b="1" dirty="0"/>
              <a:t>corr</a:t>
            </a:r>
            <a:r>
              <a:rPr lang="en-US" altLang="ko-KR" dirty="0"/>
              <a:t>(df.col2)</a:t>
            </a:r>
          </a:p>
          <a:p>
            <a:pPr lvl="1"/>
            <a:r>
              <a:rPr lang="en-US" altLang="ko-KR" dirty="0"/>
              <a:t>df</a:t>
            </a:r>
            <a:r>
              <a:rPr lang="ko-KR" altLang="en-US" dirty="0"/>
              <a:t>에서 </a:t>
            </a:r>
            <a:r>
              <a:rPr lang="en-US" altLang="ko-KR" dirty="0"/>
              <a:t>col1</a:t>
            </a:r>
            <a:r>
              <a:rPr lang="ko-KR" altLang="en-US" dirty="0"/>
              <a:t>과 </a:t>
            </a:r>
            <a:r>
              <a:rPr lang="en-US" altLang="ko-KR" dirty="0"/>
              <a:t>col2</a:t>
            </a:r>
            <a:r>
              <a:rPr lang="ko-KR" altLang="en-US" dirty="0"/>
              <a:t>의 상관관계 계산하여 반환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dirty="0" err="1"/>
              <a:t>df.</a:t>
            </a:r>
            <a:r>
              <a:rPr lang="en-US" altLang="ko-KR" b="1" dirty="0" err="1"/>
              <a:t>cov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데이터프레임의 모든 변수 간 공분산을 계산하여 반환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df.</a:t>
            </a:r>
            <a:r>
              <a:rPr lang="en-US" altLang="ko-KR" b="1" dirty="0" err="1"/>
              <a:t>corrwith</a:t>
            </a:r>
            <a:r>
              <a:rPr lang="en-US" altLang="ko-KR" dirty="0"/>
              <a:t>(</a:t>
            </a:r>
            <a:r>
              <a:rPr lang="en-US" altLang="ko-KR" dirty="0" err="1"/>
              <a:t>df.col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시리즈나 데이터프레임과의 상관관계를 계산</a:t>
            </a:r>
            <a:endParaRPr lang="en-US" altLang="ko-KR" dirty="0"/>
          </a:p>
          <a:p>
            <a:pPr lvl="1"/>
            <a:r>
              <a:rPr lang="en-US" altLang="ko-KR" dirty="0"/>
              <a:t>ex.  </a:t>
            </a:r>
            <a:r>
              <a:rPr lang="en-US" altLang="ko-KR" dirty="0" err="1"/>
              <a:t>df.corrwith</a:t>
            </a:r>
            <a:r>
              <a:rPr lang="en-US" altLang="ko-KR" dirty="0"/>
              <a:t>(</a:t>
            </a:r>
            <a:r>
              <a:rPr lang="en-US" altLang="ko-KR" dirty="0" err="1"/>
              <a:t>df.age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하나의 변수와 나머지 변수 간의 상관관계를 볼 때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E462D-E6D1-491C-B27F-BC2478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1F11F-640A-4215-AD89-E3144E0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65"/>
    </mc:Choice>
    <mc:Fallback xmlns="">
      <p:transition spd="slow" advTm="837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A2813-5C41-4E50-A3E3-70C685A0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 함수 정리</a:t>
            </a:r>
            <a:r>
              <a:rPr lang="en-US" altLang="ko-KR" dirty="0"/>
              <a:t>-</a:t>
            </a:r>
            <a:r>
              <a:rPr lang="ko-KR" altLang="en-US" b="1" dirty="0"/>
              <a:t>유일 값</a:t>
            </a:r>
            <a:r>
              <a:rPr lang="en-US" altLang="ko-KR" b="1" dirty="0"/>
              <a:t>, </a:t>
            </a:r>
            <a:r>
              <a:rPr lang="ko-KR" altLang="en-US" b="1" dirty="0"/>
              <a:t>값 세기</a:t>
            </a:r>
            <a:r>
              <a:rPr lang="en-US" altLang="ko-KR" b="1" dirty="0"/>
              <a:t>, </a:t>
            </a:r>
            <a:r>
              <a:rPr lang="ko-KR" altLang="en-US" b="1" dirty="0"/>
              <a:t>멤버십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AA4B6-38D2-4BFF-832A-068B543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D4A0D-FE4A-4992-9080-2612F81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580E72-D3B8-4B5F-B955-7BDA6118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Series.</a:t>
            </a:r>
            <a:r>
              <a:rPr lang="en-US" altLang="ko-KR" b="1" dirty="0" err="1"/>
              <a:t>unique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시리즈의 중복 값 제거하고 유일한 값만 반환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Series.</a:t>
            </a:r>
            <a:r>
              <a:rPr lang="en-US" altLang="ko-KR" b="1" dirty="0" err="1"/>
              <a:t>value_counts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시리즈에서 유일한 값들의 수를 합산</a:t>
            </a:r>
            <a:r>
              <a:rPr lang="en-US" altLang="ko-KR" dirty="0"/>
              <a:t>(count)</a:t>
            </a:r>
            <a:r>
              <a:rPr lang="ko-KR" altLang="en-US" dirty="0"/>
              <a:t>하여 반환</a:t>
            </a:r>
            <a:endParaRPr lang="en-US" altLang="ko-KR" dirty="0"/>
          </a:p>
          <a:p>
            <a:pPr lvl="1"/>
            <a:r>
              <a:rPr lang="en-US" altLang="ko-KR" dirty="0"/>
              <a:t>sort  </a:t>
            </a:r>
            <a:r>
              <a:rPr lang="ko-KR" altLang="en-US" dirty="0"/>
              <a:t>정렬에 대한 옵션으로 </a:t>
            </a:r>
            <a:r>
              <a:rPr lang="en-US" altLang="ko-KR" dirty="0"/>
              <a:t>False</a:t>
            </a:r>
            <a:r>
              <a:rPr lang="ko-KR" altLang="en-US" dirty="0"/>
              <a:t>로 하면 </a:t>
            </a:r>
            <a:r>
              <a:rPr lang="ko-KR" altLang="en-US" dirty="0" err="1"/>
              <a:t>자동정렬을</a:t>
            </a:r>
            <a:r>
              <a:rPr lang="ko-KR" altLang="en-US" dirty="0"/>
              <a:t> 중지 시킬 수 있음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err="1"/>
              <a:t>df.apply</a:t>
            </a:r>
            <a:r>
              <a:rPr lang="en-US" altLang="ko-KR" dirty="0"/>
              <a:t>(</a:t>
            </a:r>
            <a:r>
              <a:rPr lang="en-US" altLang="ko-KR" dirty="0" err="1"/>
              <a:t>pd.value_counts</a:t>
            </a:r>
            <a:r>
              <a:rPr lang="en-US" altLang="ko-KR" dirty="0"/>
              <a:t>).</a:t>
            </a:r>
            <a:r>
              <a:rPr lang="en-US" altLang="ko-KR" dirty="0" err="1"/>
              <a:t>fillna</a:t>
            </a:r>
            <a:r>
              <a:rPr lang="en-US" altLang="ko-KR" dirty="0"/>
              <a:t>(0)</a:t>
            </a:r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예는데이터프레임에</a:t>
            </a:r>
            <a:r>
              <a:rPr lang="ko-KR" altLang="en-US" dirty="0"/>
              <a:t> </a:t>
            </a:r>
            <a:r>
              <a:rPr lang="en-US" altLang="ko-KR" dirty="0"/>
              <a:t>apply </a:t>
            </a:r>
            <a:r>
              <a:rPr lang="ko-KR" altLang="en-US" dirty="0"/>
              <a:t>함수에 </a:t>
            </a:r>
            <a:r>
              <a:rPr lang="en-US" altLang="ko-KR" dirty="0" err="1"/>
              <a:t>value_counts</a:t>
            </a:r>
            <a:r>
              <a:rPr lang="en-US" altLang="ko-KR" dirty="0"/>
              <a:t> </a:t>
            </a:r>
            <a:r>
              <a:rPr lang="ko-KR" altLang="en-US" dirty="0"/>
              <a:t>메서드를 넘긴 것</a:t>
            </a:r>
            <a:r>
              <a:rPr lang="en-US" altLang="ko-KR" dirty="0"/>
              <a:t>. </a:t>
            </a:r>
            <a:r>
              <a:rPr lang="ko-KR" altLang="en-US" dirty="0"/>
              <a:t>모든 열에 </a:t>
            </a:r>
            <a:r>
              <a:rPr lang="en-US" altLang="ko-KR" dirty="0" err="1"/>
              <a:t>value_counts</a:t>
            </a:r>
            <a:r>
              <a:rPr lang="ko-KR" altLang="en-US" dirty="0"/>
              <a:t>가 실행됨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Series.</a:t>
            </a:r>
            <a:r>
              <a:rPr lang="en-US" altLang="ko-KR" b="1" dirty="0" err="1"/>
              <a:t>is_in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값이나 리스트를 전달하여서 시리즈내에 해당 리스트의 값들이 존재하는지 </a:t>
            </a:r>
            <a:r>
              <a:rPr lang="en-US" altLang="ko-KR" dirty="0"/>
              <a:t>True, False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1"/>
            <a:r>
              <a:rPr lang="en-US" altLang="ko-KR" dirty="0"/>
              <a:t>obj[</a:t>
            </a:r>
            <a:r>
              <a:rPr lang="en-US" altLang="ko-KR" dirty="0" err="1"/>
              <a:t>obj.is_in</a:t>
            </a:r>
            <a:r>
              <a:rPr lang="en-US" altLang="ko-KR" dirty="0"/>
              <a:t>('a’)]</a:t>
            </a:r>
          </a:p>
          <a:p>
            <a:pPr lvl="1"/>
            <a:r>
              <a:rPr lang="ko-KR" altLang="en-US" dirty="0"/>
              <a:t>위의 예는 </a:t>
            </a:r>
            <a:r>
              <a:rPr lang="en-US" altLang="ko-KR" dirty="0"/>
              <a:t>'a' </a:t>
            </a:r>
            <a:r>
              <a:rPr lang="ko-KR" altLang="en-US" dirty="0"/>
              <a:t>값만 </a:t>
            </a:r>
            <a:r>
              <a:rPr lang="en-US" altLang="ko-KR" dirty="0"/>
              <a:t>obj </a:t>
            </a:r>
            <a:r>
              <a:rPr lang="ko-KR" altLang="en-US" dirty="0"/>
              <a:t>시리즈에서 골라서 반환</a:t>
            </a:r>
          </a:p>
        </p:txBody>
      </p:sp>
    </p:spTree>
    <p:extLst>
      <p:ext uri="{BB962C8B-B14F-4D97-AF65-F5344CB8AC3E}">
        <p14:creationId xmlns:p14="http://schemas.microsoft.com/office/powerpoint/2010/main" val="928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06"/>
    </mc:Choice>
    <mc:Fallback xmlns="">
      <p:transition spd="slow" advTm="8640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A73C-D790-4F71-9157-EA649AD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Pandas</a:t>
            </a:r>
            <a:r>
              <a:rPr lang="ko-KR" altLang="en-US" b="1" dirty="0"/>
              <a:t> 에서 </a:t>
            </a:r>
            <a:r>
              <a:rPr lang="en-US" altLang="ko-KR" b="1" dirty="0"/>
              <a:t>NA </a:t>
            </a:r>
            <a:r>
              <a:rPr lang="ko-KR" altLang="en-US" b="1" dirty="0"/>
              <a:t>데이터 처리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9143C-DCC6-40B6-9266-0F3602F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6E57A-BF3A-45DC-90F2-648CE6AA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7971C-F3BF-44EE-93CC-34C8B1E3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2296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21"/>
    </mc:Choice>
    <mc:Fallback xmlns="">
      <p:transition spd="slow" advTm="5142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3864-E13B-407E-A970-873C76F4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 그리기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67E9A-1BF0-48D7-8AA6-46DFA01C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4040188" cy="48574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hlinkClick r:id="rId2"/>
              </a:rPr>
              <a:t>plot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2"/>
              </a:rPr>
              <a:t>‘bar’</a:t>
            </a:r>
            <a:r>
              <a:rPr lang="en-US" altLang="ko-KR" sz="1800" dirty="0"/>
              <a:t> or </a:t>
            </a:r>
            <a:r>
              <a:rPr lang="en-US" altLang="ko-KR" sz="1800" dirty="0">
                <a:hlinkClick r:id="rId2"/>
              </a:rPr>
              <a:t>‘</a:t>
            </a:r>
            <a:r>
              <a:rPr lang="en-US" altLang="ko-KR" sz="1800" dirty="0" err="1">
                <a:hlinkClick r:id="rId2"/>
              </a:rPr>
              <a:t>barh</a:t>
            </a:r>
            <a:r>
              <a:rPr lang="en-US" altLang="ko-KR" sz="1800" dirty="0">
                <a:hlinkClick r:id="rId2"/>
              </a:rPr>
              <a:t>’</a:t>
            </a:r>
            <a:r>
              <a:rPr lang="en-US" altLang="ko-KR" sz="1800" dirty="0"/>
              <a:t> for bar plots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3"/>
              </a:rPr>
              <a:t>‘hist’</a:t>
            </a:r>
            <a:r>
              <a:rPr lang="en-US" altLang="ko-KR" sz="1800" dirty="0"/>
              <a:t> for histogram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4"/>
              </a:rPr>
              <a:t>‘box’</a:t>
            </a:r>
            <a:r>
              <a:rPr lang="en-US" altLang="ko-KR" sz="1800" dirty="0"/>
              <a:t> for boxplot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5"/>
              </a:rPr>
              <a:t>‘</a:t>
            </a:r>
            <a:r>
              <a:rPr lang="en-US" altLang="ko-KR" sz="1800" dirty="0" err="1">
                <a:hlinkClick r:id="rId5"/>
              </a:rPr>
              <a:t>kde</a:t>
            </a:r>
            <a:r>
              <a:rPr lang="en-US" altLang="ko-KR" sz="1800" dirty="0">
                <a:hlinkClick r:id="rId5"/>
              </a:rPr>
              <a:t>’</a:t>
            </a:r>
            <a:r>
              <a:rPr lang="en-US" altLang="ko-KR" sz="1800" dirty="0"/>
              <a:t> or </a:t>
            </a:r>
            <a:r>
              <a:rPr lang="en-US" altLang="ko-KR" sz="1800" dirty="0">
                <a:hlinkClick r:id="rId5"/>
              </a:rPr>
              <a:t>‘density’</a:t>
            </a:r>
            <a:r>
              <a:rPr lang="en-US" altLang="ko-KR" sz="1800" dirty="0"/>
              <a:t> for density plots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6"/>
              </a:rPr>
              <a:t>‘area’</a:t>
            </a:r>
            <a:r>
              <a:rPr lang="en-US" altLang="ko-KR" sz="1800" dirty="0"/>
              <a:t> for area plots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7"/>
              </a:rPr>
              <a:t>‘scatter’</a:t>
            </a:r>
            <a:r>
              <a:rPr lang="en-US" altLang="ko-KR" sz="1800" dirty="0"/>
              <a:t> for scatter plots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8"/>
              </a:rPr>
              <a:t>‘</a:t>
            </a:r>
            <a:r>
              <a:rPr lang="en-US" altLang="ko-KR" sz="1800" dirty="0" err="1">
                <a:hlinkClick r:id="rId8"/>
              </a:rPr>
              <a:t>hexbin</a:t>
            </a:r>
            <a:r>
              <a:rPr lang="en-US" altLang="ko-KR" sz="1800" dirty="0">
                <a:hlinkClick r:id="rId8"/>
              </a:rPr>
              <a:t>’</a:t>
            </a:r>
            <a:r>
              <a:rPr lang="en-US" altLang="ko-KR" sz="1800" dirty="0"/>
              <a:t> for hexagonal bin plots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9"/>
              </a:rPr>
              <a:t>‘pie’</a:t>
            </a:r>
            <a:r>
              <a:rPr lang="en-US" altLang="ko-KR" sz="1800" dirty="0"/>
              <a:t> for pie plots</a:t>
            </a:r>
            <a:endParaRPr lang="en-US" altLang="ko-KR" sz="1800" dirty="0">
              <a:hlinkClick r:id="rId10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0"/>
              </a:rPr>
              <a:t>Scatter Matrix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1"/>
              </a:rPr>
              <a:t>Andrews Curves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2"/>
              </a:rPr>
              <a:t>Parallel Coordinates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3"/>
              </a:rPr>
              <a:t>Lag Plot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4"/>
              </a:rPr>
              <a:t>Autocorrelation Plot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>
                <a:hlinkClick r:id="rId15"/>
              </a:rPr>
              <a:t>Bootstrap Plot</a:t>
            </a: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hlinkClick r:id="rId16"/>
              </a:rPr>
              <a:t>RadViz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1C0FA2-7C1D-4D36-BD4D-1E5322965F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0072" y="1272370"/>
            <a:ext cx="2993100" cy="4676909"/>
          </a:xfrm>
          <a:prstGeom prst="rect">
            <a:avLst/>
          </a:prstGeom>
          <a:noFill/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B48EF-778E-4691-A709-9A39DA2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189E0-1375-400D-84C6-D1FD621F111F}" type="datetime1">
              <a:rPr lang="ko-KR" altLang="en-US" smtClean="0"/>
              <a:pPr>
                <a:spcAft>
                  <a:spcPts val="600"/>
                </a:spcAft>
              </a:pPr>
              <a:t>2020-10-06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96"/>
    </mc:Choice>
    <mc:Fallback xmlns="">
      <p:transition spd="slow" advTm="1089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EA113-4ABF-4326-9592-FF8FAE3B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68760"/>
            <a:ext cx="709612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26F219-5592-4FDE-9076-C82979E4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31" y="2996952"/>
            <a:ext cx="4829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783">
        <p14:flythrough/>
      </p:transition>
    </mc:Choice>
    <mc:Fallback xmlns="">
      <p:transition spd="slow" advTm="478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56E212-0AB6-4A78-93E6-04B663A0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6877050" cy="4410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7974EA-A4C4-460D-85CA-C87AEB29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55" y="2636912"/>
            <a:ext cx="4532149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A7040-6F88-41CE-85AC-436CC70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bar</a:t>
            </a:r>
            <a:r>
              <a:rPr lang="ko-KR" altLang="en-US" dirty="0"/>
              <a:t>를 이용한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5D8DF-E865-4210-8D87-8B4878FA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B6C61-5DBB-4387-8FB5-BC97BC1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1428A1-23C0-4EBA-B2A4-0C3084FE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5DE0-44E6-4EEB-86FE-57076FAA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55" y="1142984"/>
            <a:ext cx="4457700" cy="529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8B347-7F26-469B-9B23-CD1BED85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5" y="1061445"/>
            <a:ext cx="3762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3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1F24-BEC3-486F-89FE-BB33D81E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bar</a:t>
            </a:r>
            <a:r>
              <a:rPr lang="ko-KR" altLang="en-US" dirty="0"/>
              <a:t>를 이용한 그리기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0872-F2E9-45CC-9D1D-4D6BC8DB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23731-4AED-42E7-9C1E-2F4C8759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637B55-EB0B-4201-BF02-C059DB2D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" y="1124744"/>
            <a:ext cx="6200775" cy="3686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BE3E84-C406-4B0E-9FD1-BA0A13A8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80" y="2708920"/>
            <a:ext cx="4495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46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54E7-B59C-467D-A755-89855D6A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2C4A5B-D0D4-4EAC-AF3B-56ABE92D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69" y="1062820"/>
            <a:ext cx="4762500" cy="3302284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112E5-472F-482E-B75E-21EEFDCD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332EF-647B-4926-8118-3D4237DD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580DD-8F48-4D8A-BDE8-64BB55B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9009"/>
            <a:ext cx="4283968" cy="32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2909-3135-41C3-A16E-985A710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2A84094-77B2-4E06-96FE-8A8BAD445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194" y="1061628"/>
            <a:ext cx="4419600" cy="389572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9280-041D-4679-A83A-108F931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E279-A518-46A7-B2D7-9CE92EA9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45896-41C3-4918-924F-6FE09E5B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3462"/>
            <a:ext cx="4572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2A628-B4A8-49CE-AB9B-E0B8642D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상위 레벨 저장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3F728-3546-4E28-A234-A3E3F74A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Series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데이터 저장 구조</a:t>
            </a:r>
            <a:endParaRPr lang="en-US" altLang="ko-KR" dirty="0"/>
          </a:p>
          <a:p>
            <a:r>
              <a:rPr lang="en-US" altLang="ko-KR" dirty="0" err="1"/>
              <a:t>DataFrames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데이터 저장 구조</a:t>
            </a:r>
            <a:endParaRPr lang="en-US" altLang="ko-KR" dirty="0"/>
          </a:p>
          <a:p>
            <a:r>
              <a:rPr lang="en-US" altLang="ko-KR" dirty="0"/>
              <a:t>Panel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 데이터 저장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41669-4BC4-4B65-8707-BB49380D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7AD6E-D5DB-479E-ADC4-50922417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B58FB-93F6-44C2-A7BD-5DD174DE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0" y="4005064"/>
            <a:ext cx="6105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31"/>
    </mc:Choice>
    <mc:Fallback xmlns="">
      <p:transition spd="slow" advTm="7593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pandas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matplotlib.pyplot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({'a':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(1000)+1,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'b':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(1000),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'c':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(1000) - 1}, 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 columns=['a', 'b', 'c'])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df.plot.hist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(bins=20)      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&lt;matplotlib.axes._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subplots.AxesSubplot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object at 0x0A0C3810&gt;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                       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['a'].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plot.hist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(bins=20)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df.plot.hist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1" y="4380608"/>
            <a:ext cx="2887760" cy="229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54" y="4113076"/>
            <a:ext cx="2282020" cy="19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pandas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matplotlib.pyplot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(10, 5),columns=['A','B','C','D','E'])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df		      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A         B         C         D         E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0  0.155027  0.325772  0.428267  0.443279  0.349198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1  0.982440  0.636967  0.348060  0.248543  0.701047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2  0.354496  0.323915  0.190869  0.354792  0.155980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...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8  0.542521  0.101827  0.174349  0.641591  0.010024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pt-BR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9  0.539354  0.383222  0.529663  0.725960  0.654482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df.plot.box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df.plot.box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30952"/>
            <a:ext cx="3312368" cy="30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7AF32-FE76-4999-B2DC-A9D48D9D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A71B4E-5D55-4D39-A921-5E309FC76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727" y="1071541"/>
            <a:ext cx="3672408" cy="2357459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89C2C-58E6-4D82-B5B6-011B5899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7384F-5A13-4399-B264-7FE9CD7A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1C2A4-40B0-4A33-A774-D8174120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41"/>
            <a:ext cx="4486275" cy="3819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1DB9B7-1B17-4691-8E82-72E3A7A6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356992"/>
            <a:ext cx="3182069" cy="28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0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df.plot.area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df.plot.area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3628256" cy="305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2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(50, 4), columns=['a', 'b', 'c', 'd'])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df.plot.scatter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(x='a', y='b')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df.plot.scatter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1" y="2564904"/>
            <a:ext cx="4032609" cy="319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([[5.1, 3.5, 0], [4.9, 3.0, 0], [7.0, 3.2, 1],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[6.4, 3.2, 1], [5.9, 3.0, 2]],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         columns=['length', 'width', 'species'])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length  width  species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0     5.1    3.5        0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1     4.9    3.0        0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2     7.0    3.2        1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3     6.4    3.2        1</a:t>
            </a:r>
          </a:p>
          <a:p>
            <a:pPr fontAlgn="base">
              <a:spcBef>
                <a:spcPts val="0"/>
              </a:spcBef>
              <a:buAutoNum type="arabicPlain" startAt="4"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5.9    3.0        2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df.plot.scatter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(x='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length',y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='width', s= 50, c='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DarkBlue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df.plot.scatter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5575"/>
            <a:ext cx="3033185" cy="239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df.plot.scatter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(x='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length',y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='width', s= 50, c='species',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       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colormap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viridis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colormap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viridis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                           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colormap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plt.cm.Paired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df.plot.scatter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240360" cy="256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75001"/>
            <a:ext cx="3340224" cy="262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pd.DataFrame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(3 *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(4), index=['a', 'b', 'c', 'd'], columns=['x'])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x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0.912996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1.969282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1.680817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1.569620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df.plot.pie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(subplots=True)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plt.show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 Visualization, </a:t>
            </a:r>
            <a:r>
              <a:rPr lang="en-US" altLang="ko-KR" sz="3200" dirty="0" err="1"/>
              <a:t>df.plot.pie</a:t>
            </a:r>
            <a:r>
              <a:rPr lang="en-US" altLang="ko-KR" sz="3200" dirty="0"/>
              <a:t>()</a:t>
            </a:r>
            <a:r>
              <a:rPr lang="ko-KR" altLang="en-US" sz="3200" dirty="0"/>
              <a:t> 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22" y="3068960"/>
            <a:ext cx="335466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Pandas</a:t>
            </a:r>
            <a:r>
              <a:rPr lang="ko-KR" altLang="en-US" sz="3200" dirty="0"/>
              <a:t>를</a:t>
            </a:r>
            <a:r>
              <a:rPr lang="en-US" altLang="ko-KR" sz="3200" dirty="0"/>
              <a:t> </a:t>
            </a:r>
            <a:r>
              <a:rPr lang="ko-KR" altLang="en-US" sz="3200" dirty="0"/>
              <a:t>통한 데이터 입력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46AA7-A9BB-42B4-87C4-DD4D4282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3168352" cy="5315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CED-33E4-46E2-92B1-F2E16AC65403}"/>
              </a:ext>
            </a:extLst>
          </p:cNvPr>
          <p:cNvSpPr txBox="1"/>
          <p:nvPr/>
        </p:nvSpPr>
        <p:spPr>
          <a:xfrm>
            <a:off x="3059832" y="1268760"/>
            <a:ext cx="122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r>
              <a:rPr lang="en-US" altLang="ko-KR" dirty="0"/>
              <a:t>Data 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D881-C0F9-4970-9ED9-711A173B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에서 </a:t>
            </a:r>
            <a:r>
              <a:rPr lang="en-US" altLang="ko-KR" dirty="0"/>
              <a:t>CSV </a:t>
            </a:r>
            <a:r>
              <a:rPr lang="ko-KR" altLang="en-US" dirty="0"/>
              <a:t>파일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1DAEC-39EC-4C86-9C3D-8D7444D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file</a:t>
            </a:r>
          </a:p>
          <a:p>
            <a:pPr lvl="1"/>
            <a:r>
              <a:rPr lang="en-US" altLang="ko-KR" dirty="0"/>
              <a:t>comma-separated values, </a:t>
            </a:r>
            <a:r>
              <a:rPr lang="ko-KR" altLang="en-US" dirty="0"/>
              <a:t>원시데이터</a:t>
            </a:r>
            <a:endParaRPr lang="en-US" altLang="ko-KR" dirty="0"/>
          </a:p>
          <a:p>
            <a:r>
              <a:rPr lang="ko-KR" altLang="en-US" dirty="0"/>
              <a:t>읽기</a:t>
            </a:r>
            <a:endParaRPr lang="en-US" altLang="ko-KR" dirty="0"/>
          </a:p>
          <a:p>
            <a:pPr lvl="1"/>
            <a:r>
              <a:rPr lang="en-US" altLang="ko-KR" dirty="0"/>
              <a:t>data = </a:t>
            </a:r>
            <a:r>
              <a:rPr lang="en-US" altLang="ko-KR" dirty="0" err="1"/>
              <a:t>pd.read_csv</a:t>
            </a:r>
            <a:r>
              <a:rPr lang="en-US" altLang="ko-KR" dirty="0"/>
              <a:t>(“iris.csv”)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BA9E1-5424-4F0E-8A72-F1EC9CF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D5263-9B01-45DC-88BE-2B344AD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093379-B142-4C60-8940-C4E96E64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4984"/>
            <a:ext cx="4819650" cy="282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6CDE1-1936-40E1-9D6B-F610F4711C4F}"/>
              </a:ext>
            </a:extLst>
          </p:cNvPr>
          <p:cNvSpPr txBox="1"/>
          <p:nvPr/>
        </p:nvSpPr>
        <p:spPr>
          <a:xfrm>
            <a:off x="6043942" y="3429000"/>
            <a:ext cx="21130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Petal: </a:t>
            </a:r>
            <a:r>
              <a:rPr lang="ko-KR" altLang="en-US" dirty="0"/>
              <a:t>꽃잎</a:t>
            </a:r>
            <a:endParaRPr lang="en-US" altLang="ko-KR" dirty="0"/>
          </a:p>
          <a:p>
            <a:r>
              <a:rPr lang="en-US" altLang="ko-KR" dirty="0"/>
              <a:t>Sepal: </a:t>
            </a:r>
            <a:r>
              <a:rPr lang="ko-KR" altLang="en-US" dirty="0"/>
              <a:t>꽃받침 조각</a:t>
            </a:r>
            <a:endParaRPr lang="en-US" altLang="ko-KR" dirty="0"/>
          </a:p>
          <a:p>
            <a:r>
              <a:rPr lang="en-US" altLang="ko-KR" dirty="0"/>
              <a:t>Variety:</a:t>
            </a:r>
            <a:r>
              <a:rPr lang="ko-KR" altLang="en-US" dirty="0"/>
              <a:t>종류</a:t>
            </a:r>
            <a:endParaRPr lang="en-US" altLang="ko-KR" dirty="0"/>
          </a:p>
          <a:p>
            <a:r>
              <a:rPr lang="en-US" altLang="ko-KR" dirty="0" err="1"/>
              <a:t>Setosa</a:t>
            </a:r>
            <a:endParaRPr lang="en-US" altLang="ko-KR" dirty="0"/>
          </a:p>
          <a:p>
            <a:r>
              <a:rPr lang="en-US" altLang="ko-KR" dirty="0"/>
              <a:t>Virginica</a:t>
            </a:r>
          </a:p>
          <a:p>
            <a:r>
              <a:rPr lang="en-US" altLang="ko-KR" dirty="0"/>
              <a:t>Versicolor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BE3121-C8FE-4DB0-BABD-1E51361579AE}"/>
              </a:ext>
            </a:extLst>
          </p:cNvPr>
          <p:cNvSpPr/>
          <p:nvPr/>
        </p:nvSpPr>
        <p:spPr>
          <a:xfrm>
            <a:off x="3563888" y="5964962"/>
            <a:ext cx="33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err="1"/>
              <a:t>data.to_csv</a:t>
            </a:r>
            <a:r>
              <a:rPr lang="en-US" altLang="ko-KR" dirty="0"/>
              <a:t>(“filename.csv”)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99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기능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1E066-8098-461C-A09F-523C1CDA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559EBD-4E10-44AD-A90F-46DB8129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3312"/>
            <a:ext cx="4935492" cy="53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9469">
        <p14:flythrough/>
      </p:transition>
    </mc:Choice>
    <mc:Fallback xmlns="">
      <p:transition spd="slow" advTm="39469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D881-C0F9-4970-9ED9-711A173B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에서 </a:t>
            </a:r>
            <a:r>
              <a:rPr lang="en-US" altLang="ko-KR" dirty="0"/>
              <a:t>CSV </a:t>
            </a:r>
            <a:r>
              <a:rPr lang="ko-KR" altLang="en-US" dirty="0"/>
              <a:t>파일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BA9E1-5424-4F0E-8A72-F1EC9CF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D5263-9B01-45DC-88BE-2B344AD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7751B5-80C4-4E49-AFB8-181BF43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50958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8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D881-C0F9-4970-9ED9-711A173B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에서 </a:t>
            </a:r>
            <a:r>
              <a:rPr lang="en-US" altLang="ko-KR" dirty="0"/>
              <a:t>IRIS</a:t>
            </a:r>
            <a:r>
              <a:rPr lang="ko-KR" altLang="en-US" dirty="0"/>
              <a:t> 데이터 시각화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BA9E1-5424-4F0E-8A72-F1EC9CF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D5263-9B01-45DC-88BE-2B344AD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93F3D-D08F-4146-9341-D5E032D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4629150" cy="3771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99CAFD-C7BD-4130-BD70-33734C35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07" y="2708920"/>
            <a:ext cx="4619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2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FAB-E16C-490B-8DCB-A047A083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에서 </a:t>
            </a:r>
            <a:r>
              <a:rPr lang="en-US" altLang="ko-KR" dirty="0"/>
              <a:t>IRIS</a:t>
            </a:r>
            <a:r>
              <a:rPr lang="ko-KR" altLang="en-US" dirty="0"/>
              <a:t> 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DA29B-54D6-4927-97D5-5C35941B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4504-7F55-4650-BC4F-2AC49910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747C1-96B0-43D8-B48C-FC0A7181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E2A143-1A78-4CE2-835F-7C552986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6" y="1628775"/>
            <a:ext cx="4476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9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6A4-0B1E-46AB-B5F5-B1F0B40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 에서 엑셀 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E7E53-0F51-46A3-8893-7A6CF07A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05E41-69E9-457B-9E4D-1E8A0D0E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642A2-C69D-4CFF-B315-16A749F7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3C1824-6933-48E2-81CA-0CBD5F86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0" y="1038225"/>
            <a:ext cx="46672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45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3356992"/>
            <a:ext cx="3792602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8A4-919D-4AD1-9A91-E1A404D935F5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만들기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1571167"/>
            <a:ext cx="8229600" cy="511256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pandas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(5, index=[0, 1, 2, 3])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print(s)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3    5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51499" y="2420887"/>
            <a:ext cx="5400600" cy="3960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(5, index=['a', 'b', 'c', 'd'])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  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int64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s.astype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('float64')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5.0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5.0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5.0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  5.0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A6098C-DDFF-4188-A5FB-882A1989EBCF}"/>
              </a:ext>
            </a:extLst>
          </p:cNvPr>
          <p:cNvSpPr/>
          <p:nvPr/>
        </p:nvSpPr>
        <p:spPr>
          <a:xfrm>
            <a:off x="179512" y="1179387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Scalar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0723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161">
        <p14:flythrough/>
      </p:transition>
    </mc:Choice>
    <mc:Fallback xmlns="">
      <p:transition spd="slow" advTm="15016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데이터 만들기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pandas as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data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a','b','c','d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(data)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print(s)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 a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b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 c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 d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object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A17BF1-B2DB-4BBE-A234-DCE06B7F83FB}"/>
              </a:ext>
            </a:extLst>
          </p:cNvPr>
          <p:cNvSpPr/>
          <p:nvPr/>
        </p:nvSpPr>
        <p:spPr>
          <a:xfrm>
            <a:off x="179512" y="1179387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 err="1">
                <a:solidFill>
                  <a:srgbClr val="FF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73FD36-6BD6-43B3-80FB-A8D4B09EABA9}"/>
              </a:ext>
            </a:extLst>
          </p:cNvPr>
          <p:cNvSpPr txBox="1">
            <a:spLocks/>
          </p:cNvSpPr>
          <p:nvPr/>
        </p:nvSpPr>
        <p:spPr>
          <a:xfrm>
            <a:off x="3635896" y="3284984"/>
            <a:ext cx="4898504" cy="3303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Symbol" pitchFamily="18" charset="2"/>
              <a:buChar char="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5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data,index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=[100,101,102,103])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print(s)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100    a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101    b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102    c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103    d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0598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603">
        <p14:flythrough/>
      </p:transition>
    </mc:Choice>
    <mc:Fallback xmlns="">
      <p:transition spd="slow" advTm="8060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데이터 만들기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data = {'a' : 0., 'b' : 1., 'c' : 2.}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(data)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print(s)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0.0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1.0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2.0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data,index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=['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b','c','d','a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print(s)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b    1.0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c    2.0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d   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NaN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    0.0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D538D-9CAA-4720-983E-2564BF30E07E}"/>
              </a:ext>
            </a:extLst>
          </p:cNvPr>
          <p:cNvSpPr/>
          <p:nvPr/>
        </p:nvSpPr>
        <p:spPr>
          <a:xfrm>
            <a:off x="179512" y="1179387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 err="1">
                <a:solidFill>
                  <a:srgbClr val="FF0000"/>
                </a:solidFill>
                <a:latin typeface="신명 신명조"/>
                <a:ea typeface="신명 신명조"/>
              </a:rPr>
              <a:t>dict</a:t>
            </a: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3795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3609">
        <p14:flythrough/>
      </p:transition>
    </mc:Choice>
    <mc:Fallback xmlns="">
      <p:transition spd="slow" advTm="5360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Series </a:t>
            </a:r>
            <a:r>
              <a:rPr lang="ko-KR" altLang="en-US" sz="3200" dirty="0"/>
              <a:t>데이터 만들기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pd.Series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np.random.randn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(4))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s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-0.997358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1    1.123125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-0.729292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-0.232918</a:t>
            </a:r>
          </a:p>
          <a:p>
            <a:pPr marL="0" lv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s.axes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RangeIndex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(start=0, stop=4, step=1)]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s.ndim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s.size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4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43475" y="1484785"/>
            <a:ext cx="4149005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s.values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array([-0.99735799,  1.12312476, -0.7292916 , -0.23291822])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type(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s.values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&lt;class '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numpy.ndarray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'&gt;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s.head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0   -0.997358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1    1.123125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s.tail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(2)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2   -0.729292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3   -0.232918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: float64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E03FF8-4773-4B5D-B5A5-8F6E8A30B273}"/>
              </a:ext>
            </a:extLst>
          </p:cNvPr>
          <p:cNvSpPr/>
          <p:nvPr/>
        </p:nvSpPr>
        <p:spPr>
          <a:xfrm>
            <a:off x="179512" y="117938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kern="0" dirty="0">
                <a:solidFill>
                  <a:srgbClr val="FF0000"/>
                </a:solidFill>
                <a:latin typeface="신명 신명조"/>
                <a:ea typeface="신명 신명조"/>
              </a:rPr>
              <a:t>random </a:t>
            </a:r>
            <a:r>
              <a:rPr lang="ko-KR" altLang="en-US" kern="0" dirty="0">
                <a:solidFill>
                  <a:srgbClr val="FF0000"/>
                </a:solidFill>
                <a:latin typeface="신명 신명조"/>
                <a:ea typeface="신명 신명조"/>
              </a:rPr>
              <a:t>데이터 사용</a:t>
            </a:r>
            <a:endParaRPr lang="en-US" altLang="ko-KR" kern="0" dirty="0">
              <a:solidFill>
                <a:srgbClr val="FF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8257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3668">
        <p14:flythrough/>
      </p:transition>
    </mc:Choice>
    <mc:Fallback xmlns="">
      <p:transition spd="slow" advTm="153668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2914</Words>
  <Application>Microsoft Office PowerPoint</Application>
  <PresentationFormat>화면 슬라이드 쇼(4:3)</PresentationFormat>
  <Paragraphs>597</Paragraphs>
  <Slides>54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맑은 고딕</vt:lpstr>
      <vt:lpstr>신명 신명조</vt:lpstr>
      <vt:lpstr>신명 신신명조</vt:lpstr>
      <vt:lpstr>Arial</vt:lpstr>
      <vt:lpstr>Symbol</vt:lpstr>
      <vt:lpstr>Wingdings</vt:lpstr>
      <vt:lpstr>Office 테마</vt:lpstr>
      <vt:lpstr>기계학습 및 딥러닝 처리를 위한 PANDAS 소개</vt:lpstr>
      <vt:lpstr>머신러닝과 딥러닝을 위한 Python 기본 라이블러리</vt:lpstr>
      <vt:lpstr>Pandas 소개</vt:lpstr>
      <vt:lpstr>상위 레벨 저장 구조</vt:lpstr>
      <vt:lpstr>Series 기능</vt:lpstr>
      <vt:lpstr>Series 데이터 만들기</vt:lpstr>
      <vt:lpstr>Series 데이터 만들기</vt:lpstr>
      <vt:lpstr>Series 데이터 만들기</vt:lpstr>
      <vt:lpstr>Series 데이터 만들기</vt:lpstr>
      <vt:lpstr>Series로부터 데이터 가져오기</vt:lpstr>
      <vt:lpstr>Series 데이터 연산자 </vt:lpstr>
      <vt:lpstr>DataFrame 기능</vt:lpstr>
      <vt:lpstr>DataFrame 데이터 만들기</vt:lpstr>
      <vt:lpstr>DataFrame 데이터 만들기</vt:lpstr>
      <vt:lpstr>DataFrame 데이터 만들기</vt:lpstr>
      <vt:lpstr>DataFrame 데이터 만들기</vt:lpstr>
      <vt:lpstr>DataFrame 데이터 만들기</vt:lpstr>
      <vt:lpstr>DataFrame 데이터 만들기</vt:lpstr>
      <vt:lpstr>DataFrame으로 부터 데이터 가져오기</vt:lpstr>
      <vt:lpstr>Column addition from DataFrame</vt:lpstr>
      <vt:lpstr>Append, drop rows from DataFrame</vt:lpstr>
      <vt:lpstr>Transpose, axes from DataFrame</vt:lpstr>
      <vt:lpstr>Panel from 3D ndarray</vt:lpstr>
      <vt:lpstr>Panel from DataFrame</vt:lpstr>
      <vt:lpstr>Panel from DataFrame</vt:lpstr>
      <vt:lpstr>Pandas Statistics</vt:lpstr>
      <vt:lpstr>Pandas Statistics</vt:lpstr>
      <vt:lpstr>Pandas 함수 정리</vt:lpstr>
      <vt:lpstr>Pandas 함수 정리</vt:lpstr>
      <vt:lpstr>Pandas 함수 정리-상관관계 및 공분산</vt:lpstr>
      <vt:lpstr>Pandas 함수 정리-유일 값, 값 세기, 멤버십</vt:lpstr>
      <vt:lpstr>Pandas 에서 NA 데이터 처리</vt:lpstr>
      <vt:lpstr>Pandas 그리기 함수</vt:lpstr>
      <vt:lpstr>Pandas Visualization</vt:lpstr>
      <vt:lpstr>Pandas Visualization</vt:lpstr>
      <vt:lpstr>Pandas bar를 이용한 그리기</vt:lpstr>
      <vt:lpstr>Pandas bar를 이용한 그리기</vt:lpstr>
      <vt:lpstr>PowerPoint 프레젠테이션</vt:lpstr>
      <vt:lpstr>PowerPoint 프레젠테이션</vt:lpstr>
      <vt:lpstr>Pandas Visualization, df.plot.hist() </vt:lpstr>
      <vt:lpstr>Pandas Visualization, df.plot.box() </vt:lpstr>
      <vt:lpstr>PowerPoint 프레젠테이션</vt:lpstr>
      <vt:lpstr>Pandas Visualization, df.plot.area() </vt:lpstr>
      <vt:lpstr>Pandas Visualization, df.plot.scatter() </vt:lpstr>
      <vt:lpstr>Pandas Visualization, df.plot.scatter() </vt:lpstr>
      <vt:lpstr>Pandas Visualization, df.plot.scatter() </vt:lpstr>
      <vt:lpstr>Pandas Visualization, df.plot.pie() </vt:lpstr>
      <vt:lpstr>Pandas를 통한 데이터 입력</vt:lpstr>
      <vt:lpstr>Pandas에서 CSV 파일 처리</vt:lpstr>
      <vt:lpstr>Pandas에서 CSV 파일 처리</vt:lpstr>
      <vt:lpstr>Pandas에서 IRIS 데이터 시각화</vt:lpstr>
      <vt:lpstr>Pandas에서 IRIS 데이터 시각화</vt:lpstr>
      <vt:lpstr>Pandas 에서 엑셀 파일 읽기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및 딥러닝 처리를 위한 PANDAS 소개</dc:title>
  <dc:creator>Yoo KWAN-HEE</dc:creator>
  <cp:lastModifiedBy>Yoo KWAN-HEE</cp:lastModifiedBy>
  <cp:revision>4</cp:revision>
  <dcterms:created xsi:type="dcterms:W3CDTF">2020-10-05T14:24:08Z</dcterms:created>
  <dcterms:modified xsi:type="dcterms:W3CDTF">2020-10-05T21:49:52Z</dcterms:modified>
</cp:coreProperties>
</file>