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6" r:id="rId2"/>
    <p:sldId id="344" r:id="rId3"/>
    <p:sldId id="347" r:id="rId4"/>
    <p:sldId id="351" r:id="rId5"/>
    <p:sldId id="348" r:id="rId6"/>
    <p:sldId id="349" r:id="rId7"/>
    <p:sldId id="350" r:id="rId8"/>
    <p:sldId id="339" r:id="rId9"/>
    <p:sldId id="338" r:id="rId10"/>
    <p:sldId id="340" r:id="rId11"/>
    <p:sldId id="341" r:id="rId12"/>
    <p:sldId id="342" r:id="rId13"/>
    <p:sldId id="343" r:id="rId14"/>
    <p:sldId id="353" r:id="rId15"/>
    <p:sldId id="354" r:id="rId16"/>
    <p:sldId id="355" r:id="rId17"/>
    <p:sldId id="356" r:id="rId18"/>
    <p:sldId id="357" r:id="rId19"/>
    <p:sldId id="359" r:id="rId20"/>
    <p:sldId id="358" r:id="rId21"/>
    <p:sldId id="360" r:id="rId22"/>
    <p:sldId id="361" r:id="rId23"/>
    <p:sldId id="362" r:id="rId24"/>
    <p:sldId id="363" r:id="rId25"/>
    <p:sldId id="364" r:id="rId26"/>
    <p:sldId id="365" r:id="rId27"/>
    <p:sldId id="366" r:id="rId28"/>
    <p:sldId id="352" r:id="rId29"/>
    <p:sldId id="345" r:id="rId30"/>
    <p:sldId id="367" r:id="rId31"/>
    <p:sldId id="368" r:id="rId32"/>
    <p:sldId id="369" r:id="rId33"/>
    <p:sldId id="370" r:id="rId34"/>
    <p:sldId id="308" r:id="rId35"/>
    <p:sldId id="300" r:id="rId36"/>
    <p:sldId id="313" r:id="rId37"/>
    <p:sldId id="334" r:id="rId38"/>
    <p:sldId id="314" r:id="rId39"/>
    <p:sldId id="335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15" r:id="rId49"/>
    <p:sldId id="336" r:id="rId50"/>
    <p:sldId id="337" r:id="rId51"/>
    <p:sldId id="283" r:id="rId52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3711" autoAdjust="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1FB13-B3FC-4D37-86EC-D328E6DF332D}" type="datetimeFigureOut">
              <a:rPr lang="ko-KR" altLang="en-US" smtClean="0"/>
              <a:t>2019-11-25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133FBD-7AC6-4D83-8013-E75C1AA051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447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3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265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98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87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4773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4696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8390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167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0671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6925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07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7281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9141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62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472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781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8006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301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500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6921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286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954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133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4298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3503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54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4670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05575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145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0116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224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4336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779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0662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48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3537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7597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30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76097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42175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6358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3888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1737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344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3729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663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232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500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133FBD-7AC6-4D83-8013-E75C1AA0514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642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4400" b="0" strike="noStrike" spc="-1">
                <a:latin typeface="굴림"/>
              </a:rPr>
              <a:t>마스터 제목 스타일 편집</a:t>
            </a:r>
            <a:endParaRPr lang="en-US" sz="4400" b="0" strike="noStrike" spc="-1">
              <a:latin typeface="굴림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4400" b="0" strike="noStrike" spc="-1">
                <a:latin typeface="굴림"/>
              </a:rPr>
              <a:t>마스터 제목 스타일 편집</a:t>
            </a:r>
            <a:endParaRPr lang="en-US" sz="4400" b="0" strike="noStrike" spc="-1">
              <a:latin typeface="굴림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4400" b="0" strike="noStrike" spc="-1">
                <a:latin typeface="굴림"/>
              </a:rPr>
              <a:t>마스터 제목 스타일 편집</a:t>
            </a:r>
            <a:endParaRPr lang="en-US" sz="4400" b="0" strike="noStrike" spc="-1">
              <a:latin typeface="굴림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4400" b="0" strike="noStrike" spc="-1">
                <a:latin typeface="굴림"/>
              </a:rPr>
              <a:t>마스터 제목 스타일 편집</a:t>
            </a:r>
            <a:endParaRPr lang="en-US" sz="4400" b="0" strike="noStrike" spc="-1">
              <a:latin typeface="굴림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3200" b="0" strike="noStrike" spc="-1">
                <a:latin typeface="굴림"/>
              </a:rPr>
              <a:t>클릭하여 마스터 부제목 스타일 편집</a:t>
            </a:r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4400" b="0" strike="noStrike" spc="-1">
                <a:latin typeface="굴림"/>
              </a:rPr>
              <a:t>마스터 제목 스타일 편집</a:t>
            </a:r>
            <a:endParaRPr lang="en-US" sz="4400" b="0" strike="noStrike" spc="-1">
              <a:latin typeface="굴림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4400" b="0" strike="noStrike" spc="-1">
                <a:latin typeface="굴림"/>
              </a:rPr>
              <a:t>마스터 제목 스타일 편집</a:t>
            </a:r>
            <a:endParaRPr lang="en-US" sz="4400" b="0" strike="noStrike" spc="-1">
              <a:latin typeface="굴림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4400" b="0" strike="noStrike" spc="-1">
                <a:latin typeface="굴림"/>
              </a:rPr>
              <a:t>마스터 제목 스타일 편집</a:t>
            </a:r>
            <a:endParaRPr lang="en-US" sz="44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3200" b="0" strike="noStrike" spc="-1">
                <a:latin typeface="굴림"/>
              </a:rPr>
              <a:t>클릭하여 마스터 부제목 스타일 편집</a:t>
            </a:r>
            <a:endParaRPr lang="en-US" sz="3200" b="0" strike="noStrike" spc="-1">
              <a:latin typeface="굴림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제목, 내용 2개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4400" b="0" strike="noStrike" spc="-1">
                <a:latin typeface="굴림"/>
              </a:rPr>
              <a:t>마스터 제목 스타일 편집</a:t>
            </a:r>
            <a:endParaRPr lang="en-US" sz="4400" b="0" strike="noStrike" spc="-1">
              <a:latin typeface="굴림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4400" b="0" strike="noStrike" spc="-1">
                <a:latin typeface="굴림"/>
              </a:rPr>
              <a:t>마스터 제목 스타일 편집</a:t>
            </a:r>
            <a:endParaRPr lang="en-US" sz="4400" b="0" strike="noStrike" spc="-1">
              <a:latin typeface="굴림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r>
              <a:rPr lang="ko-KR" altLang="en-US" sz="4400" b="0" strike="noStrike" spc="-1">
                <a:latin typeface="굴림"/>
              </a:rPr>
              <a:t>마스터 제목 스타일 편집</a:t>
            </a:r>
            <a:endParaRPr lang="en-US" sz="4400" b="0" strike="noStrike" spc="-1">
              <a:latin typeface="굴림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 sz="3200" b="0" strike="noStrike" spc="-1">
                <a:latin typeface="굴림"/>
              </a:rPr>
              <a:t>마스터 텍스트 스타일을 편집하려면 클릭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굴림"/>
              </a:rPr>
              <a:t>제목 텍스트의 서식을 편집하려면 클릭하십시오.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굴림"/>
              </a:rPr>
              <a:t>개요 텍스트의 서식을 편집하려면 클릭하십시오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굴림"/>
              </a:rPr>
              <a:t>2번째 개요 수준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굴림"/>
              </a:rPr>
              <a:t>3번째 개요 수준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굴림"/>
              </a:rPr>
              <a:t>4번째 개요 수준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5번째 개요 수준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6번째 개요 수준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굴림"/>
              </a:rPr>
              <a:t>7번째 개요 수준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459020" y="953640"/>
            <a:ext cx="11358087" cy="2888684"/>
            <a:chOff x="459020" y="953640"/>
            <a:chExt cx="11358087" cy="2140200"/>
          </a:xfrm>
        </p:grpSpPr>
        <p:sp>
          <p:nvSpPr>
            <p:cNvPr id="39" name="CustomShape 2"/>
            <p:cNvSpPr/>
            <p:nvPr/>
          </p:nvSpPr>
          <p:spPr>
            <a:xfrm>
              <a:off x="459020" y="1356967"/>
              <a:ext cx="11358087" cy="1157215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3600" b="0" strike="noStrike" spc="-1" dirty="0">
                  <a:solidFill>
                    <a:schemeClr val="accent1"/>
                  </a:solidFill>
                  <a:latin typeface="굴림"/>
                </a:rPr>
                <a:t>머신 러닝을 활용한 분석 기법 소개</a:t>
              </a:r>
              <a:endParaRPr lang="en-US" altLang="ko-KR" sz="3600" b="0" strike="noStrike" spc="-1" dirty="0">
                <a:solidFill>
                  <a:schemeClr val="accent1"/>
                </a:solidFill>
                <a:latin typeface="굴림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3200" spc="-1" dirty="0">
                  <a:solidFill>
                    <a:schemeClr val="accent1"/>
                  </a:solidFill>
                  <a:latin typeface="굴림"/>
                </a:rPr>
                <a:t>-</a:t>
              </a:r>
              <a:r>
                <a:rPr lang="ko-KR" altLang="en-US" sz="3200" spc="-1" dirty="0">
                  <a:solidFill>
                    <a:schemeClr val="accent1"/>
                  </a:solidFill>
                  <a:latin typeface="굴림"/>
                </a:rPr>
                <a:t>데이터 </a:t>
              </a:r>
              <a:r>
                <a:rPr lang="ko-KR" altLang="en-US" sz="3200" spc="-1" dirty="0" err="1">
                  <a:solidFill>
                    <a:schemeClr val="accent1"/>
                  </a:solidFill>
                  <a:latin typeface="굴림"/>
                </a:rPr>
                <a:t>전처리</a:t>
              </a:r>
              <a:r>
                <a:rPr lang="en-US" altLang="ko-KR" sz="3200" spc="-1" dirty="0">
                  <a:solidFill>
                    <a:schemeClr val="accent1"/>
                  </a:solidFill>
                  <a:latin typeface="굴림"/>
                </a:rPr>
                <a:t>, </a:t>
              </a:r>
              <a:r>
                <a:rPr lang="ko-KR" altLang="en-US" sz="3200" spc="-1" dirty="0">
                  <a:solidFill>
                    <a:schemeClr val="accent1"/>
                  </a:solidFill>
                  <a:latin typeface="굴림"/>
                </a:rPr>
                <a:t>이상치 탐지 및 제어</a:t>
              </a:r>
              <a:r>
                <a:rPr lang="en-US" altLang="ko-KR" sz="3200" spc="-1" dirty="0">
                  <a:solidFill>
                    <a:schemeClr val="accent1"/>
                  </a:solidFill>
                  <a:latin typeface="굴림"/>
                </a:rPr>
                <a:t>, </a:t>
              </a:r>
              <a:r>
                <a:rPr lang="ko-KR" altLang="en-US" sz="3200" spc="-1" dirty="0">
                  <a:solidFill>
                    <a:schemeClr val="accent1"/>
                  </a:solidFill>
                  <a:latin typeface="굴림"/>
                </a:rPr>
                <a:t>차원 축소</a:t>
              </a:r>
              <a:r>
                <a:rPr lang="en-US" altLang="ko-KR" sz="3200" spc="-1" dirty="0">
                  <a:solidFill>
                    <a:schemeClr val="accent1"/>
                  </a:solidFill>
                  <a:latin typeface="굴림"/>
                </a:rPr>
                <a:t>, </a:t>
              </a:r>
              <a:r>
                <a:rPr lang="ko-KR" altLang="en-US" sz="3200" spc="-1" dirty="0">
                  <a:solidFill>
                    <a:schemeClr val="accent1"/>
                  </a:solidFill>
                  <a:latin typeface="굴림"/>
                </a:rPr>
                <a:t>특성 추출</a:t>
              </a:r>
              <a:r>
                <a:rPr lang="en-US" altLang="ko-KR" sz="3200" spc="-1" dirty="0">
                  <a:solidFill>
                    <a:schemeClr val="accent1"/>
                  </a:solidFill>
                  <a:latin typeface="굴림"/>
                </a:rPr>
                <a:t>-</a:t>
              </a:r>
              <a:endParaRPr lang="en-US" altLang="ko-KR" sz="3200" b="0" strike="noStrike" spc="-1" dirty="0">
                <a:solidFill>
                  <a:schemeClr val="accent1"/>
                </a:solidFill>
                <a:latin typeface="굴림"/>
              </a:endParaRPr>
            </a:p>
          </p:txBody>
        </p:sp>
        <p:sp>
          <p:nvSpPr>
            <p:cNvPr id="40" name="Line 3"/>
            <p:cNvSpPr/>
            <p:nvPr/>
          </p:nvSpPr>
          <p:spPr>
            <a:xfrm>
              <a:off x="1352520" y="3093840"/>
              <a:ext cx="9553680" cy="0"/>
            </a:xfrm>
            <a:prstGeom prst="line">
              <a:avLst/>
            </a:prstGeom>
            <a:ln w="76320">
              <a:solidFill>
                <a:srgbClr val="3F6EC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1" name="Line 4"/>
            <p:cNvSpPr/>
            <p:nvPr/>
          </p:nvSpPr>
          <p:spPr>
            <a:xfrm>
              <a:off x="1339200" y="953640"/>
              <a:ext cx="9554040" cy="0"/>
            </a:xfrm>
            <a:prstGeom prst="line">
              <a:avLst/>
            </a:prstGeom>
            <a:ln w="76320">
              <a:solidFill>
                <a:srgbClr val="3F6EC2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43" name="Google Shape;92;p13"/>
          <p:cNvPicPr/>
          <p:nvPr/>
        </p:nvPicPr>
        <p:blipFill>
          <a:blip r:embed="rId2"/>
          <a:stretch/>
        </p:blipFill>
        <p:spPr>
          <a:xfrm>
            <a:off x="9038160" y="5616000"/>
            <a:ext cx="2553840" cy="720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46193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데이터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 </a:t>
            </a:r>
            <a:r>
              <a:rPr lang="ko-KR" altLang="en-US" sz="2800" b="1" spc="-1" dirty="0" err="1">
                <a:solidFill>
                  <a:srgbClr val="F2F2F2"/>
                </a:solidFill>
                <a:latin typeface="맑은 고딕"/>
              </a:rPr>
              <a:t>전처리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B4EC87D-3141-4501-9154-064864F8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31" y="1056969"/>
            <a:ext cx="745807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31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46193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데이터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 </a:t>
            </a:r>
            <a:r>
              <a:rPr lang="ko-KR" altLang="en-US" sz="2800" b="1" spc="-1" dirty="0" err="1">
                <a:solidFill>
                  <a:srgbClr val="F2F2F2"/>
                </a:solidFill>
                <a:latin typeface="맑은 고딕"/>
              </a:rPr>
              <a:t>전처리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5BAA36A-11E7-45A7-BD0B-31132B03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20" y="1155321"/>
            <a:ext cx="5786524" cy="380257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E4EA128-D7A3-4729-8A1A-9B41AFCC7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0344" y="1155321"/>
            <a:ext cx="5438775" cy="27527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E7AF42-28B6-400D-B41A-199FC07E73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9186" y="5578285"/>
            <a:ext cx="55530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63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330633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데이터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 </a:t>
            </a:r>
            <a:r>
              <a:rPr lang="ko-KR" altLang="en-US" sz="2800" b="1" spc="-1" dirty="0" err="1">
                <a:solidFill>
                  <a:srgbClr val="F2F2F2"/>
                </a:solidFill>
                <a:latin typeface="맑은 고딕"/>
              </a:rPr>
              <a:t>전처리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 효과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C72781-AB43-4216-BCBD-931E6C13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84" y="1714238"/>
            <a:ext cx="9249322" cy="289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4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330633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데이터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 </a:t>
            </a:r>
            <a:r>
              <a:rPr lang="ko-KR" altLang="en-US" sz="2800" b="1" spc="-1" dirty="0" err="1">
                <a:solidFill>
                  <a:srgbClr val="F2F2F2"/>
                </a:solidFill>
                <a:latin typeface="맑은 고딕"/>
              </a:rPr>
              <a:t>전처리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 효과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C72781-AB43-4216-BCBD-931E6C131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84" y="1714238"/>
            <a:ext cx="9249322" cy="2899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65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330633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데이터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 </a:t>
            </a:r>
            <a:r>
              <a:rPr lang="ko-KR" altLang="en-US" sz="2800" b="1" spc="-1" dirty="0" err="1">
                <a:solidFill>
                  <a:srgbClr val="F2F2F2"/>
                </a:solidFill>
                <a:latin typeface="맑은 고딕"/>
              </a:rPr>
              <a:t>전처리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 효과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F93E13-82F4-4852-A5AD-0695B6FE366C}"/>
              </a:ext>
            </a:extLst>
          </p:cNvPr>
          <p:cNvSpPr/>
          <p:nvPr/>
        </p:nvSpPr>
        <p:spPr>
          <a:xfrm>
            <a:off x="726083" y="852966"/>
            <a:ext cx="9869211" cy="455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pc="-1" dirty="0">
                <a:latin typeface="맑은 고딕"/>
              </a:rPr>
              <a:t>지수</a:t>
            </a:r>
            <a:r>
              <a:rPr lang="en-US" altLang="ko-KR" spc="-1" dirty="0">
                <a:latin typeface="맑은 고딕"/>
              </a:rPr>
              <a:t>, LOG</a:t>
            </a:r>
            <a:r>
              <a:rPr lang="ko-KR" altLang="en-US" spc="-1" dirty="0">
                <a:latin typeface="맑은 고딕"/>
              </a:rPr>
              <a:t> 및 </a:t>
            </a:r>
            <a:r>
              <a:rPr lang="en-US" altLang="ko-KR" spc="-1" dirty="0">
                <a:latin typeface="맑은 고딕"/>
              </a:rPr>
              <a:t>SQRT </a:t>
            </a:r>
            <a:r>
              <a:rPr lang="ko-KR" altLang="en-US" spc="-1" dirty="0">
                <a:latin typeface="맑은 고딕"/>
              </a:rPr>
              <a:t>변환</a:t>
            </a:r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018B86-9138-4895-ACEB-5B1D5D49AE42}"/>
              </a:ext>
            </a:extLst>
          </p:cNvPr>
          <p:cNvSpPr/>
          <p:nvPr/>
        </p:nvSpPr>
        <p:spPr>
          <a:xfrm>
            <a:off x="500978" y="1684875"/>
            <a:ext cx="9869211" cy="2118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dirty="0"/>
              <a:t>import </a:t>
            </a:r>
            <a:r>
              <a:rPr lang="en-US" altLang="ko-KR" dirty="0" err="1"/>
              <a:t>numpy</a:t>
            </a:r>
            <a:r>
              <a:rPr lang="en-US" altLang="ko-KR" dirty="0"/>
              <a:t> as np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dirty="0"/>
              <a:t>x = </a:t>
            </a:r>
            <a:r>
              <a:rPr lang="en-US" altLang="ko-KR" dirty="0" err="1"/>
              <a:t>np.array</a:t>
            </a:r>
            <a:r>
              <a:rPr lang="en-US" altLang="ko-KR" dirty="0"/>
              <a:t>([0.00001, 1, 2, 4, 10, 100])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b="1" dirty="0"/>
              <a:t>ex = </a:t>
            </a:r>
            <a:r>
              <a:rPr lang="en-US" altLang="ko-KR" b="1" dirty="0" err="1"/>
              <a:t>np.exp</a:t>
            </a:r>
            <a:r>
              <a:rPr lang="en-US" altLang="ko-KR" dirty="0"/>
              <a:t>(x)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dirty="0" err="1"/>
              <a:t>logx</a:t>
            </a:r>
            <a:r>
              <a:rPr lang="en-US" altLang="ko-KR" dirty="0"/>
              <a:t> = np.log(x)  #np.log10(x), np.log2(x), log1p(z) = log (1+z)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dirty="0" err="1"/>
              <a:t>sx</a:t>
            </a:r>
            <a:r>
              <a:rPr lang="en-US" altLang="ko-KR" dirty="0"/>
              <a:t> = </a:t>
            </a:r>
            <a:r>
              <a:rPr lang="en-US" altLang="ko-KR" dirty="0" err="1"/>
              <a:t>np.sqrt</a:t>
            </a:r>
            <a:r>
              <a:rPr lang="en-US" altLang="ko-KR" dirty="0"/>
              <a:t>(x)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10F080-AEBE-4DB0-B6C2-851F5754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086" y="3680450"/>
            <a:ext cx="6235202" cy="239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13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정의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8562" y="1152608"/>
            <a:ext cx="11550617" cy="12860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spc="-1" dirty="0">
                <a:latin typeface="맑은 고딕"/>
                <a:ea typeface="DejaVu Sans"/>
              </a:rPr>
              <a:t>Outlier </a:t>
            </a:r>
            <a:r>
              <a:rPr lang="ko-KR" altLang="en-US" spc="-1" dirty="0">
                <a:latin typeface="맑은 고딕"/>
                <a:ea typeface="DejaVu Sans"/>
              </a:rPr>
              <a:t>정의</a:t>
            </a:r>
            <a:r>
              <a:rPr lang="en-US" altLang="ko-KR" spc="-1" dirty="0">
                <a:latin typeface="맑은 고딕"/>
                <a:ea typeface="DejaVu Sans"/>
              </a:rPr>
              <a:t>:</a:t>
            </a:r>
            <a:r>
              <a:rPr lang="ko-KR" altLang="en-US" spc="-1" dirty="0">
                <a:latin typeface="맑은 고딕"/>
                <a:ea typeface="DejaVu Sans"/>
              </a:rPr>
              <a:t> </a:t>
            </a:r>
            <a:endParaRPr lang="en-US" altLang="ko-KR" spc="-1" dirty="0">
              <a:latin typeface="맑은 고딕"/>
              <a:ea typeface="DejaVu Sans"/>
            </a:endParaRP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pc="-1" dirty="0">
                <a:latin typeface="맑은 고딕"/>
              </a:rPr>
              <a:t>    - </a:t>
            </a:r>
            <a:r>
              <a:rPr lang="ko-KR" altLang="en-US" dirty="0"/>
              <a:t>정상적인 범위를 넘어서거나 도달하지 않은 데이터 </a:t>
            </a:r>
            <a:r>
              <a:rPr lang="en-US" altLang="ko-KR" dirty="0"/>
              <a:t>(</a:t>
            </a:r>
            <a:r>
              <a:rPr lang="ko-KR" altLang="en-US" dirty="0"/>
              <a:t>표준점수로 변환 후 </a:t>
            </a:r>
            <a:r>
              <a:rPr lang="en-US" altLang="ko-KR" dirty="0"/>
              <a:t>-3 </a:t>
            </a:r>
            <a:r>
              <a:rPr lang="ko-KR" altLang="en-US" dirty="0"/>
              <a:t>이하 및 </a:t>
            </a:r>
            <a:r>
              <a:rPr lang="en-US" altLang="ko-KR" dirty="0"/>
              <a:t>+3 </a:t>
            </a:r>
            <a:r>
              <a:rPr lang="ko-KR" altLang="en-US" dirty="0"/>
              <a:t>이상 데이터</a:t>
            </a:r>
            <a:r>
              <a:rPr lang="en-US" altLang="ko-KR" dirty="0"/>
              <a:t>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dirty="0"/>
              <a:t>     - </a:t>
            </a:r>
            <a:r>
              <a:rPr lang="ko-KR" altLang="en-US" dirty="0"/>
              <a:t>기존 관측과는 상이하여 다른 </a:t>
            </a:r>
            <a:r>
              <a:rPr lang="ko-KR" altLang="en-US" dirty="0" err="1"/>
              <a:t>매커니즘에</a:t>
            </a:r>
            <a:r>
              <a:rPr lang="ko-KR" altLang="en-US" dirty="0"/>
              <a:t> 의해 생성되었다고 </a:t>
            </a:r>
            <a:r>
              <a:rPr lang="ko-KR" altLang="en-US" dirty="0" err="1"/>
              <a:t>판단할만한</a:t>
            </a:r>
            <a:r>
              <a:rPr lang="ko-KR" altLang="en-US" dirty="0"/>
              <a:t> </a:t>
            </a:r>
            <a:r>
              <a:rPr lang="ko-KR" altLang="en-US" dirty="0" err="1"/>
              <a:t>관측값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0305D8B-7B75-41CB-9E70-C26F7A8F7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436" y="2874229"/>
            <a:ext cx="5660625" cy="264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5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탐지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3280"/>
            <a:ext cx="11550617" cy="4194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dirty="0"/>
              <a:t>목적</a:t>
            </a:r>
            <a:r>
              <a:rPr lang="en-US" altLang="ko-KR" dirty="0"/>
              <a:t>(Objectives)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기회 탐지 </a:t>
            </a:r>
            <a:r>
              <a:rPr lang="en-US" altLang="ko-KR" dirty="0"/>
              <a:t>Chance discovery (Positive anomaly)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오류 탐지 </a:t>
            </a:r>
            <a:r>
              <a:rPr lang="en-US" altLang="ko-KR" dirty="0"/>
              <a:t>Fault Discovery (Negative Anomaly)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새로움의 탐지 </a:t>
            </a:r>
            <a:r>
              <a:rPr lang="en-US" altLang="ko-KR" dirty="0"/>
              <a:t>Novelty Detection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노이즈 제거 </a:t>
            </a:r>
            <a:r>
              <a:rPr lang="en-US" altLang="ko-KR" dirty="0"/>
              <a:t>Noise Removal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dirty="0"/>
              <a:t>입력 데이터의 특성</a:t>
            </a:r>
            <a:r>
              <a:rPr lang="en-US" altLang="ko-KR" dirty="0"/>
              <a:t>(Nature of input data)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시계열 </a:t>
            </a:r>
            <a:r>
              <a:rPr lang="en-US" altLang="ko-KR" dirty="0"/>
              <a:t>Time-Series(sequential) vs Static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단변량</a:t>
            </a:r>
            <a:r>
              <a:rPr lang="en-US" altLang="ko-KR" dirty="0"/>
              <a:t>/</a:t>
            </a:r>
            <a:r>
              <a:rPr lang="ko-KR" altLang="en-US" dirty="0" err="1"/>
              <a:t>다변량</a:t>
            </a:r>
            <a:r>
              <a:rPr lang="ko-KR" altLang="en-US" dirty="0"/>
              <a:t> </a:t>
            </a:r>
            <a:r>
              <a:rPr lang="en-US" altLang="ko-KR" dirty="0"/>
              <a:t>Univariate vs Multivariate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데이터 타입 </a:t>
            </a:r>
            <a:r>
              <a:rPr lang="en-US" altLang="ko-KR" dirty="0"/>
              <a:t>Data Type (Binary /Categorical /Continuous /Hybrid)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상호의존적</a:t>
            </a:r>
            <a:r>
              <a:rPr lang="en-US" altLang="ko-KR" dirty="0"/>
              <a:t>/</a:t>
            </a:r>
            <a:r>
              <a:rPr lang="ko-KR" altLang="en-US" dirty="0"/>
              <a:t>독립적 </a:t>
            </a:r>
            <a:r>
              <a:rPr lang="en-US" altLang="ko-KR" dirty="0"/>
              <a:t>Relational vs Independent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(</a:t>
            </a:r>
            <a:r>
              <a:rPr lang="ko-KR" altLang="en-US" dirty="0"/>
              <a:t>기존 룰의 적용이 가능할 만큼</a:t>
            </a:r>
            <a:r>
              <a:rPr lang="en-US" altLang="ko-KR" dirty="0"/>
              <a:t>) </a:t>
            </a:r>
            <a:r>
              <a:rPr lang="ko-KR" altLang="en-US" dirty="0"/>
              <a:t>잘 알려진</a:t>
            </a:r>
            <a:r>
              <a:rPr lang="en-US" altLang="ko-KR" dirty="0"/>
              <a:t>/</a:t>
            </a:r>
            <a:r>
              <a:rPr lang="ko-KR" altLang="en-US" dirty="0"/>
              <a:t>알려져 있지 않은 </a:t>
            </a:r>
            <a:r>
              <a:rPr lang="en-US" altLang="ko-KR" dirty="0"/>
              <a:t>Well-known or not (rule existing or not)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4600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탐지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3280"/>
            <a:ext cx="11550617" cy="454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dirty="0"/>
              <a:t>종류</a:t>
            </a:r>
            <a:r>
              <a:rPr lang="en-US" altLang="ko-KR" dirty="0"/>
              <a:t> :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518EF8D-207D-4E6D-A33E-52FD49203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21" y="1407913"/>
            <a:ext cx="8220075" cy="37338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59133AC-EE31-4BF9-B306-64B6E3D75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808" y="5347507"/>
            <a:ext cx="7962900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246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탐지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3280"/>
            <a:ext cx="11550617" cy="454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dirty="0"/>
              <a:t>Point</a:t>
            </a:r>
            <a:r>
              <a:rPr lang="ko-KR" altLang="en-US" dirty="0"/>
              <a:t> 이상치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9B9622-C3DD-401F-8B3A-F7F3D6895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17" y="1649531"/>
            <a:ext cx="8048625" cy="24193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B73041-7B2B-4AC1-B95D-1175DC5975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1367" y="4310499"/>
            <a:ext cx="776287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434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탐지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3280"/>
            <a:ext cx="11550617" cy="454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b="1" dirty="0"/>
              <a:t>Contextual Anomaly </a:t>
            </a:r>
            <a:r>
              <a:rPr lang="ko-KR" altLang="en-US" b="1" dirty="0"/>
              <a:t>분석 방법의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3C1688-13D7-4851-8F5C-7EF5E4645081}"/>
              </a:ext>
            </a:extLst>
          </p:cNvPr>
          <p:cNvSpPr/>
          <p:nvPr/>
        </p:nvSpPr>
        <p:spPr>
          <a:xfrm>
            <a:off x="605157" y="1573513"/>
            <a:ext cx="21900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43A40"/>
                </a:solidFill>
                <a:latin typeface="Spoqa Han Sans"/>
              </a:rPr>
              <a:t> 시계열 데이터 이해</a:t>
            </a:r>
            <a:endParaRPr lang="ko-KR" altLang="en-US" b="1" i="0" dirty="0">
              <a:solidFill>
                <a:srgbClr val="343A40"/>
              </a:solidFill>
              <a:effectLst/>
              <a:latin typeface="Spoqa Han San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9BC00F-0788-4251-92DF-D59ACF120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02" y="2244973"/>
            <a:ext cx="6715125" cy="40290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118B1CBB-369F-4587-9E12-56F071217320}"/>
              </a:ext>
            </a:extLst>
          </p:cNvPr>
          <p:cNvSpPr/>
          <p:nvPr/>
        </p:nvSpPr>
        <p:spPr>
          <a:xfrm>
            <a:off x="8005893" y="1859339"/>
            <a:ext cx="331924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추세</a:t>
            </a: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(Trend): </a:t>
            </a: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장기적으로 나타나는 변동 패턴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계절성</a:t>
            </a: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(Seasonal): </a:t>
            </a: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주</a:t>
            </a: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,</a:t>
            </a: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월</a:t>
            </a: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,</a:t>
            </a: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분기</a:t>
            </a: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,</a:t>
            </a: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반기 단위 등 이미 알려진 시간의 주기로 나타나는 패턴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주기</a:t>
            </a: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(Cyclic): </a:t>
            </a: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최소 </a:t>
            </a: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2 </a:t>
            </a: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년 단위로 나타나는 고정된 기간이 아닌 장기적인 변동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랜덤요소</a:t>
            </a: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/</a:t>
            </a:r>
            <a:r>
              <a:rPr lang="ko-KR" altLang="en-US" dirty="0" err="1">
                <a:solidFill>
                  <a:srgbClr val="343A40"/>
                </a:solidFill>
                <a:latin typeface="Spoqa Han Sans"/>
              </a:rPr>
              <a:t>잔차</a:t>
            </a: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 </a:t>
            </a: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(Random/Residual/Remainder): </a:t>
            </a:r>
            <a:r>
              <a:rPr lang="ko-KR" altLang="en-US" dirty="0">
                <a:solidFill>
                  <a:srgbClr val="343A40"/>
                </a:solidFill>
                <a:latin typeface="Spoqa Han Sans"/>
              </a:rPr>
              <a:t>그 이외의 성분</a:t>
            </a:r>
            <a:endParaRPr lang="ko-KR" altLang="en-US" b="0" i="0" dirty="0">
              <a:solidFill>
                <a:srgbClr val="343A40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382377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8996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내용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8562" y="1152608"/>
            <a:ext cx="11550617" cy="170112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dirty="0"/>
              <a:t>Outlier </a:t>
            </a:r>
            <a:r>
              <a:rPr lang="ko-KR" altLang="en-US" dirty="0"/>
              <a:t>탐지 및 제거</a:t>
            </a:r>
            <a:endParaRPr lang="en-US" altLang="ko-KR" dirty="0"/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dirty="0"/>
              <a:t>차원 축소</a:t>
            </a:r>
            <a:endParaRPr lang="en-US" altLang="ko-KR" dirty="0"/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dirty="0"/>
              <a:t>특징 추출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9488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탐지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3280"/>
            <a:ext cx="11550617" cy="454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b="1" dirty="0"/>
              <a:t>Contextual Anomaly </a:t>
            </a:r>
            <a:r>
              <a:rPr lang="ko-KR" altLang="en-US" b="1" dirty="0"/>
              <a:t>분석 방법의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3C1688-13D7-4851-8F5C-7EF5E4645081}"/>
              </a:ext>
            </a:extLst>
          </p:cNvPr>
          <p:cNvSpPr/>
          <p:nvPr/>
        </p:nvSpPr>
        <p:spPr>
          <a:xfrm>
            <a:off x="605157" y="1573513"/>
            <a:ext cx="510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43A40"/>
                </a:solidFill>
                <a:latin typeface="Spoqa Han Sans"/>
              </a:rPr>
              <a:t> 시계열 데이터 이상치 탐색 방법</a:t>
            </a:r>
            <a:r>
              <a:rPr lang="en-US" altLang="ko-KR" b="1" dirty="0">
                <a:solidFill>
                  <a:srgbClr val="343A40"/>
                </a:solidFill>
                <a:latin typeface="Spoqa Han Sans"/>
              </a:rPr>
              <a:t>: </a:t>
            </a:r>
            <a:r>
              <a:rPr lang="en-US" altLang="ko-KR" b="1" dirty="0"/>
              <a:t> S-H-ESD </a:t>
            </a:r>
            <a:r>
              <a:rPr lang="ko-KR" altLang="en-US" b="1" dirty="0"/>
              <a:t>기법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F8A565-30A1-469B-A328-7348D333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47" y="2108445"/>
            <a:ext cx="6021592" cy="15659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5B0982-C01D-4800-B3CE-35600CFC4DD0}"/>
              </a:ext>
            </a:extLst>
          </p:cNvPr>
          <p:cNvSpPr/>
          <p:nvPr/>
        </p:nvSpPr>
        <p:spPr>
          <a:xfrm>
            <a:off x="1445703" y="401579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Median Absolute Deviation(MAD)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Student t-distribution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Extreme Studentized Deviate (ESD)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Generalized ESD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Seasonal Trend decomposition using Loess(STL)</a:t>
            </a: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989779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탐지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3280"/>
            <a:ext cx="11550617" cy="454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b="1" dirty="0"/>
              <a:t>Contextual Anomaly </a:t>
            </a:r>
            <a:r>
              <a:rPr lang="ko-KR" altLang="en-US" b="1" dirty="0"/>
              <a:t>분석 방법의 이해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3C1688-13D7-4851-8F5C-7EF5E4645081}"/>
              </a:ext>
            </a:extLst>
          </p:cNvPr>
          <p:cNvSpPr/>
          <p:nvPr/>
        </p:nvSpPr>
        <p:spPr>
          <a:xfrm>
            <a:off x="605157" y="1573513"/>
            <a:ext cx="510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343A40"/>
                </a:solidFill>
                <a:latin typeface="Spoqa Han Sans"/>
              </a:rPr>
              <a:t> 시계열 데이터 이상치 탐색 방법</a:t>
            </a:r>
            <a:r>
              <a:rPr lang="en-US" altLang="ko-KR" b="1" dirty="0">
                <a:solidFill>
                  <a:srgbClr val="343A40"/>
                </a:solidFill>
                <a:latin typeface="Spoqa Han Sans"/>
              </a:rPr>
              <a:t>: </a:t>
            </a:r>
            <a:r>
              <a:rPr lang="en-US" altLang="ko-KR" b="1" dirty="0"/>
              <a:t> S-H-ESD </a:t>
            </a:r>
            <a:r>
              <a:rPr lang="ko-KR" altLang="en-US" b="1" dirty="0"/>
              <a:t>기법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4F8A565-30A1-469B-A328-7348D3338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547" y="2108445"/>
            <a:ext cx="6021592" cy="156593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415B0982-C01D-4800-B3CE-35600CFC4DD0}"/>
              </a:ext>
            </a:extLst>
          </p:cNvPr>
          <p:cNvSpPr/>
          <p:nvPr/>
        </p:nvSpPr>
        <p:spPr>
          <a:xfrm>
            <a:off x="1445703" y="401579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Median Absolute Deviation(MAD)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Student t-distribution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Extreme Studentized Deviate (ESD)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Generalized ESD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343A40"/>
                </a:solidFill>
                <a:latin typeface="Spoqa Han Sans"/>
              </a:rPr>
              <a:t>Seasonal Trend decomposition using Loess(STL)</a:t>
            </a:r>
            <a:endParaRPr lang="en-US" altLang="ko-KR" b="0" i="0" dirty="0">
              <a:solidFill>
                <a:srgbClr val="343A40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414253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탐지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3280"/>
            <a:ext cx="11550617" cy="454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b="1" dirty="0"/>
              <a:t>S-H-ESD </a:t>
            </a:r>
            <a:r>
              <a:rPr lang="ko-KR" altLang="en-US" b="1" dirty="0"/>
              <a:t>구현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542EA4C-5987-48F6-B594-3830D0CC1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6" y="1573513"/>
            <a:ext cx="3495675" cy="9429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75F48B1-9BEE-4441-9397-A9E1BE10B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06" y="2777236"/>
            <a:ext cx="71437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40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탐지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3280"/>
            <a:ext cx="11550617" cy="454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b="1" dirty="0"/>
              <a:t>S-H-ESD </a:t>
            </a:r>
            <a:r>
              <a:rPr lang="ko-KR" altLang="en-US" b="1" dirty="0"/>
              <a:t>구현 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C0B6D3A-28D3-4202-8C23-F976D3D8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64" y="1573513"/>
            <a:ext cx="5514975" cy="5905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22BFBE-5B45-4AED-AFE6-8BC3502F4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738" y="2204585"/>
            <a:ext cx="6867525" cy="438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0E52D97-9924-456D-A09D-96A39DC4B9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561" y="2683257"/>
            <a:ext cx="6962775" cy="1905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FBDFBF0-CCDA-4E3B-BE66-9A9F8049C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561" y="4685405"/>
            <a:ext cx="5581650" cy="409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DA0EFC5-751B-4918-B186-2E228DD38D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3730" y="4628779"/>
            <a:ext cx="5407359" cy="22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230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탐지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3280"/>
            <a:ext cx="11550617" cy="454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b="1" dirty="0"/>
              <a:t>ESD </a:t>
            </a:r>
            <a:r>
              <a:rPr lang="ko-KR" altLang="en-US" b="1" dirty="0"/>
              <a:t>구현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42B742-7DC2-4DB7-A240-1542843790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40" y="1435400"/>
            <a:ext cx="4876800" cy="2762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2D2AAB-BC83-4DBA-BA3D-EB484DF02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840" y="1862546"/>
            <a:ext cx="3682767" cy="19907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DA2E377-0FE1-47DE-964C-6EDB21B188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7577" y="1862546"/>
            <a:ext cx="6477000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542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탐지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3280"/>
            <a:ext cx="11550617" cy="454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b="1" dirty="0"/>
              <a:t>ESD </a:t>
            </a:r>
            <a:r>
              <a:rPr lang="ko-KR" altLang="en-US" b="1" dirty="0"/>
              <a:t>구현 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CF5C2B8-2ACE-480C-BCC5-3BDF1E4EB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31" y="1411588"/>
            <a:ext cx="3724275" cy="323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4C3453-F8D7-4DB7-8AA1-B024006CC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78" y="1862546"/>
            <a:ext cx="3724274" cy="1981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053D3F-331D-4D5E-BF18-246C47149D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2353" y="1957125"/>
            <a:ext cx="401955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79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탐지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3280"/>
            <a:ext cx="11550617" cy="454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b="1" dirty="0"/>
              <a:t>ESD </a:t>
            </a:r>
            <a:r>
              <a:rPr lang="ko-KR" altLang="en-US" b="1" dirty="0"/>
              <a:t>구현 예제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64FAE2C-F37E-4960-8661-DEDA725AC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06" y="1613360"/>
            <a:ext cx="7055403" cy="4770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613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탐지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3280"/>
            <a:ext cx="11550617" cy="4546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b="1" dirty="0"/>
              <a:t>ESD </a:t>
            </a:r>
            <a:r>
              <a:rPr lang="ko-KR" altLang="en-US" b="1" dirty="0"/>
              <a:t>구현 예제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D1BCC05-93C0-43DA-8611-05EBF919F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59" y="1681730"/>
            <a:ext cx="6732210" cy="482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0170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제거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8562" y="1152608"/>
            <a:ext cx="11550617" cy="8701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spc="-1" dirty="0">
                <a:latin typeface="맑은 고딕"/>
                <a:ea typeface="DejaVu Sans"/>
              </a:rPr>
              <a:t>Outlier:</a:t>
            </a:r>
            <a:r>
              <a:rPr lang="ko-KR" altLang="en-US" spc="-1" dirty="0">
                <a:latin typeface="맑은 고딕"/>
                <a:ea typeface="DejaVu Sans"/>
              </a:rPr>
              <a:t> </a:t>
            </a:r>
            <a:r>
              <a:rPr lang="ko-KR" altLang="en-US" dirty="0"/>
              <a:t>정상적인 범위를 넘어서거나 도달하지 않은 데이터</a:t>
            </a:r>
            <a:r>
              <a:rPr lang="en-US" altLang="ko-KR" dirty="0"/>
              <a:t>, </a:t>
            </a:r>
            <a:r>
              <a:rPr lang="ko-KR" altLang="en-US" dirty="0"/>
              <a:t>모델링 성능에 안 좋은 영향을 미치므로 사전에 제거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AD9839-7C4B-4995-9998-04C448D2A992}"/>
              </a:ext>
            </a:extLst>
          </p:cNvPr>
          <p:cNvSpPr/>
          <p:nvPr/>
        </p:nvSpPr>
        <p:spPr>
          <a:xfrm>
            <a:off x="430913" y="238766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0</a:t>
            </a:r>
            <a: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사분위수</a:t>
            </a:r>
            <a:r>
              <a:rPr lang="en-US" altLang="ko-KR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(Q0): </a:t>
            </a:r>
            <a: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최소값</a:t>
            </a:r>
            <a:b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</a:br>
            <a:endParaRPr lang="ko-KR" altLang="en-US" dirty="0">
              <a:solidFill>
                <a:srgbClr val="000000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사분위수</a:t>
            </a:r>
            <a:r>
              <a:rPr lang="en-US" altLang="ko-KR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(Q1): </a:t>
            </a:r>
            <a: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최소값 </a:t>
            </a:r>
            <a:r>
              <a:rPr lang="en-US" altLang="ko-KR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~ 25% </a:t>
            </a:r>
            <a: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번째 값</a:t>
            </a:r>
            <a:b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</a:br>
            <a:endParaRPr lang="ko-KR" altLang="en-US" dirty="0">
              <a:solidFill>
                <a:srgbClr val="000000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사분위수</a:t>
            </a:r>
            <a:r>
              <a:rPr lang="en-US" altLang="ko-KR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(Q2): </a:t>
            </a:r>
            <a: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중앙값</a:t>
            </a:r>
            <a:b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</a:br>
            <a:endParaRPr lang="ko-KR" altLang="en-US" dirty="0">
              <a:solidFill>
                <a:srgbClr val="000000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사분위수</a:t>
            </a:r>
            <a:r>
              <a:rPr lang="en-US" altLang="ko-KR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(Q3): </a:t>
            </a:r>
            <a: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중앙값 </a:t>
            </a:r>
            <a:r>
              <a:rPr lang="en-US" altLang="ko-KR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~ 75% </a:t>
            </a:r>
            <a: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번째 값</a:t>
            </a:r>
            <a:b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</a:br>
            <a:endParaRPr lang="ko-KR" altLang="en-US" dirty="0">
              <a:solidFill>
                <a:srgbClr val="000000"/>
              </a:solidFill>
              <a:latin typeface="GulimChe" panose="020B0609000101010101" pitchFamily="49" charset="-127"/>
              <a:ea typeface="GulimChe" panose="020B0609000101010101" pitchFamily="49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4</a:t>
            </a:r>
            <a: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사분위수</a:t>
            </a:r>
            <a:r>
              <a:rPr lang="en-US" altLang="ko-KR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(Q4): </a:t>
            </a:r>
            <a:r>
              <a:rPr lang="ko-KR" altLang="en-US" dirty="0">
                <a:solidFill>
                  <a:srgbClr val="000000"/>
                </a:solidFill>
                <a:latin typeface="GulimChe" panose="020B0609000101010101" pitchFamily="49" charset="-127"/>
                <a:ea typeface="GulimChe" panose="020B0609000101010101" pitchFamily="49" charset="-127"/>
              </a:rPr>
              <a:t>최대값</a:t>
            </a:r>
            <a:endParaRPr lang="ko-KR" altLang="en-US" b="0" i="0" dirty="0">
              <a:solidFill>
                <a:srgbClr val="000000"/>
              </a:solidFill>
              <a:effectLst/>
              <a:latin typeface="GulimChe" panose="020B0609000101010101" pitchFamily="49" charset="-127"/>
              <a:ea typeface="GulimChe" panose="020B0609000101010101" pitchFamily="49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551BCD-5A1C-4D13-9E3F-A52490F6A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264" y="2256340"/>
            <a:ext cx="4105275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381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193847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제거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8562" y="1152608"/>
            <a:ext cx="11550617" cy="21170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440">
              <a:lnSpc>
                <a:spcPct val="150000"/>
              </a:lnSpc>
              <a:buClr>
                <a:srgbClr val="000000"/>
              </a:buClr>
            </a:pPr>
            <a:endParaRPr lang="en-US" altLang="ko-KR" dirty="0"/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dirty="0"/>
              <a:t>주요</a:t>
            </a:r>
            <a:r>
              <a:rPr lang="en-US" altLang="ko-KR" dirty="0"/>
              <a:t> </a:t>
            </a:r>
            <a:r>
              <a:rPr lang="ko-KR" altLang="en-US" dirty="0"/>
              <a:t>방법</a:t>
            </a:r>
            <a:endParaRPr lang="en-US" altLang="ko-KR" dirty="0"/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dirty="0"/>
              <a:t>     IQR (</a:t>
            </a:r>
            <a:r>
              <a:rPr lang="en-US" altLang="ko-KR" b="1" dirty="0"/>
              <a:t>Interquartile range</a:t>
            </a:r>
            <a:r>
              <a:rPr lang="en-US" altLang="ko-KR" dirty="0"/>
              <a:t>)</a:t>
            </a:r>
            <a:r>
              <a:rPr lang="ko-KR" altLang="en-US" dirty="0"/>
              <a:t>방식</a:t>
            </a:r>
            <a:endParaRPr lang="en-US" altLang="ko-KR" dirty="0"/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dirty="0"/>
              <a:t>     MAU </a:t>
            </a:r>
            <a:r>
              <a:rPr lang="ko-KR" altLang="en-US" dirty="0"/>
              <a:t>방식</a:t>
            </a:r>
            <a:endParaRPr lang="en-US" altLang="ko-KR" dirty="0"/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dirty="0"/>
              <a:t>     ESD(Extreme Studentized Deviation) </a:t>
            </a:r>
            <a:r>
              <a:rPr lang="ko-KR" altLang="en-US" dirty="0"/>
              <a:t>방식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DB4BD-6912-433E-92AB-5263D429CB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1" y="3835298"/>
            <a:ext cx="6696933" cy="217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12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46193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데이터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 </a:t>
            </a:r>
            <a:r>
              <a:rPr lang="ko-KR" altLang="en-US" sz="2800" b="1" spc="-1" dirty="0" err="1">
                <a:solidFill>
                  <a:srgbClr val="F2F2F2"/>
                </a:solidFill>
                <a:latin typeface="맑은 고딕"/>
              </a:rPr>
              <a:t>전처리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0031" y="950144"/>
            <a:ext cx="11550617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r>
              <a:rPr lang="en-US" altLang="ko-KR" dirty="0"/>
              <a:t>Type, Label </a:t>
            </a:r>
            <a:r>
              <a:rPr lang="ko-KR" altLang="en-US" dirty="0"/>
              <a:t>등이 일관적이지 않은 경우</a:t>
            </a:r>
            <a:endParaRPr lang="en-US" altLang="ko-K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프로그램에서 제공하는 함수를 통해 일괄적으로 변경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SQL: Cast, Python: </a:t>
            </a:r>
            <a:r>
              <a:rPr lang="en-US" altLang="ko-KR" dirty="0" err="1"/>
              <a:t>astype</a:t>
            </a:r>
            <a:r>
              <a:rPr lang="en-US" altLang="ko-KR" dirty="0"/>
              <a:t>())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Missing Value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수치형인</a:t>
            </a:r>
            <a:r>
              <a:rPr lang="ko-KR" altLang="en-US" dirty="0"/>
              <a:t> 경우 </a:t>
            </a:r>
            <a:r>
              <a:rPr lang="en-US" altLang="ko-KR" dirty="0"/>
              <a:t>Mean, Median </a:t>
            </a:r>
            <a:r>
              <a:rPr lang="ko-KR" altLang="en-US" dirty="0"/>
              <a:t>등 </a:t>
            </a:r>
            <a:r>
              <a:rPr lang="ko-KR" altLang="en-US" dirty="0" err="1"/>
              <a:t>대표값으로</a:t>
            </a:r>
            <a:r>
              <a:rPr lang="ko-KR" altLang="en-US" dirty="0"/>
              <a:t> 채우거나 실수 예측 모델링 활용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Linear Regression)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 err="1"/>
              <a:t>카테고리형인</a:t>
            </a:r>
            <a:r>
              <a:rPr lang="ko-KR" altLang="en-US" dirty="0"/>
              <a:t> 경우 </a:t>
            </a:r>
            <a:r>
              <a:rPr lang="en-US" altLang="ko-KR" dirty="0"/>
              <a:t>Mode</a:t>
            </a:r>
            <a:r>
              <a:rPr lang="ko-KR" altLang="en-US" dirty="0"/>
              <a:t>로 채우거나 분류 예측 모델링 활용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Logistic Regression)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Errors, Typo </a:t>
            </a:r>
            <a:r>
              <a:rPr lang="ko-KR" altLang="en-US" dirty="0"/>
              <a:t>발생의 경우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ko-KR" altLang="en-US" dirty="0"/>
              <a:t>텍스트 처리 함수 활용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Python: </a:t>
            </a:r>
            <a:r>
              <a:rPr lang="en-US" altLang="ko-KR" dirty="0" err="1"/>
              <a:t>str.replace</a:t>
            </a:r>
            <a:r>
              <a:rPr lang="en-US" altLang="ko-KR" dirty="0"/>
              <a:t>())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측정 단위</a:t>
            </a:r>
            <a:r>
              <a:rPr lang="en-US" altLang="ko-KR" dirty="0"/>
              <a:t>(scale)</a:t>
            </a:r>
            <a:r>
              <a:rPr lang="ko-KR" altLang="en-US" dirty="0"/>
              <a:t>이 차이가 클 경우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 err="1"/>
              <a:t>StarndardScale</a:t>
            </a:r>
            <a:r>
              <a:rPr lang="en-US" altLang="ko-KR" dirty="0"/>
              <a:t> or </a:t>
            </a:r>
            <a:r>
              <a:rPr lang="en-US" altLang="ko-KR" dirty="0" err="1"/>
              <a:t>MinMaxScaler</a:t>
            </a:r>
            <a:r>
              <a:rPr lang="en-US" altLang="ko-KR" dirty="0"/>
              <a:t> </a:t>
            </a:r>
            <a:r>
              <a:rPr lang="ko-KR" altLang="en-US" dirty="0"/>
              <a:t>통해 스케일링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편향된 분포의 변수가 존재하는 경우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log, sqrt </a:t>
            </a:r>
            <a:r>
              <a:rPr lang="ko-KR" altLang="en-US" dirty="0"/>
              <a:t>등 함수로 분포 변환</a:t>
            </a:r>
          </a:p>
          <a:p>
            <a:pPr lvl="1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이상치</a:t>
            </a:r>
            <a:r>
              <a:rPr lang="en-US" altLang="ko-KR" dirty="0"/>
              <a:t>(outlier)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IQR, Z-score, MAD </a:t>
            </a:r>
            <a:r>
              <a:rPr lang="ko-KR" altLang="en-US" dirty="0"/>
              <a:t>등 방식으로 이상치 제거</a:t>
            </a:r>
            <a:endParaRPr lang="en-US" altLang="ko-KR" dirty="0"/>
          </a:p>
          <a:p>
            <a:pPr lvl="1"/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변수가 많은 경우</a:t>
            </a:r>
            <a:r>
              <a:rPr lang="en-US" altLang="ko-KR" dirty="0"/>
              <a:t>(20</a:t>
            </a:r>
            <a:r>
              <a:rPr lang="ko-KR" altLang="en-US" dirty="0"/>
              <a:t>개 이상</a:t>
            </a:r>
            <a:r>
              <a:rPr lang="en-US" altLang="ko-KR" dirty="0"/>
              <a:t>)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ko-KR" dirty="0"/>
              <a:t>PCA </a:t>
            </a:r>
            <a:r>
              <a:rPr lang="ko-KR" altLang="en-US" dirty="0"/>
              <a:t>등으로 차원 축소하거나 변수 중요도 </a:t>
            </a:r>
            <a:r>
              <a:rPr lang="ko-KR" altLang="en-US" dirty="0" err="1"/>
              <a:t>파악후</a:t>
            </a:r>
            <a:r>
              <a:rPr lang="ko-KR" altLang="en-US" dirty="0"/>
              <a:t> 불필요 변수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449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3038245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관련 논문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5167BC-5C15-49B3-A883-A2525DCF8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99" y="953280"/>
            <a:ext cx="871537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531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3038245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관련 논문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AC3722-DCCD-4261-89FC-7BD1F9FE6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9" y="852966"/>
            <a:ext cx="6612779" cy="590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8846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3038245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관련 논문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56DC270-2085-4063-B651-E7FA98E2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1" y="1285831"/>
            <a:ext cx="9728840" cy="35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26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3038245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Outlier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관련 논문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238C50-1971-4BCE-81AA-6D1C1AEB6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761" y="852966"/>
            <a:ext cx="7791450" cy="583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4930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8562" y="1152608"/>
            <a:ext cx="11550617" cy="419411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pc="-1" dirty="0">
                <a:latin typeface="맑은 고딕"/>
                <a:ea typeface="DejaVu Sans"/>
              </a:rPr>
              <a:t>차원의 저주</a:t>
            </a:r>
            <a:r>
              <a:rPr lang="en-US" altLang="ko-KR" strike="noStrike" spc="-1" dirty="0">
                <a:latin typeface="맑은 고딕"/>
                <a:ea typeface="DejaVu Sans"/>
              </a:rPr>
              <a:t> : </a:t>
            </a:r>
            <a:r>
              <a:rPr lang="ko-KR" altLang="en-US" strike="noStrike" spc="-1" dirty="0">
                <a:latin typeface="맑은 고딕"/>
                <a:ea typeface="DejaVu Sans"/>
              </a:rPr>
              <a:t>데이터의 특성의 개수가 많아 질수록 훈련 </a:t>
            </a:r>
            <a:r>
              <a:rPr lang="ko-KR" altLang="en-US" spc="-1" dirty="0">
                <a:latin typeface="맑은 고딕"/>
                <a:ea typeface="DejaVu Sans"/>
              </a:rPr>
              <a:t>속도가 느리고 좋은 솔루션을 찾기 어려움</a:t>
            </a:r>
            <a:endParaRPr lang="en-US" altLang="ko-KR" dirty="0"/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endParaRPr lang="en-US" altLang="ko-KR" dirty="0"/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dirty="0"/>
              <a:t>차원을 축소시키면 잡음이나 불필요한 사항을 걸러 훈련 속도를 높이고 좋은 솔루션을 찾을 수 있음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데이터 시각화에 매우 유용 </a:t>
            </a:r>
            <a:endParaRPr lang="en-US" altLang="ko-KR" dirty="0"/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endParaRPr lang="en-US" altLang="ko-KR" dirty="0"/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dirty="0"/>
              <a:t>차원을 축소시키면 일부 정보가 유출되므로 성능이 나빠질 수 있음</a:t>
            </a:r>
            <a:r>
              <a:rPr lang="en-US" altLang="ko-KR" dirty="0"/>
              <a:t>.</a:t>
            </a:r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endParaRPr lang="en-US" altLang="ko-KR" dirty="0"/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dirty="0"/>
              <a:t>종류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/>
              <a:t>주성분 분석</a:t>
            </a:r>
            <a:r>
              <a:rPr lang="en-US" altLang="ko-KR" dirty="0"/>
              <a:t>(PCA)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ko-KR" altLang="en-US" dirty="0" err="1"/>
              <a:t>비음수</a:t>
            </a:r>
            <a:r>
              <a:rPr lang="ko-KR" altLang="en-US" dirty="0"/>
              <a:t> 행렬 분해</a:t>
            </a:r>
            <a:r>
              <a:rPr lang="en-US" altLang="ko-KR" dirty="0"/>
              <a:t>(NMF)</a:t>
            </a:r>
          </a:p>
        </p:txBody>
      </p:sp>
    </p:spTree>
    <p:extLst>
      <p:ext uri="{BB962C8B-B14F-4D97-AF65-F5344CB8AC3E}">
        <p14:creationId xmlns:p14="http://schemas.microsoft.com/office/powerpoint/2010/main" val="1478744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18D55703-4821-472A-8622-9E834E681A7E}"/>
              </a:ext>
            </a:extLst>
          </p:cNvPr>
          <p:cNvSpPr/>
          <p:nvPr/>
        </p:nvSpPr>
        <p:spPr>
          <a:xfrm>
            <a:off x="463484" y="1873100"/>
            <a:ext cx="8956019" cy="32608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특성들이 통계적으로 상관관계가 없도록 데이터셋을 회전시키는 기술</a:t>
            </a: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데이터 설명에 얼마나 </a:t>
            </a:r>
            <a:r>
              <a:rPr lang="ko-KR" altLang="en-US" sz="2000" spc="-1" dirty="0" err="1">
                <a:latin typeface="굴림"/>
              </a:rPr>
              <a:t>중요하냐에</a:t>
            </a:r>
            <a:r>
              <a:rPr lang="ko-KR" altLang="en-US" sz="2000" spc="-1" dirty="0">
                <a:latin typeface="굴림"/>
              </a:rPr>
              <a:t> 따라 새로운 특성 중 일부만 선택</a:t>
            </a: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주요 매개 변수</a:t>
            </a:r>
            <a:br>
              <a:rPr lang="en-US" altLang="ko-KR" sz="2000" spc="-1" dirty="0">
                <a:latin typeface="굴림"/>
              </a:rPr>
            </a:br>
            <a:r>
              <a:rPr lang="en-US" altLang="ko-KR" sz="2000" spc="-1" dirty="0">
                <a:latin typeface="굴림"/>
              </a:rPr>
              <a:t>1. </a:t>
            </a:r>
            <a:r>
              <a:rPr lang="ko-KR" altLang="en-US" sz="2000" spc="-1" dirty="0">
                <a:latin typeface="굴림"/>
              </a:rPr>
              <a:t>이웃의 수 </a:t>
            </a:r>
            <a:r>
              <a:rPr lang="en-US" altLang="ko-KR" sz="2000" spc="-1" dirty="0">
                <a:latin typeface="굴림"/>
              </a:rPr>
              <a:t>(k</a:t>
            </a:r>
            <a:r>
              <a:rPr lang="ko-KR" altLang="en-US" sz="2000" spc="-1" dirty="0">
                <a:latin typeface="굴림"/>
              </a:rPr>
              <a:t>의 값</a:t>
            </a:r>
            <a:r>
              <a:rPr lang="en-US" altLang="ko-KR" sz="2000" spc="-1" dirty="0">
                <a:latin typeface="굴림"/>
              </a:rPr>
              <a:t>) : </a:t>
            </a:r>
            <a:r>
              <a:rPr lang="ko-KR" altLang="en-US" sz="2000" spc="-1" dirty="0">
                <a:latin typeface="굴림"/>
              </a:rPr>
              <a:t>이웃의 수에 따라 분류가 달라지므로 조정 필요</a:t>
            </a:r>
            <a:br>
              <a:rPr lang="en-US" altLang="ko-KR" sz="2000" spc="-1" dirty="0">
                <a:latin typeface="굴림"/>
              </a:rPr>
            </a:br>
            <a:r>
              <a:rPr lang="en-US" altLang="ko-KR" sz="2000" spc="-1" dirty="0">
                <a:latin typeface="굴림"/>
              </a:rPr>
              <a:t>2. </a:t>
            </a:r>
            <a:r>
              <a:rPr lang="ko-KR" altLang="en-US" sz="2000" spc="-1" dirty="0">
                <a:latin typeface="굴림"/>
              </a:rPr>
              <a:t>데이터 사이의</a:t>
            </a:r>
            <a:r>
              <a:rPr lang="en-US" altLang="ko-KR" sz="2000" spc="-1" dirty="0">
                <a:latin typeface="굴림"/>
              </a:rPr>
              <a:t> </a:t>
            </a:r>
            <a:r>
              <a:rPr lang="ko-KR" altLang="en-US" sz="2000" spc="-1" dirty="0">
                <a:latin typeface="굴림"/>
              </a:rPr>
              <a:t>거리 재는 방법 </a:t>
            </a:r>
            <a:r>
              <a:rPr lang="en-US" altLang="ko-KR" sz="2000" spc="-1" dirty="0">
                <a:latin typeface="굴림"/>
              </a:rPr>
              <a:t>: </a:t>
            </a:r>
            <a:r>
              <a:rPr lang="ko-KR" altLang="en-US" sz="2000" spc="-1" dirty="0">
                <a:latin typeface="굴림"/>
              </a:rPr>
              <a:t>기본적으로 </a:t>
            </a:r>
            <a:r>
              <a:rPr lang="ko-KR" altLang="en-US" sz="2000" spc="-1" dirty="0" err="1">
                <a:latin typeface="굴림"/>
              </a:rPr>
              <a:t>유클리디안</a:t>
            </a:r>
            <a:r>
              <a:rPr lang="ko-KR" altLang="en-US" sz="2000" spc="-1" dirty="0">
                <a:latin typeface="굴림"/>
              </a:rPr>
              <a:t> 거리 방식 사용</a:t>
            </a:r>
            <a:endParaRPr lang="en-US" altLang="ko-KR" sz="2000" spc="-1" dirty="0">
              <a:latin typeface="굴림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EAD3F990-C8DE-429C-9787-F7540B321DA1}"/>
              </a:ext>
            </a:extLst>
          </p:cNvPr>
          <p:cNvSpPr/>
          <p:nvPr/>
        </p:nvSpPr>
        <p:spPr>
          <a:xfrm>
            <a:off x="286200" y="1045913"/>
            <a:ext cx="5410369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9CCE30D-7816-44EC-A53F-B854C8CA0F43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400594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FFBBEBE-6144-49E4-BDDD-DBD2F0C93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31" y="1437544"/>
            <a:ext cx="4848225" cy="4714875"/>
          </a:xfrm>
          <a:prstGeom prst="rect">
            <a:avLst/>
          </a:prstGeom>
        </p:spPr>
      </p:pic>
      <p:sp>
        <p:nvSpPr>
          <p:cNvPr id="17" name="CustomShape 2">
            <a:extLst>
              <a:ext uri="{FF2B5EF4-FFF2-40B4-BE49-F238E27FC236}">
                <a16:creationId xmlns:a16="http://schemas.microsoft.com/office/drawing/2014/main" id="{417BFC23-6488-4F87-B033-DD3A32D0BB46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509A0B44-BA44-4E2E-B172-3BBBAEFBD6AB}"/>
              </a:ext>
            </a:extLst>
          </p:cNvPr>
          <p:cNvSpPr/>
          <p:nvPr/>
        </p:nvSpPr>
        <p:spPr>
          <a:xfrm>
            <a:off x="286200" y="1045913"/>
            <a:ext cx="5410369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EBA3E143-EC19-4767-9392-8F311990DA78}"/>
              </a:ext>
            </a:extLst>
          </p:cNvPr>
          <p:cNvSpPr/>
          <p:nvPr/>
        </p:nvSpPr>
        <p:spPr>
          <a:xfrm>
            <a:off x="394904" y="1873100"/>
            <a:ext cx="6584473" cy="27991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데이터의 정보를 가장 많이 담고 있는 방향</a:t>
            </a:r>
            <a:br>
              <a:rPr lang="en-US" altLang="ko-KR" sz="2000" spc="-1" dirty="0">
                <a:latin typeface="굴림"/>
              </a:rPr>
            </a:br>
            <a:r>
              <a:rPr lang="en-US" altLang="ko-KR" sz="2000" spc="-1" dirty="0">
                <a:latin typeface="굴림"/>
              </a:rPr>
              <a:t>(</a:t>
            </a:r>
            <a:r>
              <a:rPr lang="ko-KR" altLang="en-US" sz="2000" spc="-1" dirty="0">
                <a:latin typeface="굴림"/>
              </a:rPr>
              <a:t>분산이 가장 큰 방향</a:t>
            </a:r>
            <a:r>
              <a:rPr lang="en-US" altLang="ko-KR" sz="2000" spc="-1" dirty="0">
                <a:latin typeface="굴림"/>
              </a:rPr>
              <a:t>)</a:t>
            </a:r>
            <a:r>
              <a:rPr lang="ko-KR" altLang="en-US" sz="2000" spc="-1" dirty="0">
                <a:latin typeface="굴림"/>
              </a:rPr>
              <a:t>을 찾고 이와 직각인 방향 중</a:t>
            </a:r>
            <a:br>
              <a:rPr lang="en-US" altLang="ko-KR" sz="2000" spc="-1" dirty="0">
                <a:latin typeface="굴림"/>
              </a:rPr>
            </a:br>
            <a:r>
              <a:rPr lang="ko-KR" altLang="en-US" sz="2000" spc="-1" dirty="0">
                <a:latin typeface="굴림"/>
              </a:rPr>
              <a:t>가장 많은 정보를 담은 방향을 찾아가는 알고리즘</a:t>
            </a: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주성분 </a:t>
            </a:r>
            <a:r>
              <a:rPr lang="en-US" altLang="ko-KR" sz="2000" spc="-1" dirty="0">
                <a:latin typeface="굴림"/>
              </a:rPr>
              <a:t>: </a:t>
            </a:r>
            <a:r>
              <a:rPr lang="ko-KR" altLang="en-US" sz="2000" spc="-1" dirty="0">
                <a:latin typeface="굴림"/>
              </a:rPr>
              <a:t>데이터에 있는 주된 분산의 방향</a:t>
            </a:r>
            <a:br>
              <a:rPr lang="en-US" altLang="ko-KR" sz="2000" spc="-1" dirty="0">
                <a:latin typeface="굴림"/>
              </a:rPr>
            </a:br>
            <a:r>
              <a:rPr lang="en-US" altLang="ko-KR" sz="2000" spc="-1" dirty="0">
                <a:latin typeface="굴림"/>
              </a:rPr>
              <a:t>            </a:t>
            </a:r>
            <a:r>
              <a:rPr lang="ko-KR" altLang="en-US" sz="2000" spc="-1" dirty="0">
                <a:latin typeface="굴림"/>
              </a:rPr>
              <a:t>일반적으로 원본 특성 개수만큼 주성분 존재</a:t>
            </a:r>
            <a:endParaRPr lang="en-US" altLang="ko-KR" sz="2000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978026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5BBA814D-0ECF-4DF2-A3A5-2F2B8C8FE1B7}"/>
              </a:ext>
            </a:extLst>
          </p:cNvPr>
          <p:cNvSpPr/>
          <p:nvPr/>
        </p:nvSpPr>
        <p:spPr>
          <a:xfrm>
            <a:off x="782204" y="1806594"/>
            <a:ext cx="6853036" cy="45735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#PCA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 전에 각 특성의 분산이 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되도록 스케일 조정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from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sklearn.datasets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import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load_breast_cancer</a:t>
            </a:r>
            <a:endParaRPr lang="en-US" altLang="ko-KR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cancer=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load_breast_cancer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scaler=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StandardScaler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scaler.fit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cancer.data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X_scaled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scaler.transform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cancer.data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b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&gt;&gt;&gt; from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sklearn.decomposition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import PCA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PCA(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n_components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=2)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pca.fit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X_scaled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X_pca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= 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pca.transform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X_scaled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print("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원본 데이터 형태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:",str(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X_scaled.shape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print("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축소된 데이터 형태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:",str(</a:t>
            </a:r>
            <a:r>
              <a:rPr lang="en-US" altLang="ko-KR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X_pca.shape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ko-KR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원본 데이터 형태: (569, 30)</a:t>
            </a:r>
            <a:b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</a:br>
            <a:r>
              <a:rPr lang="ko-KR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축소된 데이터 형태: (569, 2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FC7589FC-5683-469E-9E9F-00C4963DAD0E}"/>
              </a:ext>
            </a:extLst>
          </p:cNvPr>
          <p:cNvSpPr/>
          <p:nvPr/>
        </p:nvSpPr>
        <p:spPr>
          <a:xfrm>
            <a:off x="286200" y="1045913"/>
            <a:ext cx="5410369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C9365101-24CC-43C7-9942-F3036D86D86C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5C42AE8-9A39-4080-BCDA-A3B9FC43E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6504" y="2640384"/>
            <a:ext cx="565785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71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AE4EC4E6-FA20-443B-81C2-D4C2BB567C5F}"/>
              </a:ext>
            </a:extLst>
          </p:cNvPr>
          <p:cNvSpPr/>
          <p:nvPr/>
        </p:nvSpPr>
        <p:spPr>
          <a:xfrm>
            <a:off x="286200" y="2099767"/>
            <a:ext cx="6880386" cy="29880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#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클래스를 색으로 구분하여 처음 두 개의 주성분을 그래프로 나타냅니다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.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plt.figure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figsize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=(8,8))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mglearn.discrete_scatter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X_pca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[:,0],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X_pca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[:,1],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cancer.target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plt.legend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(["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악성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","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양성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"],loc="best")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plt.gca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().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set_aspect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("equal")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plt.xlabel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첫 번째 주성분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plt.ylabel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두 번째 주성분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")</a:t>
            </a:r>
            <a:endParaRPr lang="ko-KR" altLang="ko-KR" sz="1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endParaRPr lang="en-US" altLang="ko-KR" sz="1600" spc="-1" dirty="0">
              <a:latin typeface="굴림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0359D43-C470-4602-AA8C-CB79463DC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586" y="1996442"/>
            <a:ext cx="476250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stomShape 2">
            <a:extLst>
              <a:ext uri="{FF2B5EF4-FFF2-40B4-BE49-F238E27FC236}">
                <a16:creationId xmlns:a16="http://schemas.microsoft.com/office/drawing/2014/main" id="{9E1C38F0-AE79-4B53-A345-D043FA9E0E7C}"/>
              </a:ext>
            </a:extLst>
          </p:cNvPr>
          <p:cNvSpPr/>
          <p:nvPr/>
        </p:nvSpPr>
        <p:spPr>
          <a:xfrm>
            <a:off x="286200" y="1045913"/>
            <a:ext cx="5410369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8A37FA6-A0A0-4D7D-8BF1-9D820B698081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040711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AE4EC4E6-FA20-443B-81C2-D4C2BB567C5F}"/>
              </a:ext>
            </a:extLst>
          </p:cNvPr>
          <p:cNvSpPr/>
          <p:nvPr/>
        </p:nvSpPr>
        <p:spPr>
          <a:xfrm>
            <a:off x="286200" y="2099767"/>
            <a:ext cx="8711144" cy="2257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&gt;&gt;&gt;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plt.matshow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(pca.components_,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cmap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='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viridis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’)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plt.yticks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([0,1],['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첫 번째 주성분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','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두 번째 주성분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’])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plt.colorbar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plt.xticks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(range(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len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cancer.feature_names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)),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cancer.feature_names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, rotation=60, ha='left’)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plt.xlabel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특성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")</a:t>
            </a: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     </a:t>
            </a:r>
            <a:r>
              <a:rPr lang="en-US" altLang="ko-KR" sz="16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plt.ylabel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("</a:t>
            </a:r>
            <a:r>
              <a:rPr lang="ko-KR" altLang="en-US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주성분</a:t>
            </a:r>
            <a:r>
              <a:rPr lang="en-US" altLang="ko-KR" sz="16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")</a:t>
            </a:r>
            <a:endParaRPr lang="en-US" altLang="ko-KR" sz="1600" spc="-1" dirty="0">
              <a:latin typeface="굴림"/>
            </a:endParaRP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E1C38F0-AE79-4B53-A345-D043FA9E0E7C}"/>
              </a:ext>
            </a:extLst>
          </p:cNvPr>
          <p:cNvSpPr/>
          <p:nvPr/>
        </p:nvSpPr>
        <p:spPr>
          <a:xfrm>
            <a:off x="286200" y="1045913"/>
            <a:ext cx="5410369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8A37FA6-A0A0-4D7D-8BF1-9D820B698081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D2C354-0E73-4500-BD11-C1577A21A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919" y="4676387"/>
            <a:ext cx="84772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82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46193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데이터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 </a:t>
            </a:r>
            <a:r>
              <a:rPr lang="ko-KR" altLang="en-US" sz="2800" b="1" spc="-1" dirty="0" err="1">
                <a:solidFill>
                  <a:srgbClr val="F2F2F2"/>
                </a:solidFill>
                <a:latin typeface="맑은 고딕"/>
              </a:rPr>
              <a:t>전처리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78B82F-A5BD-4C28-B17E-95EA4588B5D9}"/>
              </a:ext>
            </a:extLst>
          </p:cNvPr>
          <p:cNvSpPr/>
          <p:nvPr/>
        </p:nvSpPr>
        <p:spPr>
          <a:xfrm>
            <a:off x="286200" y="1106425"/>
            <a:ext cx="8983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결측치</a:t>
            </a:r>
            <a:r>
              <a:rPr lang="ko-KR" altLang="en-US" dirty="0"/>
              <a:t> 확인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EA0BA32-C81D-4F54-ADDC-15CB0B7EC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857" y="1909195"/>
            <a:ext cx="33337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479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E1C38F0-AE79-4B53-A345-D043FA9E0E7C}"/>
              </a:ext>
            </a:extLst>
          </p:cNvPr>
          <p:cNvSpPr/>
          <p:nvPr/>
        </p:nvSpPr>
        <p:spPr>
          <a:xfrm>
            <a:off x="286200" y="1045913"/>
            <a:ext cx="711667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Analysis): </a:t>
            </a:r>
            <a:r>
              <a:rPr lang="ko-KR" altLang="en-US" sz="2400" b="1" spc="-1" dirty="0">
                <a:latin typeface="맑은 고딕"/>
                <a:ea typeface="DejaVu Sans"/>
              </a:rPr>
              <a:t>분꽃데이터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8A37FA6-A0A0-4D7D-8BF1-9D820B698081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CBA6524-005D-4F72-998C-0DE80EE54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368" y="1764357"/>
            <a:ext cx="5863045" cy="264825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FE0315-5EB7-4098-B131-3F81C7B9E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089" y="1853966"/>
            <a:ext cx="5556035" cy="3613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298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E1C38F0-AE79-4B53-A345-D043FA9E0E7C}"/>
              </a:ext>
            </a:extLst>
          </p:cNvPr>
          <p:cNvSpPr/>
          <p:nvPr/>
        </p:nvSpPr>
        <p:spPr>
          <a:xfrm>
            <a:off x="286200" y="1045913"/>
            <a:ext cx="711667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Analysis): </a:t>
            </a:r>
            <a:r>
              <a:rPr lang="ko-KR" altLang="en-US" sz="2400" b="1" spc="-1" dirty="0">
                <a:latin typeface="맑은 고딕"/>
                <a:ea typeface="DejaVu Sans"/>
              </a:rPr>
              <a:t>분꽃데이터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8A37FA6-A0A0-4D7D-8BF1-9D820B698081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F37F4D-DCAF-4089-9D45-588709F79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243" y="1903383"/>
            <a:ext cx="4962550" cy="165354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C77192F-DE0B-4544-A82F-07DD0E9A80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40" y="1577131"/>
            <a:ext cx="507544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8837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E1C38F0-AE79-4B53-A345-D043FA9E0E7C}"/>
              </a:ext>
            </a:extLst>
          </p:cNvPr>
          <p:cNvSpPr/>
          <p:nvPr/>
        </p:nvSpPr>
        <p:spPr>
          <a:xfrm>
            <a:off x="286200" y="1045913"/>
            <a:ext cx="711667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Analysis): </a:t>
            </a:r>
            <a:r>
              <a:rPr lang="ko-KR" altLang="en-US" sz="2400" b="1" spc="-1" dirty="0">
                <a:latin typeface="맑은 고딕"/>
                <a:ea typeface="DejaVu Sans"/>
              </a:rPr>
              <a:t>분꽃데이터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8A37FA6-A0A0-4D7D-8BF1-9D820B698081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262EA3-698E-4AC0-B58A-5840AC6F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46" y="1629692"/>
            <a:ext cx="6805873" cy="42929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DA556F-63E1-485B-9459-02264E4BE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655" y="1629692"/>
            <a:ext cx="4348145" cy="409609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265A590-254E-42B1-B7BB-C00B2945A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802" y="5962176"/>
            <a:ext cx="2565076" cy="79528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95763A-FD46-4227-9D14-465F655087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6293" y="5198778"/>
            <a:ext cx="1156694" cy="4429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DB7C31-32D9-4762-A655-4733216040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6293" y="5641767"/>
            <a:ext cx="1373839" cy="3077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2D4A18D-637F-4937-B8B4-9B4D79E9EA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7878" y="5821048"/>
            <a:ext cx="2824208" cy="62318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A524982-C145-4EA4-B8B3-FCA45474F92A}"/>
              </a:ext>
            </a:extLst>
          </p:cNvPr>
          <p:cNvSpPr/>
          <p:nvPr/>
        </p:nvSpPr>
        <p:spPr>
          <a:xfrm>
            <a:off x="813440" y="5896848"/>
            <a:ext cx="3935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Noto Serif KR"/>
              </a:rPr>
              <a:t>PCA</a:t>
            </a:r>
            <a:r>
              <a:rPr lang="ko-KR" altLang="en-US" dirty="0">
                <a:solidFill>
                  <a:srgbClr val="333333"/>
                </a:solidFill>
                <a:latin typeface="Noto Serif KR"/>
              </a:rPr>
              <a:t>로 구한 주성분의 값 즉</a:t>
            </a:r>
            <a:r>
              <a:rPr lang="en-US" altLang="ko-KR" dirty="0">
                <a:solidFill>
                  <a:srgbClr val="333333"/>
                </a:solidFill>
                <a:latin typeface="Noto Serif KR"/>
              </a:rPr>
              <a:t>, </a:t>
            </a:r>
            <a:r>
              <a:rPr lang="ko-KR" altLang="en-US" dirty="0">
                <a:solidFill>
                  <a:srgbClr val="333333"/>
                </a:solidFill>
                <a:latin typeface="Noto Serif KR"/>
              </a:rPr>
              <a:t>꽃의 크기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DBA9E3-FD7A-4CF0-A8B0-182481F992D0}"/>
              </a:ext>
            </a:extLst>
          </p:cNvPr>
          <p:cNvSpPr/>
          <p:nvPr/>
        </p:nvSpPr>
        <p:spPr>
          <a:xfrm>
            <a:off x="486804" y="6259564"/>
            <a:ext cx="17556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333333"/>
                </a:solidFill>
                <a:latin typeface="Arial Unicode MS"/>
                <a:ea typeface="Menlo"/>
              </a:rPr>
              <a:t>array</a:t>
            </a:r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([5. , 3.4])</a:t>
            </a:r>
            <a:r>
              <a:rPr lang="ko-KR" altLang="ko-KR" sz="1600" dirty="0"/>
              <a:t> </a:t>
            </a:r>
            <a:endParaRPr lang="ko-KR" altLang="ko-KR" sz="4400" dirty="0">
              <a:latin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379C51-156B-4FEA-A047-04CA3608C8F7}"/>
              </a:ext>
            </a:extLst>
          </p:cNvPr>
          <p:cNvSpPr/>
          <p:nvPr/>
        </p:nvSpPr>
        <p:spPr>
          <a:xfrm>
            <a:off x="2185874" y="6266180"/>
            <a:ext cx="22685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dirty="0" err="1">
                <a:solidFill>
                  <a:srgbClr val="333333"/>
                </a:solidFill>
                <a:latin typeface="Arial Unicode MS"/>
                <a:ea typeface="Menlo"/>
              </a:rPr>
              <a:t>array</a:t>
            </a:r>
            <a:r>
              <a:rPr lang="ko-KR" altLang="ko-KR" dirty="0">
                <a:solidFill>
                  <a:srgbClr val="333333"/>
                </a:solidFill>
                <a:latin typeface="Arial Unicode MS"/>
                <a:ea typeface="Menlo"/>
              </a:rPr>
              <a:t>([0.16136046])</a:t>
            </a:r>
            <a:r>
              <a:rPr lang="ko-KR" altLang="ko-KR" sz="1600" dirty="0"/>
              <a:t> </a:t>
            </a:r>
            <a:endParaRPr lang="ko-KR" altLang="ko-KR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3509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E1C38F0-AE79-4B53-A345-D043FA9E0E7C}"/>
              </a:ext>
            </a:extLst>
          </p:cNvPr>
          <p:cNvSpPr/>
          <p:nvPr/>
        </p:nvSpPr>
        <p:spPr>
          <a:xfrm>
            <a:off x="286200" y="1045913"/>
            <a:ext cx="6809021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Analysis): </a:t>
            </a:r>
            <a:r>
              <a:rPr lang="ko-KR" altLang="en-US" sz="2400" b="1" spc="-1" dirty="0">
                <a:latin typeface="맑은 고딕"/>
                <a:ea typeface="DejaVu Sans"/>
              </a:rPr>
              <a:t>얼굴사진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8A37FA6-A0A0-4D7D-8BF1-9D820B698081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C331643-6FDC-4D76-B806-2A063E1D1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64" y="1795462"/>
            <a:ext cx="4229100" cy="32670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5F91EDB-9E79-49E3-A87F-885710489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31" y="1947862"/>
            <a:ext cx="6809021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10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E1C38F0-AE79-4B53-A345-D043FA9E0E7C}"/>
              </a:ext>
            </a:extLst>
          </p:cNvPr>
          <p:cNvSpPr/>
          <p:nvPr/>
        </p:nvSpPr>
        <p:spPr>
          <a:xfrm>
            <a:off x="286200" y="1045913"/>
            <a:ext cx="6809021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Analysis): </a:t>
            </a:r>
            <a:r>
              <a:rPr lang="ko-KR" altLang="en-US" sz="2400" b="1" spc="-1" dirty="0">
                <a:latin typeface="맑은 고딕"/>
                <a:ea typeface="DejaVu Sans"/>
              </a:rPr>
              <a:t>얼굴사진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8A37FA6-A0A0-4D7D-8BF1-9D820B698081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E8C22D9-7BC7-4A6F-89BC-F903CE590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00" y="1742420"/>
            <a:ext cx="5288680" cy="15041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170F48-BFD1-4AA0-8D5C-1A8F096D9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896" y="3429000"/>
            <a:ext cx="5374055" cy="292146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246B365-3FB1-4ABB-83F5-134E63AA8A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906" y="1972612"/>
            <a:ext cx="5890894" cy="254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39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E1C38F0-AE79-4B53-A345-D043FA9E0E7C}"/>
              </a:ext>
            </a:extLst>
          </p:cNvPr>
          <p:cNvSpPr/>
          <p:nvPr/>
        </p:nvSpPr>
        <p:spPr>
          <a:xfrm>
            <a:off x="286200" y="1045913"/>
            <a:ext cx="6809021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Analysis): </a:t>
            </a:r>
            <a:r>
              <a:rPr lang="ko-KR" altLang="en-US" sz="2400" b="1" spc="-1" dirty="0">
                <a:latin typeface="맑은 고딕"/>
                <a:ea typeface="DejaVu Sans"/>
              </a:rPr>
              <a:t>얼굴사진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8A37FA6-A0A0-4D7D-8BF1-9D820B698081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BA9A2-ADE9-4ACA-B1B1-671FA4DA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10" y="1764357"/>
            <a:ext cx="3985683" cy="443510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9AE871C-D991-4026-814D-C5A52BC7D0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229" y="1873280"/>
            <a:ext cx="696697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590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E1C38F0-AE79-4B53-A345-D043FA9E0E7C}"/>
              </a:ext>
            </a:extLst>
          </p:cNvPr>
          <p:cNvSpPr/>
          <p:nvPr/>
        </p:nvSpPr>
        <p:spPr>
          <a:xfrm>
            <a:off x="286200" y="1045913"/>
            <a:ext cx="6809021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Analysis): </a:t>
            </a:r>
            <a:r>
              <a:rPr lang="ko-KR" altLang="en-US" sz="2400" b="1" spc="-1" dirty="0">
                <a:latin typeface="맑은 고딕"/>
                <a:ea typeface="DejaVu Sans"/>
              </a:rPr>
              <a:t>얼굴사진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8A37FA6-A0A0-4D7D-8BF1-9D820B698081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6F8D71D-B573-403D-A980-AEE6F37F3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40" y="1764357"/>
            <a:ext cx="4324350" cy="27146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326C901-07AF-4763-B1A3-FE3975D26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190" y="1533525"/>
            <a:ext cx="7143138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46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9E1C38F0-AE79-4B53-A345-D043FA9E0E7C}"/>
              </a:ext>
            </a:extLst>
          </p:cNvPr>
          <p:cNvSpPr/>
          <p:nvPr/>
        </p:nvSpPr>
        <p:spPr>
          <a:xfrm>
            <a:off x="286200" y="1045913"/>
            <a:ext cx="6809021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Analysis): </a:t>
            </a:r>
            <a:r>
              <a:rPr lang="ko-KR" altLang="en-US" sz="2400" b="1" spc="-1" dirty="0">
                <a:latin typeface="맑은 고딕"/>
                <a:ea typeface="DejaVu Sans"/>
              </a:rPr>
              <a:t>얼굴사진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E8A37FA6-A0A0-4D7D-8BF1-9D820B698081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74CC7F-D2F6-4784-BF50-CA226C1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827" y="1764357"/>
            <a:ext cx="4352925" cy="27622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BA0F61-B18B-41BA-B9D4-55CB176D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947" y="1437619"/>
            <a:ext cx="734561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6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18D55703-4821-472A-8622-9E834E681A7E}"/>
              </a:ext>
            </a:extLst>
          </p:cNvPr>
          <p:cNvSpPr/>
          <p:nvPr/>
        </p:nvSpPr>
        <p:spPr>
          <a:xfrm>
            <a:off x="463484" y="1847933"/>
            <a:ext cx="10409301" cy="3250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장점</a:t>
            </a:r>
            <a:br>
              <a:rPr lang="en-US" altLang="ko-KR" sz="2000" spc="-1" dirty="0">
                <a:latin typeface="굴림"/>
              </a:rPr>
            </a:br>
            <a:r>
              <a:rPr lang="en-US" altLang="ko-KR" sz="2000" spc="-1" dirty="0">
                <a:latin typeface="굴림"/>
              </a:rPr>
              <a:t>1. </a:t>
            </a:r>
            <a:r>
              <a:rPr lang="ko-KR" altLang="en-US" sz="2000" spc="-1" dirty="0">
                <a:latin typeface="굴림"/>
              </a:rPr>
              <a:t>차원을 축소하여 고차원 데이터 시각화에 용이</a:t>
            </a:r>
            <a:r>
              <a:rPr lang="en-US" altLang="ko-KR" sz="2000" spc="-1" dirty="0">
                <a:latin typeface="굴림"/>
              </a:rPr>
              <a:t> </a:t>
            </a:r>
            <a:br>
              <a:rPr lang="en-US" altLang="ko-KR" sz="2000" spc="-1" dirty="0">
                <a:latin typeface="굴림"/>
              </a:rPr>
            </a:br>
            <a:r>
              <a:rPr lang="en-US" altLang="ko-KR" sz="2000" spc="-1" dirty="0">
                <a:latin typeface="굴림"/>
              </a:rPr>
              <a:t>2. </a:t>
            </a:r>
            <a:r>
              <a:rPr lang="ko-KR" altLang="en-US" sz="2000" spc="-1" dirty="0">
                <a:latin typeface="굴림"/>
              </a:rPr>
              <a:t>학습과 적용이 간단</a:t>
            </a: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단점</a:t>
            </a:r>
            <a:br>
              <a:rPr lang="en-US" altLang="ko-KR" sz="2000" spc="-1" dirty="0">
                <a:latin typeface="굴림"/>
              </a:rPr>
            </a:br>
            <a:r>
              <a:rPr lang="en-US" altLang="ko-KR" sz="2000" spc="-1" dirty="0">
                <a:latin typeface="굴림"/>
              </a:rPr>
              <a:t>1. </a:t>
            </a:r>
            <a:r>
              <a:rPr lang="ko-KR" altLang="en-US" sz="2000" spc="-1" dirty="0">
                <a:latin typeface="굴림"/>
              </a:rPr>
              <a:t>주성분이 원본 데이터에 있는 어떤 방향에 대응하는 여러 특성이 조합된 형태이므로</a:t>
            </a:r>
            <a:br>
              <a:rPr lang="en-US" altLang="ko-KR" sz="2000" spc="-1" dirty="0">
                <a:latin typeface="굴림"/>
              </a:rPr>
            </a:br>
            <a:r>
              <a:rPr lang="en-US" altLang="ko-KR" sz="2000" spc="-1" dirty="0">
                <a:latin typeface="굴림"/>
              </a:rPr>
              <a:t>    </a:t>
            </a:r>
            <a:r>
              <a:rPr lang="ko-KR" altLang="en-US" sz="2000" spc="-1" dirty="0">
                <a:latin typeface="굴림"/>
              </a:rPr>
              <a:t>그래프의 축을 해석하기 어려움</a:t>
            </a:r>
            <a:endParaRPr lang="en-US" altLang="ko-KR" sz="2000" spc="-1" dirty="0">
              <a:latin typeface="굴림"/>
            </a:endParaRPr>
          </a:p>
        </p:txBody>
      </p:sp>
      <p:sp>
        <p:nvSpPr>
          <p:cNvPr id="8" name="CustomShape 2">
            <a:extLst>
              <a:ext uri="{FF2B5EF4-FFF2-40B4-BE49-F238E27FC236}">
                <a16:creationId xmlns:a16="http://schemas.microsoft.com/office/drawing/2014/main" id="{431F5C31-D798-44C4-A552-48C527432908}"/>
              </a:ext>
            </a:extLst>
          </p:cNvPr>
          <p:cNvSpPr/>
          <p:nvPr/>
        </p:nvSpPr>
        <p:spPr>
          <a:xfrm>
            <a:off x="286200" y="165600"/>
            <a:ext cx="1744045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trike="noStrike" spc="-1" dirty="0">
                <a:solidFill>
                  <a:srgbClr val="F2F2F2"/>
                </a:solidFill>
                <a:latin typeface="맑은 고딕"/>
              </a:rPr>
              <a:t>차원 축소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3B7792A3-C4F5-477F-92B7-8268464E8F9D}"/>
              </a:ext>
            </a:extLst>
          </p:cNvPr>
          <p:cNvSpPr/>
          <p:nvPr/>
        </p:nvSpPr>
        <p:spPr>
          <a:xfrm>
            <a:off x="286200" y="1045913"/>
            <a:ext cx="5410369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pc="-1" dirty="0">
                <a:latin typeface="맑은 고딕"/>
                <a:ea typeface="DejaVu Sans"/>
              </a:rPr>
              <a:t>PCA(Principal Component Analysis)</a:t>
            </a:r>
            <a:endParaRPr lang="en-US" sz="24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7801529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18D55703-4821-472A-8622-9E834E681A7E}"/>
              </a:ext>
            </a:extLst>
          </p:cNvPr>
          <p:cNvSpPr/>
          <p:nvPr/>
        </p:nvSpPr>
        <p:spPr>
          <a:xfrm>
            <a:off x="463484" y="1873100"/>
            <a:ext cx="10518305" cy="2337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유용한 특성을 </a:t>
            </a:r>
            <a:r>
              <a:rPr lang="ko-KR" altLang="en-US" sz="2000" spc="-1" dirty="0" err="1">
                <a:latin typeface="굴림"/>
              </a:rPr>
              <a:t>뽑아내기</a:t>
            </a:r>
            <a:r>
              <a:rPr lang="ko-KR" altLang="en-US" sz="2000" spc="-1" dirty="0">
                <a:latin typeface="굴림"/>
              </a:rPr>
              <a:t> 위한 학습 알고리즘</a:t>
            </a: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sz="2000" spc="-1" dirty="0">
                <a:latin typeface="굴림"/>
              </a:rPr>
              <a:t>PCA</a:t>
            </a:r>
            <a:r>
              <a:rPr lang="ko-KR" altLang="en-US" sz="2000" spc="-1" dirty="0">
                <a:latin typeface="굴림"/>
              </a:rPr>
              <a:t>와 비슷하고 차원 축소에도 사용 가능</a:t>
            </a: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여러 사람의 목소리가 담긴 오디오 트랙처럼 섞여 있는 데이터에서 원본 성분 구분 가능</a:t>
            </a:r>
            <a:endParaRPr lang="en-US" altLang="ko-KR" sz="2000" spc="-1" dirty="0">
              <a:latin typeface="굴림"/>
            </a:endParaRPr>
          </a:p>
        </p:txBody>
      </p:sp>
      <p:sp>
        <p:nvSpPr>
          <p:cNvPr id="13" name="CustomShape 2">
            <a:extLst>
              <a:ext uri="{FF2B5EF4-FFF2-40B4-BE49-F238E27FC236}">
                <a16:creationId xmlns:a16="http://schemas.microsoft.com/office/drawing/2014/main" id="{EAD3F990-C8DE-429C-9787-F7540B321DA1}"/>
              </a:ext>
            </a:extLst>
          </p:cNvPr>
          <p:cNvSpPr/>
          <p:nvPr/>
        </p:nvSpPr>
        <p:spPr>
          <a:xfrm>
            <a:off x="286200" y="1045913"/>
            <a:ext cx="8828356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b="1" spc="-1" dirty="0" err="1">
                <a:latin typeface="맑은 고딕"/>
                <a:ea typeface="DejaVu Sans"/>
              </a:rPr>
              <a:t>비음수</a:t>
            </a:r>
            <a:r>
              <a:rPr lang="ko-KR" altLang="en-US" sz="2400" b="1" spc="-1" dirty="0">
                <a:latin typeface="맑은 고딕"/>
                <a:ea typeface="DejaVu Sans"/>
              </a:rPr>
              <a:t> 행렬 분해</a:t>
            </a:r>
            <a:r>
              <a:rPr lang="en-US" sz="2400" b="1" spc="-1" dirty="0">
                <a:latin typeface="맑은 고딕"/>
                <a:ea typeface="DejaVu Sans"/>
              </a:rPr>
              <a:t>(NMF</a:t>
            </a:r>
            <a:r>
              <a:rPr lang="en-US" altLang="ko-KR" sz="2400" b="1" spc="-1" dirty="0">
                <a:latin typeface="맑은 고딕"/>
              </a:rPr>
              <a:t> : Non-negative</a:t>
            </a:r>
            <a:r>
              <a:rPr lang="ko-KR" altLang="en-US" sz="2400" b="1" spc="-1" dirty="0">
                <a:latin typeface="맑은 고딕"/>
              </a:rPr>
              <a:t> </a:t>
            </a:r>
            <a:r>
              <a:rPr lang="en-US" altLang="ko-KR" sz="2400" b="1" spc="-1" dirty="0">
                <a:latin typeface="맑은 고딕"/>
              </a:rPr>
              <a:t>Matrix Factorization</a:t>
            </a:r>
            <a:r>
              <a:rPr lang="en-US" sz="2400" b="1" spc="-1" dirty="0">
                <a:latin typeface="맑은 고딕"/>
                <a:ea typeface="DejaVu Sans"/>
              </a:rPr>
              <a:t>)</a:t>
            </a:r>
            <a:endParaRPr lang="en-US" sz="2400" b="0" strike="noStrike" spc="-1" dirty="0">
              <a:latin typeface="굴림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9CCE30D-7816-44EC-A53F-B854C8CA0F43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</p:spTree>
    <p:extLst>
      <p:ext uri="{BB962C8B-B14F-4D97-AF65-F5344CB8AC3E}">
        <p14:creationId xmlns:p14="http://schemas.microsoft.com/office/powerpoint/2010/main" val="3852217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46193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데이터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 </a:t>
            </a:r>
            <a:r>
              <a:rPr lang="ko-KR" altLang="en-US" sz="2800" b="1" spc="-1" dirty="0" err="1">
                <a:solidFill>
                  <a:srgbClr val="F2F2F2"/>
                </a:solidFill>
                <a:latin typeface="맑은 고딕"/>
              </a:rPr>
              <a:t>전처리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D16DA65-6766-4B3E-8B78-BDF16B7AE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30" y="1928944"/>
            <a:ext cx="10171325" cy="281922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D678B82F-A5BD-4C28-B17E-95EA4588B5D9}"/>
              </a:ext>
            </a:extLst>
          </p:cNvPr>
          <p:cNvSpPr/>
          <p:nvPr/>
        </p:nvSpPr>
        <p:spPr>
          <a:xfrm>
            <a:off x="286200" y="1106425"/>
            <a:ext cx="8983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</a:t>
            </a:r>
            <a:r>
              <a:rPr lang="en-US" altLang="ko-KR" dirty="0"/>
              <a:t>Type, Label </a:t>
            </a:r>
            <a:r>
              <a:rPr lang="ko-KR" altLang="en-US" dirty="0"/>
              <a:t>등이 일관적이지 않은 경우</a:t>
            </a:r>
            <a:r>
              <a:rPr lang="en-US" altLang="ko-KR" dirty="0"/>
              <a:t>: </a:t>
            </a:r>
            <a:r>
              <a:rPr lang="ko-KR" altLang="en-US" dirty="0"/>
              <a:t>날짜를 문자열로 변환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35306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417BFC23-6488-4F87-B033-DD3A32D0BB46}"/>
              </a:ext>
            </a:extLst>
          </p:cNvPr>
          <p:cNvSpPr/>
          <p:nvPr/>
        </p:nvSpPr>
        <p:spPr>
          <a:xfrm>
            <a:off x="286200" y="165600"/>
            <a:ext cx="3400781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차원축소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, </a:t>
            </a: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특성 추출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EBA3E143-EC19-4767-9392-8F311990DA78}"/>
              </a:ext>
            </a:extLst>
          </p:cNvPr>
          <p:cNvSpPr/>
          <p:nvPr/>
        </p:nvSpPr>
        <p:spPr>
          <a:xfrm>
            <a:off x="403293" y="1641545"/>
            <a:ext cx="9664290" cy="3250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데이터가 </a:t>
            </a:r>
            <a:r>
              <a:rPr lang="en-US" altLang="ko-KR" sz="2000" spc="-1" dirty="0">
                <a:latin typeface="굴림"/>
              </a:rPr>
              <a:t>0</a:t>
            </a:r>
            <a:r>
              <a:rPr lang="ko-KR" altLang="en-US" sz="2000" spc="-1" dirty="0">
                <a:latin typeface="굴림"/>
              </a:rPr>
              <a:t>보다 크거나 </a:t>
            </a:r>
            <a:r>
              <a:rPr lang="ko-KR" altLang="en-US" sz="2000" spc="-1" dirty="0" err="1">
                <a:latin typeface="굴림"/>
              </a:rPr>
              <a:t>같은지</a:t>
            </a:r>
            <a:r>
              <a:rPr lang="ko-KR" altLang="en-US" sz="2000" spc="-1" dirty="0">
                <a:latin typeface="굴림"/>
              </a:rPr>
              <a:t> 확인</a:t>
            </a: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데이터가 </a:t>
            </a:r>
            <a:r>
              <a:rPr lang="en-US" altLang="ko-KR" sz="2000" spc="-1" dirty="0">
                <a:latin typeface="굴림"/>
              </a:rPr>
              <a:t>(0,0)</a:t>
            </a:r>
            <a:r>
              <a:rPr lang="ko-KR" altLang="en-US" sz="2000" spc="-1" dirty="0">
                <a:latin typeface="굴림"/>
              </a:rPr>
              <a:t>에서 상대적으로 어디에 놓여 있는지가 중요</a:t>
            </a: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sz="2000" spc="-1" dirty="0">
                <a:latin typeface="굴림"/>
              </a:rPr>
              <a:t>PCA</a:t>
            </a:r>
            <a:r>
              <a:rPr lang="ko-KR" altLang="en-US" sz="2000" spc="-1" dirty="0">
                <a:latin typeface="굴림"/>
              </a:rPr>
              <a:t>와 반대로 성분 개수를 줄이면 특정 방향이 제거되고 전체 성분이 완전 바뀜</a:t>
            </a: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모든 성분을 동등하게 취급</a:t>
            </a: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데이터에 있는 유용한 패턴을 찾는데 주로 활용</a:t>
            </a: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z="2000" spc="-1" dirty="0">
                <a:latin typeface="굴림"/>
              </a:rPr>
              <a:t>소리</a:t>
            </a:r>
            <a:r>
              <a:rPr lang="en-US" altLang="ko-KR" sz="2000" spc="-1" dirty="0">
                <a:latin typeface="굴림"/>
              </a:rPr>
              <a:t>, </a:t>
            </a:r>
            <a:r>
              <a:rPr lang="ko-KR" altLang="en-US" sz="2000" spc="-1" dirty="0">
                <a:latin typeface="굴림"/>
              </a:rPr>
              <a:t>유전자 표현</a:t>
            </a:r>
            <a:r>
              <a:rPr lang="en-US" altLang="ko-KR" sz="2000" spc="-1" dirty="0">
                <a:latin typeface="굴림"/>
              </a:rPr>
              <a:t>, </a:t>
            </a:r>
            <a:r>
              <a:rPr lang="ko-KR" altLang="en-US" sz="2000" spc="-1" dirty="0">
                <a:latin typeface="굴림"/>
              </a:rPr>
              <a:t>텍스트 데이터 등 덧붙이는 구조를 가진 데이터에 적합</a:t>
            </a:r>
            <a:endParaRPr lang="en-US" altLang="ko-KR" sz="2000" spc="-1" dirty="0">
              <a:latin typeface="굴림"/>
            </a:endParaRPr>
          </a:p>
          <a:p>
            <a:pPr marL="343080" indent="-34164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endParaRPr lang="en-US" altLang="ko-KR" sz="2000" spc="-1" dirty="0">
              <a:latin typeface="굴림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36DF7721-5B7C-4880-9E9C-C8D1730A2DAA}"/>
              </a:ext>
            </a:extLst>
          </p:cNvPr>
          <p:cNvSpPr/>
          <p:nvPr/>
        </p:nvSpPr>
        <p:spPr>
          <a:xfrm>
            <a:off x="286200" y="1045913"/>
            <a:ext cx="347734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b="1" spc="-1" dirty="0" err="1">
                <a:latin typeface="맑은 고딕"/>
                <a:ea typeface="DejaVu Sans"/>
              </a:rPr>
              <a:t>비음수</a:t>
            </a:r>
            <a:r>
              <a:rPr lang="ko-KR" altLang="en-US" sz="2400" b="1" spc="-1" dirty="0">
                <a:latin typeface="맑은 고딕"/>
                <a:ea typeface="DejaVu Sans"/>
              </a:rPr>
              <a:t> 행렬 분해</a:t>
            </a:r>
            <a:r>
              <a:rPr lang="en-US" sz="2400" b="1" spc="-1" dirty="0">
                <a:latin typeface="맑은 고딕"/>
                <a:ea typeface="DejaVu Sans"/>
              </a:rPr>
              <a:t>(NMF)</a:t>
            </a:r>
            <a:endParaRPr lang="en-US" sz="2400" b="0" strike="noStrike" spc="-1" dirty="0">
              <a:latin typeface="굴림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111663B-9FC1-47F6-B15A-BC406131B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764" y="4334749"/>
            <a:ext cx="5744455" cy="243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3351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2425680" y="2900160"/>
            <a:ext cx="7394400" cy="1003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0" strike="noStrike" spc="-1">
                <a:solidFill>
                  <a:srgbClr val="4472C4"/>
                </a:solidFill>
                <a:latin typeface="맑은 고딕"/>
                <a:ea typeface="DejaVu Sans"/>
              </a:rPr>
              <a:t>THANK FOR YOUR ATTENTION</a:t>
            </a:r>
            <a:endParaRPr lang="en-US" sz="4000" b="0" strike="noStrike" spc="-1">
              <a:latin typeface="굴림"/>
            </a:endParaRPr>
          </a:p>
        </p:txBody>
      </p:sp>
      <p:sp>
        <p:nvSpPr>
          <p:cNvPr id="233" name="Line 2"/>
          <p:cNvSpPr/>
          <p:nvPr/>
        </p:nvSpPr>
        <p:spPr>
          <a:xfrm>
            <a:off x="1352520" y="4329720"/>
            <a:ext cx="9553680" cy="0"/>
          </a:xfrm>
          <a:prstGeom prst="line">
            <a:avLst/>
          </a:prstGeom>
          <a:ln w="76320">
            <a:solidFill>
              <a:srgbClr val="3F6E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3"/>
          <p:cNvSpPr/>
          <p:nvPr/>
        </p:nvSpPr>
        <p:spPr>
          <a:xfrm>
            <a:off x="1339200" y="2456280"/>
            <a:ext cx="9554040" cy="0"/>
          </a:xfrm>
          <a:prstGeom prst="line">
            <a:avLst/>
          </a:prstGeom>
          <a:ln w="76320">
            <a:solidFill>
              <a:srgbClr val="3F6EC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46193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데이터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 </a:t>
            </a:r>
            <a:r>
              <a:rPr lang="ko-KR" altLang="en-US" sz="2800" b="1" spc="-1" dirty="0" err="1">
                <a:solidFill>
                  <a:srgbClr val="F2F2F2"/>
                </a:solidFill>
                <a:latin typeface="맑은 고딕"/>
              </a:rPr>
              <a:t>전처리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78B82F-A5BD-4C28-B17E-95EA4588B5D9}"/>
              </a:ext>
            </a:extLst>
          </p:cNvPr>
          <p:cNvSpPr/>
          <p:nvPr/>
        </p:nvSpPr>
        <p:spPr>
          <a:xfrm>
            <a:off x="286200" y="1106425"/>
            <a:ext cx="8983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r>
              <a:rPr lang="en-US" altLang="ko-KR" dirty="0"/>
              <a:t>: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B119DC-CE98-47AF-9035-B950B42B0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55" y="3594646"/>
            <a:ext cx="6661211" cy="30977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06BEC71-5703-4E86-82C9-F115AC3D43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33" y="1603921"/>
            <a:ext cx="7047189" cy="19907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EC530CF-6774-4221-BD2E-5A2B93E6C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655" y="1603921"/>
            <a:ext cx="42195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6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46193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데이터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 </a:t>
            </a:r>
            <a:r>
              <a:rPr lang="ko-KR" altLang="en-US" sz="2800" b="1" spc="-1" dirty="0" err="1">
                <a:solidFill>
                  <a:srgbClr val="F2F2F2"/>
                </a:solidFill>
                <a:latin typeface="맑은 고딕"/>
              </a:rPr>
              <a:t>전처리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78B82F-A5BD-4C28-B17E-95EA4588B5D9}"/>
              </a:ext>
            </a:extLst>
          </p:cNvPr>
          <p:cNvSpPr/>
          <p:nvPr/>
        </p:nvSpPr>
        <p:spPr>
          <a:xfrm>
            <a:off x="286200" y="1106425"/>
            <a:ext cx="8983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결측치</a:t>
            </a:r>
            <a:r>
              <a:rPr lang="ko-KR" altLang="en-US" dirty="0"/>
              <a:t> 처리</a:t>
            </a:r>
            <a:r>
              <a:rPr lang="en-US" altLang="ko-KR" dirty="0"/>
              <a:t>: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67D7CCB-774A-48E5-9A44-4D4B9D290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46" y="1925753"/>
            <a:ext cx="4533900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82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46193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데이터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 </a:t>
            </a:r>
            <a:r>
              <a:rPr lang="ko-KR" altLang="en-US" sz="2800" b="1" spc="-1" dirty="0" err="1">
                <a:solidFill>
                  <a:srgbClr val="F2F2F2"/>
                </a:solidFill>
                <a:latin typeface="맑은 고딕"/>
              </a:rPr>
              <a:t>전처리</a:t>
            </a:r>
            <a:endParaRPr lang="en-US" sz="2800" b="0" strike="noStrike" spc="-1" dirty="0">
              <a:latin typeface="굴림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F1B970C6-D844-473B-972E-3267BD53535C}"/>
              </a:ext>
            </a:extLst>
          </p:cNvPr>
          <p:cNvSpPr/>
          <p:nvPr/>
        </p:nvSpPr>
        <p:spPr>
          <a:xfrm>
            <a:off x="328562" y="1152608"/>
            <a:ext cx="11550617" cy="46100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spc="-1" dirty="0">
                <a:latin typeface="맑은 고딕"/>
                <a:ea typeface="DejaVu Sans"/>
              </a:rPr>
              <a:t>알고리즘들에 맞게 데이터의 특성 값을 조정</a:t>
            </a:r>
            <a:endParaRPr lang="en-US" altLang="ko-KR" spc="-1" dirty="0">
              <a:latin typeface="맑은 고딕"/>
              <a:ea typeface="DejaVu Sans"/>
            </a:endParaRPr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endParaRPr lang="en-US" altLang="ko-KR" dirty="0"/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ko-KR" altLang="en-US" dirty="0"/>
              <a:t>보통 특성마다 스케일을 조정해서 데이터 변경</a:t>
            </a:r>
            <a:endParaRPr lang="en-US" altLang="ko-KR" dirty="0"/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endParaRPr lang="en-US" altLang="ko-KR" dirty="0"/>
          </a:p>
          <a:p>
            <a:pPr marL="285840" indent="-284400">
              <a:lnSpc>
                <a:spcPct val="15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StandardScaler</a:t>
            </a:r>
            <a:r>
              <a:rPr lang="en-US" altLang="ko-KR" dirty="0"/>
              <a:t>: </a:t>
            </a:r>
            <a:r>
              <a:rPr lang="ko-KR" altLang="en-US" dirty="0"/>
              <a:t>각 특성의 평균 </a:t>
            </a:r>
            <a:r>
              <a:rPr lang="en-US" altLang="ko-KR" dirty="0"/>
              <a:t>0, </a:t>
            </a:r>
            <a:r>
              <a:rPr lang="ko-KR" altLang="en-US" dirty="0"/>
              <a:t>분산 </a:t>
            </a:r>
            <a:r>
              <a:rPr lang="en-US" altLang="ko-KR" dirty="0"/>
              <a:t>1</a:t>
            </a:r>
            <a:r>
              <a:rPr lang="ko-KR" altLang="en-US" dirty="0"/>
              <a:t>로 변경하여 모든 특성이 같은 크기로 변경</a:t>
            </a:r>
            <a:br>
              <a:rPr lang="en-US" altLang="ko-KR" dirty="0"/>
            </a:br>
            <a:r>
              <a:rPr lang="en-US" altLang="ko-KR" dirty="0"/>
              <a:t>- </a:t>
            </a:r>
            <a:r>
              <a:rPr lang="en-US" altLang="ko-KR" dirty="0" err="1"/>
              <a:t>RobustScaler</a:t>
            </a:r>
            <a:r>
              <a:rPr lang="en-US" altLang="ko-KR" dirty="0"/>
              <a:t>: </a:t>
            </a:r>
            <a:r>
              <a:rPr lang="ko-KR" altLang="en-US" dirty="0"/>
              <a:t>중간값</a:t>
            </a:r>
            <a:r>
              <a:rPr lang="en-US" altLang="ko-KR" dirty="0"/>
              <a:t>, </a:t>
            </a:r>
            <a:r>
              <a:rPr lang="ko-KR" altLang="en-US" dirty="0" err="1"/>
              <a:t>사분위</a:t>
            </a:r>
            <a:r>
              <a:rPr lang="ko-KR" altLang="en-US" dirty="0"/>
              <a:t> 값 사용</a:t>
            </a:r>
            <a:endParaRPr lang="en-US" altLang="ko-KR" dirty="0"/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dirty="0"/>
              <a:t>     - </a:t>
            </a:r>
            <a:r>
              <a:rPr lang="en-US" altLang="ko-KR" dirty="0" err="1"/>
              <a:t>MinMaxScaler</a:t>
            </a:r>
            <a:r>
              <a:rPr lang="en-US" altLang="ko-KR" dirty="0"/>
              <a:t>:</a:t>
            </a:r>
            <a:r>
              <a:rPr lang="ko-KR" altLang="en-US" dirty="0"/>
              <a:t> 모든 특성 값이 </a:t>
            </a:r>
            <a:r>
              <a:rPr lang="en-US" altLang="ko-KR" dirty="0"/>
              <a:t>[0 -1] </a:t>
            </a:r>
            <a:r>
              <a:rPr lang="ko-KR" altLang="en-US" dirty="0"/>
              <a:t>사이에 위치하도록 데이터 변경</a:t>
            </a:r>
            <a:endParaRPr lang="en-US" altLang="ko-KR" dirty="0"/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dirty="0"/>
              <a:t>     - Normalizer: </a:t>
            </a:r>
            <a:r>
              <a:rPr lang="ko-KR" altLang="en-US" dirty="0"/>
              <a:t>특정</a:t>
            </a:r>
            <a:r>
              <a:rPr lang="en-US" altLang="ko-KR" dirty="0"/>
              <a:t> </a:t>
            </a:r>
            <a:r>
              <a:rPr lang="ko-KR" altLang="en-US" dirty="0"/>
              <a:t>벡터의 </a:t>
            </a:r>
            <a:r>
              <a:rPr lang="ko-KR" altLang="en-US" dirty="0" err="1"/>
              <a:t>유클리디언</a:t>
            </a:r>
            <a:r>
              <a:rPr lang="ko-KR" altLang="en-US" dirty="0"/>
              <a:t> 길이가 </a:t>
            </a:r>
            <a:r>
              <a:rPr lang="en-US" altLang="ko-KR" dirty="0"/>
              <a:t>1</a:t>
            </a:r>
            <a:r>
              <a:rPr lang="ko-KR" altLang="en-US" dirty="0"/>
              <a:t>이 되도록 데이터 포인트를 조정</a:t>
            </a:r>
            <a:endParaRPr lang="en-US" altLang="ko-KR" dirty="0"/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dirty="0"/>
              <a:t>     - </a:t>
            </a:r>
            <a:r>
              <a:rPr lang="en-US" altLang="ko-KR" dirty="0" err="1"/>
              <a:t>QuantileTransformer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1,000 </a:t>
            </a:r>
            <a:r>
              <a:rPr lang="ko-KR" altLang="en-US" dirty="0"/>
              <a:t>개의 분위를 사용하여 데이터를 균등하게 분포</a:t>
            </a:r>
            <a:endParaRPr lang="en-US" altLang="ko-KR" dirty="0"/>
          </a:p>
          <a:p>
            <a:pPr marL="1440">
              <a:lnSpc>
                <a:spcPct val="150000"/>
              </a:lnSpc>
              <a:buClr>
                <a:srgbClr val="000000"/>
              </a:buClr>
            </a:pPr>
            <a:r>
              <a:rPr lang="en-US" altLang="ko-KR" dirty="0"/>
              <a:t>     -</a:t>
            </a:r>
            <a:r>
              <a:rPr lang="en-US" altLang="ko-KR" dirty="0" err="1"/>
              <a:t>PowerTransformer</a:t>
            </a:r>
            <a:r>
              <a:rPr lang="en-US" altLang="ko-KR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050011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0" y="0"/>
            <a:ext cx="12190680" cy="787680"/>
          </a:xfrm>
          <a:prstGeom prst="rect">
            <a:avLst/>
          </a:prstGeom>
          <a:solidFill>
            <a:srgbClr val="4472C4"/>
          </a:solidFill>
          <a:ln w="25560">
            <a:solidFill>
              <a:srgbClr val="32549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CustomShape 2"/>
          <p:cNvSpPr/>
          <p:nvPr/>
        </p:nvSpPr>
        <p:spPr>
          <a:xfrm>
            <a:off x="286200" y="165600"/>
            <a:ext cx="2461934" cy="5217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ko-KR" altLang="en-US" sz="2800" b="1" spc="-1" dirty="0">
                <a:solidFill>
                  <a:srgbClr val="F2F2F2"/>
                </a:solidFill>
                <a:latin typeface="맑은 고딕"/>
              </a:rPr>
              <a:t>데이터</a:t>
            </a:r>
            <a:r>
              <a:rPr lang="en-US" altLang="ko-KR" sz="2800" b="1" spc="-1" dirty="0">
                <a:solidFill>
                  <a:srgbClr val="F2F2F2"/>
                </a:solidFill>
                <a:latin typeface="맑은 고딕"/>
              </a:rPr>
              <a:t> </a:t>
            </a:r>
            <a:r>
              <a:rPr lang="ko-KR" altLang="en-US" sz="2800" b="1" spc="-1" dirty="0" err="1">
                <a:solidFill>
                  <a:srgbClr val="F2F2F2"/>
                </a:solidFill>
                <a:latin typeface="맑은 고딕"/>
              </a:rPr>
              <a:t>전처리</a:t>
            </a:r>
            <a:endParaRPr lang="en-US" sz="2800" b="0" strike="noStrike" spc="-1" dirty="0">
              <a:latin typeface="굴림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BCFDE3-D296-4D93-B387-D1456F7AE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62" y="1123950"/>
            <a:ext cx="7207935" cy="509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18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2019-09-10_오효석_비철금속분석</Template>
  <TotalTime>16485</TotalTime>
  <Words>1190</Words>
  <Application>Microsoft Office PowerPoint</Application>
  <PresentationFormat>와이드스크린</PresentationFormat>
  <Paragraphs>273</Paragraphs>
  <Slides>51</Slides>
  <Notes>49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Arial Unicode MS</vt:lpstr>
      <vt:lpstr>Noto Serif KR</vt:lpstr>
      <vt:lpstr>Spoqa Han Sans</vt:lpstr>
      <vt:lpstr>굴림</vt:lpstr>
      <vt:lpstr>굴림체</vt:lpstr>
      <vt:lpstr>맑은 고딕</vt:lpstr>
      <vt:lpstr>Arial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오효석</dc:creator>
  <dc:description/>
  <cp:lastModifiedBy>Yoo KWAN-HEE</cp:lastModifiedBy>
  <cp:revision>152</cp:revision>
  <cp:lastPrinted>2017-04-26T00:03:27Z</cp:lastPrinted>
  <dcterms:created xsi:type="dcterms:W3CDTF">2019-09-23T16:33:12Z</dcterms:created>
  <dcterms:modified xsi:type="dcterms:W3CDTF">2019-11-24T18:04:02Z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77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106</vt:i4>
  </property>
</Properties>
</file>