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2" r:id="rId6"/>
    <p:sldId id="616" r:id="rId7"/>
    <p:sldId id="313" r:id="rId8"/>
    <p:sldId id="263" r:id="rId9"/>
    <p:sldId id="617" r:id="rId10"/>
    <p:sldId id="618" r:id="rId11"/>
    <p:sldId id="260" r:id="rId12"/>
    <p:sldId id="261" r:id="rId13"/>
    <p:sldId id="264" r:id="rId14"/>
    <p:sldId id="265" r:id="rId15"/>
    <p:sldId id="372" r:id="rId16"/>
    <p:sldId id="373" r:id="rId17"/>
    <p:sldId id="374" r:id="rId18"/>
    <p:sldId id="375" r:id="rId19"/>
    <p:sldId id="376" r:id="rId20"/>
    <p:sldId id="619" r:id="rId21"/>
    <p:sldId id="620" r:id="rId22"/>
    <p:sldId id="621" r:id="rId23"/>
    <p:sldId id="622" r:id="rId24"/>
    <p:sldId id="623" r:id="rId25"/>
    <p:sldId id="615" r:id="rId26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3844" autoAdjust="0"/>
  </p:normalViewPr>
  <p:slideViewPr>
    <p:cSldViewPr>
      <p:cViewPr varScale="1">
        <p:scale>
          <a:sx n="108" d="100"/>
          <a:sy n="108" d="100"/>
        </p:scale>
        <p:origin x="188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442"/>
    </p:cViewPr>
  </p:sorterViewPr>
  <p:notesViewPr>
    <p:cSldViewPr>
      <p:cViewPr varScale="1">
        <p:scale>
          <a:sx n="65" d="100"/>
          <a:sy n="65" d="100"/>
        </p:scale>
        <p:origin x="-1670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1373C78-842A-4A0C-99EB-669C0E453087}" type="datetimeFigureOut">
              <a:rPr lang="ko-KR" altLang="en-US" smtClean="0"/>
              <a:pPr/>
              <a:t>2020-09-28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6E6C4BA-6390-4FB0-8DF4-2334C2A239F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1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14348" y="1428736"/>
            <a:ext cx="7772400" cy="1470025"/>
          </a:xfrm>
        </p:spPr>
        <p:txBody>
          <a:bodyPr/>
          <a:lstStyle/>
          <a:p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71475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F9E9-9030-48CB-B7A9-F5290C775429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928670"/>
            <a:ext cx="9144000" cy="142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5D0E-F8F6-483D-8BE5-A86C44AF0BF1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9057-79FB-43BD-8C6F-ACCA15372E05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254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142984"/>
            <a:ext cx="8786874" cy="5357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buSzPct val="85000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6240" y="6572272"/>
            <a:ext cx="2133600" cy="285728"/>
          </a:xfrm>
        </p:spPr>
        <p:txBody>
          <a:bodyPr/>
          <a:lstStyle/>
          <a:p>
            <a:fld id="{106189E0-1375-400D-84C6-D1FD621F111F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72240" y="6572272"/>
            <a:ext cx="2133600" cy="285728"/>
          </a:xfrm>
        </p:spPr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86688" y="0"/>
            <a:ext cx="1357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22E4-49B0-47DC-A72B-C10471475C49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928670"/>
            <a:ext cx="9144000" cy="142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84AC-2749-4FFB-9A56-DA7A37DD7648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EE6A-809B-4710-953D-4C14A7ADEB14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A5A2-8B99-4478-A25D-D7ED053A73A8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6240" y="6492875"/>
            <a:ext cx="2133600" cy="365125"/>
          </a:xfrm>
        </p:spPr>
        <p:txBody>
          <a:bodyPr/>
          <a:lstStyle/>
          <a:p>
            <a:fld id="{C7DA5F01-E880-4938-9F38-97C5DEE7C47D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72240" y="6492875"/>
            <a:ext cx="2133600" cy="365125"/>
          </a:xfrm>
        </p:spPr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7444-B2E5-472C-813B-A22175D0CF0B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12D3-110F-4C97-932E-51D9244C3F6B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1214422"/>
            <a:ext cx="8786874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624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4B343-CFC6-4C0A-B027-111FD3310FE0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7224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18"/>
          <p:cNvCxnSpPr>
            <a:cxnSpLocks noChangeShapeType="1"/>
          </p:cNvCxnSpPr>
          <p:nvPr userDrawn="1"/>
        </p:nvCxnSpPr>
        <p:spPr bwMode="auto">
          <a:xfrm>
            <a:off x="0" y="1006932"/>
            <a:ext cx="9144000" cy="1587"/>
          </a:xfrm>
          <a:prstGeom prst="line">
            <a:avLst/>
          </a:prstGeom>
          <a:noFill/>
          <a:ln w="38100" cmpd="thickThin" algn="ctr">
            <a:solidFill>
              <a:srgbClr val="993300"/>
            </a:solidFill>
            <a:round/>
            <a:headEnd/>
            <a:tailEnd/>
          </a:ln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786688" y="0"/>
            <a:ext cx="1357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SzPct val="85000"/>
        <a:buFont typeface="Symbol" pitchFamily="18" charset="2"/>
        <a:buChar char="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85000"/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836712"/>
            <a:ext cx="7992888" cy="208823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dirty="0" err="1"/>
              <a:t>파이션</a:t>
            </a:r>
            <a:r>
              <a:rPr lang="ko-KR" altLang="en-US" dirty="0"/>
              <a:t> 프로그램을 위한 환경 구축</a:t>
            </a:r>
            <a:endParaRPr lang="ko-KR" altLang="en-US" sz="4000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1331640" y="4365104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dirty="0"/>
              <a:t>류관희</a:t>
            </a:r>
            <a:endParaRPr lang="en-US" altLang="ko-KR" dirty="0"/>
          </a:p>
          <a:p>
            <a:r>
              <a:rPr lang="ko-KR" altLang="en-US" dirty="0"/>
              <a:t>충북대학교 산업인공지능학과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B8EC8-C7EF-43AF-8572-E99674F6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파이션</a:t>
            </a:r>
            <a:r>
              <a:rPr lang="ko-KR" altLang="en-US" dirty="0"/>
              <a:t> 실행 </a:t>
            </a:r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79A34-7696-4D02-96BB-021C31FD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0310BB-D226-42AB-9F75-D1BC0DF9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10B25A-1A08-44ED-83C1-0826665DF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9" y="1268760"/>
            <a:ext cx="8712968" cy="318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29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구현환경 구축하기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endParaRPr lang="en-US" altLang="ko-KR" dirty="0"/>
          </a:p>
          <a:p>
            <a:pPr lvl="1"/>
            <a:r>
              <a:rPr lang="en-US" altLang="ko-KR" dirty="0"/>
              <a:t>Python IDE : </a:t>
            </a:r>
            <a:r>
              <a:rPr lang="en-US" altLang="ko-KR" dirty="0">
                <a:solidFill>
                  <a:srgbClr val="C00000"/>
                </a:solidFill>
              </a:rPr>
              <a:t>pycharm-community-5.0.3.exe</a:t>
            </a:r>
          </a:p>
          <a:p>
            <a:pPr lvl="1"/>
            <a:r>
              <a:rPr lang="en-US" altLang="ko-KR" u="sng" dirty="0">
                <a:solidFill>
                  <a:srgbClr val="0000FF"/>
                </a:solidFill>
              </a:rPr>
              <a:t>http://www.jetbrains.com/pycharm/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36911"/>
            <a:ext cx="48863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852934"/>
            <a:ext cx="48863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81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48863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620688"/>
            <a:ext cx="48863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852936"/>
            <a:ext cx="4886325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413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PyCharm</a:t>
            </a:r>
            <a:r>
              <a:rPr lang="en-US" altLang="ko-KR" dirty="0"/>
              <a:t> IDE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Settings…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717390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4471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Creation &amp; execution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File -&gt; New Project</a:t>
            </a:r>
          </a:p>
          <a:p>
            <a:r>
              <a:rPr lang="en-US" altLang="ko-KR" dirty="0" err="1"/>
              <a:t>interperter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1"/>
            <a:r>
              <a:rPr lang="en-US" altLang="ko-KR" dirty="0"/>
              <a:t>C:\Users\</a:t>
            </a:r>
            <a:r>
              <a:rPr lang="ko-KR" altLang="en-US" dirty="0"/>
              <a:t>사용자명</a:t>
            </a:r>
            <a:r>
              <a:rPr lang="en-US" altLang="ko-KR" dirty="0"/>
              <a:t>\</a:t>
            </a:r>
            <a:r>
              <a:rPr lang="en-US" altLang="ko-KR" dirty="0" err="1"/>
              <a:t>AppData</a:t>
            </a:r>
            <a:r>
              <a:rPr lang="en-US" altLang="ko-KR" dirty="0"/>
              <a:t>\Local\Programs\Python\Python35\Python.exe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New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print(“Hello world!”)</a:t>
            </a:r>
          </a:p>
          <a:p>
            <a:endParaRPr lang="en-US" altLang="ko-KR" dirty="0"/>
          </a:p>
          <a:p>
            <a:r>
              <a:rPr lang="en-US" altLang="ko-KR" dirty="0"/>
              <a:t>Shift+F10 	Ctrl + F5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573016"/>
            <a:ext cx="34385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749" y="3573016"/>
            <a:ext cx="12573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5876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ko-KR" altLang="en-US" dirty="0"/>
              <a:t> </a:t>
            </a:r>
            <a:r>
              <a:rPr lang="en-US" altLang="ko-KR" dirty="0"/>
              <a:t>notebook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44B7DF-CE33-4A8E-813E-FDAB2B50F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83" y="1196752"/>
            <a:ext cx="7884368" cy="324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ko-KR" altLang="en-US" dirty="0"/>
              <a:t> </a:t>
            </a:r>
            <a:r>
              <a:rPr lang="en-US" altLang="ko-KR" dirty="0"/>
              <a:t>notebook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BA4127-6E91-42AA-9027-7DDFE67B5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JupyterLab</a:t>
            </a:r>
            <a:r>
              <a:rPr lang="en-US" altLang="ko-KR" b="0" dirty="0"/>
              <a:t> 1.0: </a:t>
            </a:r>
            <a:r>
              <a:rPr lang="en-US" altLang="ko-KR" b="0" dirty="0" err="1"/>
              <a:t>Jupyter’s</a:t>
            </a:r>
            <a:r>
              <a:rPr lang="en-US" altLang="ko-KR" b="0" dirty="0"/>
              <a:t> Next-Generation Notebook Interface</a:t>
            </a:r>
          </a:p>
          <a:p>
            <a:r>
              <a:rPr lang="en-US" altLang="ko-KR" b="0" dirty="0" err="1"/>
              <a:t>JupyterLab</a:t>
            </a:r>
            <a:r>
              <a:rPr lang="en-US" altLang="ko-KR" b="0" dirty="0"/>
              <a:t> is a web-based interactive development environment for </a:t>
            </a:r>
            <a:r>
              <a:rPr lang="en-US" altLang="ko-KR" b="0" dirty="0" err="1"/>
              <a:t>Jupyter</a:t>
            </a:r>
            <a:r>
              <a:rPr lang="en-US" altLang="ko-KR" b="0" dirty="0"/>
              <a:t> notebooks, code, and data. </a:t>
            </a:r>
            <a:r>
              <a:rPr lang="en-US" altLang="ko-KR" b="0" dirty="0" err="1"/>
              <a:t>JupyterLab</a:t>
            </a:r>
            <a:r>
              <a:rPr lang="en-US" altLang="ko-KR" b="0" dirty="0"/>
              <a:t> is flexible: configure and arrange the user interface to support a wide range of workflows in data science, scientific computing, and machine learning. </a:t>
            </a:r>
            <a:r>
              <a:rPr lang="en-US" altLang="ko-KR" b="0" dirty="0" err="1"/>
              <a:t>JupyterLab</a:t>
            </a:r>
            <a:r>
              <a:rPr lang="en-US" altLang="ko-KR" b="0" dirty="0"/>
              <a:t> is extensible and modular: write plugins that add new components and integrate with existing ones.</a:t>
            </a:r>
          </a:p>
        </p:txBody>
      </p:sp>
    </p:spTree>
    <p:extLst>
      <p:ext uri="{BB962C8B-B14F-4D97-AF65-F5344CB8AC3E}">
        <p14:creationId xmlns:p14="http://schemas.microsoft.com/office/powerpoint/2010/main" val="378073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ko-KR" altLang="en-US" dirty="0"/>
              <a:t> </a:t>
            </a:r>
            <a:r>
              <a:rPr lang="en-US" altLang="ko-KR" dirty="0"/>
              <a:t>notebook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D256B4C-AC5A-483E-BF4F-A9F129896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DBA677-C6CB-48CB-B689-31E3B6801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26812"/>
            <a:ext cx="7906072" cy="514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5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ko-KR" altLang="en-US" dirty="0"/>
              <a:t> </a:t>
            </a:r>
            <a:r>
              <a:rPr lang="en-US" altLang="ko-KR" dirty="0"/>
              <a:t>notebook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D256B4C-AC5A-483E-BF4F-A9F129896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FA6B3A-02CF-4C3A-A066-0DA2C6377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96" y="1268413"/>
            <a:ext cx="87915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76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ko-KR" altLang="en-US" dirty="0"/>
              <a:t> </a:t>
            </a:r>
            <a:r>
              <a:rPr lang="en-US" altLang="ko-KR" dirty="0"/>
              <a:t>notebook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D256B4C-AC5A-483E-BF4F-A9F129896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973127-182D-47E4-8170-58874DAA5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785" y="1268412"/>
            <a:ext cx="7632429" cy="558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3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1990</a:t>
            </a:r>
            <a:r>
              <a:rPr lang="ko-KR" altLang="en-US" dirty="0"/>
              <a:t>년 암스테르담의 </a:t>
            </a:r>
            <a:r>
              <a:rPr lang="ko-KR" altLang="en-US" dirty="0">
                <a:solidFill>
                  <a:srgbClr val="0000FF"/>
                </a:solidFill>
              </a:rPr>
              <a:t>귀도 반 </a:t>
            </a:r>
            <a:r>
              <a:rPr lang="ko-KR" altLang="en-US" dirty="0" err="1">
                <a:solidFill>
                  <a:srgbClr val="0000FF"/>
                </a:solidFill>
              </a:rPr>
              <a:t>로섬</a:t>
            </a:r>
            <a:r>
              <a:rPr lang="en-US" altLang="ko-KR" dirty="0">
                <a:solidFill>
                  <a:srgbClr val="0000FF"/>
                </a:solidFill>
              </a:rPr>
              <a:t>(Guido Van Rossum)</a:t>
            </a:r>
            <a:r>
              <a:rPr lang="ko-KR" altLang="en-US" dirty="0"/>
              <a:t>에 의해 만들어진 </a:t>
            </a:r>
            <a:r>
              <a:rPr lang="ko-KR" altLang="en-US" u="sng" dirty="0">
                <a:solidFill>
                  <a:srgbClr val="0000FF"/>
                </a:solidFill>
              </a:rPr>
              <a:t>인터프리터 언어</a:t>
            </a:r>
            <a:endParaRPr lang="en-US" altLang="ko-KR" u="sng" dirty="0">
              <a:solidFill>
                <a:srgbClr val="0000FF"/>
              </a:solidFill>
            </a:endParaRPr>
          </a:p>
          <a:p>
            <a:pPr lvl="1"/>
            <a:r>
              <a:rPr lang="ko-KR" altLang="en-US" dirty="0"/>
              <a:t>사전적 의미 </a:t>
            </a:r>
            <a:r>
              <a:rPr lang="en-US" altLang="ko-KR" dirty="0"/>
              <a:t>: </a:t>
            </a:r>
            <a:r>
              <a:rPr lang="ko-KR" altLang="en-US" dirty="0"/>
              <a:t>고대 신화 속의 </a:t>
            </a:r>
            <a:r>
              <a:rPr lang="ko-KR" altLang="en-US" dirty="0" err="1"/>
              <a:t>파르나수스</a:t>
            </a:r>
            <a:r>
              <a:rPr lang="en-US" altLang="ko-KR" dirty="0"/>
              <a:t>(Parnassus) </a:t>
            </a:r>
            <a:r>
              <a:rPr lang="ko-KR" altLang="en-US" dirty="0"/>
              <a:t>산의 동굴에 살던 큰 뱀</a:t>
            </a:r>
            <a:endParaRPr lang="en-US" altLang="ko-KR" dirty="0"/>
          </a:p>
          <a:p>
            <a:r>
              <a:rPr lang="ko-KR" altLang="en-US" dirty="0"/>
              <a:t>사용 예</a:t>
            </a:r>
            <a:endParaRPr lang="en-US" altLang="ko-KR" dirty="0"/>
          </a:p>
          <a:p>
            <a:pPr lvl="1"/>
            <a:r>
              <a:rPr lang="ko-KR" altLang="en-US" dirty="0" err="1"/>
              <a:t>구글에서</a:t>
            </a:r>
            <a:r>
              <a:rPr lang="ko-KR" altLang="en-US" dirty="0"/>
              <a:t> 만들어진 소프트웨어의 </a:t>
            </a:r>
            <a:r>
              <a:rPr lang="en-US" altLang="ko-KR" dirty="0"/>
              <a:t>50%</a:t>
            </a:r>
            <a:r>
              <a:rPr lang="ko-KR" altLang="en-US" dirty="0"/>
              <a:t>이상이 </a:t>
            </a:r>
            <a:r>
              <a:rPr lang="ko-KR" altLang="en-US" dirty="0" err="1"/>
              <a:t>파이썬으로</a:t>
            </a:r>
            <a:r>
              <a:rPr lang="ko-KR" altLang="en-US" dirty="0"/>
              <a:t> 제작됨</a:t>
            </a:r>
            <a:endParaRPr lang="en-US" altLang="ko-KR" dirty="0"/>
          </a:p>
          <a:p>
            <a:pPr lvl="1"/>
            <a:r>
              <a:rPr lang="en-US" altLang="ko-KR" dirty="0"/>
              <a:t>Dropbox(</a:t>
            </a:r>
            <a:r>
              <a:rPr lang="ko-KR" altLang="en-US" dirty="0"/>
              <a:t>파일 동기화 서비스</a:t>
            </a:r>
            <a:r>
              <a:rPr lang="en-US" altLang="ko-KR" dirty="0"/>
              <a:t>)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공동작업과 유지보수가 매우 쉽고 편하기 때문에 이미 다른 언어로 작성된 많은 프로그램과 모듈들이 </a:t>
            </a:r>
            <a:r>
              <a:rPr lang="en-US" altLang="ko-KR" dirty="0"/>
              <a:t>Python</a:t>
            </a:r>
            <a:r>
              <a:rPr lang="ko-KR" altLang="en-US" dirty="0"/>
              <a:t>으로 다시 재구성되고 있는 상황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94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A2DB97-4645-4AA6-B925-532B3BC2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ko-KR" altLang="en-US" dirty="0"/>
              <a:t>를 통한 </a:t>
            </a:r>
            <a:r>
              <a:rPr lang="en-US" altLang="ko-KR" dirty="0"/>
              <a:t>python </a:t>
            </a:r>
            <a:r>
              <a:rPr lang="ko-KR" altLang="en-US" dirty="0"/>
              <a:t>프로그램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2408F-9E51-4A54-94DD-20702DFD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92AA69-4158-4467-BD4C-1CAA0F5C2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14840C-CA2A-40C8-9567-C7289B4CE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8" y="1124744"/>
            <a:ext cx="9036496" cy="480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083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68451-FB74-4218-8900-25BDA5D44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ko-KR" altLang="en-US" dirty="0"/>
              <a:t>를 통한 프로그램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0A9F29-C9C0-4746-809C-618E1898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FB30C7-CC12-427C-A964-75259623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EE8E69-B73B-4A04-ACE9-18322B8F5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1363114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D6885AB3-67EB-4140-B8A4-0B309A7019DA}"/>
              </a:ext>
            </a:extLst>
          </p:cNvPr>
          <p:cNvSpPr/>
          <p:nvPr/>
        </p:nvSpPr>
        <p:spPr>
          <a:xfrm>
            <a:off x="8388424" y="1916832"/>
            <a:ext cx="755576" cy="1008112"/>
          </a:xfrm>
          <a:prstGeom prst="ellipse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E28DD9-FAC0-4AD2-944A-C6DC55621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010890"/>
            <a:ext cx="4705350" cy="3544487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FBD201C-8113-49BD-A833-1D1F47A7AA62}"/>
              </a:ext>
            </a:extLst>
          </p:cNvPr>
          <p:cNvCxnSpPr>
            <a:stCxn id="7" idx="3"/>
          </p:cNvCxnSpPr>
          <p:nvPr/>
        </p:nvCxnSpPr>
        <p:spPr>
          <a:xfrm flipH="1">
            <a:off x="5940152" y="2777309"/>
            <a:ext cx="2558924" cy="108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C5D963-8EF0-4523-94AB-DFB1B8F4135B}"/>
              </a:ext>
            </a:extLst>
          </p:cNvPr>
          <p:cNvSpPr txBox="1"/>
          <p:nvPr/>
        </p:nvSpPr>
        <p:spPr>
          <a:xfrm>
            <a:off x="6876256" y="3829442"/>
            <a:ext cx="104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Python3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A7A389-1A2D-4E30-AFD1-5E32E789D316}"/>
              </a:ext>
            </a:extLst>
          </p:cNvPr>
          <p:cNvSpPr txBox="1"/>
          <p:nvPr/>
        </p:nvSpPr>
        <p:spPr>
          <a:xfrm>
            <a:off x="7853620" y="38294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4117264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AC1AC-9BFE-4AFD-A919-247B99D6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프로그램 이름 변경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8F088-BA1B-4344-BF94-5D194D52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BFD83F-7BAA-4189-BE39-56E694E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0E0D5A-28F3-4DBC-98A7-EBD5AB33C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604" y="1241081"/>
            <a:ext cx="9144000" cy="16719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698E6D-5C1C-4B91-9F04-1FF880FFF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9" y="3429000"/>
            <a:ext cx="9144000" cy="247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428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AC1AC-9BFE-4AFD-A919-247B99D6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프로그램 이름 변경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8F088-BA1B-4344-BF94-5D194D52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BFD83F-7BAA-4189-BE39-56E694E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FE8676-EF5B-42D3-B3E0-100C7E9E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61" y="1060703"/>
            <a:ext cx="9144000" cy="26595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45E2533-817B-434E-BEB2-B3977792F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5292"/>
            <a:ext cx="9144000" cy="322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51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AC1AC-9BFE-4AFD-A919-247B99D6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프로그램 만들기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68F088-BA1B-4344-BF94-5D194D52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BFD83F-7BAA-4189-BE39-56E694EDD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A3D0E6-36CD-41C9-9130-A0F888167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6" y="1196752"/>
            <a:ext cx="8964488" cy="437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92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27784" y="3356992"/>
            <a:ext cx="3792602" cy="5760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28A4-919D-4AD1-9A91-E1A404D935F5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38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의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인터프리터 언어</a:t>
            </a:r>
            <a:endParaRPr lang="en-US" altLang="ko-KR" dirty="0"/>
          </a:p>
          <a:p>
            <a:r>
              <a:rPr lang="ko-KR" altLang="en-US" dirty="0"/>
              <a:t>객체지향 지원 </a:t>
            </a:r>
            <a:r>
              <a:rPr lang="en-US" altLang="ko-KR" dirty="0"/>
              <a:t>/ </a:t>
            </a:r>
            <a:r>
              <a:rPr lang="ko-KR" altLang="en-US" dirty="0"/>
              <a:t>독립적 실행환경 지원</a:t>
            </a:r>
            <a:endParaRPr lang="en-US" altLang="ko-KR" dirty="0"/>
          </a:p>
          <a:p>
            <a:r>
              <a:rPr lang="ko-KR" altLang="en-US" dirty="0"/>
              <a:t>인간친화적 언어</a:t>
            </a:r>
            <a:endParaRPr lang="en-US" altLang="ko-KR" dirty="0"/>
          </a:p>
          <a:p>
            <a:pPr lvl="1"/>
            <a:r>
              <a:rPr lang="en-US" altLang="ko-KR" sz="1800" dirty="0"/>
              <a:t>if </a:t>
            </a:r>
            <a:r>
              <a:rPr lang="en-US" altLang="ko-KR" sz="1800" dirty="0">
                <a:solidFill>
                  <a:srgbClr val="0000FF"/>
                </a:solidFill>
              </a:rPr>
              <a:t>4</a:t>
            </a:r>
            <a:r>
              <a:rPr lang="en-US" altLang="ko-KR" sz="1800" dirty="0"/>
              <a:t> in [</a:t>
            </a:r>
            <a:r>
              <a:rPr lang="en-US" altLang="ko-KR" sz="1800" dirty="0">
                <a:solidFill>
                  <a:srgbClr val="0000FF"/>
                </a:solidFill>
              </a:rPr>
              <a:t>1</a:t>
            </a:r>
            <a:r>
              <a:rPr lang="en-US" altLang="ko-KR" sz="1800" dirty="0"/>
              <a:t>,</a:t>
            </a:r>
            <a:r>
              <a:rPr lang="en-US" altLang="ko-KR" sz="1800" dirty="0">
                <a:solidFill>
                  <a:srgbClr val="0000FF"/>
                </a:solidFill>
              </a:rPr>
              <a:t>2</a:t>
            </a:r>
            <a:r>
              <a:rPr lang="en-US" altLang="ko-KR" sz="1800" dirty="0"/>
              <a:t>,</a:t>
            </a:r>
            <a:r>
              <a:rPr lang="en-US" altLang="ko-KR" sz="1800" dirty="0">
                <a:solidFill>
                  <a:srgbClr val="0000FF"/>
                </a:solidFill>
              </a:rPr>
              <a:t>3</a:t>
            </a:r>
            <a:r>
              <a:rPr lang="en-US" altLang="ko-KR" sz="1800" dirty="0"/>
              <a:t>,</a:t>
            </a:r>
            <a:r>
              <a:rPr lang="en-US" altLang="ko-KR" sz="1800" dirty="0">
                <a:solidFill>
                  <a:srgbClr val="0000FF"/>
                </a:solidFill>
              </a:rPr>
              <a:t>4</a:t>
            </a:r>
            <a:r>
              <a:rPr lang="en-US" altLang="ko-KR" sz="1800" dirty="0"/>
              <a:t>]: print(</a:t>
            </a:r>
            <a:r>
              <a:rPr lang="en-US" altLang="ko-KR" sz="1800" dirty="0">
                <a:solidFill>
                  <a:srgbClr val="C00000"/>
                </a:solidFill>
              </a:rPr>
              <a:t>"4</a:t>
            </a:r>
            <a:r>
              <a:rPr lang="ko-KR" altLang="en-US" sz="1800" dirty="0">
                <a:solidFill>
                  <a:srgbClr val="C00000"/>
                </a:solidFill>
              </a:rPr>
              <a:t>가 있습니다</a:t>
            </a:r>
            <a:r>
              <a:rPr lang="en-US" altLang="ko-KR" sz="1800" dirty="0">
                <a:solidFill>
                  <a:srgbClr val="C00000"/>
                </a:solidFill>
              </a:rPr>
              <a:t>"</a:t>
            </a:r>
            <a:r>
              <a:rPr lang="en-US" altLang="ko-KR" sz="1800" dirty="0"/>
              <a:t>)</a:t>
            </a:r>
          </a:p>
          <a:p>
            <a:pPr lvl="1"/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만일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1,2,3,4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중에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있으면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“4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있습니다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출력하라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dirty="0"/>
              <a:t>쉬운 문법 </a:t>
            </a:r>
            <a:r>
              <a:rPr lang="en-US" altLang="ko-KR" dirty="0"/>
              <a:t>/ </a:t>
            </a:r>
            <a:r>
              <a:rPr lang="ko-KR" altLang="en-US" dirty="0"/>
              <a:t>간결성</a:t>
            </a:r>
            <a:endParaRPr lang="en-US" altLang="ko-KR" dirty="0"/>
          </a:p>
          <a:p>
            <a:r>
              <a:rPr lang="ko-KR" altLang="en-US" dirty="0"/>
              <a:t>강력함</a:t>
            </a:r>
            <a:endParaRPr lang="en-US" altLang="ko-KR" dirty="0"/>
          </a:p>
          <a:p>
            <a:pPr lvl="1"/>
            <a:r>
              <a:rPr lang="ko-KR" altLang="en-US" dirty="0"/>
              <a:t>시스템 프로그래밍</a:t>
            </a:r>
            <a:r>
              <a:rPr lang="en-US" altLang="ko-KR" dirty="0"/>
              <a:t>, </a:t>
            </a:r>
            <a:r>
              <a:rPr lang="ko-KR" altLang="en-US" dirty="0"/>
              <a:t>하드웨어 제어</a:t>
            </a:r>
            <a:r>
              <a:rPr lang="en-US" altLang="ko-KR" dirty="0"/>
              <a:t>, </a:t>
            </a:r>
            <a:r>
              <a:rPr lang="ko-KR" altLang="en-US" dirty="0"/>
              <a:t>매우 복잡하고 많은 반복연산 등을 제외한 거의 모든 작업을 할 수 있음</a:t>
            </a:r>
            <a:endParaRPr lang="en-US" altLang="ko-KR" dirty="0"/>
          </a:p>
          <a:p>
            <a:pPr lvl="1"/>
            <a:r>
              <a:rPr lang="ko-KR" altLang="en-US" dirty="0"/>
              <a:t>다른 언어의 모듈을 </a:t>
            </a:r>
            <a:r>
              <a:rPr lang="en-US" altLang="ko-KR" dirty="0"/>
              <a:t>Python</a:t>
            </a:r>
            <a:r>
              <a:rPr lang="ko-KR" altLang="en-US" dirty="0"/>
              <a:t>에 포함할 수 있음</a:t>
            </a:r>
            <a:endParaRPr lang="en-US" altLang="ko-KR" dirty="0"/>
          </a:p>
          <a:p>
            <a:pPr lvl="2"/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뼈대는 </a:t>
            </a:r>
            <a:r>
              <a:rPr lang="en-US" altLang="ko-KR" dirty="0"/>
              <a:t>Python, </a:t>
            </a:r>
            <a:r>
              <a:rPr lang="ko-KR" altLang="en-US" dirty="0"/>
              <a:t>속도를 요하는 부분은 </a:t>
            </a:r>
            <a:r>
              <a:rPr lang="en-US" altLang="ko-KR" dirty="0"/>
              <a:t>C</a:t>
            </a:r>
            <a:r>
              <a:rPr lang="ko-KR" altLang="en-US" dirty="0"/>
              <a:t>언어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364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응용분야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할 수 있는 일</a:t>
            </a:r>
            <a:endParaRPr lang="en-US" altLang="ko-KR" dirty="0"/>
          </a:p>
          <a:p>
            <a:pPr lvl="1"/>
            <a:r>
              <a:rPr lang="ko-KR" altLang="en-US" dirty="0"/>
              <a:t>시스템 유틸리티</a:t>
            </a:r>
            <a:endParaRPr lang="en-US" altLang="ko-KR" dirty="0"/>
          </a:p>
          <a:p>
            <a:pPr lvl="2"/>
            <a:r>
              <a:rPr lang="en-US" altLang="ko-KR" dirty="0"/>
              <a:t>OS</a:t>
            </a:r>
            <a:r>
              <a:rPr lang="ko-KR" altLang="en-US" dirty="0"/>
              <a:t>의 시스템 명령어 사용 가능한 도구 제공</a:t>
            </a:r>
            <a:endParaRPr lang="en-US" altLang="ko-KR" dirty="0"/>
          </a:p>
          <a:p>
            <a:pPr lvl="1"/>
            <a:r>
              <a:rPr lang="en-US" altLang="ko-KR" dirty="0"/>
              <a:t>GUI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pPr lvl="2"/>
            <a:r>
              <a:rPr lang="en-US" altLang="ko-KR" dirty="0" err="1"/>
              <a:t>Tkinter</a:t>
            </a:r>
            <a:endParaRPr lang="en-US" altLang="ko-KR" dirty="0"/>
          </a:p>
          <a:p>
            <a:pPr lvl="1"/>
            <a:r>
              <a:rPr lang="en-US" altLang="ko-KR" dirty="0"/>
              <a:t>C/C++</a:t>
            </a:r>
            <a:r>
              <a:rPr lang="ko-KR" altLang="en-US" dirty="0"/>
              <a:t>언어와의 결합</a:t>
            </a:r>
            <a:endParaRPr lang="en-US" altLang="ko-KR" dirty="0"/>
          </a:p>
          <a:p>
            <a:pPr lvl="1"/>
            <a:r>
              <a:rPr lang="en-US" altLang="ko-KR" dirty="0"/>
              <a:t>Web </a:t>
            </a:r>
            <a:r>
              <a:rPr lang="ko-KR" altLang="en-US" dirty="0"/>
              <a:t>프로그래밍</a:t>
            </a:r>
            <a:endParaRPr lang="en-US" altLang="ko-KR" dirty="0"/>
          </a:p>
          <a:p>
            <a:pPr lvl="1"/>
            <a:r>
              <a:rPr lang="ko-KR" altLang="en-US" dirty="0"/>
              <a:t>수치연산 프로그래밍</a:t>
            </a:r>
            <a:endParaRPr lang="en-US" altLang="ko-KR" dirty="0"/>
          </a:p>
          <a:p>
            <a:pPr lvl="2"/>
            <a:r>
              <a:rPr lang="en-US" altLang="ko-KR" dirty="0"/>
              <a:t>Numerical Python </a:t>
            </a:r>
            <a:r>
              <a:rPr lang="ko-KR" altLang="en-US" dirty="0"/>
              <a:t>모듈 제공</a:t>
            </a:r>
            <a:endParaRPr lang="en-US" altLang="ko-KR" dirty="0"/>
          </a:p>
          <a:p>
            <a:pPr lvl="1"/>
            <a:r>
              <a:rPr lang="ko-KR" altLang="en-US" dirty="0"/>
              <a:t>데이터베이스 프로그래밍</a:t>
            </a:r>
            <a:endParaRPr lang="en-US" altLang="ko-KR" dirty="0"/>
          </a:p>
          <a:p>
            <a:pPr lvl="2"/>
            <a:r>
              <a:rPr lang="en-US" altLang="ko-KR" dirty="0"/>
              <a:t>DB</a:t>
            </a:r>
            <a:r>
              <a:rPr lang="ko-KR" altLang="en-US" dirty="0"/>
              <a:t>연결</a:t>
            </a:r>
            <a:r>
              <a:rPr lang="en-US" altLang="ko-KR" dirty="0"/>
              <a:t>, pickle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할 수 없는 일</a:t>
            </a:r>
            <a:endParaRPr lang="en-US" altLang="ko-KR" dirty="0"/>
          </a:p>
          <a:p>
            <a:pPr lvl="1"/>
            <a:r>
              <a:rPr lang="en-US" altLang="ko-KR" dirty="0"/>
              <a:t>OS</a:t>
            </a:r>
            <a:r>
              <a:rPr lang="ko-KR" altLang="en-US" dirty="0"/>
              <a:t>제작</a:t>
            </a:r>
            <a:endParaRPr lang="en-US" altLang="ko-KR" dirty="0"/>
          </a:p>
          <a:p>
            <a:pPr lvl="1"/>
            <a:r>
              <a:rPr lang="ko-KR" altLang="en-US" dirty="0"/>
              <a:t>많은 반복과 연산을 필요로 하는 프로그램</a:t>
            </a:r>
            <a:endParaRPr lang="en-US" altLang="ko-KR" dirty="0"/>
          </a:p>
          <a:p>
            <a:pPr lvl="2"/>
            <a:r>
              <a:rPr lang="ko-KR" altLang="en-US" dirty="0"/>
              <a:t>데이터압축 알고리즘 등</a:t>
            </a:r>
            <a:endParaRPr lang="en-US" altLang="ko-KR" dirty="0"/>
          </a:p>
          <a:p>
            <a:pPr lvl="1"/>
            <a:r>
              <a:rPr lang="ko-KR" altLang="en-US" dirty="0"/>
              <a:t>속도를 요하는 프로그램</a:t>
            </a:r>
            <a:endParaRPr lang="en-US" altLang="ko-KR" dirty="0"/>
          </a:p>
          <a:p>
            <a:pPr lvl="1"/>
            <a:r>
              <a:rPr lang="en-US" altLang="ko-KR" dirty="0"/>
              <a:t>H/W</a:t>
            </a:r>
            <a:r>
              <a:rPr lang="ko-KR" altLang="en-US" dirty="0"/>
              <a:t>를 직접 제어하는 프로그램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58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구현환경 구축하기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https://www.python.org/downloads/</a:t>
            </a:r>
            <a:endParaRPr lang="en-US" altLang="ko-KR" dirty="0"/>
          </a:p>
          <a:p>
            <a:r>
              <a:rPr lang="en-US" altLang="ko-KR" dirty="0"/>
              <a:t>python-3.8.5.exe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D29BE9-EBF9-418C-A227-3E5645770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2569842"/>
            <a:ext cx="8606190" cy="420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7ECF0B-ABF2-4A1A-85C1-B93D2A83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파이션</a:t>
            </a:r>
            <a:r>
              <a:rPr lang="ko-KR" altLang="en-US" dirty="0"/>
              <a:t> 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FCF7A4-1537-4FC5-B034-B7CADBE21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D00033-BDC3-467C-9C96-DADA41F2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5F3198-B55A-4438-9E64-A457A581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28AF48-DEA0-4A7E-9C53-4EEBF5E7B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1122024"/>
            <a:ext cx="8958322" cy="521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120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interperter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1"/>
            <a:r>
              <a:rPr lang="ko-KR" altLang="en-US" dirty="0"/>
              <a:t>경로설정</a:t>
            </a:r>
            <a:endParaRPr lang="en-US" altLang="ko-KR" dirty="0"/>
          </a:p>
          <a:p>
            <a:pPr lvl="1"/>
            <a:r>
              <a:rPr lang="en-US" altLang="ko-KR" dirty="0"/>
              <a:t>C:\Users\</a:t>
            </a:r>
            <a:r>
              <a:rPr lang="ko-KR" altLang="en-US" dirty="0"/>
              <a:t>사용자명</a:t>
            </a:r>
            <a:r>
              <a:rPr lang="en-US" altLang="ko-KR" dirty="0"/>
              <a:t>\</a:t>
            </a:r>
            <a:r>
              <a:rPr lang="en-US" altLang="ko-KR" dirty="0" err="1"/>
              <a:t>AppData</a:t>
            </a:r>
            <a:r>
              <a:rPr lang="en-US" altLang="ko-KR" dirty="0"/>
              <a:t>\Local\Programs\Python\Python38\Python.exe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실행하기</a:t>
            </a:r>
            <a:r>
              <a:rPr lang="en-US" altLang="ko-KR" dirty="0"/>
              <a:t>(</a:t>
            </a:r>
            <a:r>
              <a:rPr lang="ko-KR" altLang="en-US" dirty="0"/>
              <a:t>콘솔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대화형 인터프리터</a:t>
            </a:r>
            <a:endParaRPr lang="en-US" altLang="ko-KR" dirty="0"/>
          </a:p>
          <a:p>
            <a:pPr lvl="1"/>
            <a:r>
              <a:rPr lang="ko-KR" altLang="en-US" dirty="0"/>
              <a:t>시작 </a:t>
            </a:r>
            <a:r>
              <a:rPr lang="en-US" altLang="ko-KR" dirty="0"/>
              <a:t>-&gt; </a:t>
            </a:r>
            <a:r>
              <a:rPr lang="ko-KR" altLang="en-US" dirty="0" err="1"/>
              <a:t>모든프로그램</a:t>
            </a:r>
            <a:r>
              <a:rPr lang="ko-KR" altLang="en-US" dirty="0"/>
              <a:t> </a:t>
            </a:r>
            <a:r>
              <a:rPr lang="en-US" altLang="ko-KR" dirty="0"/>
              <a:t>-&gt; Python 3.8.5 -&gt; Python(Command Line)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종료 </a:t>
            </a:r>
            <a:r>
              <a:rPr lang="en-US" altLang="ko-KR" dirty="0"/>
              <a:t>: </a:t>
            </a:r>
            <a:r>
              <a:rPr lang="en-US" altLang="ko-KR" dirty="0" err="1"/>
              <a:t>Ctrl+Z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A50DBD-191A-4765-928D-C66CECA1C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99" y="2924944"/>
            <a:ext cx="8602212" cy="315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52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B8EC8-C7EF-43AF-8572-E99674F67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파이션</a:t>
            </a:r>
            <a:r>
              <a:rPr lang="ko-KR" altLang="en-US" dirty="0"/>
              <a:t> 실행 </a:t>
            </a:r>
            <a:r>
              <a:rPr lang="en-US" altLang="ko-KR" dirty="0"/>
              <a:t>IDE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79A34-7696-4D02-96BB-021C31FD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189E0-1375-400D-84C6-D1FD621F111F}" type="datetime1">
              <a:rPr lang="ko-KR" altLang="en-US" smtClean="0"/>
              <a:t>2020-09-28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0310BB-D226-42AB-9F75-D1BC0DF9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073D057-EE4F-48D7-9352-1F307A47A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96752"/>
            <a:ext cx="6477000" cy="527685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260FB13-5AB2-4909-9155-F7E40F06F6C4}"/>
              </a:ext>
            </a:extLst>
          </p:cNvPr>
          <p:cNvCxnSpPr>
            <a:cxnSpLocks/>
          </p:cNvCxnSpPr>
          <p:nvPr/>
        </p:nvCxnSpPr>
        <p:spPr>
          <a:xfrm flipH="1">
            <a:off x="2733836" y="2564904"/>
            <a:ext cx="5078524" cy="8640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42F802-C829-4340-AA0B-6BD5E466F9ED}"/>
              </a:ext>
            </a:extLst>
          </p:cNvPr>
          <p:cNvSpPr txBox="1"/>
          <p:nvPr/>
        </p:nvSpPr>
        <p:spPr>
          <a:xfrm>
            <a:off x="7849234" y="23802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12242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9096</TotalTime>
  <Words>447</Words>
  <Application>Microsoft Office PowerPoint</Application>
  <PresentationFormat>화면 슬라이드 쇼(4:3)</PresentationFormat>
  <Paragraphs>122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맑은 고딕</vt:lpstr>
      <vt:lpstr>Arial</vt:lpstr>
      <vt:lpstr>Symbol</vt:lpstr>
      <vt:lpstr>Office 테마</vt:lpstr>
      <vt:lpstr>파이션 프로그램을 위한 환경 구축</vt:lpstr>
      <vt:lpstr>Python이란?</vt:lpstr>
      <vt:lpstr>Python의 특징</vt:lpstr>
      <vt:lpstr>Python 응용분야</vt:lpstr>
      <vt:lpstr>구현환경 구축하기(1)</vt:lpstr>
      <vt:lpstr>파이션 설치</vt:lpstr>
      <vt:lpstr>PowerPoint 프레젠테이션</vt:lpstr>
      <vt:lpstr>Python 실행하기(콘솔)</vt:lpstr>
      <vt:lpstr>파이션 실행 IDE</vt:lpstr>
      <vt:lpstr>파이션 실행 IDE</vt:lpstr>
      <vt:lpstr>구현환경 구축하기(2)</vt:lpstr>
      <vt:lpstr>PowerPoint 프레젠테이션</vt:lpstr>
      <vt:lpstr>PyCharm IDE</vt:lpstr>
      <vt:lpstr>Project Creation &amp; execution</vt:lpstr>
      <vt:lpstr>Jupyter notebook</vt:lpstr>
      <vt:lpstr>Jupyter notebook</vt:lpstr>
      <vt:lpstr>Jupyter notebook</vt:lpstr>
      <vt:lpstr>Jupyter notebook</vt:lpstr>
      <vt:lpstr>Jupyter notebook</vt:lpstr>
      <vt:lpstr>Jupyter를 통한 python 프로그램</vt:lpstr>
      <vt:lpstr>Jupyter를 통한 프로그램 생성</vt:lpstr>
      <vt:lpstr>Python 프로그램 이름 변경</vt:lpstr>
      <vt:lpstr>Python 프로그램 이름 변경</vt:lpstr>
      <vt:lpstr>Python 프로그램 만들기</vt:lpstr>
      <vt:lpstr>감사합니다. </vt:lpstr>
    </vt:vector>
  </TitlesOfParts>
  <Company>XP SP3 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user</cp:lastModifiedBy>
  <cp:revision>571</cp:revision>
  <cp:lastPrinted>2016-12-08T05:54:06Z</cp:lastPrinted>
  <dcterms:created xsi:type="dcterms:W3CDTF">2009-08-18T07:55:26Z</dcterms:created>
  <dcterms:modified xsi:type="dcterms:W3CDTF">2020-09-28T09:18:04Z</dcterms:modified>
</cp:coreProperties>
</file>