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616" r:id="rId3"/>
    <p:sldId id="275" r:id="rId4"/>
    <p:sldId id="266" r:id="rId5"/>
    <p:sldId id="273" r:id="rId6"/>
    <p:sldId id="276" r:id="rId7"/>
    <p:sldId id="274" r:id="rId8"/>
    <p:sldId id="621" r:id="rId9"/>
    <p:sldId id="622" r:id="rId10"/>
    <p:sldId id="623" r:id="rId11"/>
    <p:sldId id="277" r:id="rId12"/>
    <p:sldId id="271" r:id="rId13"/>
    <p:sldId id="272" r:id="rId14"/>
    <p:sldId id="303" r:id="rId15"/>
    <p:sldId id="304" r:id="rId16"/>
    <p:sldId id="302" r:id="rId17"/>
    <p:sldId id="617" r:id="rId18"/>
    <p:sldId id="312" r:id="rId19"/>
    <p:sldId id="618" r:id="rId20"/>
    <p:sldId id="620" r:id="rId21"/>
    <p:sldId id="314" r:id="rId22"/>
    <p:sldId id="315" r:id="rId23"/>
    <p:sldId id="624" r:id="rId24"/>
    <p:sldId id="625" r:id="rId25"/>
    <p:sldId id="278" r:id="rId26"/>
    <p:sldId id="320" r:id="rId27"/>
    <p:sldId id="626" r:id="rId28"/>
    <p:sldId id="323" r:id="rId29"/>
    <p:sldId id="279" r:id="rId30"/>
    <p:sldId id="324" r:id="rId31"/>
    <p:sldId id="327" r:id="rId32"/>
    <p:sldId id="627" r:id="rId33"/>
    <p:sldId id="280" r:id="rId34"/>
    <p:sldId id="281" r:id="rId35"/>
    <p:sldId id="282" r:id="rId36"/>
    <p:sldId id="284" r:id="rId37"/>
    <p:sldId id="285" r:id="rId38"/>
    <p:sldId id="286" r:id="rId39"/>
    <p:sldId id="287" r:id="rId40"/>
    <p:sldId id="294" r:id="rId41"/>
    <p:sldId id="326" r:id="rId42"/>
    <p:sldId id="615" r:id="rId4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3844" autoAdjust="0"/>
  </p:normalViewPr>
  <p:slideViewPr>
    <p:cSldViewPr>
      <p:cViewPr varScale="1">
        <p:scale>
          <a:sx n="108" d="100"/>
          <a:sy n="108" d="100"/>
        </p:scale>
        <p:origin x="18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442"/>
    </p:cViewPr>
  </p:sorterViewPr>
  <p:notesViewPr>
    <p:cSldViewPr>
      <p:cViewPr varScale="1">
        <p:scale>
          <a:sx n="65" d="100"/>
          <a:sy n="65" d="100"/>
        </p:scale>
        <p:origin x="-1670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1373C78-842A-4A0C-99EB-669C0E453087}" type="datetimeFigureOut">
              <a:rPr lang="ko-KR" altLang="en-US" smtClean="0"/>
              <a:pPr/>
              <a:t>2020-09-28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6E6C4BA-6390-4FB0-8DF4-2334C2A239F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C4BA-6390-4FB0-8DF4-2334C2A239F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4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F9E9-9030-48CB-B7A9-F5290C775429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928670"/>
            <a:ext cx="9144000" cy="142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D0E-F8F6-483D-8BE5-A86C44AF0BF1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9057-79FB-43BD-8C6F-ACCA15372E05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254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142984"/>
            <a:ext cx="8786874" cy="5357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buSzPct val="85000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6240" y="6572272"/>
            <a:ext cx="2133600" cy="285728"/>
          </a:xfrm>
        </p:spPr>
        <p:txBody>
          <a:bodyPr/>
          <a:lstStyle/>
          <a:p>
            <a:fld id="{106189E0-1375-400D-84C6-D1FD621F111F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72240" y="6572272"/>
            <a:ext cx="2133600" cy="285728"/>
          </a:xfrm>
        </p:spPr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0"/>
            <a:ext cx="1357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22E4-49B0-47DC-A72B-C10471475C49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928670"/>
            <a:ext cx="9144000" cy="142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4AC-2749-4FFB-9A56-DA7A37DD7648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EE6A-809B-4710-953D-4C14A7ADEB14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5A2-8B99-4478-A25D-D7ED053A73A8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6240" y="6492875"/>
            <a:ext cx="2133600" cy="365125"/>
          </a:xfrm>
        </p:spPr>
        <p:txBody>
          <a:bodyPr/>
          <a:lstStyle/>
          <a:p>
            <a:fld id="{C7DA5F01-E880-4938-9F38-97C5DEE7C47D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72240" y="6492875"/>
            <a:ext cx="2133600" cy="365125"/>
          </a:xfrm>
        </p:spPr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7444-B2E5-472C-813B-A22175D0CF0B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12D3-110F-4C97-932E-51D9244C3F6B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214422"/>
            <a:ext cx="8786874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624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B343-CFC6-4C0A-B027-111FD3310FE0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7224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18"/>
          <p:cNvCxnSpPr>
            <a:cxnSpLocks noChangeShapeType="1"/>
          </p:cNvCxnSpPr>
          <p:nvPr userDrawn="1"/>
        </p:nvCxnSpPr>
        <p:spPr bwMode="auto">
          <a:xfrm>
            <a:off x="0" y="1006932"/>
            <a:ext cx="9144000" cy="1587"/>
          </a:xfrm>
          <a:prstGeom prst="line">
            <a:avLst/>
          </a:prstGeom>
          <a:noFill/>
          <a:ln w="38100" cmpd="thickThin" algn="ctr">
            <a:solidFill>
              <a:srgbClr val="993300"/>
            </a:solidFill>
            <a:round/>
            <a:headEnd/>
            <a:tailEnd/>
          </a:ln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86688" y="0"/>
            <a:ext cx="1357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5000"/>
        <a:buFont typeface="Symbol" pitchFamily="18" charset="2"/>
        <a:buChar char="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85000"/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992888" cy="20882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err="1"/>
              <a:t>파이션</a:t>
            </a:r>
            <a:r>
              <a:rPr lang="ko-KR" altLang="en-US" dirty="0"/>
              <a:t> 언어의 기본 기능</a:t>
            </a:r>
            <a:endParaRPr lang="ko-KR" altLang="en-US" sz="40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dirty="0"/>
              <a:t>류관희</a:t>
            </a:r>
            <a:endParaRPr lang="en-US" altLang="ko-KR" dirty="0"/>
          </a:p>
          <a:p>
            <a:r>
              <a:rPr lang="ko-KR" altLang="en-US" dirty="0"/>
              <a:t>충북대학교 산업인공지능학과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str1 = “This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is a Python program”</a:t>
            </a:r>
          </a:p>
          <a:p>
            <a:r>
              <a:rPr lang="en-US" altLang="ko-KR" dirty="0"/>
              <a:t>upper, lower</a:t>
            </a:r>
          </a:p>
          <a:p>
            <a:pPr lvl="1"/>
            <a:r>
              <a:rPr lang="en-US" altLang="ko-KR" dirty="0"/>
              <a:t>str1.upper() =&gt; THIS IS A PYTHON PROGRAM </a:t>
            </a:r>
          </a:p>
          <a:p>
            <a:pPr lvl="1"/>
            <a:r>
              <a:rPr lang="en-US" altLang="ko-KR" dirty="0"/>
              <a:t>str1.lower()  =&gt; this is a python program</a:t>
            </a:r>
          </a:p>
          <a:p>
            <a:r>
              <a:rPr lang="en-US" altLang="ko-KR" dirty="0"/>
              <a:t>count</a:t>
            </a:r>
          </a:p>
          <a:p>
            <a:pPr lvl="1"/>
            <a:r>
              <a:rPr lang="en-US" altLang="ko-KR" dirty="0"/>
              <a:t>str1.count(“is”) =&gt; 2</a:t>
            </a:r>
          </a:p>
          <a:p>
            <a:r>
              <a:rPr lang="en-US" altLang="ko-KR" dirty="0" err="1"/>
              <a:t>len</a:t>
            </a:r>
            <a:endParaRPr lang="en-US" altLang="ko-KR" dirty="0"/>
          </a:p>
          <a:p>
            <a:pPr lvl="1"/>
            <a:r>
              <a:rPr lang="en-US" altLang="ko-KR" dirty="0" err="1"/>
              <a:t>len</a:t>
            </a:r>
            <a:r>
              <a:rPr lang="en-US" altLang="ko-KR" dirty="0"/>
              <a:t>(str1) =&gt; 24</a:t>
            </a:r>
          </a:p>
          <a:p>
            <a:r>
              <a:rPr lang="en-US" altLang="ko-KR" dirty="0"/>
              <a:t>find, index</a:t>
            </a:r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(str1.find(</a:t>
            </a:r>
            <a:r>
              <a:rPr lang="en-US" altLang="ko-KR" b="1" dirty="0">
                <a:solidFill>
                  <a:srgbClr val="008080"/>
                </a:solidFill>
              </a:rPr>
              <a:t>‘P’</a:t>
            </a:r>
            <a:r>
              <a:rPr lang="en-US" altLang="ko-KR" dirty="0"/>
              <a:t>))  =&gt; 10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(str1.index(</a:t>
            </a:r>
            <a:r>
              <a:rPr lang="en-US" altLang="ko-KR" b="1" dirty="0">
                <a:solidFill>
                  <a:srgbClr val="008080"/>
                </a:solidFill>
              </a:rPr>
              <a:t>‘T’</a:t>
            </a:r>
            <a:r>
              <a:rPr lang="en-US" altLang="ko-KR" dirty="0"/>
              <a:t>)) =&gt; 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5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ch</a:t>
            </a:r>
            <a:r>
              <a:rPr lang="en-US" altLang="ko-KR" dirty="0"/>
              <a:t> = “</a:t>
            </a:r>
            <a:r>
              <a:rPr lang="ko-KR" altLang="en-US" dirty="0"/>
              <a:t>충북</a:t>
            </a:r>
            <a:r>
              <a:rPr lang="en-US" altLang="ko-KR" dirty="0"/>
              <a:t>” str =“</a:t>
            </a:r>
            <a:r>
              <a:rPr lang="ko-KR" altLang="en-US" dirty="0"/>
              <a:t>대학교 소프트웨어학과＂</a:t>
            </a:r>
            <a:endParaRPr lang="en-US" altLang="ko-KR" dirty="0"/>
          </a:p>
          <a:p>
            <a:r>
              <a:rPr lang="en-US" altLang="ko-KR" dirty="0"/>
              <a:t>Join</a:t>
            </a:r>
          </a:p>
          <a:p>
            <a:pPr lvl="1"/>
            <a:r>
              <a:rPr lang="en-US" altLang="ko-KR" dirty="0"/>
              <a:t>" ".join(str), “-".join(str),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ch.join</a:t>
            </a:r>
            <a:r>
              <a:rPr lang="en-US" altLang="ko-KR" dirty="0"/>
              <a:t>(str))</a:t>
            </a:r>
          </a:p>
          <a:p>
            <a:r>
              <a:rPr lang="en-US" altLang="ko-KR" dirty="0" err="1"/>
              <a:t>lstrip</a:t>
            </a:r>
            <a:r>
              <a:rPr lang="en-US" altLang="ko-KR" dirty="0"/>
              <a:t>, </a:t>
            </a:r>
            <a:r>
              <a:rPr lang="en-US" altLang="ko-KR" dirty="0" err="1"/>
              <a:t>rstrip</a:t>
            </a:r>
            <a:r>
              <a:rPr lang="en-US" altLang="ko-KR" dirty="0"/>
              <a:t>, strip</a:t>
            </a:r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str.strip</a:t>
            </a:r>
            <a:r>
              <a:rPr lang="en-US" altLang="ko-KR" dirty="0"/>
              <a:t>())			</a:t>
            </a:r>
          </a:p>
          <a:p>
            <a:r>
              <a:rPr lang="en-US" altLang="ko-KR" dirty="0"/>
              <a:t>Split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80"/>
                </a:solidFill>
              </a:rPr>
              <a:t>     - print</a:t>
            </a:r>
            <a:r>
              <a:rPr lang="en-US" altLang="ko-KR" dirty="0"/>
              <a:t>(</a:t>
            </a:r>
            <a:r>
              <a:rPr lang="en-US" altLang="ko-KR" dirty="0" err="1"/>
              <a:t>str.split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Replace</a:t>
            </a:r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str.replace</a:t>
            </a:r>
            <a:r>
              <a:rPr lang="en-US" altLang="ko-KR" dirty="0"/>
              <a:t>(“ “, </a:t>
            </a:r>
            <a:r>
              <a:rPr lang="en-US" altLang="ko-KR" b="1" dirty="0">
                <a:solidFill>
                  <a:srgbClr val="008080"/>
                </a:solidFill>
              </a:rPr>
              <a:t>“,"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0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899592" y="1340769"/>
          <a:ext cx="7772400" cy="4806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예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123, -345, 0</a:t>
                      </a:r>
                      <a:endParaRPr lang="ko-KR" altLang="en-US" sz="2400" b="1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실수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123.45, -1234.5, 3.4e10</a:t>
                      </a:r>
                      <a:endParaRPr lang="ko-KR" altLang="en-US" sz="24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5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복소수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1 + 2</a:t>
                      </a:r>
                      <a:r>
                        <a:rPr lang="en-US" altLang="ko-KR" sz="24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altLang="ko-KR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 -3</a:t>
                      </a:r>
                      <a:r>
                        <a:rPr lang="en-US" altLang="ko-KR" sz="24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j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ko-KR" altLang="en-US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복소수 내장함수</a:t>
                      </a:r>
                      <a:r>
                        <a:rPr lang="en-US" altLang="ko-KR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   .real(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실수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) .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imag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허수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   .conjugate(</a:t>
                      </a:r>
                      <a:r>
                        <a:rPr lang="ko-KR" altLang="en-US" sz="18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켤레복소수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0o</a:t>
                      </a:r>
                      <a:r>
                        <a:rPr lang="en-US" altLang="ko-KR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34, </a:t>
                      </a:r>
                      <a:r>
                        <a:rPr lang="en-US" altLang="ko-KR" sz="24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0o</a:t>
                      </a:r>
                      <a:r>
                        <a:rPr lang="en-US" altLang="ko-KR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25</a:t>
                      </a:r>
                      <a:endParaRPr lang="ko-KR" altLang="en-US" sz="24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altLang="ko-KR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2A, </a:t>
                      </a:r>
                      <a:r>
                        <a:rPr lang="en-US" altLang="ko-KR" sz="2400" i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altLang="ko-KR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FF</a:t>
                      </a:r>
                      <a:endParaRPr lang="ko-KR" altLang="en-US" sz="24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altLang="ko-KR" sz="2400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1010</a:t>
                      </a:r>
                      <a:endParaRPr lang="ko-KR" altLang="en-US" sz="2400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04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사칙연산</a:t>
            </a:r>
            <a:endParaRPr lang="en-US" altLang="ko-KR" dirty="0"/>
          </a:p>
          <a:p>
            <a:pPr lvl="1"/>
            <a:r>
              <a:rPr lang="en-US" altLang="ko-KR" dirty="0"/>
              <a:t>+ - * /</a:t>
            </a:r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7</a:t>
            </a:r>
            <a:r>
              <a:rPr lang="en-US" altLang="ko-KR" dirty="0"/>
              <a:t>/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)	# 2.3333333333333335</a:t>
            </a:r>
          </a:p>
          <a:p>
            <a:r>
              <a:rPr lang="ko-KR" altLang="en-US" dirty="0" err="1"/>
              <a:t>누승</a:t>
            </a:r>
            <a:endParaRPr lang="en-US" altLang="ko-KR" dirty="0"/>
          </a:p>
          <a:p>
            <a:pPr lvl="1"/>
            <a:r>
              <a:rPr lang="en-US" altLang="ko-KR" dirty="0"/>
              <a:t>**</a:t>
            </a:r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**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dirty="0"/>
              <a:t>) # 81</a:t>
            </a:r>
          </a:p>
          <a:p>
            <a:r>
              <a:rPr lang="ko-KR" altLang="en-US" dirty="0"/>
              <a:t>나머지</a:t>
            </a:r>
            <a:endParaRPr lang="en-US" altLang="ko-KR" dirty="0"/>
          </a:p>
          <a:p>
            <a:pPr lvl="1"/>
            <a:r>
              <a:rPr lang="en-US" altLang="ko-KR" dirty="0"/>
              <a:t>%</a:t>
            </a:r>
          </a:p>
          <a:p>
            <a:pPr lvl="1"/>
            <a:r>
              <a:rPr lang="en-US" altLang="ko-KR" dirty="0"/>
              <a:t>print(</a:t>
            </a:r>
            <a:r>
              <a:rPr lang="en-US" altLang="ko-KR" dirty="0">
                <a:solidFill>
                  <a:srgbClr val="0000FF"/>
                </a:solidFill>
              </a:rPr>
              <a:t>7</a:t>
            </a:r>
            <a:r>
              <a:rPr lang="en-US" altLang="ko-KR" dirty="0"/>
              <a:t>%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)	# 1</a:t>
            </a:r>
          </a:p>
          <a:p>
            <a:r>
              <a:rPr lang="ko-KR" altLang="en-US" dirty="0"/>
              <a:t>소수점 버리기</a:t>
            </a:r>
            <a:r>
              <a:rPr lang="en-US" altLang="ko-KR" dirty="0"/>
              <a:t>(</a:t>
            </a:r>
            <a:r>
              <a:rPr lang="ko-KR" altLang="en-US" dirty="0"/>
              <a:t>몫</a:t>
            </a:r>
            <a:r>
              <a:rPr lang="en-US" altLang="ko-KR" dirty="0"/>
              <a:t>) – </a:t>
            </a:r>
            <a:r>
              <a:rPr lang="ko-KR" altLang="en-US" dirty="0"/>
              <a:t>정수 나누기</a:t>
            </a:r>
            <a:endParaRPr lang="en-US" altLang="ko-KR" dirty="0"/>
          </a:p>
          <a:p>
            <a:pPr lvl="1"/>
            <a:r>
              <a:rPr lang="en-US" altLang="ko-KR" dirty="0"/>
              <a:t>//</a:t>
            </a:r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7</a:t>
            </a:r>
            <a:r>
              <a:rPr lang="en-US" altLang="ko-KR" dirty="0"/>
              <a:t>//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)	#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8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연산자</a:t>
            </a:r>
            <a:r>
              <a:rPr lang="en-US" altLang="ko-KR" dirty="0"/>
              <a:t>(Operators)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산술연산자</a:t>
            </a:r>
            <a:endParaRPr lang="en-US" altLang="ko-KR" dirty="0"/>
          </a:p>
          <a:p>
            <a:pPr lvl="1"/>
            <a:r>
              <a:rPr lang="en-US" altLang="ko-KR" dirty="0"/>
              <a:t>+ - * / % **(</a:t>
            </a:r>
            <a:r>
              <a:rPr lang="ko-KR" altLang="en-US" dirty="0" err="1"/>
              <a:t>누승</a:t>
            </a:r>
            <a:r>
              <a:rPr lang="en-US" altLang="ko-KR" dirty="0"/>
              <a:t>) //(</a:t>
            </a:r>
            <a:r>
              <a:rPr lang="ko-KR" altLang="en-US" dirty="0"/>
              <a:t>몫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비교연산자</a:t>
            </a:r>
            <a:endParaRPr lang="en-US" altLang="ko-KR" dirty="0"/>
          </a:p>
          <a:p>
            <a:pPr lvl="1"/>
            <a:r>
              <a:rPr lang="en-US" altLang="ko-KR" dirty="0"/>
              <a:t>== != &lt; &gt; &lt;= &gt;=</a:t>
            </a:r>
          </a:p>
          <a:p>
            <a:r>
              <a:rPr lang="ko-KR" altLang="en-US" dirty="0"/>
              <a:t>대입연산자</a:t>
            </a:r>
            <a:endParaRPr lang="en-US" altLang="ko-KR" dirty="0"/>
          </a:p>
          <a:p>
            <a:pPr lvl="1"/>
            <a:r>
              <a:rPr lang="en-US" altLang="ko-KR" dirty="0"/>
              <a:t>= += -= *= /= %= **= //=</a:t>
            </a:r>
          </a:p>
          <a:p>
            <a:r>
              <a:rPr lang="ko-KR" altLang="en-US" dirty="0"/>
              <a:t>비트연산자</a:t>
            </a:r>
            <a:endParaRPr lang="en-US" altLang="ko-KR" dirty="0"/>
          </a:p>
          <a:p>
            <a:pPr lvl="1"/>
            <a:r>
              <a:rPr lang="en-US" altLang="ko-KR" dirty="0"/>
              <a:t>&amp; | ^ ~ &lt;&lt; &gt;&gt;</a:t>
            </a:r>
          </a:p>
          <a:p>
            <a:r>
              <a:rPr lang="ko-KR" altLang="en-US" dirty="0"/>
              <a:t>논리연산자</a:t>
            </a:r>
            <a:endParaRPr lang="en-US" altLang="ko-KR" dirty="0"/>
          </a:p>
          <a:p>
            <a:pPr lvl="1"/>
            <a:r>
              <a:rPr lang="en-US" altLang="ko-KR" dirty="0"/>
              <a:t>and   or   not</a:t>
            </a:r>
          </a:p>
          <a:p>
            <a:r>
              <a:rPr lang="ko-KR" altLang="en-US" dirty="0"/>
              <a:t>멤버연산자</a:t>
            </a:r>
            <a:endParaRPr lang="en-US" altLang="ko-KR" dirty="0"/>
          </a:p>
          <a:p>
            <a:pPr lvl="1"/>
            <a:r>
              <a:rPr lang="en-US" altLang="ko-KR" dirty="0"/>
              <a:t>in    not in</a:t>
            </a:r>
          </a:p>
          <a:p>
            <a:r>
              <a:rPr lang="ko-KR" altLang="en-US" dirty="0"/>
              <a:t>식별연산자</a:t>
            </a:r>
            <a:endParaRPr lang="en-US" altLang="ko-KR" dirty="0"/>
          </a:p>
          <a:p>
            <a:pPr lvl="1"/>
            <a:r>
              <a:rPr lang="en-US" altLang="ko-KR" dirty="0"/>
              <a:t>is    </a:t>
            </a:r>
            <a:r>
              <a:rPr lang="en-US" altLang="ko-KR" dirty="0" err="1"/>
              <a:t>is</a:t>
            </a:r>
            <a:r>
              <a:rPr lang="en-US" altLang="ko-KR" dirty="0"/>
              <a:t> not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++, -- : </a:t>
            </a:r>
            <a:r>
              <a:rPr lang="ko-KR" altLang="en-US" dirty="0">
                <a:solidFill>
                  <a:schemeClr val="accent2"/>
                </a:solidFill>
              </a:rPr>
              <a:t>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2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</a:t>
            </a:r>
            <a:r>
              <a:rPr lang="ko-KR" altLang="en-US" dirty="0"/>
              <a:t> 연산자 우선순위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1295490" y="1268411"/>
          <a:ext cx="7010220" cy="51133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Operator</a:t>
                      </a:r>
                    </a:p>
                  </a:txBody>
                  <a:tcPr marL="82473" marR="82473" marT="41237" marB="4123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82473" marR="82473" marT="41237" marB="4123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**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지수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7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 + -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비트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not,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부호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(+),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부호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(-)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 % //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곱하기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나누기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나머지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몫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-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덧셈과 뺄셈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 &lt;&lt;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좌우 비트 시프트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비트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AND'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 |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비트 전용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'OR'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와 정기적 인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'OR'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 &lt; &gt; &gt;=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비교 연산자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&lt;&gt; == !=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등가 연산자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%= /= //= -= += *= **=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할당 연산자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 is not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식별 연산자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 not in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맴버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연산자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89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 or and</a:t>
                      </a:r>
                    </a:p>
                  </a:txBody>
                  <a:tcPr marL="82473" marR="82473" marT="41237" marB="41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논리 연산자</a:t>
                      </a:r>
                    </a:p>
                  </a:txBody>
                  <a:tcPr marL="82473" marR="82473" marT="41237" marB="4123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3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명령문 </a:t>
            </a:r>
            <a:r>
              <a:rPr lang="en-US" altLang="ko-KR" dirty="0"/>
              <a:t>– </a:t>
            </a:r>
            <a:r>
              <a:rPr lang="ko-KR" altLang="en-US" dirty="0" err="1"/>
              <a:t>제어문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if, if ~ else, if ~ 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		#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문장은 반드시 단계별로 들여쓰기</a:t>
            </a:r>
            <a:endParaRPr lang="en-US" altLang="ko-KR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#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사용가능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: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while		</a:t>
            </a:r>
            <a:endParaRPr lang="en-US" altLang="ko-KR" b="0" dirty="0"/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	#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무한루프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endParaRPr lang="en-US" altLang="ko-KR" dirty="0"/>
          </a:p>
          <a:p>
            <a:r>
              <a:rPr lang="en-US" altLang="ko-KR" dirty="0"/>
              <a:t>for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투플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range(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시작값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끝값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	</a:t>
            </a:r>
            <a:r>
              <a:rPr lang="en-US" altLang="ko-KR" sz="18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8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끝값은</a:t>
            </a:r>
            <a:r>
              <a:rPr lang="ko-KR" altLang="en-US" sz="18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ko-KR" altLang="en-US" sz="18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큰값</a:t>
            </a:r>
            <a:endParaRPr lang="en-US" altLang="ko-KR" sz="18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break, continue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2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유형 </a:t>
            </a:r>
            <a:r>
              <a:rPr lang="en-US" altLang="ko-KR" dirty="0"/>
              <a:t>- </a:t>
            </a:r>
            <a:r>
              <a:rPr lang="ko-KR" altLang="en-US" dirty="0"/>
              <a:t>숫자형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산술연산자</a:t>
            </a:r>
            <a:endParaRPr lang="en-US" altLang="ko-KR" dirty="0"/>
          </a:p>
          <a:p>
            <a:pPr lvl="1"/>
            <a:r>
              <a:rPr lang="en-US" altLang="ko-KR" dirty="0"/>
              <a:t>+ - * / % **(</a:t>
            </a:r>
            <a:r>
              <a:rPr lang="ko-KR" altLang="en-US" dirty="0" err="1"/>
              <a:t>누승</a:t>
            </a:r>
            <a:r>
              <a:rPr lang="en-US" altLang="ko-KR" dirty="0"/>
              <a:t>) //(</a:t>
            </a:r>
            <a:r>
              <a:rPr lang="ko-KR" altLang="en-US" dirty="0"/>
              <a:t>몫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비교연산자</a:t>
            </a:r>
            <a:endParaRPr lang="en-US" altLang="ko-KR" dirty="0"/>
          </a:p>
          <a:p>
            <a:pPr lvl="1"/>
            <a:r>
              <a:rPr lang="en-US" altLang="ko-KR" dirty="0"/>
              <a:t>== != &lt; &gt; &lt;= &gt;=</a:t>
            </a:r>
          </a:p>
          <a:p>
            <a:r>
              <a:rPr lang="ko-KR" altLang="en-US" dirty="0"/>
              <a:t>대입연산자</a:t>
            </a:r>
            <a:endParaRPr lang="en-US" altLang="ko-KR" dirty="0"/>
          </a:p>
          <a:p>
            <a:pPr lvl="1"/>
            <a:r>
              <a:rPr lang="en-US" altLang="ko-KR" dirty="0"/>
              <a:t>= += -= *= /= %= **= //=</a:t>
            </a:r>
          </a:p>
          <a:p>
            <a:r>
              <a:rPr lang="ko-KR" altLang="en-US" dirty="0"/>
              <a:t>비트연산자</a:t>
            </a:r>
            <a:endParaRPr lang="en-US" altLang="ko-KR" dirty="0"/>
          </a:p>
          <a:p>
            <a:pPr lvl="1"/>
            <a:r>
              <a:rPr lang="en-US" altLang="ko-KR" dirty="0"/>
              <a:t>&amp; | ^ ~ &lt;&lt; &gt;&gt;</a:t>
            </a:r>
          </a:p>
          <a:p>
            <a:r>
              <a:rPr lang="ko-KR" altLang="en-US" dirty="0"/>
              <a:t>논리연산자</a:t>
            </a:r>
            <a:endParaRPr lang="en-US" altLang="ko-KR" dirty="0"/>
          </a:p>
          <a:p>
            <a:pPr lvl="1"/>
            <a:r>
              <a:rPr lang="en-US" altLang="ko-KR" dirty="0"/>
              <a:t>and   or   not</a:t>
            </a:r>
          </a:p>
          <a:p>
            <a:r>
              <a:rPr lang="ko-KR" altLang="en-US" dirty="0"/>
              <a:t>멤버연산자</a:t>
            </a:r>
            <a:endParaRPr lang="en-US" altLang="ko-KR" dirty="0"/>
          </a:p>
          <a:p>
            <a:pPr lvl="1"/>
            <a:r>
              <a:rPr lang="en-US" altLang="ko-KR" dirty="0"/>
              <a:t>in    not in</a:t>
            </a:r>
          </a:p>
          <a:p>
            <a:r>
              <a:rPr lang="ko-KR" altLang="en-US" dirty="0"/>
              <a:t>식별연산자</a:t>
            </a:r>
            <a:endParaRPr lang="en-US" altLang="ko-KR" dirty="0"/>
          </a:p>
          <a:p>
            <a:pPr lvl="1"/>
            <a:r>
              <a:rPr lang="en-US" altLang="ko-KR" dirty="0"/>
              <a:t>is    </a:t>
            </a:r>
            <a:r>
              <a:rPr lang="en-US" altLang="ko-KR" dirty="0" err="1"/>
              <a:t>is</a:t>
            </a:r>
            <a:r>
              <a:rPr lang="en-US" altLang="ko-KR" dirty="0"/>
              <a:t> not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++, -- : </a:t>
            </a:r>
            <a:r>
              <a:rPr lang="ko-KR" altLang="en-US" dirty="0">
                <a:solidFill>
                  <a:schemeClr val="accent2"/>
                </a:solidFill>
              </a:rPr>
              <a:t>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4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숫자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759" y="1105547"/>
            <a:ext cx="8786874" cy="5357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= 15</a:t>
            </a:r>
          </a:p>
          <a:p>
            <a:pPr marL="0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출력 결과</a:t>
            </a:r>
            <a:r>
              <a:rPr lang="en-US" altLang="ko-KR" dirty="0"/>
              <a:t>: {0}”.format(X))</a:t>
            </a:r>
          </a:p>
          <a:p>
            <a:pPr marL="0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출력 결과</a:t>
            </a:r>
            <a:r>
              <a:rPr lang="en-US" altLang="ko-KR" dirty="0"/>
              <a:t>: {0}”.format(3/5))</a:t>
            </a:r>
          </a:p>
          <a:p>
            <a:pPr marL="0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출력 결과</a:t>
            </a:r>
            <a:r>
              <a:rPr lang="en-US" altLang="ko-KR" dirty="0"/>
              <a:t>: {0}”.format(X**3))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출력 결과</a:t>
            </a:r>
            <a:r>
              <a:rPr lang="en-US" altLang="ko-KR" dirty="0"/>
              <a:t>: {0}”.format(int(10.5))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출력 결과</a:t>
            </a:r>
            <a:r>
              <a:rPr lang="en-US" altLang="ko-KR" dirty="0"/>
              <a:t>: {0}”.format(int(10.5)/int(8.5)))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2132" y="4664297"/>
            <a:ext cx="4572000" cy="1477328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</a:rPr>
              <a:t>출력 결과: 15 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ko-KR" dirty="0">
                <a:solidFill>
                  <a:srgbClr val="000000"/>
                </a:solidFill>
              </a:rPr>
              <a:t>출력 결과: 0.6 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ko-KR" dirty="0">
                <a:solidFill>
                  <a:srgbClr val="000000"/>
                </a:solidFill>
              </a:rPr>
              <a:t>출력 결과: 3375 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ko-KR" dirty="0">
                <a:solidFill>
                  <a:srgbClr val="000000"/>
                </a:solidFill>
              </a:rPr>
              <a:t>출력 결과: 10 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출력 결과</a:t>
            </a:r>
            <a:r>
              <a:rPr lang="en-US" altLang="ko-KR" dirty="0">
                <a:solidFill>
                  <a:srgbClr val="000000"/>
                </a:solidFill>
              </a:rPr>
              <a:t>: 1.25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51520" y="1142984"/>
            <a:ext cx="8496944" cy="3222120"/>
          </a:xfrm>
          <a:prstGeom prst="roundRect">
            <a:avLst>
              <a:gd name="adj" fmla="val 829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494BD1-0F5D-4BAC-902F-B6FEAF439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167" y="-1027309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출력 결과: 15 출력 결과: 15 출력 결과: 0.6 출력 결과: 3375 출력 결과: 10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4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실수형 숫자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759" y="1105547"/>
            <a:ext cx="8786874" cy="5357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 = 10.5*4.7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ko-KR" altLang="en-US" dirty="0"/>
              <a:t>출력 결과</a:t>
            </a:r>
            <a:r>
              <a:rPr lang="en-US" altLang="ko-KR" dirty="0"/>
              <a:t>: {0}".format(X))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ko-KR" altLang="en-US" dirty="0"/>
              <a:t>출력 결과</a:t>
            </a:r>
            <a:r>
              <a:rPr lang="en-US" altLang="ko-KR" dirty="0"/>
              <a:t>: {0:.1f}".format(X))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ko-KR" altLang="en-US" dirty="0"/>
              <a:t>출력 결과</a:t>
            </a:r>
            <a:r>
              <a:rPr lang="en-US" altLang="ko-KR" dirty="0"/>
              <a:t>: {0:.3f}".format(X))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2132" y="4664297"/>
            <a:ext cx="4572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결과</a:t>
            </a:r>
            <a:r>
              <a:rPr lang="en-US" altLang="ko-KR" dirty="0">
                <a:solidFill>
                  <a:srgbClr val="000000"/>
                </a:solidFill>
              </a:rPr>
              <a:t>: 49.35</a:t>
            </a:r>
          </a:p>
          <a:p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결과</a:t>
            </a:r>
            <a:r>
              <a:rPr lang="en-US" altLang="ko-KR" dirty="0">
                <a:solidFill>
                  <a:srgbClr val="000000"/>
                </a:solidFill>
              </a:rPr>
              <a:t>: 49.4</a:t>
            </a:r>
          </a:p>
          <a:p>
            <a:r>
              <a:rPr lang="ko-KR" altLang="en-US" dirty="0">
                <a:solidFill>
                  <a:srgbClr val="000000"/>
                </a:solidFill>
              </a:rPr>
              <a:t>출력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결과</a:t>
            </a:r>
            <a:r>
              <a:rPr lang="en-US" altLang="ko-KR" dirty="0">
                <a:solidFill>
                  <a:srgbClr val="000000"/>
                </a:solidFill>
              </a:rPr>
              <a:t>: 49.350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51520" y="1142984"/>
            <a:ext cx="8496944" cy="3222120"/>
          </a:xfrm>
          <a:prstGeom prst="roundRect">
            <a:avLst>
              <a:gd name="adj" fmla="val 829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494BD1-0F5D-4BAC-902F-B6FEAF439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167" y="-1027309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출력 결과: 15 출력 결과: 15 출력 결과: 0.6 출력 결과: 3375 출력 결과: 10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0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언어의 기본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138175"/>
            <a:ext cx="3168352" cy="5715016"/>
          </a:xfrm>
        </p:spPr>
        <p:txBody>
          <a:bodyPr>
            <a:normAutofit/>
          </a:bodyPr>
          <a:lstStyle/>
          <a:p>
            <a:r>
              <a:rPr lang="ko-KR" altLang="en-US" dirty="0"/>
              <a:t>라인주석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자료 유형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문자열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cs typeface="Courier New" panose="02070309020205020404" pitchFamily="49" charset="0"/>
              </a:rPr>
              <a:t>숫자</a:t>
            </a:r>
            <a:r>
              <a:rPr lang="en-US" altLang="ko-KR" dirty="0">
                <a:latin typeface="맑은 고딕" panose="020B0503020000020004" pitchFamily="50" charset="-127"/>
                <a:cs typeface="Courier New" panose="02070309020205020404" pitchFamily="49" charset="0"/>
              </a:rPr>
              <a:t>(number)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날짜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리스트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튜플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딕셔너리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집합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기타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4B6CBC8-95F8-4040-ACB9-507931CFEE40}"/>
              </a:ext>
            </a:extLst>
          </p:cNvPr>
          <p:cNvSpPr txBox="1">
            <a:spLocks/>
          </p:cNvSpPr>
          <p:nvPr/>
        </p:nvSpPr>
        <p:spPr>
          <a:xfrm>
            <a:off x="6292115" y="1793279"/>
            <a:ext cx="2693849" cy="220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Symbol" pitchFamily="18" charset="2"/>
              <a:buChar char="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5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명령문</a:t>
            </a:r>
            <a:endParaRPr lang="en-US" altLang="ko-KR" dirty="0"/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연산자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제어문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반복문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5BD6FC-5C3F-4E33-A9AB-992AAA27E385}"/>
              </a:ext>
            </a:extLst>
          </p:cNvPr>
          <p:cNvSpPr txBox="1">
            <a:spLocks/>
          </p:cNvSpPr>
          <p:nvPr/>
        </p:nvSpPr>
        <p:spPr>
          <a:xfrm>
            <a:off x="3851920" y="1829476"/>
            <a:ext cx="2693849" cy="220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Symbol" pitchFamily="18" charset="2"/>
              <a:buChar char="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5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7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데이터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>
                <a:solidFill>
                  <a:srgbClr val="000080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80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정수</a:t>
            </a:r>
            <a:r>
              <a:rPr lang="ko-KR" altLang="en-US" dirty="0">
                <a:solidFill>
                  <a:srgbClr val="008080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x = 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>y = </a:t>
            </a:r>
            <a:r>
              <a:rPr lang="en-US" altLang="ko-KR" dirty="0" err="1">
                <a:solidFill>
                  <a:srgbClr val="000080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80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정수</a:t>
            </a:r>
            <a:r>
              <a:rPr lang="ko-KR" altLang="en-US" dirty="0">
                <a:solidFill>
                  <a:srgbClr val="008080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y = 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fx</a:t>
            </a:r>
            <a:r>
              <a:rPr lang="en-US" altLang="ko-KR" dirty="0"/>
              <a:t> = float(input(“</a:t>
            </a:r>
            <a:r>
              <a:rPr lang="ko-KR" altLang="en-US" dirty="0"/>
              <a:t>실수 </a:t>
            </a:r>
            <a:r>
              <a:rPr lang="en-US" altLang="ko-KR" dirty="0" err="1"/>
              <a:t>fx</a:t>
            </a:r>
            <a:r>
              <a:rPr lang="en-US" altLang="ko-KR" dirty="0"/>
              <a:t> = “))</a:t>
            </a:r>
          </a:p>
          <a:p>
            <a:pPr marL="0" indent="0">
              <a:buNone/>
            </a:pPr>
            <a:r>
              <a:rPr lang="en-US" altLang="ko-KR" dirty="0" err="1"/>
              <a:t>fy</a:t>
            </a:r>
            <a:r>
              <a:rPr lang="en-US" altLang="ko-KR" dirty="0"/>
              <a:t> = float(input(“</a:t>
            </a:r>
            <a:r>
              <a:rPr lang="ko-KR" altLang="en-US" dirty="0"/>
              <a:t>실수 </a:t>
            </a:r>
            <a:r>
              <a:rPr lang="en-US" altLang="ko-KR" dirty="0" err="1"/>
              <a:t>fy</a:t>
            </a:r>
            <a:r>
              <a:rPr lang="en-US" altLang="ko-KR" dirty="0"/>
              <a:t> = “))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4437112"/>
            <a:ext cx="4572000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= </a:t>
            </a:r>
            <a:r>
              <a:rPr lang="en-US" altLang="ko-KR" b="1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= </a:t>
            </a:r>
            <a:r>
              <a:rPr lang="en-US" altLang="ko-KR" b="1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 </a:t>
            </a:r>
            <a:r>
              <a:rPr lang="en-US" altLang="ko-KR" b="1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5.7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fy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42844" y="1142984"/>
            <a:ext cx="8605620" cy="3150112"/>
          </a:xfrm>
          <a:prstGeom prst="roundRect">
            <a:avLst>
              <a:gd name="adj" fmla="val 829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29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>
                <a:solidFill>
                  <a:srgbClr val="000080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80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정수</a:t>
            </a:r>
            <a:r>
              <a:rPr lang="ko-KR" altLang="en-US" dirty="0">
                <a:solidFill>
                  <a:srgbClr val="008080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x = 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>y = </a:t>
            </a:r>
            <a:r>
              <a:rPr lang="en-US" altLang="ko-KR" dirty="0" err="1">
                <a:solidFill>
                  <a:srgbClr val="000080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80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정수</a:t>
            </a:r>
            <a:r>
              <a:rPr lang="ko-KR" altLang="en-US" dirty="0">
                <a:solidFill>
                  <a:srgbClr val="008080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y = 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(x, </a:t>
            </a:r>
            <a:r>
              <a:rPr lang="en-US" altLang="ko-KR" dirty="0">
                <a:solidFill>
                  <a:srgbClr val="008080"/>
                </a:solidFill>
              </a:rPr>
              <a:t>"+"</a:t>
            </a:r>
            <a:r>
              <a:rPr lang="en-US" altLang="ko-KR" dirty="0"/>
              <a:t>, y, </a:t>
            </a:r>
            <a:r>
              <a:rPr lang="en-US" altLang="ko-KR" dirty="0">
                <a:solidFill>
                  <a:srgbClr val="008080"/>
                </a:solidFill>
              </a:rPr>
              <a:t>"="</a:t>
            </a:r>
            <a:r>
              <a:rPr lang="en-US" altLang="ko-KR" dirty="0"/>
              <a:t>, x + y)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(x, </a:t>
            </a:r>
            <a:r>
              <a:rPr lang="en-US" altLang="ko-KR" dirty="0">
                <a:solidFill>
                  <a:srgbClr val="008080"/>
                </a:solidFill>
              </a:rPr>
              <a:t>"-"</a:t>
            </a:r>
            <a:r>
              <a:rPr lang="en-US" altLang="ko-KR" dirty="0"/>
              <a:t>, y, </a:t>
            </a:r>
            <a:r>
              <a:rPr lang="en-US" altLang="ko-KR" dirty="0">
                <a:solidFill>
                  <a:srgbClr val="008080"/>
                </a:solidFill>
              </a:rPr>
              <a:t>"="</a:t>
            </a:r>
            <a:r>
              <a:rPr lang="en-US" altLang="ko-KR" dirty="0"/>
              <a:t>, x - y)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(x, </a:t>
            </a:r>
            <a:r>
              <a:rPr lang="en-US" altLang="ko-KR" dirty="0">
                <a:solidFill>
                  <a:srgbClr val="008080"/>
                </a:solidFill>
              </a:rPr>
              <a:t>"*"</a:t>
            </a:r>
            <a:r>
              <a:rPr lang="en-US" altLang="ko-KR" dirty="0"/>
              <a:t>, y, </a:t>
            </a:r>
            <a:r>
              <a:rPr lang="en-US" altLang="ko-KR" dirty="0">
                <a:solidFill>
                  <a:srgbClr val="008080"/>
                </a:solidFill>
              </a:rPr>
              <a:t>"="</a:t>
            </a:r>
            <a:r>
              <a:rPr lang="en-US" altLang="ko-KR" dirty="0"/>
              <a:t>, x * y)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(x, </a:t>
            </a:r>
            <a:r>
              <a:rPr lang="en-US" altLang="ko-KR" dirty="0">
                <a:solidFill>
                  <a:srgbClr val="008080"/>
                </a:solidFill>
              </a:rPr>
              <a:t>"/"</a:t>
            </a:r>
            <a:r>
              <a:rPr lang="en-US" altLang="ko-KR" dirty="0"/>
              <a:t>, y, </a:t>
            </a:r>
            <a:r>
              <a:rPr lang="en-US" altLang="ko-KR" dirty="0">
                <a:solidFill>
                  <a:srgbClr val="008080"/>
                </a:solidFill>
              </a:rPr>
              <a:t>"="</a:t>
            </a:r>
            <a:r>
              <a:rPr lang="en-US" altLang="ko-KR" dirty="0"/>
              <a:t>, x / 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4437112"/>
            <a:ext cx="4572000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= </a:t>
            </a:r>
            <a:r>
              <a:rPr lang="en-US" altLang="ko-KR" b="1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= </a:t>
            </a:r>
            <a:r>
              <a:rPr lang="en-US" altLang="ko-KR" b="1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+ 5 = 12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7 - 5 = 2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* 5 = 35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/ 5 = 1.4		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42844" y="1142984"/>
            <a:ext cx="8605620" cy="3150112"/>
          </a:xfrm>
          <a:prstGeom prst="roundRect">
            <a:avLst>
              <a:gd name="adj" fmla="val 829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15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>
                <a:solidFill>
                  <a:srgbClr val="000080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80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정수</a:t>
            </a:r>
            <a:r>
              <a:rPr lang="ko-KR" altLang="en-US" dirty="0">
                <a:solidFill>
                  <a:srgbClr val="008080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x = 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>y = </a:t>
            </a:r>
            <a:r>
              <a:rPr lang="en-US" altLang="ko-KR" dirty="0" err="1">
                <a:solidFill>
                  <a:srgbClr val="000080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80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정수</a:t>
            </a:r>
            <a:r>
              <a:rPr lang="ko-KR" altLang="en-US" dirty="0">
                <a:solidFill>
                  <a:srgbClr val="008080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y = 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"%d + %d = %d" </a:t>
            </a:r>
            <a:r>
              <a:rPr lang="en-US" altLang="ko-KR" dirty="0"/>
              <a:t>% (x, y, </a:t>
            </a:r>
            <a:r>
              <a:rPr lang="en-US" altLang="ko-KR" dirty="0" err="1"/>
              <a:t>x+y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"%d - %d = %d" </a:t>
            </a:r>
            <a:r>
              <a:rPr lang="en-US" altLang="ko-KR" dirty="0"/>
              <a:t>% (x, y, x-y))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"%d * %d = %d" </a:t>
            </a:r>
            <a:r>
              <a:rPr lang="en-US" altLang="ko-KR" dirty="0"/>
              <a:t>% (x, y, x*y))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"%d / %d = %d" </a:t>
            </a:r>
            <a:r>
              <a:rPr lang="en-US" altLang="ko-KR" dirty="0"/>
              <a:t>% (x, y, x/y))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4437112"/>
            <a:ext cx="4572000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= </a:t>
            </a:r>
            <a:r>
              <a:rPr lang="en-US" altLang="ko-KR" b="1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= </a:t>
            </a:r>
            <a:r>
              <a:rPr lang="en-US" altLang="ko-KR" b="1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+ 5 = 12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7 - 5 = 2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* 5 = 35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/ 5 = 1		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69147" y="1202867"/>
            <a:ext cx="8605620" cy="3096914"/>
          </a:xfrm>
          <a:prstGeom prst="roundRect">
            <a:avLst>
              <a:gd name="adj" fmla="val 829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468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 </a:t>
            </a:r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from math import exp, log, sqrt</a:t>
            </a:r>
          </a:p>
          <a:p>
            <a:r>
              <a:rPr lang="en-US" altLang="ko-KR" dirty="0"/>
              <a:t> import re</a:t>
            </a:r>
          </a:p>
          <a:p>
            <a:r>
              <a:rPr lang="en-US" altLang="ko-KR" dirty="0"/>
              <a:t> from datetime import date, time, datetime, </a:t>
            </a:r>
            <a:r>
              <a:rPr lang="en-US" altLang="ko-KR" dirty="0" err="1"/>
              <a:t>timedelta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today = </a:t>
            </a:r>
            <a:r>
              <a:rPr lang="en-US" altLang="ko-KR" dirty="0" err="1"/>
              <a:t>date.today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print(“today: {0!s}.format(today))</a:t>
            </a:r>
          </a:p>
          <a:p>
            <a:pPr marL="0" indent="0">
              <a:buNone/>
            </a:pPr>
            <a:r>
              <a:rPr lang="en-US" altLang="ko-KR" dirty="0"/>
              <a:t> print(“today: {0!s}.format(</a:t>
            </a:r>
            <a:r>
              <a:rPr lang="en-US" altLang="ko-KR" dirty="0" err="1"/>
              <a:t>today.year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 print(“today: {0!s}.format(</a:t>
            </a:r>
            <a:r>
              <a:rPr lang="en-US" altLang="ko-KR" dirty="0" err="1"/>
              <a:t>today.month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 print(“today: {0!s}.format(</a:t>
            </a:r>
            <a:r>
              <a:rPr lang="en-US" altLang="ko-KR" dirty="0" err="1"/>
              <a:t>today.day</a:t>
            </a:r>
            <a:r>
              <a:rPr lang="en-US" altLang="ko-KR" dirty="0"/>
              <a:t>))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B65916-CC03-485D-88A8-5AB66205DF67}"/>
              </a:ext>
            </a:extLst>
          </p:cNvPr>
          <p:cNvSpPr/>
          <p:nvPr/>
        </p:nvSpPr>
        <p:spPr>
          <a:xfrm>
            <a:off x="6732240" y="4221088"/>
            <a:ext cx="210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today</a:t>
            </a:r>
            <a:r>
              <a:rPr lang="ko-KR" altLang="en-US" dirty="0">
                <a:solidFill>
                  <a:srgbClr val="0000FF"/>
                </a:solidFill>
              </a:rPr>
              <a:t>: 2020-09-13</a:t>
            </a:r>
          </a:p>
        </p:txBody>
      </p:sp>
    </p:spTree>
    <p:extLst>
      <p:ext uri="{BB962C8B-B14F-4D97-AF65-F5344CB8AC3E}">
        <p14:creationId xmlns:p14="http://schemas.microsoft.com/office/powerpoint/2010/main" val="4056577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 </a:t>
            </a:r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datetime.today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print(“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: {0!s}”.format(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))</a:t>
            </a:r>
          </a:p>
          <a:p>
            <a:pPr marL="0" indent="0">
              <a:buNone/>
            </a:pPr>
            <a:r>
              <a:rPr lang="en-US" altLang="ko-KR" sz="1800" dirty="0"/>
              <a:t> print(“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: {0!s}”.format(</a:t>
            </a:r>
            <a:r>
              <a:rPr lang="en-US" altLang="ko-KR" sz="1800" dirty="0" err="1"/>
              <a:t>current_datetime.year</a:t>
            </a:r>
            <a:r>
              <a:rPr lang="en-US" altLang="ko-KR" sz="1800" dirty="0"/>
              <a:t>))</a:t>
            </a:r>
          </a:p>
          <a:p>
            <a:pPr marL="0" indent="0">
              <a:buNone/>
            </a:pPr>
            <a:r>
              <a:rPr lang="en-US" altLang="ko-KR" sz="1800" dirty="0"/>
              <a:t> print(“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: {0!s}”.format(</a:t>
            </a:r>
            <a:r>
              <a:rPr lang="en-US" altLang="ko-KR" sz="1800" dirty="0" err="1"/>
              <a:t>current_datetime.month</a:t>
            </a:r>
            <a:r>
              <a:rPr lang="en-US" altLang="ko-KR" sz="1800" dirty="0"/>
              <a:t>))</a:t>
            </a:r>
          </a:p>
          <a:p>
            <a:pPr marL="0" indent="0">
              <a:buNone/>
            </a:pPr>
            <a:r>
              <a:rPr lang="en-US" altLang="ko-KR" sz="1800" dirty="0"/>
              <a:t> print(“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: {0!s}”.format(</a:t>
            </a:r>
            <a:r>
              <a:rPr lang="en-US" altLang="ko-KR" sz="1800" dirty="0" err="1"/>
              <a:t>current_datetime.day</a:t>
            </a:r>
            <a:r>
              <a:rPr lang="en-US" altLang="ko-KR" sz="1800" dirty="0"/>
              <a:t>))</a:t>
            </a:r>
          </a:p>
          <a:p>
            <a:pPr marL="0" indent="0">
              <a:buNone/>
            </a:pPr>
            <a:r>
              <a:rPr lang="en-US" altLang="ko-KR" sz="1800" dirty="0"/>
              <a:t> print(“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: {0!s}”.format(</a:t>
            </a:r>
            <a:r>
              <a:rPr lang="en-US" altLang="ko-KR" sz="1800" dirty="0" err="1"/>
              <a:t>current_datetime.hour</a:t>
            </a:r>
            <a:r>
              <a:rPr lang="en-US" altLang="ko-KR" sz="1800" dirty="0"/>
              <a:t>))</a:t>
            </a:r>
          </a:p>
          <a:p>
            <a:pPr marL="0" indent="0">
              <a:buNone/>
            </a:pPr>
            <a:r>
              <a:rPr lang="en-US" altLang="ko-KR" sz="1800" dirty="0"/>
              <a:t> print(“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: {0!s}”.format(</a:t>
            </a:r>
            <a:r>
              <a:rPr lang="en-US" altLang="ko-KR" sz="1800" dirty="0" err="1"/>
              <a:t>current_datetime.minute</a:t>
            </a:r>
            <a:r>
              <a:rPr lang="en-US" altLang="ko-KR" sz="1800" dirty="0"/>
              <a:t>))</a:t>
            </a:r>
          </a:p>
          <a:p>
            <a:pPr marL="0" indent="0">
              <a:buNone/>
            </a:pPr>
            <a:r>
              <a:rPr lang="en-US" altLang="ko-KR" sz="1800" dirty="0"/>
              <a:t> print(“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: {0!s}”.format(</a:t>
            </a:r>
            <a:r>
              <a:rPr lang="en-US" altLang="ko-KR" sz="1800" dirty="0" err="1"/>
              <a:t>current_datetime.second</a:t>
            </a:r>
            <a:r>
              <a:rPr lang="en-US" altLang="ko-KR" sz="1800" dirty="0"/>
              <a:t>))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print(“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: {0!s}”.format(</a:t>
            </a:r>
            <a:r>
              <a:rPr lang="en-US" altLang="ko-KR" sz="1800" dirty="0" err="1"/>
              <a:t>current_datetime.strftime</a:t>
            </a:r>
            <a:r>
              <a:rPr lang="en-US" altLang="ko-KR" sz="1800" dirty="0"/>
              <a:t>(“%m/%d/%Y”)))</a:t>
            </a:r>
          </a:p>
          <a:p>
            <a:pPr marL="0" indent="0">
              <a:buNone/>
            </a:pPr>
            <a:r>
              <a:rPr lang="en-US" altLang="ko-KR" sz="1800" dirty="0"/>
              <a:t>print(“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: {0!s}”.format(</a:t>
            </a:r>
            <a:r>
              <a:rPr lang="en-US" altLang="ko-KR" sz="1800" dirty="0" err="1"/>
              <a:t>current_datetime.strftime</a:t>
            </a:r>
            <a:r>
              <a:rPr lang="en-US" altLang="ko-KR" sz="1800" dirty="0"/>
              <a:t>(“%b %d, %Y”)))</a:t>
            </a:r>
          </a:p>
          <a:p>
            <a:pPr marL="0" indent="0">
              <a:buNone/>
            </a:pPr>
            <a:r>
              <a:rPr lang="en-US" altLang="ko-KR" sz="1800" dirty="0"/>
              <a:t>print(“</a:t>
            </a:r>
            <a:r>
              <a:rPr lang="en-US" altLang="ko-KR" sz="1800" dirty="0" err="1"/>
              <a:t>current_datetime</a:t>
            </a:r>
            <a:r>
              <a:rPr lang="en-US" altLang="ko-KR" sz="1800" dirty="0"/>
              <a:t> : {0!s}”.format(</a:t>
            </a:r>
            <a:r>
              <a:rPr lang="en-US" altLang="ko-KR" sz="1800" dirty="0" err="1"/>
              <a:t>current_datetime.strftime</a:t>
            </a:r>
            <a:r>
              <a:rPr lang="en-US" altLang="ko-KR" sz="1800" dirty="0"/>
              <a:t>(“%B %d, %Y”)))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24155C-545C-4D28-8C5E-26D78092162B}"/>
              </a:ext>
            </a:extLst>
          </p:cNvPr>
          <p:cNvSpPr/>
          <p:nvPr/>
        </p:nvSpPr>
        <p:spPr>
          <a:xfrm>
            <a:off x="1043608" y="4221088"/>
            <a:ext cx="469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</a:rPr>
              <a:t>current_time</a:t>
            </a:r>
            <a:r>
              <a:rPr lang="en-US" altLang="ko-KR" dirty="0">
                <a:solidFill>
                  <a:srgbClr val="0000FF"/>
                </a:solidFill>
              </a:rPr>
              <a:t> : </a:t>
            </a:r>
            <a:r>
              <a:rPr lang="ko-KR" altLang="en-US" dirty="0">
                <a:solidFill>
                  <a:srgbClr val="0000FF"/>
                </a:solidFill>
              </a:rPr>
              <a:t>2020-09-13 10:11:50.750583</a:t>
            </a:r>
          </a:p>
        </p:txBody>
      </p:sp>
    </p:spTree>
    <p:extLst>
      <p:ext uri="{BB962C8B-B14F-4D97-AF65-F5344CB8AC3E}">
        <p14:creationId xmlns:p14="http://schemas.microsoft.com/office/powerpoint/2010/main" val="415399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 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= []</a:t>
            </a:r>
            <a:br>
              <a:rPr lang="en-US" altLang="ko-KR" dirty="0"/>
            </a:br>
            <a:r>
              <a:rPr lang="en-US" altLang="ko-KR" dirty="0"/>
              <a:t>b = 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c = [</a:t>
            </a:r>
            <a:r>
              <a:rPr lang="en-US" altLang="ko-KR" dirty="0">
                <a:solidFill>
                  <a:srgbClr val="008080"/>
                </a:solidFill>
              </a:rPr>
              <a:t>'Life'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8080"/>
                </a:solidFill>
              </a:rPr>
              <a:t>'is'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8080"/>
                </a:solidFill>
              </a:rPr>
              <a:t>'too'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8080"/>
                </a:solidFill>
              </a:rPr>
              <a:t>'short'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d = 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8080"/>
                </a:solidFill>
              </a:rPr>
              <a:t>'Life'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8080"/>
                </a:solidFill>
              </a:rPr>
              <a:t>'is'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e = 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[</a:t>
            </a:r>
            <a:r>
              <a:rPr lang="en-US" altLang="ko-KR" dirty="0">
                <a:solidFill>
                  <a:srgbClr val="008080"/>
                </a:solidFill>
              </a:rPr>
              <a:t>'Life'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8080"/>
                </a:solidFill>
              </a:rPr>
              <a:t>'is'</a:t>
            </a:r>
            <a:r>
              <a:rPr lang="en-US" altLang="ko-KR" dirty="0"/>
              <a:t>]]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03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라스트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sum = </a:t>
            </a:r>
            <a:r>
              <a:rPr lang="en-US" altLang="ko-KR" dirty="0">
                <a:solidFill>
                  <a:srgbClr val="0000FF"/>
                </a:solidFill>
              </a:rPr>
              <a:t>0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for </a:t>
            </a:r>
            <a:r>
              <a:rPr lang="en-US" altLang="ko-KR" dirty="0"/>
              <a:t>data </a:t>
            </a:r>
            <a:r>
              <a:rPr lang="en-US" altLang="ko-KR" dirty="0">
                <a:solidFill>
                  <a:srgbClr val="000080"/>
                </a:solidFill>
              </a:rPr>
              <a:t>in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00FF"/>
                </a:solidFill>
              </a:rPr>
              <a:t>23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45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67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43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12</a:t>
            </a:r>
            <a:r>
              <a:rPr lang="en-US" altLang="ko-KR" dirty="0"/>
              <a:t>]:</a:t>
            </a:r>
            <a:br>
              <a:rPr lang="en-US" altLang="ko-KR" dirty="0"/>
            </a:br>
            <a:r>
              <a:rPr lang="en-US" altLang="ko-KR" dirty="0"/>
              <a:t>    sum += data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자료의 합</a:t>
            </a:r>
            <a:r>
              <a:rPr lang="ko-KR" altLang="en-US" dirty="0">
                <a:solidFill>
                  <a:srgbClr val="008080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="</a:t>
            </a:r>
            <a:r>
              <a:rPr lang="en-US" altLang="ko-KR" dirty="0"/>
              <a:t>, sum)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--------------------------------------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score = [</a:t>
            </a:r>
            <a:r>
              <a:rPr lang="en-US" altLang="ko-KR" dirty="0">
                <a:solidFill>
                  <a:srgbClr val="0000FF"/>
                </a:solidFill>
              </a:rPr>
              <a:t>23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45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67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43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12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sum = </a:t>
            </a:r>
            <a:r>
              <a:rPr lang="en-US" altLang="ko-KR" dirty="0">
                <a:solidFill>
                  <a:srgbClr val="0000FF"/>
                </a:solidFill>
              </a:rPr>
              <a:t>0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for </a:t>
            </a:r>
            <a:r>
              <a:rPr lang="en-US" altLang="ko-KR" dirty="0"/>
              <a:t>data </a:t>
            </a:r>
            <a:r>
              <a:rPr lang="en-US" altLang="ko-KR" dirty="0">
                <a:solidFill>
                  <a:srgbClr val="000080"/>
                </a:solidFill>
              </a:rPr>
              <a:t>in </a:t>
            </a:r>
            <a:r>
              <a:rPr lang="en-US" altLang="ko-KR" dirty="0">
                <a:solidFill>
                  <a:srgbClr val="FF0000"/>
                </a:solidFill>
              </a:rPr>
              <a:t>reversed(</a:t>
            </a:r>
            <a:r>
              <a:rPr lang="en-US" altLang="ko-KR" dirty="0"/>
              <a:t>score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sum += data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자료의 합</a:t>
            </a:r>
            <a:r>
              <a:rPr lang="ko-KR" altLang="en-US" dirty="0">
                <a:solidFill>
                  <a:srgbClr val="008080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="</a:t>
            </a:r>
            <a:r>
              <a:rPr lang="en-US" altLang="ko-KR" dirty="0"/>
              <a:t>, sum)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5936" y="3212976"/>
            <a:ext cx="482453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자료의 합 </a:t>
            </a:r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 190</a:t>
            </a:r>
            <a:endParaRPr lang="ko-KR" altLang="en-US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30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복합 </a:t>
            </a:r>
            <a:r>
              <a:rPr lang="en-US" altLang="ko-KR" dirty="0"/>
              <a:t>List</a:t>
            </a:r>
            <a:r>
              <a:rPr lang="ko-KR" altLang="en-US" dirty="0"/>
              <a:t>접근의 예</a:t>
            </a:r>
            <a:endParaRPr lang="en-US" altLang="ko-KR" dirty="0"/>
          </a:p>
          <a:p>
            <a:pPr lvl="1"/>
            <a:r>
              <a:rPr lang="en-US" altLang="ko-KR" dirty="0"/>
              <a:t>e = 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[</a:t>
            </a:r>
            <a:r>
              <a:rPr lang="en-US" altLang="ko-KR" dirty="0">
                <a:solidFill>
                  <a:srgbClr val="008080"/>
                </a:solidFill>
              </a:rPr>
              <a:t>'Life'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8080"/>
                </a:solidFill>
              </a:rPr>
              <a:t>'is'</a:t>
            </a:r>
            <a:r>
              <a:rPr lang="en-US" altLang="ko-KR" dirty="0"/>
              <a:t>]]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(e[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][</a:t>
            </a:r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en-US" altLang="ko-KR" dirty="0"/>
              <a:t>])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637243"/>
            <a:ext cx="252346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Life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40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mat1 = [</a:t>
            </a:r>
            <a:br>
              <a:rPr lang="en-US" altLang="ko-KR" dirty="0"/>
            </a:br>
            <a:r>
              <a:rPr lang="en-US" altLang="ko-KR" dirty="0"/>
              <a:t>    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],</a:t>
            </a:r>
            <a:br>
              <a:rPr lang="en-US" altLang="ko-KR" dirty="0"/>
            </a:br>
            <a:r>
              <a:rPr lang="en-US" altLang="ko-KR" dirty="0"/>
              <a:t>    [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6</a:t>
            </a:r>
            <a:r>
              <a:rPr lang="en-US" altLang="ko-KR" dirty="0"/>
              <a:t>],</a:t>
            </a:r>
            <a:br>
              <a:rPr lang="en-US" altLang="ko-KR" dirty="0"/>
            </a:br>
            <a:r>
              <a:rPr lang="en-US" altLang="ko-KR" dirty="0"/>
              <a:t>    [</a:t>
            </a:r>
            <a:r>
              <a:rPr lang="en-US" altLang="ko-KR" dirty="0">
                <a:solidFill>
                  <a:srgbClr val="0000FF"/>
                </a:solidFill>
              </a:rPr>
              <a:t>7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8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9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mat2 = [ [</a:t>
            </a:r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en-US" altLang="ko-KR" dirty="0"/>
              <a:t>]*</a:t>
            </a:r>
            <a:r>
              <a:rPr lang="en-US" altLang="ko-KR" dirty="0">
                <a:solidFill>
                  <a:srgbClr val="0000FF"/>
                </a:solidFill>
              </a:rPr>
              <a:t>4 </a:t>
            </a:r>
            <a:r>
              <a:rPr lang="en-US" altLang="ko-KR" b="1" dirty="0">
                <a:solidFill>
                  <a:srgbClr val="000080"/>
                </a:solidFill>
              </a:rPr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80"/>
                </a:solidFill>
              </a:rPr>
              <a:t>in </a:t>
            </a:r>
            <a:r>
              <a:rPr lang="en-US" altLang="ko-KR" dirty="0">
                <a:solidFill>
                  <a:srgbClr val="000080"/>
                </a:solidFill>
              </a:rPr>
              <a:t>range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) 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mat3 = []</a:t>
            </a:r>
            <a:br>
              <a:rPr lang="en-US" altLang="ko-KR" dirty="0"/>
            </a:br>
            <a:r>
              <a:rPr lang="en-US" altLang="ko-KR" b="1" dirty="0">
                <a:solidFill>
                  <a:srgbClr val="000080"/>
                </a:solidFill>
              </a:rPr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80"/>
                </a:solidFill>
              </a:rPr>
              <a:t>in </a:t>
            </a:r>
            <a:r>
              <a:rPr lang="en-US" altLang="ko-KR" dirty="0">
                <a:solidFill>
                  <a:srgbClr val="000080"/>
                </a:solidFill>
              </a:rPr>
              <a:t>range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mat3.append([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] * 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(mat1)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(mat2)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(mat3)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15759" y="5589240"/>
            <a:ext cx="5616624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[[1, 2, 3], [4, 5, 6], [7, 8, 9]]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[[0, 0, 0, 0], [0, 0, 0, 0], [0, 0, 0, 0]]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[[1, 1, 1, 1], [1, 1, 1, 1], [1, 1, 1, 1]]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92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indexing</a:t>
            </a:r>
          </a:p>
          <a:p>
            <a:r>
              <a:rPr lang="en-US" altLang="ko-KR" dirty="0"/>
              <a:t>slicing</a:t>
            </a:r>
            <a:endParaRPr lang="ko-KR" altLang="en-US" dirty="0"/>
          </a:p>
          <a:p>
            <a:r>
              <a:rPr lang="en-US" altLang="ko-KR" dirty="0"/>
              <a:t>+ : </a:t>
            </a:r>
            <a:r>
              <a:rPr lang="ko-KR" altLang="en-US" dirty="0"/>
              <a:t>더하기</a:t>
            </a:r>
            <a:endParaRPr lang="en-US" altLang="ko-KR" dirty="0"/>
          </a:p>
          <a:p>
            <a:r>
              <a:rPr lang="en-US" altLang="ko-KR" dirty="0"/>
              <a:t>* : </a:t>
            </a:r>
            <a:r>
              <a:rPr lang="ko-KR" altLang="en-US" dirty="0"/>
              <a:t>곱하기</a:t>
            </a:r>
            <a:endParaRPr lang="en-US" altLang="ko-KR" dirty="0"/>
          </a:p>
          <a:p>
            <a:r>
              <a:rPr lang="ko-KR" altLang="en-US" dirty="0"/>
              <a:t>수정 </a:t>
            </a:r>
            <a:r>
              <a:rPr lang="en-US" altLang="ko-KR" dirty="0"/>
              <a:t>&amp;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 = 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b = [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6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a+b</a:t>
            </a:r>
            <a:r>
              <a:rPr lang="en-US" altLang="ko-KR" dirty="0"/>
              <a:t>)		# </a:t>
            </a:r>
            <a:r>
              <a:rPr lang="ko-KR" altLang="en-US" dirty="0"/>
              <a:t>더하기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(a*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)		# </a:t>
            </a:r>
            <a:r>
              <a:rPr lang="ko-KR" altLang="en-US" dirty="0"/>
              <a:t>곱하기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a[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0000FF"/>
                </a:solidFill>
              </a:rPr>
              <a:t>7		</a:t>
            </a:r>
            <a:r>
              <a:rPr lang="en-US" altLang="ko-KR" dirty="0"/>
              <a:t># </a:t>
            </a:r>
            <a:r>
              <a:rPr lang="ko-KR" altLang="en-US" dirty="0"/>
              <a:t>수정</a:t>
            </a:r>
            <a:r>
              <a:rPr lang="en-US" altLang="ko-KR" dirty="0">
                <a:solidFill>
                  <a:srgbClr val="0000FF"/>
                </a:solidFill>
              </a:rPr>
              <a:t/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(a)</a:t>
            </a:r>
            <a:br>
              <a:rPr lang="en-US" altLang="ko-KR" dirty="0"/>
            </a:br>
            <a:r>
              <a:rPr lang="en-US" altLang="ko-KR" dirty="0"/>
              <a:t>b[</a:t>
            </a:r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] = []		# </a:t>
            </a:r>
            <a:r>
              <a:rPr lang="ko-KR" altLang="en-US" dirty="0"/>
              <a:t>삭제   </a:t>
            </a:r>
            <a:r>
              <a:rPr lang="en-US" altLang="ko-KR" b="1" dirty="0"/>
              <a:t>del b[</a:t>
            </a:r>
            <a:r>
              <a:rPr lang="en-US" altLang="ko-KR" b="1" dirty="0">
                <a:solidFill>
                  <a:srgbClr val="0000FF"/>
                </a:solidFill>
              </a:rPr>
              <a:t>0</a:t>
            </a:r>
            <a:r>
              <a:rPr lang="en-US" altLang="ko-KR" b="1" dirty="0"/>
              <a:t>:</a:t>
            </a:r>
            <a:r>
              <a:rPr lang="en-US" altLang="ko-KR" b="1" dirty="0">
                <a:solidFill>
                  <a:srgbClr val="0000FF"/>
                </a:solidFill>
              </a:rPr>
              <a:t>2</a:t>
            </a:r>
            <a:r>
              <a:rPr lang="en-US" altLang="ko-KR" b="1" dirty="0"/>
              <a:t>]</a:t>
            </a:r>
            <a:br>
              <a:rPr lang="en-US" altLang="ko-KR" b="1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(b)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39952" y="1988840"/>
            <a:ext cx="4572000" cy="1200329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3, 4, 5, 6]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3, 1, 2, 3, 1, 2, 3]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7]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[6]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1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라인주석</a:t>
            </a:r>
            <a:endParaRPr lang="en-US" altLang="ko-KR" dirty="0"/>
          </a:p>
          <a:p>
            <a:pPr lvl="1"/>
            <a:r>
              <a:rPr lang="en-US" altLang="ko-KR" dirty="0"/>
              <a:t>#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블럭주석</a:t>
            </a:r>
            <a:endParaRPr lang="en-US" altLang="ko-KR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“””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“””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로 감싸기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주의사항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중간에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“””</a:t>
            </a:r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가 있으면 안됨</a:t>
            </a:r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들여쓰기 레벨이 맞아야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14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 = [</a:t>
            </a:r>
            <a:r>
              <a:rPr lang="en-US" altLang="ko-KR" sz="2000" dirty="0">
                <a:solidFill>
                  <a:srgbClr val="0000FF"/>
                </a:solidFill>
              </a:rPr>
              <a:t>1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0000FF"/>
                </a:solidFill>
              </a:rPr>
              <a:t>3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0000FF"/>
                </a:solidFill>
              </a:rPr>
              <a:t>2</a:t>
            </a:r>
            <a:r>
              <a:rPr lang="en-US" altLang="ko-KR" sz="2000" dirty="0"/>
              <a:t>]</a:t>
            </a:r>
            <a:br>
              <a:rPr lang="en-US" altLang="ko-KR" sz="2000" dirty="0"/>
            </a:br>
            <a:r>
              <a:rPr lang="en-US" altLang="ko-KR" sz="2000" dirty="0" err="1"/>
              <a:t>a.append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4</a:t>
            </a:r>
            <a:r>
              <a:rPr lang="en-US" altLang="ko-KR" sz="2000" dirty="0"/>
              <a:t>)		# </a:t>
            </a:r>
            <a:r>
              <a:rPr lang="ko-KR" altLang="en-US" sz="2000" dirty="0"/>
              <a:t>단일요소 추가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80"/>
                </a:solidFill>
              </a:rPr>
              <a:t>print</a:t>
            </a:r>
            <a:r>
              <a:rPr lang="en-US" altLang="ko-KR" sz="2000" dirty="0"/>
              <a:t>(a)			</a:t>
            </a:r>
            <a:r>
              <a:rPr lang="en-US" altLang="ko-KR" sz="20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# (1)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a.extend</a:t>
            </a:r>
            <a:r>
              <a:rPr lang="en-US" altLang="ko-KR" sz="2000" dirty="0"/>
              <a:t>([</a:t>
            </a:r>
            <a:r>
              <a:rPr lang="en-US" altLang="ko-KR" sz="2000" dirty="0">
                <a:solidFill>
                  <a:srgbClr val="0000FF"/>
                </a:solidFill>
              </a:rPr>
              <a:t>4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0000FF"/>
                </a:solidFill>
              </a:rPr>
              <a:t>8</a:t>
            </a:r>
            <a:r>
              <a:rPr lang="en-US" altLang="ko-KR" sz="2000" dirty="0"/>
              <a:t>])		# </a:t>
            </a:r>
            <a:r>
              <a:rPr lang="ko-KR" altLang="en-US" sz="2000" dirty="0"/>
              <a:t>복수요소 추가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a.sort</a:t>
            </a:r>
            <a:r>
              <a:rPr lang="en-US" altLang="ko-KR" sz="2000" dirty="0"/>
              <a:t>()			# </a:t>
            </a:r>
            <a:r>
              <a:rPr lang="ko-KR" altLang="en-US" sz="2000" dirty="0"/>
              <a:t>정렬</a:t>
            </a:r>
            <a:r>
              <a:rPr lang="en-US" altLang="ko-KR" sz="2000" dirty="0"/>
              <a:t>(</a:t>
            </a:r>
            <a:r>
              <a:rPr lang="ko-KR" altLang="en-US" sz="2000" dirty="0"/>
              <a:t>순방향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80"/>
                </a:solidFill>
              </a:rPr>
              <a:t>print</a:t>
            </a:r>
            <a:r>
              <a:rPr lang="en-US" altLang="ko-KR" sz="2000" dirty="0"/>
              <a:t>(a)			</a:t>
            </a:r>
            <a:r>
              <a:rPr lang="en-US" altLang="ko-KR" sz="20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# (2)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a.reverse</a:t>
            </a:r>
            <a:r>
              <a:rPr lang="en-US" altLang="ko-KR" sz="2000" dirty="0"/>
              <a:t>()		# </a:t>
            </a:r>
            <a:r>
              <a:rPr lang="ko-KR" altLang="en-US" sz="2000" dirty="0"/>
              <a:t>정렬</a:t>
            </a:r>
            <a:r>
              <a:rPr lang="en-US" altLang="ko-KR" sz="2000" dirty="0"/>
              <a:t>(</a:t>
            </a:r>
            <a:r>
              <a:rPr lang="ko-KR" altLang="en-US" sz="2000" dirty="0"/>
              <a:t>역방향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80"/>
                </a:solidFill>
              </a:rPr>
              <a:t>print</a:t>
            </a:r>
            <a:r>
              <a:rPr lang="en-US" altLang="ko-KR" sz="2000" dirty="0"/>
              <a:t>(a)			</a:t>
            </a:r>
            <a:r>
              <a:rPr lang="en-US" altLang="ko-KR" sz="20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# (3)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a.insert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2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0000FF"/>
                </a:solidFill>
              </a:rPr>
              <a:t>7</a:t>
            </a:r>
            <a:r>
              <a:rPr lang="en-US" altLang="ko-KR" sz="2000" dirty="0"/>
              <a:t>)		# index 2</a:t>
            </a:r>
            <a:r>
              <a:rPr lang="ko-KR" altLang="en-US" sz="2000" dirty="0"/>
              <a:t>에 </a:t>
            </a:r>
            <a:r>
              <a:rPr lang="en-US" altLang="ko-KR" sz="2000" dirty="0"/>
              <a:t>7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삽입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80"/>
                </a:solidFill>
              </a:rPr>
              <a:t>print</a:t>
            </a:r>
            <a:r>
              <a:rPr lang="en-US" altLang="ko-KR" sz="2000" dirty="0"/>
              <a:t>(a)			</a:t>
            </a:r>
            <a:r>
              <a:rPr lang="en-US" altLang="ko-KR" sz="20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# (4)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80"/>
                </a:solidFill>
              </a:rPr>
              <a:t>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a.index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3</a:t>
            </a:r>
            <a:r>
              <a:rPr lang="en-US" altLang="ko-KR" sz="2000" dirty="0"/>
              <a:t>))		</a:t>
            </a:r>
            <a:r>
              <a:rPr lang="en-US" altLang="ko-KR" sz="20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# (5)</a:t>
            </a:r>
            <a:r>
              <a:rPr lang="en-US" altLang="ko-KR" sz="2000" dirty="0"/>
              <a:t> 3</a:t>
            </a:r>
            <a:r>
              <a:rPr lang="ko-KR" altLang="en-US" sz="2000" dirty="0"/>
              <a:t>의 </a:t>
            </a:r>
            <a:r>
              <a:rPr lang="en-US" altLang="ko-KR" sz="2000" dirty="0"/>
              <a:t>index </a:t>
            </a:r>
            <a:r>
              <a:rPr lang="ko-KR" altLang="en-US" sz="2000" dirty="0"/>
              <a:t>알아내기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80"/>
                </a:solidFill>
              </a:rPr>
              <a:t>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a.count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4</a:t>
            </a:r>
            <a:r>
              <a:rPr lang="en-US" altLang="ko-KR" sz="2000" dirty="0"/>
              <a:t>))		</a:t>
            </a:r>
            <a:r>
              <a:rPr lang="en-US" altLang="ko-KR" sz="20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# (6)</a:t>
            </a:r>
            <a:r>
              <a:rPr lang="en-US" altLang="ko-KR" sz="2000" dirty="0"/>
              <a:t> 4</a:t>
            </a:r>
            <a:r>
              <a:rPr lang="ko-KR" altLang="en-US" sz="2000" dirty="0"/>
              <a:t>의 개수 알아내기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5099700"/>
            <a:ext cx="4176464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[1, 3, 2, 4]			(1)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[1, 2, 3, 4, 4, 8]		(2)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[8, 4, 4, 3, 2, 1]		(3)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[8, 4, 7, 4, 3, 2, 1]		(4)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4				(5)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				(6)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1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복사</a:t>
            </a:r>
            <a:endParaRPr lang="en-US" altLang="ko-KR" dirty="0"/>
          </a:p>
          <a:p>
            <a:pPr lvl="1"/>
            <a:r>
              <a:rPr lang="en-US" altLang="ko-KR" dirty="0"/>
              <a:t>a = 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b = a </a:t>
            </a:r>
            <a:r>
              <a:rPr lang="en-US" altLang="ko-KR" sz="1600" dirty="0">
                <a:solidFill>
                  <a:srgbClr val="FF0000"/>
                </a:solidFill>
              </a:rPr>
              <a:t>#reference</a:t>
            </a:r>
            <a:r>
              <a:rPr lang="ko-KR" altLang="en-US" sz="1600" dirty="0">
                <a:solidFill>
                  <a:srgbClr val="FF0000"/>
                </a:solidFill>
              </a:rPr>
              <a:t> 복사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(a)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(b)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= 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b = a[:] </a:t>
            </a:r>
            <a:r>
              <a:rPr lang="en-US" altLang="ko-KR" sz="1600" dirty="0">
                <a:solidFill>
                  <a:srgbClr val="FF0000"/>
                </a:solidFill>
              </a:rPr>
              <a:t>#list</a:t>
            </a:r>
            <a:r>
              <a:rPr lang="ko-KR" altLang="en-US" sz="1600" dirty="0">
                <a:solidFill>
                  <a:srgbClr val="FF0000"/>
                </a:solidFill>
              </a:rPr>
              <a:t> 복사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(a)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24128" y="1772816"/>
            <a:ext cx="289857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4, 3]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4, 3]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24128" y="4172887"/>
            <a:ext cx="289857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4, 3]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 2, 3]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30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“in”,</a:t>
            </a:r>
            <a:r>
              <a:rPr lang="ko-KR" altLang="en-US" dirty="0"/>
              <a:t> </a:t>
            </a:r>
            <a:r>
              <a:rPr lang="en-US" altLang="ko-KR" dirty="0"/>
              <a:t>“not</a:t>
            </a:r>
            <a:r>
              <a:rPr lang="ko-KR" altLang="en-US" dirty="0"/>
              <a:t> </a:t>
            </a:r>
            <a:r>
              <a:rPr lang="en-US" altLang="ko-KR" dirty="0"/>
              <a:t>in”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en-US" altLang="ko-KR" dirty="0"/>
              <a:t>a = 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]</a:t>
            </a:r>
            <a:br>
              <a:rPr lang="en-US" altLang="ko-KR" dirty="0"/>
            </a:b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if 2 in a:</a:t>
            </a:r>
          </a:p>
          <a:p>
            <a:pPr marL="457200" lvl="1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print(“2</a:t>
            </a:r>
            <a:r>
              <a:rPr lang="ko-KR" altLang="en-US" dirty="0"/>
              <a:t>는 리스트 </a:t>
            </a:r>
            <a:r>
              <a:rPr lang="en-US" altLang="ko-KR" dirty="0"/>
              <a:t>a</a:t>
            </a:r>
            <a:r>
              <a:rPr lang="ko-KR" altLang="en-US" dirty="0"/>
              <a:t>에 있습니다</a:t>
            </a:r>
            <a:r>
              <a:rPr lang="en-US" altLang="ko-KR" dirty="0"/>
              <a:t>.”)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if 6 in a:</a:t>
            </a:r>
          </a:p>
          <a:p>
            <a:pPr marL="457200" lvl="1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print(“6</a:t>
            </a:r>
            <a:r>
              <a:rPr lang="ko-KR" altLang="en-US" dirty="0"/>
              <a:t>은 리스트 </a:t>
            </a:r>
            <a:r>
              <a:rPr lang="en-US" altLang="ko-KR" dirty="0"/>
              <a:t>a</a:t>
            </a:r>
            <a:r>
              <a:rPr lang="ko-KR" altLang="en-US" dirty="0"/>
              <a:t>에 없습니다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70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와 비슷함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()</a:t>
            </a:r>
            <a:r>
              <a:rPr lang="ko-KR" altLang="en-US" dirty="0"/>
              <a:t>로 둘러싸고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수정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삭제가 불가능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t1 = ()</a:t>
            </a:r>
            <a:br>
              <a:rPr lang="en-US" altLang="ko-KR" dirty="0"/>
            </a:br>
            <a:r>
              <a:rPr lang="en-US" altLang="ko-KR" dirty="0"/>
              <a:t>t2 = (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,)</a:t>
            </a:r>
            <a:br>
              <a:rPr lang="en-US" altLang="ko-KR" dirty="0"/>
            </a:br>
            <a:r>
              <a:rPr lang="en-US" altLang="ko-KR" dirty="0"/>
              <a:t>t3 = (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t4 =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/>
              <a:t>t5 = (</a:t>
            </a:r>
            <a:r>
              <a:rPr lang="en-US" altLang="ko-KR" b="1" dirty="0">
                <a:solidFill>
                  <a:srgbClr val="008080"/>
                </a:solidFill>
              </a:rPr>
              <a:t>'a'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8080"/>
                </a:solidFill>
              </a:rPr>
              <a:t>'b'</a:t>
            </a:r>
            <a:r>
              <a:rPr lang="en-US" altLang="ko-KR" dirty="0"/>
              <a:t>, (</a:t>
            </a:r>
            <a:r>
              <a:rPr lang="en-US" altLang="ko-KR" b="1" dirty="0">
                <a:solidFill>
                  <a:srgbClr val="008080"/>
                </a:solidFill>
              </a:rPr>
              <a:t>'ab'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8080"/>
                </a:solidFill>
              </a:rPr>
              <a:t>'cd'</a:t>
            </a:r>
            <a:r>
              <a:rPr lang="en-US" altLang="ko-KR" dirty="0"/>
              <a:t>))</a:t>
            </a:r>
          </a:p>
          <a:p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indexing</a:t>
            </a:r>
          </a:p>
          <a:p>
            <a:pPr lvl="1"/>
            <a:r>
              <a:rPr lang="en-US" altLang="ko-KR" dirty="0"/>
              <a:t>slicing</a:t>
            </a:r>
          </a:p>
          <a:p>
            <a:pPr lvl="1"/>
            <a:r>
              <a:rPr lang="en-US" altLang="ko-KR" dirty="0"/>
              <a:t>+(</a:t>
            </a:r>
            <a:r>
              <a:rPr lang="ko-KR" altLang="en-US" dirty="0"/>
              <a:t>더하기</a:t>
            </a:r>
            <a:r>
              <a:rPr lang="en-US" altLang="ko-KR" dirty="0"/>
              <a:t>) *(</a:t>
            </a:r>
            <a:r>
              <a:rPr lang="ko-KR" altLang="en-US" dirty="0"/>
              <a:t>곱하기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5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Associative array, Hash</a:t>
            </a:r>
            <a:r>
              <a:rPr lang="ko-KR" altLang="en-US" dirty="0"/>
              <a:t>의 개념</a:t>
            </a:r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의 쌍으로 이루어진 데이터</a:t>
            </a:r>
            <a:endParaRPr lang="en-US" altLang="ko-KR" dirty="0"/>
          </a:p>
          <a:p>
            <a:pPr lvl="1"/>
            <a:r>
              <a:rPr lang="en-US" altLang="ko-KR" dirty="0"/>
              <a:t>{ }</a:t>
            </a:r>
            <a:r>
              <a:rPr lang="ko-KR" altLang="en-US" dirty="0"/>
              <a:t>안에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en-US" altLang="ko-KR" dirty="0"/>
              <a:t>,</a:t>
            </a:r>
            <a:r>
              <a:rPr lang="ko-KR" altLang="en-US" dirty="0"/>
              <a:t>로 구분하여 열거</a:t>
            </a:r>
            <a:endParaRPr lang="en-US" altLang="ko-KR" dirty="0"/>
          </a:p>
          <a:p>
            <a:pPr lvl="1"/>
            <a:r>
              <a:rPr lang="en-US" altLang="ko-KR" dirty="0" err="1"/>
              <a:t>dic</a:t>
            </a:r>
            <a:r>
              <a:rPr lang="en-US" altLang="ko-KR" dirty="0"/>
              <a:t> = {</a:t>
            </a:r>
            <a:r>
              <a:rPr lang="en-US" altLang="ko-KR" dirty="0">
                <a:solidFill>
                  <a:srgbClr val="008080"/>
                </a:solidFill>
              </a:rPr>
              <a:t>'name'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008080"/>
                </a:solidFill>
              </a:rPr>
              <a:t>'</a:t>
            </a:r>
            <a:r>
              <a:rPr lang="en-US" altLang="ko-KR" dirty="0" err="1">
                <a:solidFill>
                  <a:srgbClr val="008080"/>
                </a:solidFill>
              </a:rPr>
              <a:t>pey</a:t>
            </a:r>
            <a:r>
              <a:rPr lang="en-US" altLang="ko-KR" dirty="0">
                <a:solidFill>
                  <a:srgbClr val="008080"/>
                </a:solidFill>
              </a:rPr>
              <a:t>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8080"/>
                </a:solidFill>
              </a:rPr>
              <a:t>'birth'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8080"/>
                </a:solidFill>
              </a:rPr>
              <a:t>'1118'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dic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dic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8080"/>
                </a:solidFill>
              </a:rPr>
              <a:t>'name'</a:t>
            </a:r>
            <a:r>
              <a:rPr lang="en-US" altLang="ko-KR" dirty="0"/>
              <a:t>])		# </a:t>
            </a:r>
            <a:r>
              <a:rPr lang="en-US" altLang="ko-KR" dirty="0" err="1"/>
              <a:t>pey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print(</a:t>
            </a:r>
            <a:r>
              <a:rPr lang="en-US" altLang="ko-KR" dirty="0" err="1"/>
              <a:t>dic.get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80"/>
                </a:solidFill>
              </a:rPr>
              <a:t>'</a:t>
            </a:r>
            <a:r>
              <a:rPr lang="en-US" altLang="ko-KR" dirty="0">
                <a:solidFill>
                  <a:srgbClr val="008080"/>
                </a:solidFill>
              </a:rPr>
              <a:t>name</a:t>
            </a:r>
            <a:r>
              <a:rPr lang="en-US" altLang="ko-KR" dirty="0">
                <a:solidFill>
                  <a:srgbClr val="000080"/>
                </a:solidFill>
              </a:rPr>
              <a:t>'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000080"/>
                </a:solidFill>
              </a:rPr>
              <a:t>)		</a:t>
            </a:r>
            <a:r>
              <a:rPr lang="en-US" altLang="ko-KR" dirty="0"/>
              <a:t># </a:t>
            </a:r>
            <a:r>
              <a:rPr lang="en-US" altLang="ko-KR" dirty="0" err="1"/>
              <a:t>pey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0080"/>
              </a:solidFill>
            </a:endParaRPr>
          </a:p>
          <a:p>
            <a:r>
              <a:rPr lang="ko-KR" altLang="en-US" dirty="0"/>
              <a:t>주의사항</a:t>
            </a:r>
            <a:endParaRPr lang="en-US" altLang="ko-KR" dirty="0"/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의 중복 </a:t>
            </a:r>
            <a:r>
              <a:rPr lang="en-US" altLang="ko-KR" b="1" dirty="0">
                <a:solidFill>
                  <a:srgbClr val="FF0000"/>
                </a:solidFill>
              </a:rPr>
              <a:t>(X)</a:t>
            </a:r>
          </a:p>
          <a:p>
            <a:pPr lvl="1"/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en-US" altLang="ko-KR" dirty="0"/>
              <a:t>key</a:t>
            </a:r>
            <a:r>
              <a:rPr lang="ko-KR" altLang="en-US" dirty="0"/>
              <a:t>로 사용 </a:t>
            </a:r>
            <a:r>
              <a:rPr lang="en-US" altLang="ko-KR" b="1" dirty="0">
                <a:solidFill>
                  <a:srgbClr val="FF0000"/>
                </a:solidFill>
              </a:rPr>
              <a:t>(X)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96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딕션너리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keys()</a:t>
            </a:r>
          </a:p>
          <a:p>
            <a:pPr lvl="1"/>
            <a:r>
              <a:rPr lang="en-US" altLang="ko-KR" dirty="0" err="1"/>
              <a:t>dict_keys</a:t>
            </a:r>
            <a:r>
              <a:rPr lang="en-US" altLang="ko-KR" dirty="0"/>
              <a:t> </a:t>
            </a:r>
            <a:r>
              <a:rPr lang="ko-KR" altLang="en-US" dirty="0"/>
              <a:t>객체를 리턴</a:t>
            </a:r>
            <a:endParaRPr lang="en-US" altLang="ko-KR" dirty="0"/>
          </a:p>
          <a:p>
            <a:pPr lvl="2"/>
            <a:r>
              <a:rPr lang="en-US" altLang="ko-KR" dirty="0" err="1"/>
              <a:t>dic</a:t>
            </a:r>
            <a:r>
              <a:rPr lang="en-US" altLang="ko-KR" dirty="0"/>
              <a:t> = {</a:t>
            </a:r>
            <a:r>
              <a:rPr lang="en-US" altLang="ko-KR" b="1" dirty="0">
                <a:solidFill>
                  <a:srgbClr val="008080"/>
                </a:solidFill>
              </a:rPr>
              <a:t>'name'</a:t>
            </a:r>
            <a:r>
              <a:rPr lang="en-US" altLang="ko-KR" dirty="0"/>
              <a:t>:</a:t>
            </a:r>
            <a:r>
              <a:rPr lang="en-US" altLang="ko-KR" b="1" dirty="0">
                <a:solidFill>
                  <a:srgbClr val="008080"/>
                </a:solidFill>
              </a:rPr>
              <a:t>'</a:t>
            </a:r>
            <a:r>
              <a:rPr lang="en-US" altLang="ko-KR" b="1" dirty="0" err="1">
                <a:solidFill>
                  <a:srgbClr val="008080"/>
                </a:solidFill>
              </a:rPr>
              <a:t>pey</a:t>
            </a:r>
            <a:r>
              <a:rPr lang="en-US" altLang="ko-KR" b="1" dirty="0">
                <a:solidFill>
                  <a:srgbClr val="008080"/>
                </a:solidFill>
              </a:rPr>
              <a:t>'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8080"/>
                </a:solidFill>
              </a:rPr>
              <a:t>'birth'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8080"/>
                </a:solidFill>
              </a:rPr>
              <a:t>'1118'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b="1" dirty="0">
                <a:solidFill>
                  <a:srgbClr val="000080"/>
                </a:solidFill>
              </a:rPr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80"/>
                </a:solidFill>
              </a:rPr>
              <a:t>in </a:t>
            </a:r>
            <a:r>
              <a:rPr lang="en-US" altLang="ko-KR" dirty="0" err="1"/>
              <a:t>dic.keys</a:t>
            </a:r>
            <a:r>
              <a:rPr lang="en-US" altLang="ko-KR" dirty="0"/>
              <a:t>() 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			# key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lvl="2"/>
            <a:r>
              <a:rPr lang="ko-KR" altLang="en-US" dirty="0"/>
              <a:t>출력의 순서는 임의</a:t>
            </a:r>
            <a:endParaRPr lang="en-US" altLang="ko-KR" dirty="0"/>
          </a:p>
          <a:p>
            <a:pPr lvl="1"/>
            <a:r>
              <a:rPr lang="en-US" altLang="ko-KR" dirty="0" err="1"/>
              <a:t>dict_keys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List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2"/>
            <a:r>
              <a:rPr lang="en-US" altLang="ko-KR" dirty="0" err="1"/>
              <a:t>dic</a:t>
            </a:r>
            <a:r>
              <a:rPr lang="en-US" altLang="ko-KR" dirty="0"/>
              <a:t> = {</a:t>
            </a:r>
            <a:r>
              <a:rPr lang="en-US" altLang="ko-KR" b="1" dirty="0">
                <a:solidFill>
                  <a:srgbClr val="008080"/>
                </a:solidFill>
              </a:rPr>
              <a:t>'name'</a:t>
            </a:r>
            <a:r>
              <a:rPr lang="en-US" altLang="ko-KR" dirty="0"/>
              <a:t>:</a:t>
            </a:r>
            <a:r>
              <a:rPr lang="en-US" altLang="ko-KR" b="1" dirty="0">
                <a:solidFill>
                  <a:srgbClr val="008080"/>
                </a:solidFill>
              </a:rPr>
              <a:t>'</a:t>
            </a:r>
            <a:r>
              <a:rPr lang="en-US" altLang="ko-KR" b="1" dirty="0" err="1">
                <a:solidFill>
                  <a:srgbClr val="008080"/>
                </a:solidFill>
              </a:rPr>
              <a:t>pey</a:t>
            </a:r>
            <a:r>
              <a:rPr lang="en-US" altLang="ko-KR" b="1" dirty="0">
                <a:solidFill>
                  <a:srgbClr val="008080"/>
                </a:solidFill>
              </a:rPr>
              <a:t>'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8080"/>
                </a:solidFill>
              </a:rPr>
              <a:t>'birth'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8080"/>
                </a:solidFill>
              </a:rPr>
              <a:t>'1118'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 err="1"/>
              <a:t>lst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0080"/>
                </a:solidFill>
              </a:rPr>
              <a:t>list</a:t>
            </a:r>
            <a:r>
              <a:rPr lang="en-US" altLang="ko-KR" dirty="0"/>
              <a:t>(</a:t>
            </a:r>
            <a:r>
              <a:rPr lang="en-US" altLang="ko-KR" dirty="0" err="1"/>
              <a:t>dic.keys</a:t>
            </a:r>
            <a:r>
              <a:rPr lang="en-US" altLang="ko-KR" dirty="0"/>
              <a:t>())</a:t>
            </a:r>
            <a:br>
              <a:rPr lang="en-US" altLang="ko-KR" dirty="0"/>
            </a:br>
            <a:r>
              <a:rPr lang="en-US" altLang="ko-KR" b="1" dirty="0">
                <a:solidFill>
                  <a:srgbClr val="000080"/>
                </a:solidFill>
              </a:rPr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80"/>
                </a:solidFill>
              </a:rPr>
              <a:t>in </a:t>
            </a:r>
            <a:r>
              <a:rPr lang="en-US" altLang="ko-KR" dirty="0" err="1"/>
              <a:t>lst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values()</a:t>
            </a:r>
          </a:p>
          <a:p>
            <a:pPr lvl="1"/>
            <a:r>
              <a:rPr lang="en-US" altLang="ko-KR" dirty="0" err="1"/>
              <a:t>dict_values</a:t>
            </a:r>
            <a:r>
              <a:rPr lang="en-US" altLang="ko-KR" dirty="0"/>
              <a:t> </a:t>
            </a:r>
            <a:r>
              <a:rPr lang="ko-KR" altLang="en-US" dirty="0"/>
              <a:t>객체를 리턴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15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딕션너리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items()</a:t>
            </a:r>
          </a:p>
          <a:p>
            <a:pPr lvl="1"/>
            <a:r>
              <a:rPr lang="en-US" altLang="ko-KR" dirty="0" err="1"/>
              <a:t>dict_items</a:t>
            </a:r>
            <a:r>
              <a:rPr lang="en-US" altLang="ko-KR" dirty="0"/>
              <a:t> </a:t>
            </a:r>
            <a:r>
              <a:rPr lang="ko-KR" altLang="en-US" dirty="0"/>
              <a:t>객체를 리턴</a:t>
            </a:r>
            <a:endParaRPr lang="en-US" altLang="ko-KR" dirty="0"/>
          </a:p>
          <a:p>
            <a:pPr lvl="2"/>
            <a:r>
              <a:rPr lang="en-US" altLang="ko-KR" dirty="0" err="1"/>
              <a:t>dic</a:t>
            </a:r>
            <a:r>
              <a:rPr lang="en-US" altLang="ko-KR" dirty="0"/>
              <a:t> = {</a:t>
            </a:r>
            <a:r>
              <a:rPr lang="en-US" altLang="ko-KR" b="1" dirty="0">
                <a:solidFill>
                  <a:srgbClr val="008080"/>
                </a:solidFill>
              </a:rPr>
              <a:t>'name'</a:t>
            </a:r>
            <a:r>
              <a:rPr lang="en-US" altLang="ko-KR" dirty="0"/>
              <a:t>:</a:t>
            </a:r>
            <a:r>
              <a:rPr lang="en-US" altLang="ko-KR" b="1" dirty="0">
                <a:solidFill>
                  <a:srgbClr val="008080"/>
                </a:solidFill>
              </a:rPr>
              <a:t>'</a:t>
            </a:r>
            <a:r>
              <a:rPr lang="en-US" altLang="ko-KR" b="1" dirty="0" err="1">
                <a:solidFill>
                  <a:srgbClr val="008080"/>
                </a:solidFill>
              </a:rPr>
              <a:t>pey</a:t>
            </a:r>
            <a:r>
              <a:rPr lang="en-US" altLang="ko-KR" b="1" dirty="0">
                <a:solidFill>
                  <a:srgbClr val="008080"/>
                </a:solidFill>
              </a:rPr>
              <a:t>'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8080"/>
                </a:solidFill>
              </a:rPr>
              <a:t>'birth'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8080"/>
                </a:solidFill>
              </a:rPr>
              <a:t>'1118'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b="1" dirty="0">
                <a:solidFill>
                  <a:srgbClr val="000080"/>
                </a:solidFill>
              </a:rPr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80"/>
                </a:solidFill>
              </a:rPr>
              <a:t>in </a:t>
            </a:r>
            <a:r>
              <a:rPr lang="en-US" altLang="ko-KR" dirty="0" err="1"/>
              <a:t>dic.items</a:t>
            </a:r>
            <a:r>
              <a:rPr lang="en-US" altLang="ko-KR" dirty="0"/>
              <a:t>() 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		# </a:t>
            </a:r>
            <a:r>
              <a:rPr lang="ko-KR" altLang="en-US" dirty="0"/>
              <a:t>각 </a:t>
            </a:r>
            <a:r>
              <a:rPr lang="en-US" altLang="ko-KR" dirty="0"/>
              <a:t>item(</a:t>
            </a:r>
            <a:r>
              <a:rPr lang="ko-KR" altLang="en-US" dirty="0"/>
              <a:t>키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을 출력</a:t>
            </a:r>
            <a:endParaRPr lang="en-US" altLang="ko-KR" dirty="0"/>
          </a:p>
          <a:p>
            <a:r>
              <a:rPr lang="en-US" altLang="ko-KR" dirty="0"/>
              <a:t>clear()</a:t>
            </a:r>
          </a:p>
          <a:p>
            <a:pPr lvl="1"/>
            <a:r>
              <a:rPr lang="ko-KR" altLang="en-US" dirty="0"/>
              <a:t>모두 지우기</a:t>
            </a:r>
            <a:endParaRPr lang="en-US" altLang="ko-KR" dirty="0"/>
          </a:p>
          <a:p>
            <a:r>
              <a:rPr lang="en-US" altLang="ko-KR" dirty="0"/>
              <a:t>get()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로 </a:t>
            </a:r>
            <a:r>
              <a:rPr lang="en-US" altLang="ko-KR" dirty="0"/>
              <a:t>value </a:t>
            </a:r>
            <a:r>
              <a:rPr lang="ko-KR" altLang="en-US" dirty="0"/>
              <a:t>얻기</a:t>
            </a:r>
            <a:endParaRPr lang="en-US" altLang="ko-KR" dirty="0"/>
          </a:p>
          <a:p>
            <a:pPr lvl="2"/>
            <a:r>
              <a:rPr lang="en-US" altLang="ko-KR" dirty="0" err="1"/>
              <a:t>dic</a:t>
            </a:r>
            <a:r>
              <a:rPr lang="en-US" altLang="ko-KR" dirty="0"/>
              <a:t> = {</a:t>
            </a:r>
            <a:r>
              <a:rPr lang="en-US" altLang="ko-KR" b="1" dirty="0">
                <a:solidFill>
                  <a:srgbClr val="008080"/>
                </a:solidFill>
              </a:rPr>
              <a:t>'name'</a:t>
            </a:r>
            <a:r>
              <a:rPr lang="en-US" altLang="ko-KR" dirty="0"/>
              <a:t>:</a:t>
            </a:r>
            <a:r>
              <a:rPr lang="en-US" altLang="ko-KR" b="1" dirty="0">
                <a:solidFill>
                  <a:srgbClr val="008080"/>
                </a:solidFill>
              </a:rPr>
              <a:t>'</a:t>
            </a:r>
            <a:r>
              <a:rPr lang="en-US" altLang="ko-KR" b="1" dirty="0" err="1">
                <a:solidFill>
                  <a:srgbClr val="008080"/>
                </a:solidFill>
              </a:rPr>
              <a:t>pey</a:t>
            </a:r>
            <a:r>
              <a:rPr lang="en-US" altLang="ko-KR" b="1" dirty="0">
                <a:solidFill>
                  <a:srgbClr val="008080"/>
                </a:solidFill>
              </a:rPr>
              <a:t>'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8080"/>
                </a:solidFill>
              </a:rPr>
              <a:t>'birth'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8080"/>
                </a:solidFill>
              </a:rPr>
              <a:t>'1118'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dic.get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80"/>
                </a:solidFill>
              </a:rPr>
              <a:t>'name'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in</a:t>
            </a:r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key</a:t>
            </a:r>
            <a:r>
              <a:rPr lang="ko-KR" altLang="en-US" dirty="0"/>
              <a:t>의 존재유무 확인</a:t>
            </a:r>
            <a:endParaRPr lang="en-US" altLang="ko-KR" dirty="0"/>
          </a:p>
          <a:p>
            <a:pPr lvl="2"/>
            <a:r>
              <a:rPr lang="en-US" altLang="ko-KR" dirty="0" err="1"/>
              <a:t>dic</a:t>
            </a:r>
            <a:r>
              <a:rPr lang="en-US" altLang="ko-KR" dirty="0"/>
              <a:t> = {</a:t>
            </a:r>
            <a:r>
              <a:rPr lang="en-US" altLang="ko-KR" b="1" dirty="0">
                <a:solidFill>
                  <a:srgbClr val="008080"/>
                </a:solidFill>
              </a:rPr>
              <a:t>'name'</a:t>
            </a:r>
            <a:r>
              <a:rPr lang="en-US" altLang="ko-KR" dirty="0"/>
              <a:t>:</a:t>
            </a:r>
            <a:r>
              <a:rPr lang="en-US" altLang="ko-KR" b="1" dirty="0">
                <a:solidFill>
                  <a:srgbClr val="008080"/>
                </a:solidFill>
              </a:rPr>
              <a:t>'</a:t>
            </a:r>
            <a:r>
              <a:rPr lang="en-US" altLang="ko-KR" b="1" dirty="0" err="1">
                <a:solidFill>
                  <a:srgbClr val="008080"/>
                </a:solidFill>
              </a:rPr>
              <a:t>pey</a:t>
            </a:r>
            <a:r>
              <a:rPr lang="en-US" altLang="ko-KR" b="1" dirty="0">
                <a:solidFill>
                  <a:srgbClr val="008080"/>
                </a:solidFill>
              </a:rPr>
              <a:t>'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8080"/>
                </a:solidFill>
              </a:rPr>
              <a:t>'birth'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8080"/>
                </a:solidFill>
              </a:rPr>
              <a:t>'1118'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80"/>
                </a:solidFill>
              </a:rPr>
              <a:t>'name' </a:t>
            </a:r>
            <a:r>
              <a:rPr lang="en-US" altLang="ko-KR" b="1" dirty="0">
                <a:solidFill>
                  <a:srgbClr val="000080"/>
                </a:solidFill>
              </a:rPr>
              <a:t>in </a:t>
            </a:r>
            <a:r>
              <a:rPr lang="en-US" altLang="ko-KR" dirty="0" err="1"/>
              <a:t>dic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88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(Sets)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집합을 쉽게 처리하기 위한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s1 = </a:t>
            </a:r>
            <a:r>
              <a:rPr lang="en-US" altLang="ko-KR" dirty="0">
                <a:solidFill>
                  <a:srgbClr val="000080"/>
                </a:solidFill>
              </a:rPr>
              <a:t>set</a:t>
            </a:r>
            <a:r>
              <a:rPr lang="en-US" altLang="ko-KR" dirty="0"/>
              <a:t>([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])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(s1)</a:t>
            </a:r>
            <a:br>
              <a:rPr lang="en-US" altLang="ko-KR" dirty="0"/>
            </a:br>
            <a:r>
              <a:rPr lang="en-US" altLang="ko-KR" dirty="0"/>
              <a:t>s2 = </a:t>
            </a:r>
            <a:r>
              <a:rPr lang="en-US" altLang="ko-KR" dirty="0">
                <a:solidFill>
                  <a:srgbClr val="000080"/>
                </a:solidFill>
              </a:rPr>
              <a:t>set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"Hello"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(s2)		</a:t>
            </a:r>
            <a:r>
              <a:rPr lang="en-US" altLang="ko-KR" b="0" dirty="0">
                <a:solidFill>
                  <a:schemeClr val="accent2"/>
                </a:solidFill>
              </a:rPr>
              <a:t># {'e', 'l', 'o', 'H'}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주의사항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중복 불가</a:t>
            </a:r>
            <a:endParaRPr lang="en-US" altLang="ko-KR" dirty="0"/>
          </a:p>
          <a:p>
            <a:pPr lvl="1"/>
            <a:r>
              <a:rPr lang="ko-KR" altLang="en-US" dirty="0"/>
              <a:t>순서 무시</a:t>
            </a:r>
            <a:r>
              <a:rPr lang="en-US" altLang="ko-KR" dirty="0"/>
              <a:t>(unordered)</a:t>
            </a:r>
          </a:p>
          <a:p>
            <a:pPr lvl="2"/>
            <a:r>
              <a:rPr lang="en-US" altLang="ko-KR" dirty="0"/>
              <a:t>indexing</a:t>
            </a:r>
            <a:r>
              <a:rPr lang="ko-KR" altLang="en-US" dirty="0"/>
              <a:t> 불가 </a:t>
            </a:r>
            <a:r>
              <a:rPr lang="en-US" altLang="ko-KR" dirty="0"/>
              <a:t>(List</a:t>
            </a:r>
            <a:r>
              <a:rPr lang="ko-KR" altLang="en-US" dirty="0"/>
              <a:t>나</a:t>
            </a:r>
            <a:r>
              <a:rPr lang="en-US" altLang="ko-KR" dirty="0"/>
              <a:t> Tuple</a:t>
            </a:r>
            <a:r>
              <a:rPr lang="ko-KR" altLang="en-US" dirty="0"/>
              <a:t>로 변환 후에 가능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3203848" y="3789040"/>
            <a:ext cx="1944216" cy="936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V="1">
            <a:off x="5148064" y="3789040"/>
            <a:ext cx="288032" cy="144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07361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교집합 </a:t>
            </a:r>
            <a:r>
              <a:rPr lang="en-US" altLang="ko-KR" dirty="0"/>
              <a:t>: &amp;, intersection()</a:t>
            </a:r>
          </a:p>
          <a:p>
            <a:r>
              <a:rPr lang="ko-KR" altLang="en-US" dirty="0"/>
              <a:t>합집합 </a:t>
            </a:r>
            <a:r>
              <a:rPr lang="en-US" altLang="ko-KR" dirty="0"/>
              <a:t>: |, union()</a:t>
            </a:r>
          </a:p>
          <a:p>
            <a:r>
              <a:rPr lang="ko-KR" altLang="en-US" dirty="0" err="1"/>
              <a:t>차집합</a:t>
            </a:r>
            <a:r>
              <a:rPr lang="ko-KR" altLang="en-US" dirty="0"/>
              <a:t> </a:t>
            </a:r>
            <a:r>
              <a:rPr lang="en-US" altLang="ko-KR" dirty="0"/>
              <a:t>: -, difference()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2000" b="0" dirty="0"/>
              <a:t>s1 = </a:t>
            </a:r>
            <a:r>
              <a:rPr lang="en-US" altLang="ko-KR" sz="2000" b="0" dirty="0">
                <a:solidFill>
                  <a:srgbClr val="000080"/>
                </a:solidFill>
              </a:rPr>
              <a:t>set</a:t>
            </a:r>
            <a:r>
              <a:rPr lang="en-US" altLang="ko-KR" sz="2000" b="0" dirty="0"/>
              <a:t>([</a:t>
            </a:r>
            <a:r>
              <a:rPr lang="en-US" altLang="ko-KR" sz="2000" b="0" dirty="0">
                <a:solidFill>
                  <a:srgbClr val="0000FF"/>
                </a:solidFill>
              </a:rPr>
              <a:t>1</a:t>
            </a:r>
            <a:r>
              <a:rPr lang="en-US" altLang="ko-KR" sz="2000" b="0" dirty="0"/>
              <a:t>,</a:t>
            </a:r>
            <a:r>
              <a:rPr lang="en-US" altLang="ko-KR" sz="2000" b="0" dirty="0">
                <a:solidFill>
                  <a:srgbClr val="0000FF"/>
                </a:solidFill>
              </a:rPr>
              <a:t>2</a:t>
            </a:r>
            <a:r>
              <a:rPr lang="en-US" altLang="ko-KR" sz="2000" b="0" dirty="0"/>
              <a:t>,</a:t>
            </a:r>
            <a:r>
              <a:rPr lang="en-US" altLang="ko-KR" sz="2000" b="0" dirty="0">
                <a:solidFill>
                  <a:srgbClr val="0000FF"/>
                </a:solidFill>
              </a:rPr>
              <a:t>3</a:t>
            </a:r>
            <a:r>
              <a:rPr lang="en-US" altLang="ko-KR" sz="2000" b="0" dirty="0"/>
              <a:t>,</a:t>
            </a:r>
            <a:r>
              <a:rPr lang="en-US" altLang="ko-KR" sz="2000" b="0" dirty="0">
                <a:solidFill>
                  <a:srgbClr val="0000FF"/>
                </a:solidFill>
              </a:rPr>
              <a:t>4</a:t>
            </a:r>
            <a:r>
              <a:rPr lang="en-US" altLang="ko-KR" sz="2000" b="0" dirty="0"/>
              <a:t>,</a:t>
            </a:r>
            <a:r>
              <a:rPr lang="en-US" altLang="ko-KR" sz="2000" b="0" dirty="0">
                <a:solidFill>
                  <a:srgbClr val="0000FF"/>
                </a:solidFill>
              </a:rPr>
              <a:t>5</a:t>
            </a:r>
            <a:r>
              <a:rPr lang="en-US" altLang="ko-KR" sz="2000" b="0" dirty="0"/>
              <a:t>,</a:t>
            </a:r>
            <a:r>
              <a:rPr lang="en-US" altLang="ko-KR" sz="2000" b="0" dirty="0">
                <a:solidFill>
                  <a:srgbClr val="0000FF"/>
                </a:solidFill>
              </a:rPr>
              <a:t>6</a:t>
            </a:r>
            <a:r>
              <a:rPr lang="en-US" altLang="ko-KR" sz="2000" b="0" dirty="0"/>
              <a:t>])</a:t>
            </a:r>
            <a:br>
              <a:rPr lang="en-US" altLang="ko-KR" sz="2000" b="0" dirty="0"/>
            </a:br>
            <a:r>
              <a:rPr lang="en-US" altLang="ko-KR" sz="2000" b="0" dirty="0"/>
              <a:t>s2 = </a:t>
            </a:r>
            <a:r>
              <a:rPr lang="en-US" altLang="ko-KR" sz="2000" b="0" dirty="0">
                <a:solidFill>
                  <a:srgbClr val="000080"/>
                </a:solidFill>
              </a:rPr>
              <a:t>set</a:t>
            </a:r>
            <a:r>
              <a:rPr lang="en-US" altLang="ko-KR" sz="2000" b="0" dirty="0"/>
              <a:t>([</a:t>
            </a:r>
            <a:r>
              <a:rPr lang="en-US" altLang="ko-KR" sz="2000" b="0" dirty="0">
                <a:solidFill>
                  <a:srgbClr val="0000FF"/>
                </a:solidFill>
              </a:rPr>
              <a:t>4</a:t>
            </a:r>
            <a:r>
              <a:rPr lang="en-US" altLang="ko-KR" sz="2000" b="0" dirty="0"/>
              <a:t>,</a:t>
            </a:r>
            <a:r>
              <a:rPr lang="en-US" altLang="ko-KR" sz="2000" b="0" dirty="0">
                <a:solidFill>
                  <a:srgbClr val="0000FF"/>
                </a:solidFill>
              </a:rPr>
              <a:t>5</a:t>
            </a:r>
            <a:r>
              <a:rPr lang="en-US" altLang="ko-KR" sz="2000" b="0" dirty="0"/>
              <a:t>,</a:t>
            </a:r>
            <a:r>
              <a:rPr lang="en-US" altLang="ko-KR" sz="2000" b="0" dirty="0">
                <a:solidFill>
                  <a:srgbClr val="0000FF"/>
                </a:solidFill>
              </a:rPr>
              <a:t>6</a:t>
            </a:r>
            <a:r>
              <a:rPr lang="en-US" altLang="ko-KR" sz="2000" b="0" dirty="0"/>
              <a:t>,</a:t>
            </a:r>
            <a:r>
              <a:rPr lang="en-US" altLang="ko-KR" sz="2000" b="0" dirty="0">
                <a:solidFill>
                  <a:srgbClr val="0000FF"/>
                </a:solidFill>
              </a:rPr>
              <a:t>7</a:t>
            </a:r>
            <a:r>
              <a:rPr lang="en-US" altLang="ko-KR" sz="2000" b="0" dirty="0"/>
              <a:t>,</a:t>
            </a:r>
            <a:r>
              <a:rPr lang="en-US" altLang="ko-KR" sz="2000" b="0" dirty="0">
                <a:solidFill>
                  <a:srgbClr val="0000FF"/>
                </a:solidFill>
              </a:rPr>
              <a:t>8</a:t>
            </a:r>
            <a:r>
              <a:rPr lang="en-US" altLang="ko-KR" sz="2000" b="0" dirty="0"/>
              <a:t>,</a:t>
            </a:r>
            <a:r>
              <a:rPr lang="en-US" altLang="ko-KR" sz="2000" b="0" dirty="0">
                <a:solidFill>
                  <a:srgbClr val="0000FF"/>
                </a:solidFill>
              </a:rPr>
              <a:t>9</a:t>
            </a:r>
            <a:r>
              <a:rPr lang="en-US" altLang="ko-KR" sz="2000" b="0" dirty="0"/>
              <a:t>])</a:t>
            </a:r>
            <a:br>
              <a:rPr lang="en-US" altLang="ko-KR" sz="2000" b="0" dirty="0"/>
            </a:br>
            <a:r>
              <a:rPr lang="en-US" altLang="ko-KR" sz="2000" b="0" dirty="0">
                <a:solidFill>
                  <a:srgbClr val="000080"/>
                </a:solidFill>
              </a:rPr>
              <a:t>print</a:t>
            </a:r>
            <a:r>
              <a:rPr lang="en-US" altLang="ko-KR" sz="2000" b="0" dirty="0"/>
              <a:t>(s1 &amp; s2)</a:t>
            </a:r>
            <a:br>
              <a:rPr lang="en-US" altLang="ko-KR" sz="2000" b="0" dirty="0"/>
            </a:br>
            <a:r>
              <a:rPr lang="en-US" altLang="ko-KR" sz="2000" b="0" dirty="0">
                <a:solidFill>
                  <a:srgbClr val="000080"/>
                </a:solidFill>
              </a:rPr>
              <a:t>print</a:t>
            </a:r>
            <a:r>
              <a:rPr lang="en-US" altLang="ko-KR" sz="2000" b="0" dirty="0"/>
              <a:t>(s1.intersection(s2))</a:t>
            </a:r>
            <a:br>
              <a:rPr lang="en-US" altLang="ko-KR" sz="2000" b="0" dirty="0"/>
            </a:br>
            <a:r>
              <a:rPr lang="en-US" altLang="ko-KR" sz="2000" b="0" dirty="0">
                <a:solidFill>
                  <a:srgbClr val="000080"/>
                </a:solidFill>
              </a:rPr>
              <a:t>print</a:t>
            </a:r>
            <a:r>
              <a:rPr lang="en-US" altLang="ko-KR" sz="2000" b="0" dirty="0"/>
              <a:t>(s1 | s2)</a:t>
            </a:r>
            <a:br>
              <a:rPr lang="en-US" altLang="ko-KR" sz="2000" b="0" dirty="0"/>
            </a:br>
            <a:r>
              <a:rPr lang="en-US" altLang="ko-KR" sz="2000" b="0" dirty="0">
                <a:solidFill>
                  <a:srgbClr val="000080"/>
                </a:solidFill>
              </a:rPr>
              <a:t>print</a:t>
            </a:r>
            <a:r>
              <a:rPr lang="en-US" altLang="ko-KR" sz="2000" b="0" dirty="0"/>
              <a:t>(s1.union(s2))</a:t>
            </a:r>
            <a:br>
              <a:rPr lang="en-US" altLang="ko-KR" sz="2000" b="0" dirty="0"/>
            </a:br>
            <a:r>
              <a:rPr lang="en-US" altLang="ko-KR" sz="2000" b="0" dirty="0">
                <a:solidFill>
                  <a:srgbClr val="000080"/>
                </a:solidFill>
              </a:rPr>
              <a:t>print</a:t>
            </a:r>
            <a:r>
              <a:rPr lang="en-US" altLang="ko-KR" sz="2000" b="0" dirty="0"/>
              <a:t>(s1 - s2)</a:t>
            </a:r>
            <a:br>
              <a:rPr lang="en-US" altLang="ko-KR" sz="2000" b="0" dirty="0"/>
            </a:br>
            <a:r>
              <a:rPr lang="en-US" altLang="ko-KR" sz="2000" b="0" dirty="0">
                <a:solidFill>
                  <a:srgbClr val="000080"/>
                </a:solidFill>
              </a:rPr>
              <a:t>print</a:t>
            </a:r>
            <a:r>
              <a:rPr lang="en-US" altLang="ko-KR" sz="2000" b="0" dirty="0"/>
              <a:t>(s1.difference(s2))</a:t>
            </a:r>
          </a:p>
          <a:p>
            <a:r>
              <a:rPr lang="ko-KR" altLang="en-US" dirty="0"/>
              <a:t>추가 </a:t>
            </a:r>
            <a:r>
              <a:rPr lang="en-US" altLang="ko-KR" dirty="0"/>
              <a:t>&amp; </a:t>
            </a:r>
            <a:r>
              <a:rPr lang="ko-KR" altLang="en-US" dirty="0"/>
              <a:t>삭제 </a:t>
            </a:r>
            <a:r>
              <a:rPr lang="en-US" altLang="ko-KR" dirty="0"/>
              <a:t>: add(), update(), remove()</a:t>
            </a:r>
          </a:p>
          <a:p>
            <a:pPr lvl="1"/>
            <a:r>
              <a:rPr lang="en-US" altLang="ko-KR" dirty="0"/>
              <a:t>add() : </a:t>
            </a:r>
            <a:r>
              <a:rPr lang="ko-KR" altLang="en-US" dirty="0"/>
              <a:t>한 개의 값만 추가</a:t>
            </a:r>
            <a:endParaRPr lang="en-US" altLang="ko-KR" dirty="0"/>
          </a:p>
          <a:p>
            <a:pPr lvl="1"/>
            <a:r>
              <a:rPr lang="en-US" altLang="ko-KR" dirty="0"/>
              <a:t>update() : </a:t>
            </a:r>
            <a:r>
              <a:rPr lang="ko-KR" altLang="en-US" dirty="0"/>
              <a:t>여러 개의 값을 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80112" y="2924944"/>
            <a:ext cx="3384376" cy="15696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{4, 5, 6}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{4, 5, 6}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{1, 2, 3, 4, 5, 6, 7, 8, 9}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{1, 2, 3, 4, 5, 6, 7, 8, 9}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{1, 2, 3}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{1, 2, 3}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72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True</a:t>
            </a:r>
            <a:r>
              <a:rPr lang="ko-KR" altLang="en-US" dirty="0"/>
              <a:t> </a:t>
            </a:r>
            <a:r>
              <a:rPr lang="en-US" altLang="ko-KR" dirty="0"/>
              <a:t>&amp; False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914400" y="1448792"/>
          <a:ext cx="7772400" cy="370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거짓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urier New" panose="02070309020205020404" pitchFamily="49" charset="0"/>
                          <a:ea typeface="Arial Unicode MS" panose="020B0604020202020204" pitchFamily="50" charset="-127"/>
                          <a:cs typeface="Courier New" panose="02070309020205020404" pitchFamily="49" charset="0"/>
                        </a:rPr>
                        <a:t>“Python”</a:t>
                      </a:r>
                      <a:endParaRPr lang="ko-KR" altLang="en-US" dirty="0">
                        <a:latin typeface="Courier New" panose="02070309020205020404" pitchFamily="49" charset="0"/>
                        <a:ea typeface="Arial Unicode MS" panose="020B0604020202020204" pitchFamily="50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urier New" panose="02070309020205020404" pitchFamily="49" charset="0"/>
                          <a:ea typeface="Arial Unicode MS" panose="020B0604020202020204" pitchFamily="50" charset="-127"/>
                          <a:cs typeface="Courier New" panose="02070309020205020404" pitchFamily="49" charset="0"/>
                        </a:rPr>
                        <a:t>“”</a:t>
                      </a:r>
                      <a:endParaRPr lang="ko-KR" altLang="en-US" dirty="0">
                        <a:latin typeface="Courier New" panose="02070309020205020404" pitchFamily="49" charset="0"/>
                        <a:ea typeface="Arial Unicode MS" panose="020B0604020202020204" pitchFamily="50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urier New" panose="02070309020205020404" pitchFamily="49" charset="0"/>
                          <a:ea typeface="Arial Unicode MS" panose="020B0604020202020204" pitchFamily="50" charset="-127"/>
                          <a:cs typeface="Courier New" panose="02070309020205020404" pitchFamily="49" charset="0"/>
                        </a:rPr>
                        <a:t>[1,2,3]</a:t>
                      </a:r>
                      <a:endParaRPr lang="ko-KR" altLang="en-US" dirty="0">
                        <a:latin typeface="Courier New" panose="02070309020205020404" pitchFamily="49" charset="0"/>
                        <a:ea typeface="Arial Unicode MS" panose="020B0604020202020204" pitchFamily="50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 List</a:t>
                      </a:r>
                      <a:endParaRPr lang="ko-KR" altLang="en-US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urier New" panose="02070309020205020404" pitchFamily="49" charset="0"/>
                          <a:ea typeface="Arial Unicode MS" panose="020B0604020202020204" pitchFamily="50" charset="-127"/>
                          <a:cs typeface="Courier New" panose="02070309020205020404" pitchFamily="49" charset="0"/>
                        </a:rPr>
                        <a:t>[]</a:t>
                      </a:r>
                      <a:endParaRPr lang="ko-KR" altLang="en-US" dirty="0">
                        <a:latin typeface="Courier New" panose="02070309020205020404" pitchFamily="49" charset="0"/>
                        <a:ea typeface="Arial Unicode MS" panose="020B0604020202020204" pitchFamily="50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 List</a:t>
                      </a:r>
                      <a:endParaRPr lang="ko-KR" altLang="en-US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urier New" panose="02070309020205020404" pitchFamily="49" charset="0"/>
                          <a:ea typeface="Arial Unicode MS" panose="020B06040202020202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dirty="0">
                        <a:latin typeface="Courier New" panose="02070309020205020404" pitchFamily="49" charset="0"/>
                        <a:ea typeface="Arial Unicode MS" panose="020B0604020202020204" pitchFamily="50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 Tuple</a:t>
                      </a:r>
                      <a:endParaRPr lang="ko-KR" altLang="en-US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urier New" panose="02070309020205020404" pitchFamily="49" charset="0"/>
                          <a:ea typeface="Arial Unicode MS" panose="020B0604020202020204" pitchFamily="50" charset="-127"/>
                          <a:cs typeface="Courier New" panose="02070309020205020404" pitchFamily="49" charset="0"/>
                        </a:rPr>
                        <a:t>{}</a:t>
                      </a:r>
                      <a:endParaRPr lang="ko-KR" altLang="en-US" dirty="0">
                        <a:latin typeface="Courier New" panose="02070309020205020404" pitchFamily="49" charset="0"/>
                        <a:ea typeface="Arial Unicode MS" panose="020B0604020202020204" pitchFamily="50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 Dictionary</a:t>
                      </a:r>
                      <a:endParaRPr lang="ko-KR" altLang="en-US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urier New" panose="02070309020205020404" pitchFamily="49" charset="0"/>
                          <a:ea typeface="Arial Unicode MS" panose="020B06040202020202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dirty="0">
                        <a:latin typeface="Courier New" panose="02070309020205020404" pitchFamily="49" charset="0"/>
                        <a:ea typeface="Arial Unicode MS" panose="020B0604020202020204" pitchFamily="50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True</a:t>
                      </a:r>
                      <a:endParaRPr lang="ko-KR" altLang="en-US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urier New" panose="02070309020205020404" pitchFamily="49" charset="0"/>
                          <a:ea typeface="Arial Unicode MS" panose="020B06040202020202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dirty="0">
                        <a:latin typeface="Courier New" panose="02070309020205020404" pitchFamily="49" charset="0"/>
                        <a:ea typeface="Arial Unicode MS" panose="020B0604020202020204" pitchFamily="50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urier New" panose="02070309020205020404" pitchFamily="49" charset="0"/>
                          <a:ea typeface="Arial Unicode MS" panose="020B0604020202020204" pitchFamily="50" charset="-127"/>
                          <a:cs typeface="Courier New" panose="02070309020205020404" pitchFamily="49" charset="0"/>
                        </a:rPr>
                        <a:t>None</a:t>
                      </a:r>
                      <a:endParaRPr lang="ko-KR" altLang="en-US" dirty="0">
                        <a:latin typeface="Courier New" panose="02070309020205020404" pitchFamily="49" charset="0"/>
                        <a:ea typeface="Arial Unicode MS" panose="020B0604020202020204" pitchFamily="50" charset="-127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유형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String	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“ ”   ‘ ’   “”” “””   ‘’’ ‘’’</a:t>
            </a:r>
          </a:p>
          <a:p>
            <a:pPr lvl="1"/>
            <a:r>
              <a:rPr lang="ko-KR" altLang="en-US" dirty="0"/>
              <a:t>문자열</a:t>
            </a:r>
            <a:endParaRPr lang="en-US" altLang="ko-KR" dirty="0"/>
          </a:p>
          <a:p>
            <a:r>
              <a:rPr lang="en-US" altLang="ko-KR" dirty="0"/>
              <a:t>Number (int,</a:t>
            </a:r>
            <a:r>
              <a:rPr lang="ko-KR" altLang="en-US" dirty="0"/>
              <a:t> </a:t>
            </a:r>
            <a:r>
              <a:rPr lang="en-US" altLang="ko-KR" dirty="0"/>
              <a:t>float,</a:t>
            </a:r>
            <a:r>
              <a:rPr lang="ko-KR" altLang="en-US" dirty="0"/>
              <a:t> </a:t>
            </a:r>
            <a:r>
              <a:rPr lang="en-US" altLang="ko-KR" dirty="0"/>
              <a:t>float32,</a:t>
            </a:r>
            <a:r>
              <a:rPr lang="ko-KR" altLang="en-US" dirty="0"/>
              <a:t> </a:t>
            </a:r>
            <a:r>
              <a:rPr lang="en-US" altLang="ko-KR" dirty="0"/>
              <a:t>float64)</a:t>
            </a:r>
          </a:p>
          <a:p>
            <a:pPr lvl="1"/>
            <a:r>
              <a:rPr lang="ko-KR" altLang="en-US" dirty="0"/>
              <a:t>숫자형태로 이루어진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r>
              <a:rPr lang="en-US" altLang="ko-KR" dirty="0"/>
              <a:t>List	</a:t>
            </a:r>
            <a:r>
              <a:rPr lang="en-US" altLang="ko-KR" dirty="0">
                <a:solidFill>
                  <a:srgbClr val="FF0000"/>
                </a:solidFill>
              </a:rPr>
              <a:t>[ ]</a:t>
            </a:r>
          </a:p>
          <a:p>
            <a:pPr lvl="1"/>
            <a:r>
              <a:rPr lang="ko-KR" altLang="en-US" dirty="0"/>
              <a:t>리스트 </a:t>
            </a:r>
            <a:r>
              <a:rPr lang="en-US" altLang="ko-KR" dirty="0"/>
              <a:t>: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가능</a:t>
            </a:r>
            <a:endParaRPr lang="en-US" altLang="ko-KR" dirty="0"/>
          </a:p>
          <a:p>
            <a:r>
              <a:rPr lang="en-US" altLang="ko-KR" dirty="0"/>
              <a:t>Tuple </a:t>
            </a:r>
            <a:r>
              <a:rPr lang="en-US" altLang="ko-KR" dirty="0">
                <a:solidFill>
                  <a:srgbClr val="FF0000"/>
                </a:solidFill>
              </a:rPr>
              <a:t>( )</a:t>
            </a:r>
          </a:p>
          <a:p>
            <a:pPr lvl="1"/>
            <a:r>
              <a:rPr lang="ko-KR" altLang="en-US" dirty="0" err="1"/>
              <a:t>투플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불가</a:t>
            </a:r>
            <a:endParaRPr lang="en-US" altLang="ko-KR" dirty="0"/>
          </a:p>
          <a:p>
            <a:r>
              <a:rPr lang="en-US" altLang="ko-KR" dirty="0"/>
              <a:t>Dictionary </a:t>
            </a:r>
            <a:r>
              <a:rPr lang="en-US" altLang="ko-KR" dirty="0">
                <a:solidFill>
                  <a:srgbClr val="FF0000"/>
                </a:solidFill>
              </a:rPr>
              <a:t>{ : }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의 쌍으로 이루어진 자료</a:t>
            </a:r>
            <a:endParaRPr lang="en-US" altLang="ko-KR" dirty="0"/>
          </a:p>
          <a:p>
            <a:r>
              <a:rPr lang="en-US" altLang="ko-KR" dirty="0"/>
              <a:t>Sets	</a:t>
            </a:r>
            <a:r>
              <a:rPr lang="en-US" altLang="ko-KR" dirty="0">
                <a:solidFill>
                  <a:srgbClr val="FF0000"/>
                </a:solidFill>
              </a:rPr>
              <a:t>set()</a:t>
            </a:r>
          </a:p>
          <a:p>
            <a:pPr lvl="1"/>
            <a:r>
              <a:rPr lang="ko-KR" altLang="en-US" dirty="0"/>
              <a:t>집합</a:t>
            </a:r>
            <a:endParaRPr lang="en-US" altLang="ko-KR" dirty="0"/>
          </a:p>
          <a:p>
            <a:r>
              <a:rPr lang="ko-KR" altLang="en-US" dirty="0"/>
              <a:t>기타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30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유형 변환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971600" y="1412776"/>
          <a:ext cx="7632850" cy="48554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3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</a:t>
                      </a:r>
                    </a:p>
                  </a:txBody>
                  <a:tcPr marL="47346" marR="47346" marT="23673" marB="23673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47346" marR="47346" marT="23673" marB="23673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 [,base])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정수로 변환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 [,base] 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정수로 변환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실수로 변환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(real [,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복소수 생성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객체 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를 문자열로 변환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3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Converts s to a tuple.</a:t>
                      </a: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3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Converts s to a list.</a:t>
                      </a: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38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set(s)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Converts s to a set.</a:t>
                      </a: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607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dict(d)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Creates a dictionary. d must be a sequence of 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key,value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tuples.</a:t>
                      </a: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chr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Converts an integer to a character.</a:t>
                      </a: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unichr(x)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Converts an integer to a Unicode character.</a:t>
                      </a: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ord(x)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Converts a single character to its integer value(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ascii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12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hex(x)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Converts an integer to a hexadecimal string.</a:t>
                      </a: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707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oct(x)</a:t>
                      </a:r>
                    </a:p>
                  </a:txBody>
                  <a:tcPr marL="47346" marR="47346" marT="23673" marB="23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Converts an integer to an octal string.</a:t>
                      </a:r>
                    </a:p>
                  </a:txBody>
                  <a:tcPr marL="47346" marR="47346" marT="23673" marB="23673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46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객체를 가리키는 것</a:t>
            </a:r>
            <a:r>
              <a:rPr lang="en-US" altLang="ko-KR" dirty="0"/>
              <a:t>(reference)</a:t>
            </a:r>
          </a:p>
          <a:p>
            <a:r>
              <a:rPr lang="ko-KR" altLang="en-US" dirty="0"/>
              <a:t>변수 만들기</a:t>
            </a:r>
            <a:endParaRPr lang="en-US" altLang="ko-KR" dirty="0"/>
          </a:p>
          <a:p>
            <a:pPr lvl="1"/>
            <a:r>
              <a:rPr lang="en-US" altLang="ko-KR" dirty="0"/>
              <a:t>(a, b) = (</a:t>
            </a:r>
            <a:r>
              <a:rPr lang="en-US" altLang="ko-KR" dirty="0">
                <a:solidFill>
                  <a:srgbClr val="008080"/>
                </a:solidFill>
              </a:rPr>
              <a:t>'python'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8080"/>
                </a:solidFill>
              </a:rPr>
              <a:t>'life'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(a, b)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en-US" altLang="ko-KR" dirty="0" err="1"/>
              <a:t>a,b</a:t>
            </a:r>
            <a:r>
              <a:rPr lang="en-US" altLang="ko-KR" dirty="0"/>
              <a:t>] = [</a:t>
            </a:r>
            <a:r>
              <a:rPr lang="en-US" altLang="ko-KR" dirty="0">
                <a:solidFill>
                  <a:srgbClr val="008080"/>
                </a:solidFill>
              </a:rPr>
              <a:t>'python'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8080"/>
                </a:solidFill>
              </a:rPr>
              <a:t>'life'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(a, b)</a:t>
            </a:r>
            <a:br>
              <a:rPr lang="en-US" altLang="ko-KR" dirty="0"/>
            </a:br>
            <a:r>
              <a:rPr lang="en-US" altLang="ko-KR" dirty="0"/>
              <a:t>a = b = </a:t>
            </a:r>
            <a:r>
              <a:rPr lang="en-US" altLang="ko-KR" dirty="0">
                <a:solidFill>
                  <a:srgbClr val="008080"/>
                </a:solidFill>
              </a:rPr>
              <a:t>'python'</a:t>
            </a:r>
            <a:br>
              <a:rPr lang="en-US" altLang="ko-KR" dirty="0">
                <a:solidFill>
                  <a:srgbClr val="008080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(a, b)</a:t>
            </a:r>
          </a:p>
          <a:p>
            <a:r>
              <a:rPr lang="ko-KR" altLang="en-US" dirty="0" err="1"/>
              <a:t>변수값</a:t>
            </a:r>
            <a:r>
              <a:rPr lang="ko-KR" altLang="en-US" dirty="0"/>
              <a:t> 교환</a:t>
            </a:r>
            <a:endParaRPr lang="en-US" altLang="ko-KR" dirty="0"/>
          </a:p>
          <a:p>
            <a:pPr lvl="1"/>
            <a:r>
              <a:rPr lang="en-US" altLang="ko-KR" dirty="0"/>
              <a:t>a =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/>
              <a:t>b =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/>
              <a:t>a, b = b, a		</a:t>
            </a:r>
            <a:r>
              <a:rPr lang="en-US" altLang="ko-KR" dirty="0">
                <a:solidFill>
                  <a:srgbClr val="0000FF"/>
                </a:solidFill>
              </a:rPr>
              <a:t># </a:t>
            </a:r>
            <a:r>
              <a:rPr lang="ko-KR" altLang="en-US" dirty="0">
                <a:solidFill>
                  <a:srgbClr val="0000FF"/>
                </a:solidFill>
              </a:rPr>
              <a:t>교환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(a, b)</a:t>
            </a:r>
          </a:p>
          <a:p>
            <a:r>
              <a:rPr lang="ko-KR" altLang="en-US" dirty="0"/>
              <a:t>변수 제거</a:t>
            </a:r>
            <a:endParaRPr lang="en-US" altLang="ko-KR" dirty="0"/>
          </a:p>
          <a:p>
            <a:pPr lvl="1"/>
            <a:r>
              <a:rPr lang="en-US" altLang="ko-KR" dirty="0"/>
              <a:t>a =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b="1" dirty="0">
                <a:solidFill>
                  <a:srgbClr val="000080"/>
                </a:solidFill>
              </a:rPr>
              <a:t>del</a:t>
            </a:r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44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7784" y="3356992"/>
            <a:ext cx="3792602" cy="5760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8A4-919D-4AD1-9A91-E1A404D935F5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38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만들기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“ ”,   ‘ ’,   “”” “””,   ‘’’ ‘’’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사이에 문자열을 넣을 수 있음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  <a:endParaRPr lang="en-US" altLang="ko-KR" dirty="0"/>
          </a:p>
          <a:p>
            <a:pPr lvl="1"/>
            <a:r>
              <a:rPr lang="ko-KR" altLang="en-US" dirty="0"/>
              <a:t>＂안녕하세요</a:t>
            </a:r>
            <a:r>
              <a:rPr lang="en-US" altLang="ko-KR" dirty="0"/>
              <a:t>."  </a:t>
            </a:r>
          </a:p>
          <a:p>
            <a:pPr lvl="1"/>
            <a:r>
              <a:rPr lang="en-US" altLang="ko-KR" dirty="0"/>
              <a:t>'Python is fun'  </a:t>
            </a:r>
          </a:p>
          <a:p>
            <a:pPr lvl="1"/>
            <a:r>
              <a:rPr lang="en-US" altLang="ko-KR" dirty="0"/>
              <a:t>"""Life </a:t>
            </a:r>
            <a:r>
              <a:rPr lang="en-US" altLang="ko-KR" dirty="0" err="1"/>
              <a:t>is'''Life</a:t>
            </a:r>
            <a:r>
              <a:rPr lang="en-US" altLang="ko-KR" dirty="0"/>
              <a:t> is too short, You need </a:t>
            </a:r>
            <a:r>
              <a:rPr lang="en-US" altLang="ko-KR" dirty="0" err="1"/>
              <a:t>python'''too</a:t>
            </a:r>
            <a:r>
              <a:rPr lang="en-US" altLang="ko-KR" dirty="0"/>
              <a:t> short, You need python"""  </a:t>
            </a:r>
          </a:p>
          <a:p>
            <a:pPr lvl="1"/>
            <a:r>
              <a:rPr lang="en-US" altLang="ko-KR" dirty="0"/>
              <a:t>message=</a:t>
            </a:r>
            <a:r>
              <a:rPr lang="ko-KR" altLang="en-US" dirty="0"/>
              <a:t>＂안녕하세요</a:t>
            </a:r>
            <a:r>
              <a:rPr lang="en-US" altLang="ko-KR" dirty="0"/>
              <a:t>. \n</a:t>
            </a:r>
            <a:r>
              <a:rPr lang="ko-KR" altLang="en-US" dirty="0"/>
              <a:t>충북대 오신걸 환영합니다</a:t>
            </a:r>
            <a:r>
              <a:rPr lang="en-US" altLang="ko-KR" dirty="0"/>
              <a:t>."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D70A9E-633F-471A-A278-7715FDDAF07C}"/>
              </a:ext>
            </a:extLst>
          </p:cNvPr>
          <p:cNvSpPr/>
          <p:nvPr/>
        </p:nvSpPr>
        <p:spPr>
          <a:xfrm>
            <a:off x="235079" y="4725144"/>
            <a:ext cx="4687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&gt;&gt;&gt;</a:t>
            </a:r>
            <a:r>
              <a:rPr lang="en-US" altLang="ko-KR" dirty="0">
                <a:solidFill>
                  <a:srgbClr val="0000FF"/>
                </a:solidFill>
              </a:rPr>
              <a:t>string1</a:t>
            </a:r>
            <a:r>
              <a:rPr lang="ko-KR" altLang="en-US" dirty="0">
                <a:solidFill>
                  <a:srgbClr val="0000FF"/>
                </a:solidFill>
              </a:rPr>
              <a:t>= </a:t>
            </a:r>
            <a:r>
              <a:rPr lang="ko-KR" altLang="en-US" dirty="0" err="1">
                <a:solidFill>
                  <a:srgbClr val="0000FF"/>
                </a:solidFill>
              </a:rPr>
              <a:t>input</a:t>
            </a:r>
            <a:r>
              <a:rPr lang="ko-KR" altLang="en-US" dirty="0">
                <a:solidFill>
                  <a:srgbClr val="0000FF"/>
                </a:solidFill>
              </a:rPr>
              <a:t>("문자 입력 = “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&gt;&gt;&gt;print(message)</a:t>
            </a:r>
          </a:p>
        </p:txBody>
      </p:sp>
    </p:spTree>
    <p:extLst>
      <p:ext uri="{BB962C8B-B14F-4D97-AF65-F5344CB8AC3E}">
        <p14:creationId xmlns:p14="http://schemas.microsoft.com/office/powerpoint/2010/main" val="38734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출력 형식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8080"/>
                </a:solidFill>
              </a:rPr>
              <a:t>"I eat %d apples." </a:t>
            </a:r>
            <a:r>
              <a:rPr lang="en-US" altLang="ko-KR" dirty="0"/>
              <a:t>%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0000FF"/>
                </a:solidFill>
              </a:rPr>
              <a:t>=&gt; I eat 3 apples.</a:t>
            </a:r>
          </a:p>
          <a:p>
            <a:r>
              <a:rPr lang="en-US" altLang="ko-KR" dirty="0" err="1"/>
              <a:t>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8080"/>
                </a:solidFill>
              </a:rPr>
              <a:t>"I eat %s apples." </a:t>
            </a:r>
            <a:r>
              <a:rPr lang="en-US" altLang="ko-KR" dirty="0"/>
              <a:t>% </a:t>
            </a:r>
            <a:r>
              <a:rPr lang="en-US" altLang="ko-KR" dirty="0">
                <a:solidFill>
                  <a:srgbClr val="008080"/>
                </a:solidFill>
              </a:rPr>
              <a:t>"five"</a:t>
            </a:r>
            <a:br>
              <a:rPr lang="en-US" altLang="ko-KR" dirty="0">
                <a:solidFill>
                  <a:srgbClr val="008080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0000FF"/>
                </a:solidFill>
              </a:rPr>
              <a:t>=&gt; I eat five apples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number = </a:t>
            </a:r>
            <a:r>
              <a:rPr lang="en-US" altLang="ko-KR" dirty="0">
                <a:solidFill>
                  <a:srgbClr val="0000FF"/>
                </a:solidFill>
              </a:rPr>
              <a:t>10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/>
              <a:t>day = </a:t>
            </a:r>
            <a:r>
              <a:rPr lang="en-US" altLang="ko-KR" dirty="0">
                <a:solidFill>
                  <a:srgbClr val="008080"/>
                </a:solidFill>
              </a:rPr>
              <a:t>"three"</a:t>
            </a:r>
            <a:br>
              <a:rPr lang="en-US" altLang="ko-KR" dirty="0">
                <a:solidFill>
                  <a:srgbClr val="008080"/>
                </a:solidFill>
              </a:rPr>
            </a:br>
            <a:r>
              <a:rPr lang="en-US" altLang="ko-KR" dirty="0"/>
              <a:t>str = </a:t>
            </a:r>
            <a:r>
              <a:rPr lang="en-US" altLang="ko-KR" dirty="0">
                <a:solidFill>
                  <a:srgbClr val="008080"/>
                </a:solidFill>
              </a:rPr>
              <a:t>“a = %d b = %s" </a:t>
            </a:r>
            <a:r>
              <a:rPr lang="en-US" altLang="ko-KR" dirty="0"/>
              <a:t>% (number, day)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(str)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0000FF"/>
                </a:solidFill>
              </a:rPr>
              <a:t>=&gt; a = 10 b = three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8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+ : </a:t>
            </a:r>
            <a:r>
              <a:rPr lang="ko-KR" altLang="en-US" dirty="0"/>
              <a:t>문자열 더하기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Str1 = “</a:t>
            </a:r>
            <a:r>
              <a:rPr lang="ko-KR" altLang="en-US" dirty="0">
                <a:solidFill>
                  <a:srgbClr val="000080"/>
                </a:solidFill>
              </a:rPr>
              <a:t>안녕하세요</a:t>
            </a:r>
            <a:r>
              <a:rPr lang="en-US" altLang="ko-KR" dirty="0">
                <a:solidFill>
                  <a:srgbClr val="000080"/>
                </a:solidFill>
              </a:rPr>
              <a:t>. ”</a:t>
            </a:r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Str2</a:t>
            </a:r>
            <a:r>
              <a:rPr lang="ko-KR" altLang="en-US" dirty="0">
                <a:solidFill>
                  <a:srgbClr val="000080"/>
                </a:solidFill>
              </a:rPr>
              <a:t> </a:t>
            </a:r>
            <a:r>
              <a:rPr lang="en-US" altLang="ko-KR" dirty="0">
                <a:solidFill>
                  <a:srgbClr val="000080"/>
                </a:solidFill>
              </a:rPr>
              <a:t>=</a:t>
            </a:r>
            <a:r>
              <a:rPr lang="ko-KR" altLang="en-US" dirty="0">
                <a:solidFill>
                  <a:srgbClr val="000080"/>
                </a:solidFill>
              </a:rPr>
              <a:t> </a:t>
            </a:r>
            <a:r>
              <a:rPr lang="en-US" altLang="ko-KR" dirty="0">
                <a:solidFill>
                  <a:srgbClr val="000080"/>
                </a:solidFill>
              </a:rPr>
              <a:t>“</a:t>
            </a:r>
            <a:r>
              <a:rPr lang="ko-KR" altLang="en-US" dirty="0">
                <a:solidFill>
                  <a:srgbClr val="000080"/>
                </a:solidFill>
              </a:rPr>
              <a:t>홍길동 입니다</a:t>
            </a:r>
            <a:r>
              <a:rPr lang="en-US" altLang="ko-KR" dirty="0">
                <a:solidFill>
                  <a:srgbClr val="000080"/>
                </a:solidFill>
              </a:rPr>
              <a:t>.”</a:t>
            </a:r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Print(Str1+Str2</a:t>
            </a:r>
            <a:r>
              <a:rPr lang="en-US" altLang="ko-KR" dirty="0"/>
              <a:t>)	# </a:t>
            </a: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홍길동입니다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* : </a:t>
            </a:r>
            <a:r>
              <a:rPr lang="ko-KR" altLang="en-US" dirty="0"/>
              <a:t>문자열 곱하기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80"/>
                </a:solidFill>
              </a:rPr>
              <a:t>"hello" </a:t>
            </a:r>
            <a:r>
              <a:rPr lang="en-US" altLang="ko-KR" dirty="0"/>
              <a:t>*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)	# </a:t>
            </a:r>
            <a:r>
              <a:rPr lang="en-US" altLang="ko-KR" dirty="0" err="1"/>
              <a:t>hellohello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Str1 = “</a:t>
            </a:r>
            <a:r>
              <a:rPr lang="ko-KR" altLang="en-US" dirty="0">
                <a:solidFill>
                  <a:srgbClr val="000080"/>
                </a:solidFill>
              </a:rPr>
              <a:t>안녕하세요</a:t>
            </a:r>
            <a:r>
              <a:rPr lang="en-US" altLang="ko-KR" dirty="0">
                <a:solidFill>
                  <a:srgbClr val="000080"/>
                </a:solidFill>
              </a:rPr>
              <a:t>. ”</a:t>
            </a:r>
          </a:p>
          <a:p>
            <a:pPr lvl="1"/>
            <a:r>
              <a:rPr lang="en-US" altLang="ko-KR" dirty="0">
                <a:solidFill>
                  <a:srgbClr val="000080"/>
                </a:solidFill>
              </a:rPr>
              <a:t>Print(Str1 </a:t>
            </a:r>
            <a:r>
              <a:rPr lang="en-US" altLang="ko-KR" dirty="0"/>
              <a:t>*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9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indexing</a:t>
            </a:r>
          </a:p>
          <a:p>
            <a:pPr lvl="1"/>
            <a:r>
              <a:rPr lang="en-US" altLang="ko-KR" dirty="0" err="1"/>
              <a:t>str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8080"/>
                </a:solidFill>
              </a:rPr>
              <a:t>"Hello world"</a:t>
            </a:r>
            <a:br>
              <a:rPr lang="en-US" altLang="ko-KR" b="1" dirty="0">
                <a:solidFill>
                  <a:srgbClr val="008080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en-US" altLang="ko-KR" dirty="0"/>
              <a:t>])		# H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[-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])		# d</a:t>
            </a:r>
          </a:p>
          <a:p>
            <a:r>
              <a:rPr lang="en-US" altLang="ko-KR" dirty="0"/>
              <a:t>slicing</a:t>
            </a:r>
          </a:p>
          <a:p>
            <a:pPr lvl="1"/>
            <a:r>
              <a:rPr lang="en-US" altLang="ko-KR" dirty="0" err="1"/>
              <a:t>str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8080"/>
                </a:solidFill>
              </a:rPr>
              <a:t>"Hello world"</a:t>
            </a:r>
            <a:br>
              <a:rPr lang="en-US" altLang="ko-KR" b="1" dirty="0">
                <a:solidFill>
                  <a:srgbClr val="008080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/>
              <a:t>])		# Hello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[: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/>
              <a:t>])		# Hello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00FF"/>
                </a:solidFill>
              </a:rPr>
              <a:t>6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0000FF"/>
                </a:solidFill>
              </a:rPr>
              <a:t>11</a:t>
            </a:r>
            <a:r>
              <a:rPr lang="en-US" altLang="ko-KR" dirty="0"/>
              <a:t>])		# world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00FF"/>
                </a:solidFill>
              </a:rPr>
              <a:t>6</a:t>
            </a:r>
            <a:r>
              <a:rPr lang="en-US" altLang="ko-KR" dirty="0"/>
              <a:t>:])		# world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7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upper, lower</a:t>
            </a:r>
          </a:p>
          <a:p>
            <a:pPr lvl="1"/>
            <a:r>
              <a:rPr lang="en-US" altLang="ko-KR" dirty="0"/>
              <a:t>Str1 = “This</a:t>
            </a:r>
            <a:r>
              <a:rPr lang="ko-KR" altLang="en-US" dirty="0"/>
              <a:t> </a:t>
            </a:r>
            <a:r>
              <a:rPr lang="en-US" altLang="ko-KR" dirty="0"/>
              <a:t>is Python Program”</a:t>
            </a:r>
          </a:p>
          <a:p>
            <a:pPr lvl="1"/>
            <a:r>
              <a:rPr lang="en-US" altLang="ko-KR" dirty="0"/>
              <a:t>Str1.upper()</a:t>
            </a:r>
          </a:p>
          <a:p>
            <a:pPr lvl="1"/>
            <a:r>
              <a:rPr lang="en-US" altLang="ko-KR" dirty="0"/>
              <a:t>Str1.lower()</a:t>
            </a:r>
          </a:p>
          <a:p>
            <a:r>
              <a:rPr lang="en-US" altLang="ko-KR" dirty="0"/>
              <a:t>count</a:t>
            </a:r>
          </a:p>
          <a:p>
            <a:r>
              <a:rPr lang="en-US" altLang="ko-KR" dirty="0"/>
              <a:t>find, index</a:t>
            </a:r>
          </a:p>
          <a:p>
            <a:r>
              <a:rPr lang="en-US" altLang="ko-KR" dirty="0"/>
              <a:t>join</a:t>
            </a:r>
          </a:p>
          <a:p>
            <a:r>
              <a:rPr lang="en-US" altLang="ko-KR" dirty="0" err="1"/>
              <a:t>lstrip</a:t>
            </a:r>
            <a:r>
              <a:rPr lang="en-US" altLang="ko-KR" dirty="0"/>
              <a:t>, </a:t>
            </a:r>
            <a:r>
              <a:rPr lang="en-US" altLang="ko-KR" dirty="0" err="1"/>
              <a:t>rstrip</a:t>
            </a:r>
            <a:r>
              <a:rPr lang="en-US" altLang="ko-KR" dirty="0"/>
              <a:t>, strip</a:t>
            </a:r>
          </a:p>
          <a:p>
            <a:r>
              <a:rPr lang="en-US" altLang="ko-KR" dirty="0"/>
              <a:t>split</a:t>
            </a:r>
          </a:p>
          <a:p>
            <a:r>
              <a:rPr lang="en-US" altLang="ko-KR" dirty="0"/>
              <a:t>replace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9364</TotalTime>
  <Words>1728</Words>
  <Application>Microsoft Office PowerPoint</Application>
  <PresentationFormat>화면 슬라이드 쇼(4:3)</PresentationFormat>
  <Paragraphs>510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Arial Unicode MS</vt:lpstr>
      <vt:lpstr>굴림</vt:lpstr>
      <vt:lpstr>굴림체</vt:lpstr>
      <vt:lpstr>맑은 고딕</vt:lpstr>
      <vt:lpstr>Arial</vt:lpstr>
      <vt:lpstr>Consolas</vt:lpstr>
      <vt:lpstr>Courier New</vt:lpstr>
      <vt:lpstr>Symbol</vt:lpstr>
      <vt:lpstr>Office 테마</vt:lpstr>
      <vt:lpstr>파이션 언어의 기본 기능</vt:lpstr>
      <vt:lpstr>Python 언어의 기본 기능</vt:lpstr>
      <vt:lpstr>주석 방법</vt:lpstr>
      <vt:lpstr>자료 유형 종류</vt:lpstr>
      <vt:lpstr>문자열 String</vt:lpstr>
      <vt:lpstr>문자열 출력 형식 지정</vt:lpstr>
      <vt:lpstr>문자열 연산자</vt:lpstr>
      <vt:lpstr>문자열 연산자</vt:lpstr>
      <vt:lpstr>문자열 연산자</vt:lpstr>
      <vt:lpstr>문자열 연산자</vt:lpstr>
      <vt:lpstr>String Functions</vt:lpstr>
      <vt:lpstr>Number</vt:lpstr>
      <vt:lpstr>Number 연산자</vt:lpstr>
      <vt:lpstr>Number 연산자(Operators)</vt:lpstr>
      <vt:lpstr>Number 연산자 우선순위</vt:lpstr>
      <vt:lpstr>명령문 – 제어문, 반복문</vt:lpstr>
      <vt:lpstr>자료 유형 - 숫자형</vt:lpstr>
      <vt:lpstr>정수형 숫자  </vt:lpstr>
      <vt:lpstr>실수형 숫자  </vt:lpstr>
      <vt:lpstr>Number 데이터 입력</vt:lpstr>
      <vt:lpstr>예제</vt:lpstr>
      <vt:lpstr>예제</vt:lpstr>
      <vt:lpstr>날짜 date</vt:lpstr>
      <vt:lpstr>날짜 date</vt:lpstr>
      <vt:lpstr>리스트 (list)</vt:lpstr>
      <vt:lpstr>라스트 예제</vt:lpstr>
      <vt:lpstr>복합 리스트</vt:lpstr>
      <vt:lpstr>2차원 리스트</vt:lpstr>
      <vt:lpstr>리스트 연산자</vt:lpstr>
      <vt:lpstr>리스트 연산자</vt:lpstr>
      <vt:lpstr>리스트 연산자</vt:lpstr>
      <vt:lpstr>리스트 연산자</vt:lpstr>
      <vt:lpstr>튜플(Tuple)</vt:lpstr>
      <vt:lpstr>딕셔너리(Dictionary)</vt:lpstr>
      <vt:lpstr>딕션너리 연산자</vt:lpstr>
      <vt:lpstr>딕션너리 연산자</vt:lpstr>
      <vt:lpstr>집합(Sets)</vt:lpstr>
      <vt:lpstr>집합 연산자</vt:lpstr>
      <vt:lpstr>True &amp; False</vt:lpstr>
      <vt:lpstr>자료 유형 변환</vt:lpstr>
      <vt:lpstr>변수</vt:lpstr>
      <vt:lpstr>감사합니다. 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user</cp:lastModifiedBy>
  <cp:revision>598</cp:revision>
  <cp:lastPrinted>2016-12-08T05:54:06Z</cp:lastPrinted>
  <dcterms:created xsi:type="dcterms:W3CDTF">2009-08-18T07:55:26Z</dcterms:created>
  <dcterms:modified xsi:type="dcterms:W3CDTF">2020-09-28T09:58:48Z</dcterms:modified>
</cp:coreProperties>
</file>