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6"/>
  </p:notesMasterIdLst>
  <p:sldIdLst>
    <p:sldId id="276" r:id="rId2"/>
    <p:sldId id="292" r:id="rId3"/>
    <p:sldId id="289" r:id="rId4"/>
    <p:sldId id="291" r:id="rId5"/>
  </p:sldIdLst>
  <p:sldSz cx="13208000" cy="9906000"/>
  <p:notesSz cx="6797675" cy="9928225"/>
  <p:defaultTextStyle>
    <a:defPPr>
      <a:defRPr lang="en-US"/>
    </a:defPPr>
    <a:lvl1pPr marL="0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1pPr>
    <a:lvl2pPr marL="518888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2pPr>
    <a:lvl3pPr marL="1037777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3pPr>
    <a:lvl4pPr marL="1556665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4pPr>
    <a:lvl5pPr marL="2075553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5pPr>
    <a:lvl6pPr marL="2594441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6pPr>
    <a:lvl7pPr marL="3113330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7pPr>
    <a:lvl8pPr marL="3632218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8pPr>
    <a:lvl9pPr marL="4151106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6400" autoAdjust="0"/>
  </p:normalViewPr>
  <p:slideViewPr>
    <p:cSldViewPr snapToGrid="0">
      <p:cViewPr varScale="1">
        <p:scale>
          <a:sx n="78" d="100"/>
          <a:sy n="78" d="100"/>
        </p:scale>
        <p:origin x="20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DEFF9-B78F-4E2C-86E0-ACD2C8B8DE0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9502A-2C76-4B01-9712-C6ED4279D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1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2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152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파워로직스_슬로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061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파워로직스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0" y="552764"/>
            <a:ext cx="13208000" cy="0"/>
          </a:xfrm>
          <a:prstGeom prst="line">
            <a:avLst/>
          </a:prstGeom>
          <a:ln w="25400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6082395" y="9542451"/>
            <a:ext cx="859531" cy="400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51" b="1" dirty="0" smtClean="0">
                <a:solidFill>
                  <a:srgbClr val="0033CC"/>
                </a:solidFill>
                <a:latin typeface="+mn-ea"/>
                <a:ea typeface="+mn-ea"/>
              </a:rPr>
              <a:t>-</a:t>
            </a:r>
            <a:r>
              <a:rPr lang="en-US" altLang="ko-KR" sz="1751" b="1" baseline="0" dirty="0" smtClean="0">
                <a:solidFill>
                  <a:srgbClr val="0033CC"/>
                </a:solidFill>
                <a:latin typeface="+mn-ea"/>
                <a:ea typeface="+mn-ea"/>
              </a:rPr>
              <a:t> </a:t>
            </a:r>
            <a:fld id="{C1580AE3-8FE4-4986-A741-F9C4F92A36DA}" type="slidenum">
              <a:rPr lang="en-US" altLang="ko-KR" sz="2001" b="1" smtClean="0">
                <a:solidFill>
                  <a:srgbClr val="0033CC"/>
                </a:solidFill>
                <a:latin typeface="+mn-ea"/>
                <a:ea typeface="+mn-ea"/>
              </a:rPr>
              <a:t>‹#›</a:t>
            </a:fld>
            <a:r>
              <a:rPr lang="en-US" altLang="ko-KR" sz="1751" b="1" dirty="0" smtClean="0">
                <a:latin typeface="+mn-ea"/>
                <a:ea typeface="+mn-ea"/>
              </a:rPr>
              <a:t> -</a:t>
            </a:r>
            <a:endParaRPr lang="ko-KR" altLang="en-US" sz="1751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7121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39">
          <p15:clr>
            <a:srgbClr val="FBAE40"/>
          </p15:clr>
        </p15:guide>
        <p15:guide id="2" pos="8715">
          <p15:clr>
            <a:srgbClr val="FBAE40"/>
          </p15:clr>
        </p15:guide>
        <p15:guide id="3" pos="45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7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50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7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8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0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59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3C-0A22-47E8-91DF-A2126AC68DB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1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91870" y="2092035"/>
            <a:ext cx="9590995" cy="826657"/>
            <a:chOff x="1149558" y="477366"/>
            <a:chExt cx="7442644" cy="908273"/>
          </a:xfrm>
        </p:grpSpPr>
        <p:sp>
          <p:nvSpPr>
            <p:cNvPr id="15" name="TextBox 3"/>
            <p:cNvSpPr txBox="1">
              <a:spLocks noChangeArrowheads="1"/>
            </p:cNvSpPr>
            <p:nvPr/>
          </p:nvSpPr>
          <p:spPr bwMode="auto">
            <a:xfrm>
              <a:off x="3321448" y="604809"/>
              <a:ext cx="3095298" cy="622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ko-KR" sz="4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charset="0"/>
                </a:rPr>
                <a:t>CNN vs LENET5</a:t>
              </a:r>
              <a:endParaRPr lang="ko-KR" altLang="en-US" sz="4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1149558" y="477366"/>
              <a:ext cx="7442644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66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1149558" y="1385639"/>
              <a:ext cx="7442644" cy="0"/>
            </a:xfrm>
            <a:prstGeom prst="line">
              <a:avLst/>
            </a:prstGeom>
            <a:noFill/>
            <a:ln w="38100" cmpd="dbl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66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178649" y="7365810"/>
            <a:ext cx="241284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2020254013</a:t>
            </a:r>
          </a:p>
          <a:p>
            <a:pPr algn="ctr"/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김병근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charset="0"/>
            </a:endParaRPr>
          </a:p>
          <a:p>
            <a:pPr algn="ctr"/>
            <a:endParaRPr lang="en-US" altLang="ko-KR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charset="0"/>
            </a:endParaRPr>
          </a:p>
          <a:p>
            <a:pPr algn="ctr"/>
            <a:r>
              <a:rPr lang="en-US" altLang="ko-KR" sz="1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2021.5.31</a:t>
            </a:r>
            <a:endParaRPr lang="en-US" altLang="ko-KR" sz="1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91878" y="1390665"/>
            <a:ext cx="2154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딥러닝 실제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902944"/>
              </p:ext>
            </p:extLst>
          </p:nvPr>
        </p:nvGraphicFramePr>
        <p:xfrm>
          <a:off x="581686" y="801762"/>
          <a:ext cx="12240000" cy="8820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144178687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3512407894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33102037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6-1.py LeNet-5 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신경망 모델 결과</a:t>
                      </a:r>
                      <a:endParaRPr lang="en-US" altLang="ko-KR" sz="20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6-2.py CNN </a:t>
                      </a:r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신경망 모델 결과</a:t>
                      </a:r>
                      <a:endParaRPr lang="en-US" altLang="ko-KR" sz="20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55728"/>
                  </a:ext>
                </a:extLst>
              </a:tr>
              <a:tr h="5113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실행</a:t>
                      </a:r>
                      <a:endParaRPr lang="en-US" altLang="ko-KR" sz="20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결과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8622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Batch size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186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Epochs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113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정확도</a:t>
                      </a:r>
                      <a:r>
                        <a:rPr lang="en-US" altLang="ko-KR" sz="2000" b="1" dirty="0" smtClean="0">
                          <a:latin typeface="+mn-ea"/>
                          <a:ea typeface="+mn-ea"/>
                        </a:rPr>
                        <a:t>(%)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99.23999905586243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b="0" i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99.22000169754028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238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학습시간</a:t>
                      </a:r>
                      <a:endParaRPr lang="en-US" altLang="ko-KR" sz="20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52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초  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1epoch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당</a:t>
                      </a:r>
                      <a:endParaRPr lang="en-US" altLang="ko-KR" sz="2000" b="1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26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분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139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초 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/ 1epoch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당</a:t>
                      </a:r>
                    </a:p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총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27.8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분</a:t>
                      </a:r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77989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+mn-ea"/>
                          <a:ea typeface="+mn-ea"/>
                        </a:rPr>
                        <a:t>종합</a:t>
                      </a:r>
                      <a:endParaRPr lang="ko-KR" altLang="en-US" sz="20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1" algn="l" latinLnBrk="1"/>
                      <a:r>
                        <a:rPr lang="en-US" altLang="ko-KR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학습시간</a:t>
                      </a:r>
                      <a:r>
                        <a:rPr lang="en-US" altLang="ko-KR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: Epochs</a:t>
                      </a:r>
                      <a:r>
                        <a:rPr lang="ko-KR" altLang="en-US" sz="20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Lenet5</a:t>
                      </a:r>
                      <a:r>
                        <a:rPr lang="ko-KR" altLang="en-US" sz="20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20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배 이상 더 많으나</a:t>
                      </a:r>
                      <a:r>
                        <a:rPr lang="en-US" altLang="ko-KR" sz="20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학습시간은 비슷함</a:t>
                      </a:r>
                      <a:endParaRPr lang="en-US" altLang="ko-KR" sz="2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1" algn="l" latinLnBrk="1"/>
                      <a:r>
                        <a:rPr lang="en-US" altLang="ko-KR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2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정확도에 차이 없음</a:t>
                      </a:r>
                      <a:endParaRPr lang="en-US" altLang="ko-KR" sz="2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1" algn="l"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MNIST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사진의 판독 성능은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CNN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모델보다 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LENET5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모델이 더 좋다고 판단 됩니다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25225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55" y="1614842"/>
            <a:ext cx="3491004" cy="47612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510" y="1614841"/>
            <a:ext cx="3431920" cy="4761246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3567" y="0"/>
            <a:ext cx="10384167" cy="55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실행 결과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테스트 환경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– Google </a:t>
            </a:r>
            <a:r>
              <a:rPr lang="en-US" altLang="ko-KR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Colab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54698" y="1754659"/>
            <a:ext cx="2736038" cy="531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95470" y="1742303"/>
            <a:ext cx="1492960" cy="42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0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화살표 연결선 23"/>
          <p:cNvCxnSpPr>
            <a:stCxn id="17" idx="3"/>
            <a:endCxn id="22" idx="1"/>
          </p:cNvCxnSpPr>
          <p:nvPr/>
        </p:nvCxnSpPr>
        <p:spPr>
          <a:xfrm>
            <a:off x="1999546" y="4094057"/>
            <a:ext cx="8604803" cy="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23567" y="0"/>
            <a:ext cx="10384167" cy="55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동작 설명</a:t>
            </a:r>
            <a:endParaRPr lang="ko-KR" altLang="en-US" sz="2000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27" y="5703642"/>
            <a:ext cx="12463031" cy="2488103"/>
          </a:xfrm>
          <a:prstGeom prst="rect">
            <a:avLst/>
          </a:prstGeom>
        </p:spPr>
      </p:pic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395415" y="4991345"/>
            <a:ext cx="10384167" cy="42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6-2.py CNN</a:t>
            </a:r>
            <a:endParaRPr lang="ko-KR" altLang="en-US" sz="1600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95415" y="806106"/>
            <a:ext cx="10384167" cy="42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6-1.py LENET5</a:t>
            </a:r>
            <a:endParaRPr lang="ko-KR" altLang="en-US" sz="1600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27" y="1362846"/>
            <a:ext cx="11403016" cy="2210108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803189" y="3636857"/>
            <a:ext cx="1196357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Conv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193702" y="3636857"/>
            <a:ext cx="1196357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Pool</a:t>
            </a:r>
          </a:p>
          <a:p>
            <a:pPr algn="ctr"/>
            <a:r>
              <a:rPr lang="en-US" altLang="ko-KR" dirty="0" err="1" smtClean="0"/>
              <a:t>ing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695423" y="3636857"/>
            <a:ext cx="1196357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Conv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197144" y="3636857"/>
            <a:ext cx="1196357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Pool</a:t>
            </a:r>
          </a:p>
          <a:p>
            <a:pPr algn="ctr"/>
            <a:r>
              <a:rPr lang="en-US" altLang="ko-KR" dirty="0" err="1"/>
              <a:t>ing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98865" y="3636857"/>
            <a:ext cx="1196357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Conv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604349" y="3653969"/>
            <a:ext cx="1196357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</a:t>
            </a:r>
          </a:p>
          <a:p>
            <a:pPr algn="ctr"/>
            <a:r>
              <a:rPr lang="en-US" altLang="ko-KR" dirty="0"/>
              <a:t>(DEN)S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003777" y="3636857"/>
            <a:ext cx="1196357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</a:t>
            </a:r>
          </a:p>
          <a:p>
            <a:pPr algn="ctr"/>
            <a:r>
              <a:rPr lang="en-US" altLang="ko-KR" dirty="0" smtClean="0"/>
              <a:t>(DEN)S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991386" y="3636857"/>
            <a:ext cx="925894" cy="406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Flatten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30" idx="3"/>
            <a:endCxn id="35" idx="1"/>
          </p:cNvCxnSpPr>
          <p:nvPr/>
        </p:nvCxnSpPr>
        <p:spPr>
          <a:xfrm>
            <a:off x="1999546" y="8785563"/>
            <a:ext cx="9049648" cy="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803189" y="8328363"/>
            <a:ext cx="1196357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Conv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2607654" y="8328363"/>
            <a:ext cx="1196357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Conv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412118" y="8328363"/>
            <a:ext cx="1196357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Pool</a:t>
            </a:r>
          </a:p>
          <a:p>
            <a:pPr algn="ctr"/>
            <a:r>
              <a:rPr lang="en-US" altLang="ko-KR" dirty="0" err="1"/>
              <a:t>ing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162774" y="8328363"/>
            <a:ext cx="1196357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FC</a:t>
            </a:r>
          </a:p>
          <a:p>
            <a:pPr algn="ctr"/>
            <a:r>
              <a:rPr lang="en-US" altLang="ko-KR" dirty="0" smtClean="0"/>
              <a:t>(Dense)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1049194" y="8345475"/>
            <a:ext cx="1196357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FC</a:t>
            </a:r>
          </a:p>
          <a:p>
            <a:pPr algn="ctr"/>
            <a:r>
              <a:rPr lang="en-US" altLang="ko-KR" dirty="0"/>
              <a:t>(DEN)S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163788" y="8395961"/>
            <a:ext cx="1073307" cy="406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361157" y="8853161"/>
            <a:ext cx="925894" cy="406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Flatten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9706275" y="8395961"/>
            <a:ext cx="1073307" cy="406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Dropout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9458" y="864104"/>
            <a:ext cx="10384167" cy="42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Convolution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이건명교수님 수업자료 발췌</a:t>
            </a:r>
            <a:endParaRPr lang="ko-KR" altLang="en-US" sz="2000" b="1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0" y="1289349"/>
            <a:ext cx="5882045" cy="230326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3567" y="0"/>
            <a:ext cx="1038416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3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참고자료</a:t>
            </a:r>
            <a:endParaRPr lang="ko-KR" altLang="en-US" sz="2000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388" y="1801664"/>
            <a:ext cx="3248478" cy="1790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29503" y="4685124"/>
            <a:ext cx="11068908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rgbClr val="737373"/>
                </a:solidFill>
                <a:latin typeface="+mn-ea"/>
              </a:rPr>
              <a:t>Conv2D parameter</a:t>
            </a:r>
          </a:p>
          <a:p>
            <a:r>
              <a:rPr lang="en-US" altLang="ko-KR" sz="1400" b="1" dirty="0" smtClean="0">
                <a:solidFill>
                  <a:srgbClr val="737373"/>
                </a:solidFill>
                <a:latin typeface="+mn-ea"/>
              </a:rPr>
              <a:t>   Ex) Conv2D(1</a:t>
            </a:r>
            <a:r>
              <a:rPr lang="en-US" altLang="ko-KR" sz="1400" b="1" dirty="0">
                <a:solidFill>
                  <a:srgbClr val="737373"/>
                </a:solidFill>
                <a:latin typeface="+mn-ea"/>
              </a:rPr>
              <a:t>, (2, 2), padding='valid', </a:t>
            </a:r>
            <a:r>
              <a:rPr lang="en-US" altLang="ko-KR" sz="1400" b="1" dirty="0" err="1">
                <a:solidFill>
                  <a:srgbClr val="737373"/>
                </a:solidFill>
                <a:latin typeface="+mn-ea"/>
              </a:rPr>
              <a:t>input_shape</a:t>
            </a:r>
            <a:r>
              <a:rPr lang="en-US" altLang="ko-KR" sz="1400" b="1" dirty="0">
                <a:solidFill>
                  <a:srgbClr val="737373"/>
                </a:solidFill>
                <a:latin typeface="+mn-ea"/>
              </a:rPr>
              <a:t>=(3, 3, 1</a:t>
            </a:r>
            <a:r>
              <a:rPr lang="en-US" altLang="ko-KR" sz="1400" b="1" dirty="0" smtClean="0">
                <a:solidFill>
                  <a:srgbClr val="737373"/>
                </a:solidFill>
                <a:latin typeface="+mn-ea"/>
              </a:rPr>
              <a:t>))</a:t>
            </a:r>
          </a:p>
          <a:p>
            <a:endParaRPr lang="en-US" altLang="ko-KR" sz="1300" b="1" dirty="0" smtClean="0">
              <a:solidFill>
                <a:srgbClr val="737373"/>
              </a:solidFill>
              <a:latin typeface="+mn-ea"/>
            </a:endParaRPr>
          </a:p>
          <a:p>
            <a:pPr lvl="1"/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첫번째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인자 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: </a:t>
            </a:r>
            <a:r>
              <a:rPr lang="ko-KR" altLang="en-US" sz="1300" dirty="0" err="1">
                <a:solidFill>
                  <a:srgbClr val="737373"/>
                </a:solidFill>
                <a:latin typeface="+mn-ea"/>
              </a:rPr>
              <a:t>컨볼루션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 필터의 </a:t>
            </a:r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수</a:t>
            </a:r>
            <a:endParaRPr lang="en-US" altLang="ko-KR" sz="1300" dirty="0">
              <a:solidFill>
                <a:srgbClr val="737373"/>
              </a:solidFill>
              <a:latin typeface="+mn-ea"/>
            </a:endParaRPr>
          </a:p>
          <a:p>
            <a:pPr lvl="1"/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두번째 인자 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: </a:t>
            </a:r>
            <a:r>
              <a:rPr lang="ko-KR" altLang="en-US" sz="1300" dirty="0" err="1">
                <a:solidFill>
                  <a:srgbClr val="737373"/>
                </a:solidFill>
                <a:latin typeface="+mn-ea"/>
              </a:rPr>
              <a:t>컨볼루션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 커널의 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(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행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열</a:t>
            </a:r>
            <a:r>
              <a:rPr lang="en-US" altLang="ko-KR" sz="1300" dirty="0" smtClean="0">
                <a:solidFill>
                  <a:srgbClr val="737373"/>
                </a:solidFill>
                <a:latin typeface="+mn-ea"/>
              </a:rPr>
              <a:t>)</a:t>
            </a:r>
            <a:endParaRPr lang="en-US" altLang="ko-KR" sz="1300" dirty="0">
              <a:solidFill>
                <a:srgbClr val="737373"/>
              </a:solidFill>
              <a:latin typeface="+mn-ea"/>
            </a:endParaRPr>
          </a:p>
          <a:p>
            <a:pPr lvl="1"/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padding :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경계 처리 방법을 </a:t>
            </a:r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정의</a:t>
            </a:r>
            <a:endParaRPr lang="en-US" altLang="ko-KR" sz="1300" dirty="0" smtClean="0">
              <a:solidFill>
                <a:srgbClr val="737373"/>
              </a:solidFill>
              <a:latin typeface="+mn-ea"/>
            </a:endParaRPr>
          </a:p>
          <a:p>
            <a:pPr lvl="1"/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 </a:t>
            </a:r>
            <a:r>
              <a:rPr lang="en-US" altLang="ko-KR" sz="1300" dirty="0" smtClean="0">
                <a:solidFill>
                  <a:srgbClr val="737373"/>
                </a:solidFill>
                <a:latin typeface="+mn-ea"/>
              </a:rPr>
              <a:t>  - ‘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valid’ :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유효한 영역만 출력이 됩니다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.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따라서 출력 이미지 사이즈는 입력 사이즈보다 </a:t>
            </a:r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작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음</a:t>
            </a:r>
            <a:endParaRPr lang="en-US" altLang="ko-KR" sz="1300" dirty="0" smtClean="0">
              <a:solidFill>
                <a:srgbClr val="737373"/>
              </a:solidFill>
              <a:latin typeface="+mn-ea"/>
            </a:endParaRPr>
          </a:p>
          <a:p>
            <a:pPr lvl="1"/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 </a:t>
            </a:r>
            <a:r>
              <a:rPr lang="en-US" altLang="ko-KR" sz="1300" dirty="0" smtClean="0">
                <a:solidFill>
                  <a:srgbClr val="737373"/>
                </a:solidFill>
                <a:latin typeface="+mn-ea"/>
              </a:rPr>
              <a:t>  - ‘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same’ :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출력 이미지 사이즈가 입력 이미지 사이즈와 </a:t>
            </a:r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동일</a:t>
            </a:r>
            <a:endParaRPr lang="en-US" altLang="ko-KR" sz="1300" dirty="0">
              <a:solidFill>
                <a:srgbClr val="737373"/>
              </a:solidFill>
              <a:latin typeface="+mn-ea"/>
            </a:endParaRPr>
          </a:p>
          <a:p>
            <a:pPr lvl="1"/>
            <a:r>
              <a:rPr lang="en-US" altLang="ko-KR" sz="1300" dirty="0" err="1">
                <a:solidFill>
                  <a:srgbClr val="737373"/>
                </a:solidFill>
                <a:latin typeface="+mn-ea"/>
              </a:rPr>
              <a:t>input_shape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 :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샘플 수를 제외한 입력 형태를 정의 합니다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.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모델에서 첫 레이어일 때만 </a:t>
            </a:r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정의</a:t>
            </a:r>
            <a:endParaRPr lang="en-US" altLang="ko-KR" sz="1300" dirty="0" smtClean="0">
              <a:solidFill>
                <a:srgbClr val="737373"/>
              </a:solidFill>
              <a:latin typeface="+mn-ea"/>
            </a:endParaRPr>
          </a:p>
          <a:p>
            <a:pPr lvl="1"/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 </a:t>
            </a:r>
            <a:r>
              <a:rPr lang="en-US" altLang="ko-KR" sz="1300" dirty="0" smtClean="0">
                <a:solidFill>
                  <a:srgbClr val="737373"/>
                </a:solidFill>
                <a:latin typeface="+mn-ea"/>
              </a:rPr>
              <a:t>  - (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행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열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채널 수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)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로 </a:t>
            </a:r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정의</a:t>
            </a:r>
            <a:r>
              <a:rPr lang="en-US" altLang="ko-KR" sz="1300" dirty="0" smtClean="0">
                <a:solidFill>
                  <a:srgbClr val="737373"/>
                </a:solidFill>
                <a:latin typeface="+mn-ea"/>
              </a:rPr>
              <a:t>. </a:t>
            </a:r>
            <a:r>
              <a:rPr lang="ko-KR" altLang="en-US" sz="1300" dirty="0" err="1">
                <a:solidFill>
                  <a:srgbClr val="737373"/>
                </a:solidFill>
                <a:latin typeface="+mn-ea"/>
              </a:rPr>
              <a:t>흑백영상인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 경우에는 채널이 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1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이고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컬러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(RGB)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영상인 경우에는 채널을 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3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으로 </a:t>
            </a:r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설정</a:t>
            </a:r>
            <a:endParaRPr lang="en-US" altLang="ko-KR" sz="1300" dirty="0">
              <a:solidFill>
                <a:srgbClr val="737373"/>
              </a:solidFill>
              <a:latin typeface="+mn-ea"/>
            </a:endParaRPr>
          </a:p>
          <a:p>
            <a:pPr lvl="1"/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activation :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활성화 </a:t>
            </a:r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함수</a:t>
            </a:r>
            <a:endParaRPr lang="en-US" altLang="ko-KR" sz="1300" dirty="0" smtClean="0">
              <a:solidFill>
                <a:srgbClr val="737373"/>
              </a:solidFill>
              <a:latin typeface="+mn-ea"/>
            </a:endParaRPr>
          </a:p>
          <a:p>
            <a:pPr lvl="1"/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 </a:t>
            </a:r>
            <a:r>
              <a:rPr lang="en-US" altLang="ko-KR" sz="1300" dirty="0" smtClean="0">
                <a:solidFill>
                  <a:srgbClr val="737373"/>
                </a:solidFill>
                <a:latin typeface="+mn-ea"/>
              </a:rPr>
              <a:t>  - ‘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linear’ :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디폴트 값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, </a:t>
            </a:r>
            <a:r>
              <a:rPr lang="ko-KR" altLang="en-US" sz="1300" dirty="0" err="1">
                <a:solidFill>
                  <a:srgbClr val="737373"/>
                </a:solidFill>
                <a:latin typeface="+mn-ea"/>
              </a:rPr>
              <a:t>입력뉴런과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 가중치로 계산된 결과값이 그대로 </a:t>
            </a:r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출력</a:t>
            </a:r>
            <a:endParaRPr lang="en-US" altLang="ko-KR" sz="1300" dirty="0" smtClean="0">
              <a:solidFill>
                <a:srgbClr val="737373"/>
              </a:solidFill>
              <a:latin typeface="+mn-ea"/>
            </a:endParaRPr>
          </a:p>
          <a:p>
            <a:pPr lvl="1"/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 </a:t>
            </a:r>
            <a:r>
              <a:rPr lang="en-US" altLang="ko-KR" sz="1300" dirty="0" smtClean="0">
                <a:solidFill>
                  <a:srgbClr val="737373"/>
                </a:solidFill>
                <a:latin typeface="+mn-ea"/>
              </a:rPr>
              <a:t>  - ‘</a:t>
            </a:r>
            <a:r>
              <a:rPr lang="en-US" altLang="ko-KR" sz="1300" dirty="0" err="1">
                <a:solidFill>
                  <a:srgbClr val="737373"/>
                </a:solidFill>
                <a:latin typeface="+mn-ea"/>
              </a:rPr>
              <a:t>relu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’ : rectifier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함수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, </a:t>
            </a:r>
            <a:r>
              <a:rPr lang="ko-KR" altLang="en-US" sz="1300" dirty="0" err="1">
                <a:solidFill>
                  <a:srgbClr val="737373"/>
                </a:solidFill>
                <a:latin typeface="+mn-ea"/>
              </a:rPr>
              <a:t>은익층에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 주로 </a:t>
            </a:r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사용</a:t>
            </a:r>
            <a:endParaRPr lang="en-US" altLang="ko-KR" sz="1300" dirty="0">
              <a:solidFill>
                <a:srgbClr val="737373"/>
              </a:solidFill>
              <a:latin typeface="+mn-ea"/>
            </a:endParaRPr>
          </a:p>
          <a:p>
            <a:pPr lvl="1"/>
            <a:r>
              <a:rPr lang="en-US" altLang="ko-KR" sz="1300" dirty="0" smtClean="0">
                <a:solidFill>
                  <a:srgbClr val="737373"/>
                </a:solidFill>
                <a:latin typeface="+mn-ea"/>
              </a:rPr>
              <a:t>   - ‘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sigmoid’ : </a:t>
            </a:r>
            <a:r>
              <a:rPr lang="ko-KR" altLang="en-US" sz="1300" dirty="0" err="1">
                <a:solidFill>
                  <a:srgbClr val="737373"/>
                </a:solidFill>
                <a:latin typeface="+mn-ea"/>
              </a:rPr>
              <a:t>시그모이드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 함수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이진 분류 문제에서 </a:t>
            </a:r>
            <a:r>
              <a:rPr lang="ko-KR" altLang="en-US" sz="1300" dirty="0" err="1">
                <a:solidFill>
                  <a:srgbClr val="737373"/>
                </a:solidFill>
                <a:latin typeface="+mn-ea"/>
              </a:rPr>
              <a:t>출력층에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 주로 </a:t>
            </a:r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사용</a:t>
            </a:r>
            <a:endParaRPr lang="en-US" altLang="ko-KR" sz="1300" dirty="0" smtClean="0">
              <a:solidFill>
                <a:srgbClr val="737373"/>
              </a:solidFill>
              <a:latin typeface="+mn-ea"/>
            </a:endParaRPr>
          </a:p>
          <a:p>
            <a:pPr lvl="1"/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 </a:t>
            </a:r>
            <a:r>
              <a:rPr lang="en-US" altLang="ko-KR" sz="1300" dirty="0" smtClean="0">
                <a:solidFill>
                  <a:srgbClr val="737373"/>
                </a:solidFill>
                <a:latin typeface="+mn-ea"/>
              </a:rPr>
              <a:t>  - ‘</a:t>
            </a:r>
            <a:r>
              <a:rPr lang="en-US" altLang="ko-KR" sz="1300" dirty="0" err="1">
                <a:solidFill>
                  <a:srgbClr val="737373"/>
                </a:solidFill>
                <a:latin typeface="+mn-ea"/>
              </a:rPr>
              <a:t>softmax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’ : </a:t>
            </a:r>
            <a:r>
              <a:rPr lang="ko-KR" altLang="en-US" sz="1300" dirty="0" err="1">
                <a:solidFill>
                  <a:srgbClr val="737373"/>
                </a:solidFill>
                <a:latin typeface="+mn-ea"/>
              </a:rPr>
              <a:t>소프트맥스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 함수</a:t>
            </a:r>
            <a:r>
              <a:rPr lang="en-US" altLang="ko-KR" sz="1300" dirty="0">
                <a:solidFill>
                  <a:srgbClr val="737373"/>
                </a:solidFill>
                <a:latin typeface="+mn-ea"/>
              </a:rPr>
              <a:t>, 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다중 클래스 분류 문제에서 </a:t>
            </a:r>
            <a:r>
              <a:rPr lang="ko-KR" altLang="en-US" sz="1300" dirty="0" err="1">
                <a:solidFill>
                  <a:srgbClr val="737373"/>
                </a:solidFill>
                <a:latin typeface="+mn-ea"/>
              </a:rPr>
              <a:t>출력층에</a:t>
            </a:r>
            <a:r>
              <a:rPr lang="ko-KR" altLang="en-US" sz="1300" dirty="0">
                <a:solidFill>
                  <a:srgbClr val="737373"/>
                </a:solidFill>
                <a:latin typeface="+mn-ea"/>
              </a:rPr>
              <a:t> 주로 </a:t>
            </a:r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사용</a:t>
            </a:r>
            <a:endParaRPr lang="en-US" altLang="ko-KR" sz="1300" dirty="0" smtClean="0">
              <a:solidFill>
                <a:srgbClr val="737373"/>
              </a:solidFill>
              <a:latin typeface="+mn-ea"/>
            </a:endParaRPr>
          </a:p>
          <a:p>
            <a:pPr lvl="1"/>
            <a:endParaRPr lang="en-US" altLang="ko-KR" sz="1300" dirty="0">
              <a:solidFill>
                <a:srgbClr val="737373"/>
              </a:solidFill>
              <a:latin typeface="+mn-ea"/>
            </a:endParaRPr>
          </a:p>
          <a:p>
            <a:pPr lvl="1"/>
            <a:endParaRPr lang="en-US" altLang="ko-KR" sz="1300" dirty="0" smtClean="0">
              <a:solidFill>
                <a:srgbClr val="737373"/>
              </a:solidFill>
              <a:latin typeface="+mn-ea"/>
            </a:endParaRPr>
          </a:p>
          <a:p>
            <a:r>
              <a:rPr lang="en-US" altLang="ko-KR" sz="1400" b="1" dirty="0" smtClean="0">
                <a:solidFill>
                  <a:srgbClr val="737373"/>
                </a:solidFill>
                <a:latin typeface="+mn-ea"/>
              </a:rPr>
              <a:t>Dense  </a:t>
            </a:r>
            <a:r>
              <a:rPr lang="ko-KR" altLang="en-US" sz="1400" b="1" dirty="0" smtClean="0">
                <a:solidFill>
                  <a:srgbClr val="737373"/>
                </a:solidFill>
                <a:latin typeface="+mn-ea"/>
              </a:rPr>
              <a:t>가중치의 수</a:t>
            </a:r>
            <a:endParaRPr lang="en-US" altLang="ko-KR" sz="1400" b="1" dirty="0" smtClean="0">
              <a:solidFill>
                <a:srgbClr val="737373"/>
              </a:solidFill>
              <a:latin typeface="+mn-ea"/>
            </a:endParaRPr>
          </a:p>
          <a:p>
            <a:r>
              <a:rPr lang="en-US" altLang="ko-KR" sz="1400" b="1" dirty="0" smtClean="0">
                <a:solidFill>
                  <a:srgbClr val="737373"/>
                </a:solidFill>
                <a:latin typeface="+mn-ea"/>
              </a:rPr>
              <a:t>  Ex</a:t>
            </a:r>
            <a:r>
              <a:rPr lang="en-US" altLang="ko-KR" sz="1400" b="1" dirty="0">
                <a:solidFill>
                  <a:srgbClr val="737373"/>
                </a:solidFill>
                <a:latin typeface="+mn-ea"/>
              </a:rPr>
              <a:t>) Dense(4, </a:t>
            </a:r>
            <a:r>
              <a:rPr lang="en-US" altLang="ko-KR" sz="1400" b="1" dirty="0" err="1">
                <a:solidFill>
                  <a:srgbClr val="737373"/>
                </a:solidFill>
                <a:latin typeface="+mn-ea"/>
              </a:rPr>
              <a:t>input_dim</a:t>
            </a:r>
            <a:r>
              <a:rPr lang="en-US" altLang="ko-KR" sz="1400" b="1" dirty="0">
                <a:solidFill>
                  <a:srgbClr val="737373"/>
                </a:solidFill>
                <a:latin typeface="+mn-ea"/>
              </a:rPr>
              <a:t>=9</a:t>
            </a:r>
            <a:r>
              <a:rPr lang="en-US" altLang="ko-KR" sz="1400" b="1" dirty="0" smtClean="0">
                <a:solidFill>
                  <a:srgbClr val="737373"/>
                </a:solidFill>
                <a:latin typeface="+mn-ea"/>
              </a:rPr>
              <a:t>))</a:t>
            </a:r>
          </a:p>
          <a:p>
            <a:pPr lvl="1"/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첫번째 인자</a:t>
            </a:r>
            <a:r>
              <a:rPr lang="en-US" altLang="ko-KR" sz="1300" dirty="0" smtClean="0">
                <a:solidFill>
                  <a:srgbClr val="737373"/>
                </a:solidFill>
                <a:latin typeface="+mn-ea"/>
              </a:rPr>
              <a:t>: </a:t>
            </a:r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출력 뉴런의 개수 </a:t>
            </a:r>
            <a:r>
              <a:rPr lang="en-US" altLang="ko-KR" sz="1300" dirty="0" smtClean="0">
                <a:solidFill>
                  <a:srgbClr val="737373"/>
                </a:solidFill>
                <a:latin typeface="+mn-ea"/>
              </a:rPr>
              <a:t>(4 = 2*2)</a:t>
            </a:r>
          </a:p>
          <a:p>
            <a:pPr lvl="1"/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두번째 인자</a:t>
            </a:r>
            <a:r>
              <a:rPr lang="en-US" altLang="ko-KR" sz="1300" dirty="0" smtClean="0">
                <a:solidFill>
                  <a:srgbClr val="737373"/>
                </a:solidFill>
                <a:latin typeface="+mn-ea"/>
              </a:rPr>
              <a:t>: </a:t>
            </a:r>
            <a:r>
              <a:rPr lang="en-US" altLang="ko-KR" sz="1300" dirty="0" err="1" smtClean="0">
                <a:solidFill>
                  <a:srgbClr val="737373"/>
                </a:solidFill>
                <a:latin typeface="+mn-ea"/>
              </a:rPr>
              <a:t>input_dim</a:t>
            </a:r>
            <a:r>
              <a:rPr lang="en-US" altLang="ko-KR" sz="1300" dirty="0" smtClean="0">
                <a:solidFill>
                  <a:srgbClr val="737373"/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rgbClr val="737373"/>
                </a:solidFill>
                <a:latin typeface="+mn-ea"/>
              </a:rPr>
              <a:t>입력 뉴런의 개수 </a:t>
            </a:r>
            <a:r>
              <a:rPr lang="en-US" altLang="ko-KR" sz="1300" dirty="0" smtClean="0">
                <a:solidFill>
                  <a:srgbClr val="737373"/>
                </a:solidFill>
                <a:latin typeface="+mn-ea"/>
              </a:rPr>
              <a:t>9(=3*3)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59457" y="4170629"/>
            <a:ext cx="10384167" cy="42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Parameter</a:t>
            </a:r>
            <a:endParaRPr lang="ko-KR" altLang="en-US" sz="2000" b="1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1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35208</TotalTime>
  <Words>346</Words>
  <Application>Microsoft Office PowerPoint</Application>
  <PresentationFormat>사용자 지정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김병근</dc:creator>
  <cp:lastModifiedBy>BK</cp:lastModifiedBy>
  <cp:revision>339</cp:revision>
  <cp:lastPrinted>2017-08-16T08:22:28Z</cp:lastPrinted>
  <dcterms:created xsi:type="dcterms:W3CDTF">2017-07-13T01:16:59Z</dcterms:created>
  <dcterms:modified xsi:type="dcterms:W3CDTF">2021-05-31T03:59:58Z</dcterms:modified>
</cp:coreProperties>
</file>