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9" r:id="rId10"/>
    <p:sldId id="268" r:id="rId11"/>
    <p:sldId id="270" r:id="rId12"/>
    <p:sldId id="265" r:id="rId13"/>
    <p:sldId id="26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2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8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8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7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8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0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5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2AC-9A42-4305-BA42-1F8BA0C528CB}" type="datetimeFigureOut">
              <a:rPr lang="ko-KR" altLang="en-US" smtClean="0"/>
              <a:t>2020-09-27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omberg.com/professional/solution/content-and-data/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www.datavisualization.co.kr/community/" TargetMode="External"/><Relationship Id="rId4" Type="http://schemas.openxmlformats.org/officeDocument/2006/relationships/hyperlink" Target="https://www.bloomberg.co.kr/multimedi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dp.kt.co.kr/invoke/SOKBP0000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ia.or.kr/site/nia_kor/main.do" TargetMode="External"/><Relationship Id="rId4" Type="http://schemas.openxmlformats.org/officeDocument/2006/relationships/hyperlink" Target="http://kstartupforum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청주시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교통 빅데이터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5047" y="1409598"/>
            <a:ext cx="2582862" cy="2343252"/>
            <a:chOff x="2973540" y="4167258"/>
            <a:chExt cx="3132000" cy="234325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2974409" y="4450536"/>
              <a:ext cx="3130260" cy="2059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3540" y="4167258"/>
              <a:ext cx="3132000" cy="2874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dirty="0" smtClean="0">
                  <a:solidFill>
                    <a:schemeClr val="bg1"/>
                  </a:solidFill>
                  <a:latin typeface="+mn-ea"/>
                </a:rPr>
                <a:t>교통카드 데이터</a:t>
              </a:r>
              <a:endParaRPr lang="en-US" altLang="ko-KR" sz="1200" b="1" kern="0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6641" y="3133083"/>
            <a:ext cx="2479675" cy="571500"/>
            <a:chOff x="554832" y="3133083"/>
            <a:chExt cx="2479675" cy="571500"/>
          </a:xfrm>
        </p:grpSpPr>
        <p:sp>
          <p:nvSpPr>
            <p:cNvPr id="10" name="직사각형 9"/>
            <p:cNvSpPr/>
            <p:nvPr/>
          </p:nvSpPr>
          <p:spPr>
            <a:xfrm>
              <a:off x="554832" y="3133083"/>
              <a:ext cx="2479675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3056" latinLnBrk="0"/>
              <a:endParaRPr lang="ko-KR" altLang="en-US" sz="16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11" name="모서리가 둥근 직사각형 123"/>
            <p:cNvSpPr/>
            <p:nvPr/>
          </p:nvSpPr>
          <p:spPr>
            <a:xfrm>
              <a:off x="601291" y="3186965"/>
              <a:ext cx="2374665" cy="50783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수집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카드단말기 승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.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하차 데이터</a:t>
              </a:r>
              <a:endParaRPr lang="en-US" altLang="ko-KR" sz="11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데이터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승객 구분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,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정류장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,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노선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,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건수</a:t>
              </a:r>
              <a:endParaRPr lang="en-US" altLang="ko-KR" sz="11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데이터 량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약 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20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만 건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/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일</a:t>
              </a:r>
              <a:endParaRPr lang="ko-KR" altLang="en-US" sz="11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445046" y="3995539"/>
            <a:ext cx="4118639" cy="287419"/>
          </a:xfrm>
          <a:prstGeom prst="rect">
            <a:avLst/>
          </a:prstGeom>
          <a:gradFill>
            <a:gsLst>
              <a:gs pos="0">
                <a:srgbClr val="E51937"/>
              </a:gs>
              <a:gs pos="100000">
                <a:srgbClr val="F58026"/>
              </a:gs>
            </a:gsLst>
            <a:lin ang="15600000" scaled="0"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1042736" latinLnBrk="0"/>
            <a:r>
              <a:rPr lang="ko-KR" altLang="en-US" sz="1400" b="1" kern="0" spc="-50" dirty="0" smtClean="0">
                <a:solidFill>
                  <a:schemeClr val="bg1"/>
                </a:solidFill>
                <a:latin typeface="+mn-ea"/>
              </a:rPr>
              <a:t>빅데이터 분석</a:t>
            </a:r>
            <a:endParaRPr lang="en-US" altLang="ko-KR" sz="1400" b="1" kern="0" spc="-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123"/>
          <p:cNvSpPr/>
          <p:nvPr/>
        </p:nvSpPr>
        <p:spPr>
          <a:xfrm>
            <a:off x="1311515" y="4478332"/>
            <a:ext cx="65" cy="15388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endParaRPr lang="en-US" altLang="ko-KR" sz="1000" b="1" spc="-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560570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교통정보 기반의 빅데이터 분석 시스템</a:t>
              </a: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(2015</a:t>
              </a:r>
              <a:r>
                <a:rPr lang="ko-KR" altLang="en-US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년</a:t>
              </a: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). </a:t>
              </a:r>
              <a:r>
                <a:rPr lang="ko-KR" altLang="en-US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충북대 </a:t>
              </a:r>
              <a:r>
                <a:rPr lang="ko-KR" altLang="en-US" sz="1500" b="1" kern="0" spc="-5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산학협력단</a:t>
              </a:r>
              <a:endParaRPr lang="ko-KR" altLang="en-US" sz="1500" b="1" kern="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직각 삼각형 75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147" y="1729391"/>
            <a:ext cx="729843" cy="13517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1" y="1765047"/>
            <a:ext cx="1638529" cy="1009791"/>
          </a:xfrm>
          <a:prstGeom prst="rect">
            <a:avLst/>
          </a:prstGeom>
        </p:spPr>
      </p:pic>
      <p:grpSp>
        <p:nvGrpSpPr>
          <p:cNvPr id="79" name="그룹 78"/>
          <p:cNvGrpSpPr/>
          <p:nvPr/>
        </p:nvGrpSpPr>
        <p:grpSpPr>
          <a:xfrm>
            <a:off x="3204295" y="1410409"/>
            <a:ext cx="2582862" cy="2343252"/>
            <a:chOff x="2973540" y="4167258"/>
            <a:chExt cx="3132000" cy="2343252"/>
          </a:xfrm>
        </p:grpSpPr>
        <p:sp>
          <p:nvSpPr>
            <p:cNvPr id="80" name="직사각형 79"/>
            <p:cNvSpPr/>
            <p:nvPr/>
          </p:nvSpPr>
          <p:spPr bwMode="auto">
            <a:xfrm>
              <a:off x="2974409" y="4450536"/>
              <a:ext cx="3130260" cy="2059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973540" y="4167258"/>
              <a:ext cx="3132000" cy="2874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dirty="0" smtClean="0">
                  <a:solidFill>
                    <a:schemeClr val="bg1"/>
                  </a:solidFill>
                  <a:latin typeface="+mn-ea"/>
                </a:rPr>
                <a:t>버스 운행 기록 데이터</a:t>
              </a:r>
              <a:endParaRPr lang="en-US" altLang="ko-KR" sz="1200" b="1" kern="0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3313049" y="3133894"/>
            <a:ext cx="2406108" cy="571500"/>
            <a:chOff x="554832" y="3133083"/>
            <a:chExt cx="2479675" cy="571500"/>
          </a:xfrm>
        </p:grpSpPr>
        <p:sp>
          <p:nvSpPr>
            <p:cNvPr id="83" name="직사각형 82"/>
            <p:cNvSpPr/>
            <p:nvPr/>
          </p:nvSpPr>
          <p:spPr>
            <a:xfrm>
              <a:off x="554832" y="3133083"/>
              <a:ext cx="2479675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3056" latinLnBrk="0"/>
              <a:endParaRPr lang="ko-KR" altLang="en-US" sz="16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84" name="모서리가 둥근 직사각형 123"/>
            <p:cNvSpPr/>
            <p:nvPr/>
          </p:nvSpPr>
          <p:spPr>
            <a:xfrm>
              <a:off x="601292" y="3186965"/>
              <a:ext cx="2288548" cy="50783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수집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버스회사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/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차량 단말기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,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상황판</a:t>
              </a:r>
              <a:endParaRPr lang="en-US" altLang="ko-KR" sz="11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데이터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정류장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,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교차로 진입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.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출입</a:t>
              </a:r>
              <a:endParaRPr lang="en-US" altLang="ko-KR" sz="11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데이터 량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약 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35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만 건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/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일</a:t>
              </a:r>
              <a:endParaRPr lang="ko-KR" altLang="en-US" sz="11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562" y="1719163"/>
            <a:ext cx="2296493" cy="1372252"/>
          </a:xfrm>
          <a:prstGeom prst="rect">
            <a:avLst/>
          </a:prstGeom>
        </p:spPr>
      </p:pic>
      <p:grpSp>
        <p:nvGrpSpPr>
          <p:cNvPr id="88" name="그룹 87"/>
          <p:cNvGrpSpPr/>
          <p:nvPr/>
        </p:nvGrpSpPr>
        <p:grpSpPr>
          <a:xfrm>
            <a:off x="5963544" y="1402409"/>
            <a:ext cx="2582862" cy="2343252"/>
            <a:chOff x="2973540" y="4167258"/>
            <a:chExt cx="3132000" cy="2343252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2974409" y="4450536"/>
              <a:ext cx="3130260" cy="2059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973540" y="4167258"/>
              <a:ext cx="3132000" cy="2874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dirty="0" smtClean="0">
                  <a:solidFill>
                    <a:schemeClr val="bg1"/>
                  </a:solidFill>
                  <a:latin typeface="+mn-ea"/>
                </a:rPr>
                <a:t>첨단교통관리</a:t>
              </a:r>
              <a:r>
                <a:rPr lang="en-US" altLang="ko-KR" sz="1400" b="1" kern="0" spc="-50" dirty="0" smtClean="0">
                  <a:solidFill>
                    <a:schemeClr val="bg1"/>
                  </a:solidFill>
                  <a:latin typeface="+mn-ea"/>
                </a:rPr>
                <a:t>(ATMS)</a:t>
              </a:r>
              <a:endParaRPr lang="en-US" altLang="ko-KR" sz="1200" b="1" kern="0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015138" y="3125894"/>
            <a:ext cx="2528777" cy="571500"/>
            <a:chOff x="554832" y="3133083"/>
            <a:chExt cx="2528777" cy="571500"/>
          </a:xfrm>
        </p:grpSpPr>
        <p:sp>
          <p:nvSpPr>
            <p:cNvPr id="92" name="직사각형 91"/>
            <p:cNvSpPr/>
            <p:nvPr/>
          </p:nvSpPr>
          <p:spPr>
            <a:xfrm>
              <a:off x="554832" y="3133083"/>
              <a:ext cx="2479675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3056" latinLnBrk="0"/>
              <a:endParaRPr lang="ko-KR" altLang="en-US" sz="160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sp>
          <p:nvSpPr>
            <p:cNvPr id="93" name="모서리가 둥근 직사각형 123"/>
            <p:cNvSpPr/>
            <p:nvPr/>
          </p:nvSpPr>
          <p:spPr>
            <a:xfrm>
              <a:off x="601291" y="3186965"/>
              <a:ext cx="2482318" cy="50783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수집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교통정보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(</a:t>
              </a:r>
              <a:r>
                <a:rPr lang="ko-KR" altLang="en-US" sz="1100" b="1" spc="-5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차량인식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),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영상정보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(CCTV)</a:t>
              </a:r>
            </a:p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데이터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차량 속도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,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기상 상태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,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기온</a:t>
              </a:r>
              <a:endParaRPr lang="en-US" altLang="ko-KR" sz="11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  <a:p>
              <a:pPr latinLnBrk="0"/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데이터 량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: 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약 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230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만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+90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만 건</a:t>
              </a:r>
              <a:r>
                <a:rPr lang="en-US" altLang="ko-KR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/</a:t>
              </a:r>
              <a:r>
                <a:rPr lang="ko-KR" altLang="en-US" sz="1100" b="1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Arial Unicode MS" pitchFamily="50" charset="-127"/>
                </a:rPr>
                <a:t>일</a:t>
              </a:r>
              <a:endParaRPr lang="ko-KR" altLang="en-US" sz="11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endParaRPr>
            </a:p>
          </p:txBody>
        </p:sp>
      </p:grpSp>
      <p:pic>
        <p:nvPicPr>
          <p:cNvPr id="95" name="그림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451" y="1814925"/>
            <a:ext cx="2435772" cy="1131825"/>
          </a:xfrm>
          <a:prstGeom prst="rect">
            <a:avLst/>
          </a:prstGeom>
        </p:spPr>
      </p:pic>
      <p:cxnSp>
        <p:nvCxnSpPr>
          <p:cNvPr id="96" name="직선 연결선 95"/>
          <p:cNvCxnSpPr/>
          <p:nvPr/>
        </p:nvCxnSpPr>
        <p:spPr bwMode="auto">
          <a:xfrm>
            <a:off x="4546839" y="4330296"/>
            <a:ext cx="0" cy="212979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ysDash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27186" y="4573237"/>
            <a:ext cx="1045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6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요일 별</a:t>
            </a:r>
            <a:endParaRPr lang="en-US" altLang="ko-KR" sz="1600" b="1" spc="-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600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시간대 별</a:t>
            </a:r>
            <a:endParaRPr lang="en-US" altLang="ko-KR" sz="1600" b="1" spc="-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endParaRPr lang="en-US" altLang="ko-KR" sz="1600" b="1" spc="-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770377" y="5430574"/>
            <a:ext cx="1606530" cy="8463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교통량</a:t>
            </a:r>
            <a:endParaRPr lang="en-US" altLang="ko-KR" b="1" spc="-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도로 평균속도</a:t>
            </a:r>
            <a:endParaRPr lang="en-US" altLang="ko-KR" b="1" spc="-5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구간 평균속도</a:t>
            </a:r>
            <a:endParaRPr lang="en-US" altLang="ko-KR" sz="13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425110" y="4559938"/>
            <a:ext cx="8787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기상 상태</a:t>
            </a:r>
            <a:endParaRPr lang="en-US" altLang="ko-KR" sz="13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기온</a:t>
            </a:r>
            <a:endParaRPr lang="en-US" altLang="ko-KR" sz="13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650334" y="4531622"/>
            <a:ext cx="17363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환</a:t>
            </a:r>
            <a:r>
              <a:rPr lang="en-US" altLang="ko-KR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.</a:t>
            </a:r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승객 수</a:t>
            </a:r>
            <a:endParaRPr lang="en-US" altLang="ko-KR" sz="13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학생</a:t>
            </a:r>
            <a:r>
              <a:rPr lang="en-US" altLang="ko-KR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,</a:t>
            </a:r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성인</a:t>
            </a:r>
            <a:r>
              <a:rPr lang="en-US" altLang="ko-KR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,</a:t>
            </a:r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노인</a:t>
            </a:r>
            <a:endParaRPr lang="en-US" altLang="ko-KR" sz="13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승</a:t>
            </a:r>
            <a:r>
              <a:rPr lang="en-US" altLang="ko-KR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.</a:t>
            </a:r>
            <a:r>
              <a:rPr lang="ko-KR" altLang="en-US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하차 인원 </a:t>
            </a:r>
            <a:r>
              <a:rPr lang="ko-KR" altLang="en-US" b="1" spc="-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수</a:t>
            </a:r>
            <a:endParaRPr lang="en-US" altLang="ko-KR" b="1" spc="-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735000" y="5342678"/>
            <a:ext cx="201850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노선 운행시간</a:t>
            </a:r>
            <a:endParaRPr lang="en-US" altLang="ko-KR" sz="13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20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정류장 </a:t>
            </a:r>
            <a:r>
              <a:rPr lang="ko-KR" altLang="en-US" sz="2000" b="1" spc="-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정차시간</a:t>
            </a:r>
            <a:endParaRPr lang="en-US" altLang="ko-KR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무</a:t>
            </a:r>
            <a:r>
              <a:rPr lang="en-US" altLang="ko-KR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(</a:t>
            </a:r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無</a:t>
            </a:r>
            <a:r>
              <a:rPr lang="en-US" altLang="ko-KR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)</a:t>
            </a:r>
            <a:r>
              <a:rPr lang="ko-KR" altLang="en-US" sz="13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정차 여부</a:t>
            </a:r>
            <a:endParaRPr lang="en-US" altLang="ko-KR" sz="13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802190" y="3995538"/>
            <a:ext cx="3773080" cy="287419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50000">
                <a:srgbClr val="0000FF">
                  <a:shade val="67500"/>
                  <a:satMod val="115000"/>
                </a:srgbClr>
              </a:gs>
              <a:gs pos="100000">
                <a:srgbClr val="0000FF">
                  <a:shade val="100000"/>
                  <a:satMod val="115000"/>
                </a:srgbClr>
              </a:gs>
            </a:gsLst>
            <a:lin ang="10800000" scaled="1"/>
            <a:tileRect/>
          </a:gra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1042736" latinLnBrk="0"/>
            <a:r>
              <a:rPr lang="ko-KR" altLang="en-US" sz="1400" b="1" kern="0" spc="-50" dirty="0" smtClean="0">
                <a:solidFill>
                  <a:schemeClr val="bg1"/>
                </a:solidFill>
                <a:latin typeface="+mn-ea"/>
              </a:rPr>
              <a:t>빅데이터 활용 방안</a:t>
            </a:r>
            <a:endParaRPr lang="en-US" altLang="ko-KR" sz="1400" b="1" kern="0" spc="-5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7" name="직선 연결선 106"/>
          <p:cNvCxnSpPr/>
          <p:nvPr/>
        </p:nvCxnSpPr>
        <p:spPr bwMode="auto">
          <a:xfrm>
            <a:off x="4802189" y="4305004"/>
            <a:ext cx="0" cy="2129790"/>
          </a:xfrm>
          <a:prstGeom prst="line">
            <a:avLst/>
          </a:prstGeom>
          <a:ln w="6350" cap="rnd">
            <a:solidFill>
              <a:schemeClr val="bg1">
                <a:lumMod val="65000"/>
              </a:schemeClr>
            </a:solidFill>
            <a:prstDash val="sysDash"/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모서리가 둥근 직사각형 123"/>
          <p:cNvSpPr/>
          <p:nvPr/>
        </p:nvSpPr>
        <p:spPr>
          <a:xfrm>
            <a:off x="4894182" y="4366190"/>
            <a:ext cx="4108497" cy="230832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/>
            <a:r>
              <a:rPr lang="ko-KR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실시간 교통 지도 →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교통 혼잡 지도 제공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cs typeface="Arial Unicode MS" pitchFamily="50" charset="-127"/>
            </a:endParaRPr>
          </a:p>
          <a:p>
            <a:pPr latinLnBrk="0"/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네비게이션 활용 →</a:t>
            </a:r>
            <a:r>
              <a:rPr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매연 저감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cs typeface="Arial Unicode MS" pitchFamily="50" charset="-127"/>
            </a:endParaRPr>
          </a:p>
          <a:p>
            <a:pPr latinLnBrk="0"/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대중교통 </a:t>
            </a:r>
            <a:r>
              <a:rPr lang="ko-KR" altLang="en-US" sz="15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수요지도</a:t>
            </a:r>
            <a:r>
              <a:rPr lang="ko-KR" altLang="en-US" sz="15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 →</a:t>
            </a:r>
            <a:r>
              <a:rPr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 Unicode MS" pitchFamily="50" charset="-127"/>
              </a:rPr>
              <a:t>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노선 증설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,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배차간격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조정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en-US" altLang="ko-KR" sz="1500" b="1" dirty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 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                            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마케팅</a:t>
            </a:r>
            <a:r>
              <a:rPr lang="en-US" altLang="ko-KR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, </a:t>
            </a:r>
            <a:r>
              <a:rPr lang="ko-KR" altLang="en-US" sz="1500" b="1" dirty="0" err="1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개선우선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 순위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cs typeface="Arial Unicode MS" pitchFamily="50" charset="-127"/>
            </a:endParaRPr>
          </a:p>
          <a:p>
            <a:pPr latinLnBrk="0"/>
            <a:endParaRPr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대중교통 사각지대 분석 </a:t>
            </a:r>
            <a:endParaRPr lang="en-US" altLang="ko-KR" sz="1500" b="1" dirty="0" smtClean="0">
              <a:solidFill>
                <a:srgbClr val="0000FF"/>
              </a:solidFill>
              <a:latin typeface="+mn-ea"/>
              <a:cs typeface="Arial Unicode MS" pitchFamily="50" charset="-127"/>
            </a:endParaRPr>
          </a:p>
          <a:p>
            <a:pPr latinLnBrk="0"/>
            <a:endParaRPr lang="en-US" altLang="ko-KR" sz="1500" b="1" dirty="0" smtClean="0">
              <a:solidFill>
                <a:srgbClr val="0000FF"/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500" b="1" dirty="0" err="1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환승시설물</a:t>
            </a:r>
            <a:r>
              <a:rPr lang="ko-KR" altLang="en-US" sz="1500" b="1" dirty="0" smtClean="0">
                <a:solidFill>
                  <a:srgbClr val="0000FF"/>
                </a:solidFill>
                <a:latin typeface="+mn-ea"/>
                <a:cs typeface="Arial Unicode MS" pitchFamily="50" charset="-127"/>
              </a:rPr>
              <a:t> 위치 선정</a:t>
            </a:r>
            <a:endParaRPr lang="ko-KR" altLang="en-US" sz="1500" b="1" dirty="0">
              <a:solidFill>
                <a:srgbClr val="0000FF"/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103" name="오른쪽 화살표 102"/>
          <p:cNvSpPr/>
          <p:nvPr/>
        </p:nvSpPr>
        <p:spPr>
          <a:xfrm>
            <a:off x="4131994" y="5074427"/>
            <a:ext cx="727461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" y="916294"/>
            <a:ext cx="170779" cy="162944"/>
          </a:xfrm>
          <a:prstGeom prst="rect">
            <a:avLst/>
          </a:prstGeom>
        </p:spPr>
      </p:pic>
      <p:sp>
        <p:nvSpPr>
          <p:cNvPr id="112" name="오른쪽 화살표 111"/>
          <p:cNvSpPr/>
          <p:nvPr/>
        </p:nvSpPr>
        <p:spPr>
          <a:xfrm rot="5400000">
            <a:off x="2375899" y="3597620"/>
            <a:ext cx="35297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963603" y="-3762"/>
            <a:ext cx="3164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각주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: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 ATMS(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Traffic Management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System)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pple SD Gothic Neo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첨단교통관리시스템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69046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구글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TREND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15548" y="839934"/>
            <a:ext cx="7984660" cy="325167"/>
            <a:chOff x="409575" y="1176545"/>
            <a:chExt cx="7984660" cy="325167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685517" y="1176545"/>
              <a:ext cx="189013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b="1" dirty="0" smtClean="0"/>
                <a:t>BTS </a:t>
              </a:r>
              <a:r>
                <a:rPr lang="ko-KR" altLang="en-US" b="1" dirty="0" smtClean="0"/>
                <a:t>웹 검색 데이터</a:t>
              </a:r>
              <a:endParaRPr lang="ko-KR" altLang="en-US" sz="1500" b="1" kern="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직각 삼각형 75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" y="916294"/>
            <a:ext cx="170779" cy="1629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3783" y="1297947"/>
            <a:ext cx="8056425" cy="2923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ko-KR" altLang="en-US" sz="1300" b="1" dirty="0" smtClean="0"/>
              <a:t>최근 </a:t>
            </a:r>
            <a:r>
              <a:rPr lang="en-US" altLang="ko-KR" sz="1300" b="1" dirty="0" smtClean="0"/>
              <a:t>5</a:t>
            </a:r>
            <a:r>
              <a:rPr lang="ko-KR" altLang="en-US" sz="1300" b="1" dirty="0" smtClean="0"/>
              <a:t>년 內</a:t>
            </a:r>
            <a:r>
              <a:rPr lang="en-US" altLang="ko-KR" sz="1300" b="1" dirty="0" smtClean="0"/>
              <a:t>, </a:t>
            </a:r>
            <a:r>
              <a:rPr lang="en-US" altLang="ko-KR" sz="1300" b="1" dirty="0"/>
              <a:t>Google Web</a:t>
            </a:r>
            <a:r>
              <a:rPr lang="en-US" altLang="ko-KR" sz="1300" b="1" dirty="0" smtClean="0"/>
              <a:t> – </a:t>
            </a:r>
            <a:r>
              <a:rPr lang="ko-KR" altLang="en-US" sz="1300" b="1" dirty="0" smtClean="0"/>
              <a:t>시간 흐름에 따른 관심도 변화</a:t>
            </a:r>
            <a:endParaRPr lang="en-US" altLang="ko-KR" sz="13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4" y="1598959"/>
            <a:ext cx="8197484" cy="2087831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 rot="5400000">
            <a:off x="8207782" y="1678858"/>
            <a:ext cx="35297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75085" y="1377642"/>
            <a:ext cx="111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Dynamite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41953" y="3975495"/>
            <a:ext cx="8056425" cy="2923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ko-KR" altLang="en-US" sz="1300" b="1" dirty="0" smtClean="0"/>
              <a:t>최근 </a:t>
            </a:r>
            <a:r>
              <a:rPr lang="en-US" altLang="ko-KR" sz="1300" b="1" dirty="0"/>
              <a:t>2</a:t>
            </a:r>
            <a:r>
              <a:rPr lang="ko-KR" altLang="en-US" sz="1300" b="1" dirty="0" smtClean="0"/>
              <a:t>년 內</a:t>
            </a:r>
            <a:r>
              <a:rPr lang="en-US" altLang="ko-KR" sz="1300" b="1" dirty="0" smtClean="0"/>
              <a:t>, Google Web - </a:t>
            </a:r>
            <a:r>
              <a:rPr lang="ko-KR" altLang="en-US" sz="1300" b="1" dirty="0" smtClean="0"/>
              <a:t>지역별 관심도 </a:t>
            </a:r>
            <a:r>
              <a:rPr lang="en-US" altLang="ko-KR" sz="1300" b="1" dirty="0" smtClean="0"/>
              <a:t>(BTS</a:t>
            </a:r>
            <a:r>
              <a:rPr lang="ko-KR" altLang="en-US" sz="1300" b="1" dirty="0" smtClean="0"/>
              <a:t>가 가장 인기 있는 지역</a:t>
            </a:r>
            <a:r>
              <a:rPr lang="en-US" altLang="ko-KR" sz="1300" b="1" dirty="0" smtClean="0"/>
              <a:t>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24" y="4304425"/>
            <a:ext cx="8378295" cy="20963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5548" y="6400800"/>
            <a:ext cx="325602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dirty="0">
                <a:solidFill>
                  <a:srgbClr val="0000FF"/>
                </a:solidFill>
              </a:rPr>
              <a:t>※ </a:t>
            </a:r>
            <a:r>
              <a:rPr lang="ko-KR" altLang="en-US" sz="1300" b="1" dirty="0">
                <a:solidFill>
                  <a:srgbClr val="0000FF"/>
                </a:solidFill>
              </a:rPr>
              <a:t>참고</a:t>
            </a:r>
            <a:r>
              <a:rPr lang="en-US" altLang="ko-KR" sz="1300" b="1" dirty="0">
                <a:solidFill>
                  <a:srgbClr val="0000FF"/>
                </a:solidFill>
              </a:rPr>
              <a:t>: </a:t>
            </a:r>
            <a:r>
              <a:rPr lang="ko-KR" altLang="en-US" sz="1300" b="1" dirty="0" smtClean="0">
                <a:solidFill>
                  <a:srgbClr val="0000FF"/>
                </a:solidFill>
              </a:rPr>
              <a:t>일본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(15</a:t>
            </a:r>
            <a:r>
              <a:rPr lang="ko-KR" altLang="en-US" sz="1300" b="1" dirty="0" smtClean="0">
                <a:solidFill>
                  <a:srgbClr val="0000FF"/>
                </a:solidFill>
              </a:rPr>
              <a:t>위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), </a:t>
            </a:r>
            <a:r>
              <a:rPr lang="ko-KR" altLang="en-US" sz="1300" b="1" dirty="0" smtClean="0">
                <a:solidFill>
                  <a:srgbClr val="0000FF"/>
                </a:solidFill>
              </a:rPr>
              <a:t>한국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(39</a:t>
            </a:r>
            <a:r>
              <a:rPr lang="ko-KR" altLang="en-US" sz="1300" b="1" dirty="0" smtClean="0">
                <a:solidFill>
                  <a:srgbClr val="0000FF"/>
                </a:solidFill>
              </a:rPr>
              <a:t>위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), </a:t>
            </a:r>
            <a:r>
              <a:rPr lang="ko-KR" altLang="en-US" sz="1300" b="1" dirty="0" smtClean="0">
                <a:solidFill>
                  <a:srgbClr val="0000FF"/>
                </a:solidFill>
              </a:rPr>
              <a:t>미국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(44</a:t>
            </a:r>
            <a:r>
              <a:rPr lang="ko-KR" altLang="en-US" sz="1300" b="1" dirty="0" smtClean="0">
                <a:solidFill>
                  <a:srgbClr val="0000FF"/>
                </a:solidFill>
              </a:rPr>
              <a:t>위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)</a:t>
            </a:r>
            <a:endParaRPr lang="en-US" altLang="ko-KR" sz="13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3" y="1655384"/>
            <a:ext cx="8084632" cy="1968025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구글 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TREND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15548" y="839934"/>
            <a:ext cx="7984660" cy="325167"/>
            <a:chOff x="409575" y="1176545"/>
            <a:chExt cx="7984660" cy="325167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685517" y="1176545"/>
              <a:ext cx="198855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b="1" dirty="0" smtClean="0"/>
                <a:t>BTS Youtube</a:t>
              </a:r>
              <a:r>
                <a:rPr lang="ko-KR" altLang="en-US" b="1" dirty="0" smtClean="0"/>
                <a:t> 검색 </a:t>
              </a:r>
              <a:r>
                <a:rPr lang="ko-KR" altLang="en-US" b="1" dirty="0"/>
                <a:t>량</a:t>
              </a:r>
              <a:endParaRPr lang="ko-KR" altLang="en-US" sz="1500" b="1" kern="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직각 삼각형 75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" y="916294"/>
            <a:ext cx="170779" cy="1629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43783" y="1297947"/>
            <a:ext cx="8056425" cy="2923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ko-KR" altLang="en-US" sz="1300" b="1" dirty="0" smtClean="0"/>
              <a:t>최근 </a:t>
            </a:r>
            <a:r>
              <a:rPr lang="en-US" altLang="ko-KR" sz="1300" b="1" dirty="0" smtClean="0"/>
              <a:t>5</a:t>
            </a:r>
            <a:r>
              <a:rPr lang="ko-KR" altLang="en-US" sz="1300" b="1" dirty="0" smtClean="0"/>
              <a:t>년 內</a:t>
            </a:r>
            <a:r>
              <a:rPr lang="en-US" altLang="ko-KR" sz="1300" b="1" dirty="0" smtClean="0"/>
              <a:t>, Youtube – </a:t>
            </a:r>
            <a:r>
              <a:rPr lang="ko-KR" altLang="en-US" sz="1300" b="1" dirty="0" smtClean="0"/>
              <a:t>시간 흐름에 따른 관심도 변화</a:t>
            </a:r>
            <a:endParaRPr lang="en-US" altLang="ko-KR" sz="1300" b="1" dirty="0" smtClean="0"/>
          </a:p>
        </p:txBody>
      </p:sp>
      <p:sp>
        <p:nvSpPr>
          <p:cNvPr id="24" name="오른쪽 화살표 23"/>
          <p:cNvSpPr/>
          <p:nvPr/>
        </p:nvSpPr>
        <p:spPr>
          <a:xfrm rot="5400000">
            <a:off x="8207782" y="1598173"/>
            <a:ext cx="35297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75085" y="1296957"/>
            <a:ext cx="111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Dynamite</a:t>
            </a:r>
            <a:endParaRPr lang="ko-KR" altLang="en-US" b="1" dirty="0"/>
          </a:p>
        </p:txBody>
      </p:sp>
      <p:sp>
        <p:nvSpPr>
          <p:cNvPr id="26" name="직사각형 25"/>
          <p:cNvSpPr/>
          <p:nvPr/>
        </p:nvSpPr>
        <p:spPr>
          <a:xfrm>
            <a:off x="541953" y="3975495"/>
            <a:ext cx="8056425" cy="292388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ko-KR" altLang="en-US" sz="1300" b="1" dirty="0" smtClean="0"/>
              <a:t>최근 </a:t>
            </a:r>
            <a:r>
              <a:rPr lang="en-US" altLang="ko-KR" sz="1300" b="1" dirty="0" smtClean="0"/>
              <a:t>1</a:t>
            </a:r>
            <a:r>
              <a:rPr lang="ko-KR" altLang="en-US" sz="1300" b="1" dirty="0" smtClean="0"/>
              <a:t>년 內</a:t>
            </a:r>
            <a:r>
              <a:rPr lang="en-US" altLang="ko-KR" sz="1300" b="1" dirty="0" smtClean="0"/>
              <a:t>, </a:t>
            </a:r>
            <a:r>
              <a:rPr lang="en-US" altLang="ko-KR" sz="1300" b="1" dirty="0"/>
              <a:t>Youtube </a:t>
            </a:r>
            <a:r>
              <a:rPr lang="en-US" altLang="ko-KR" sz="1300" b="1" dirty="0" smtClean="0"/>
              <a:t> - </a:t>
            </a:r>
            <a:r>
              <a:rPr lang="ko-KR" altLang="en-US" sz="1300" b="1" dirty="0" smtClean="0"/>
              <a:t>지역별 관심도 </a:t>
            </a:r>
            <a:r>
              <a:rPr lang="en-US" altLang="ko-KR" sz="1300" b="1" dirty="0" smtClean="0"/>
              <a:t>(BTS</a:t>
            </a:r>
            <a:r>
              <a:rPr lang="ko-KR" altLang="en-US" sz="1300" b="1" dirty="0" smtClean="0"/>
              <a:t>가 가장 인기 있는 지역</a:t>
            </a:r>
            <a:r>
              <a:rPr lang="en-US" altLang="ko-KR" sz="13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53" y="4369541"/>
            <a:ext cx="8368397" cy="21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3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전세계 부자 순위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(TOP 500)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5047" y="1409602"/>
            <a:ext cx="8155161" cy="1755630"/>
            <a:chOff x="2973540" y="4167258"/>
            <a:chExt cx="9889016" cy="156110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2974409" y="4450535"/>
              <a:ext cx="9888147" cy="1277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3540" y="4167258"/>
              <a:ext cx="3132000" cy="2874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dirty="0" smtClean="0">
                  <a:solidFill>
                    <a:schemeClr val="bg1"/>
                  </a:solidFill>
                  <a:latin typeface="+mn-ea"/>
                </a:rPr>
                <a:t>데이터</a:t>
              </a:r>
              <a:endParaRPr lang="en-US" altLang="ko-KR" sz="1200" b="1" kern="0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15548" y="839934"/>
            <a:ext cx="7984660" cy="325167"/>
            <a:chOff x="409575" y="1176545"/>
            <a:chExt cx="7984660" cy="325167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685517" y="1176545"/>
              <a:ext cx="428469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b="1" dirty="0" smtClean="0"/>
                <a:t>전세계 부자</a:t>
              </a:r>
              <a:r>
                <a:rPr lang="en-US" altLang="ko-KR" b="1" dirty="0" smtClean="0"/>
                <a:t>(</a:t>
              </a:r>
              <a:r>
                <a:rPr lang="ko-KR" altLang="en-US" b="1" dirty="0" smtClean="0"/>
                <a:t>개인</a:t>
              </a:r>
              <a:r>
                <a:rPr lang="en-US" altLang="ko-KR" b="1" dirty="0" smtClean="0"/>
                <a:t>)</a:t>
              </a:r>
              <a:r>
                <a:rPr lang="ko-KR" altLang="en-US" b="1" dirty="0" smtClean="0"/>
                <a:t> 순위</a:t>
              </a:r>
              <a:r>
                <a:rPr lang="en-US" altLang="ko-KR" b="1" dirty="0" smtClean="0"/>
                <a:t>(Update 2019.03.01)</a:t>
              </a:r>
              <a:endParaRPr lang="ko-KR" altLang="en-US" sz="1500" b="1" kern="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직각 삼각형 75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" y="916294"/>
            <a:ext cx="170779" cy="1629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7406" y="1731129"/>
            <a:ext cx="9154131" cy="1323439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1300" b="1" dirty="0" smtClean="0"/>
              <a:t>1. </a:t>
            </a:r>
            <a:r>
              <a:rPr lang="en-US" altLang="ko-KR" sz="1300" b="1" dirty="0" err="1" smtClean="0"/>
              <a:t>Bloomburg</a:t>
            </a:r>
            <a:endParaRPr lang="en-US" altLang="ko-KR" sz="1300" b="1" dirty="0" smtClean="0"/>
          </a:p>
          <a:p>
            <a:r>
              <a:rPr lang="en-US" altLang="ko-KR" sz="1400" dirty="0" smtClean="0"/>
              <a:t>   US: </a:t>
            </a:r>
            <a:r>
              <a:rPr lang="en-US" altLang="ko-KR" sz="1400" dirty="0" smtClean="0">
                <a:hlinkClick r:id="rId3"/>
              </a:rPr>
              <a:t>https</a:t>
            </a:r>
            <a:r>
              <a:rPr lang="en-US" altLang="ko-KR" sz="1400" dirty="0">
                <a:hlinkClick r:id="rId3"/>
              </a:rPr>
              <a:t>://www.bloomberg.com/professional/solution/content-and-data</a:t>
            </a:r>
            <a:r>
              <a:rPr lang="en-US" altLang="ko-KR" sz="1400" dirty="0" smtClean="0">
                <a:hlinkClick r:id="rId3"/>
              </a:rPr>
              <a:t>/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KR: </a:t>
            </a:r>
            <a:r>
              <a:rPr lang="en-US" altLang="ko-KR" sz="1400" dirty="0">
                <a:hlinkClick r:id="rId4"/>
              </a:rPr>
              <a:t>https://www.bloomberg.co.kr/multimedia</a:t>
            </a:r>
            <a:r>
              <a:rPr lang="en-US" altLang="ko-KR" sz="1400" dirty="0" smtClean="0">
                <a:hlinkClick r:id="rId4"/>
              </a:rPr>
              <a:t>/</a:t>
            </a:r>
            <a:endParaRPr lang="en-US" altLang="ko-KR" sz="1400" dirty="0" smtClean="0"/>
          </a:p>
          <a:p>
            <a:endParaRPr lang="en-US" altLang="ko-KR" sz="1300" dirty="0" smtClean="0"/>
          </a:p>
          <a:p>
            <a:r>
              <a:rPr lang="en-US" altLang="ko-KR" sz="1200" b="1" dirty="0" smtClean="0"/>
              <a:t>2. </a:t>
            </a:r>
            <a:r>
              <a:rPr lang="ko-KR" altLang="en-US" sz="1200" b="1" dirty="0" err="1" smtClean="0"/>
              <a:t>분석툴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태블루</a:t>
            </a:r>
            <a:r>
              <a:rPr lang="en-US" altLang="ko-KR" sz="1200" b="1" dirty="0" smtClean="0"/>
              <a:t>(Tableau)</a:t>
            </a:r>
          </a:p>
          <a:p>
            <a:r>
              <a:rPr lang="en-US" altLang="ko-KR" sz="1400" dirty="0" smtClean="0"/>
              <a:t>      </a:t>
            </a:r>
            <a:r>
              <a:rPr lang="en-US" altLang="ko-KR" sz="1400" dirty="0" smtClean="0">
                <a:hlinkClick r:id="rId5"/>
              </a:rPr>
              <a:t>http</a:t>
            </a:r>
            <a:r>
              <a:rPr lang="en-US" altLang="ko-KR" sz="1400" dirty="0">
                <a:hlinkClick r:id="rId5"/>
              </a:rPr>
              <a:t>://www.datavisualization.co.kr/community/</a:t>
            </a:r>
            <a:endParaRPr lang="ko-KR" altLang="en-US" sz="13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615548" y="3360031"/>
            <a:ext cx="7984660" cy="302084"/>
            <a:chOff x="409575" y="1199628"/>
            <a:chExt cx="7984660" cy="302084"/>
          </a:xfrm>
        </p:grpSpPr>
        <p:sp>
          <p:nvSpPr>
            <p:cNvPr id="18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142026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1-2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9" name="직각 삼각형 18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21" y="3957663"/>
            <a:ext cx="3997560" cy="242587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48477" y="4228345"/>
            <a:ext cx="1343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spc="-50" dirty="0" smtClean="0">
                <a:solidFill>
                  <a:srgbClr val="0000FF"/>
                </a:solidFill>
                <a:latin typeface="+mn-ea"/>
              </a:rPr>
              <a:t>산업별 비중</a:t>
            </a:r>
            <a:endParaRPr lang="en-US" altLang="ko-KR" sz="1600" b="1" kern="0" spc="-50" dirty="0" smtClean="0">
              <a:solidFill>
                <a:srgbClr val="0000FF"/>
              </a:solidFill>
              <a:latin typeface="+mn-ea"/>
            </a:endParaRPr>
          </a:p>
          <a:p>
            <a:r>
              <a:rPr lang="ko-KR" altLang="en-US" sz="1600" b="1" kern="0" spc="-50" dirty="0" smtClean="0">
                <a:solidFill>
                  <a:srgbClr val="0000FF"/>
                </a:solidFill>
                <a:latin typeface="+mn-ea"/>
              </a:rPr>
              <a:t>기술</a:t>
            </a:r>
            <a:r>
              <a:rPr lang="en-US" altLang="ko-KR" sz="1600" b="1" kern="0" spc="-50" dirty="0" smtClean="0">
                <a:solidFill>
                  <a:srgbClr val="0000FF"/>
                </a:solidFill>
                <a:latin typeface="+mn-ea"/>
              </a:rPr>
              <a:t>: 1257</a:t>
            </a:r>
            <a:r>
              <a:rPr lang="ko-KR" altLang="en-US" sz="1600" b="1" kern="0" spc="-50" dirty="0" smtClean="0">
                <a:solidFill>
                  <a:srgbClr val="0000FF"/>
                </a:solidFill>
                <a:latin typeface="+mn-ea"/>
              </a:rPr>
              <a:t>조</a:t>
            </a:r>
            <a:endParaRPr lang="en-US" altLang="ko-KR" sz="1600" b="1" kern="0" spc="-5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436" y="4026172"/>
            <a:ext cx="3947772" cy="2357361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846037" y="4620077"/>
            <a:ext cx="1954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kern="0" spc="-50" dirty="0" smtClean="0">
                <a:solidFill>
                  <a:srgbClr val="0000FF"/>
                </a:solidFill>
                <a:latin typeface="+mn-ea"/>
              </a:rPr>
              <a:t>국가별 비중</a:t>
            </a:r>
            <a:endParaRPr lang="en-US" altLang="ko-KR" sz="1600" b="1" kern="0" spc="-50" dirty="0" smtClean="0">
              <a:solidFill>
                <a:srgbClr val="0000FF"/>
              </a:solidFill>
              <a:latin typeface="+mn-ea"/>
            </a:endParaRPr>
          </a:p>
          <a:p>
            <a:r>
              <a:rPr lang="ko-KR" altLang="en-US" sz="1600" b="1" kern="0" spc="-50" dirty="0" smtClean="0">
                <a:solidFill>
                  <a:srgbClr val="0000FF"/>
                </a:solidFill>
                <a:latin typeface="+mn-ea"/>
              </a:rPr>
              <a:t>미국</a:t>
            </a:r>
            <a:r>
              <a:rPr lang="en-US" altLang="ko-KR" sz="1600" b="1" kern="0" spc="-50" dirty="0" smtClean="0">
                <a:solidFill>
                  <a:srgbClr val="0000FF"/>
                </a:solidFill>
                <a:latin typeface="+mn-ea"/>
              </a:rPr>
              <a:t>: 42% </a:t>
            </a:r>
            <a:r>
              <a:rPr lang="ko-KR" altLang="en-US" sz="1600" b="1" kern="0" spc="-50" dirty="0" err="1" smtClean="0">
                <a:solidFill>
                  <a:srgbClr val="0000FF"/>
                </a:solidFill>
                <a:latin typeface="+mn-ea"/>
              </a:rPr>
              <a:t>압도적임</a:t>
            </a:r>
            <a:endParaRPr lang="en-US" altLang="ko-KR" sz="1600" b="1" kern="0" spc="-50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808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214802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3 (2019.3.1)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88" y="1196353"/>
            <a:ext cx="4733657" cy="2703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89" y="1785130"/>
            <a:ext cx="1247949" cy="120984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932582" y="1297923"/>
            <a:ext cx="58707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kern="0" spc="-50" dirty="0" smtClean="0">
                <a:latin typeface="+mn-ea"/>
              </a:rPr>
              <a:t>한국</a:t>
            </a:r>
            <a:endParaRPr lang="en-US" altLang="ko-KR" sz="1300" b="1" kern="0" spc="-50" dirty="0" smtClean="0"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742" y="1832762"/>
            <a:ext cx="1190791" cy="111458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910762" y="3069184"/>
            <a:ext cx="308409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kern="0" spc="-50" dirty="0" smtClean="0">
                <a:latin typeface="+mn-ea"/>
              </a:rPr>
              <a:t>58</a:t>
            </a:r>
            <a:r>
              <a:rPr lang="ko-KR" altLang="en-US" sz="1300" b="1" kern="0" spc="-50" dirty="0" smtClean="0">
                <a:latin typeface="+mn-ea"/>
              </a:rPr>
              <a:t>위</a:t>
            </a:r>
            <a:r>
              <a:rPr lang="en-US" altLang="ko-KR" sz="1300" b="1" kern="0" spc="-50" dirty="0" smtClean="0">
                <a:latin typeface="+mn-ea"/>
              </a:rPr>
              <a:t>, </a:t>
            </a:r>
            <a:r>
              <a:rPr lang="ko-KR" altLang="en-US" sz="1300" b="1" kern="0" spc="-50" dirty="0" smtClean="0">
                <a:latin typeface="+mn-ea"/>
              </a:rPr>
              <a:t>이건희 </a:t>
            </a:r>
            <a:r>
              <a:rPr lang="en-US" altLang="ko-KR" sz="1300" b="1" kern="0" spc="-50" dirty="0" smtClean="0">
                <a:latin typeface="+mn-ea"/>
              </a:rPr>
              <a:t>(2.4</a:t>
            </a:r>
            <a:r>
              <a:rPr lang="ko-KR" altLang="en-US" sz="1300" b="1" kern="0" spc="-50" dirty="0" smtClean="0">
                <a:latin typeface="+mn-ea"/>
              </a:rPr>
              <a:t>조</a:t>
            </a:r>
            <a:r>
              <a:rPr lang="en-US" altLang="ko-KR" sz="1300" b="1" kern="0" spc="-50" dirty="0" smtClean="0">
                <a:latin typeface="+mn-ea"/>
              </a:rPr>
              <a:t>)</a:t>
            </a:r>
          </a:p>
          <a:p>
            <a:r>
              <a:rPr lang="en-US" altLang="ko-KR" sz="1300" b="1" kern="0" spc="-50" dirty="0" smtClean="0">
                <a:latin typeface="+mn-ea"/>
              </a:rPr>
              <a:t>227</a:t>
            </a:r>
            <a:r>
              <a:rPr lang="ko-KR" altLang="en-US" sz="1300" b="1" kern="0" spc="-50" dirty="0" smtClean="0">
                <a:latin typeface="+mn-ea"/>
              </a:rPr>
              <a:t>위</a:t>
            </a:r>
            <a:r>
              <a:rPr lang="en-US" altLang="ko-KR" sz="1300" b="1" kern="0" spc="-50" dirty="0" smtClean="0">
                <a:latin typeface="+mn-ea"/>
              </a:rPr>
              <a:t>, </a:t>
            </a:r>
            <a:r>
              <a:rPr lang="ko-KR" altLang="en-US" sz="1300" b="1" kern="0" spc="-50" dirty="0" smtClean="0">
                <a:latin typeface="+mn-ea"/>
              </a:rPr>
              <a:t>이재용 </a:t>
            </a:r>
            <a:r>
              <a:rPr lang="en-US" altLang="ko-KR" sz="1300" b="1" kern="0" spc="-50" dirty="0" smtClean="0">
                <a:latin typeface="+mn-ea"/>
              </a:rPr>
              <a:t>(0.8</a:t>
            </a:r>
            <a:r>
              <a:rPr lang="ko-KR" altLang="en-US" sz="1300" b="1" kern="0" spc="-50" dirty="0" smtClean="0">
                <a:latin typeface="+mn-ea"/>
              </a:rPr>
              <a:t>억</a:t>
            </a:r>
            <a:r>
              <a:rPr lang="en-US" altLang="ko-KR" sz="1300" b="1" kern="0" spc="-50" dirty="0" smtClean="0">
                <a:latin typeface="+mn-ea"/>
              </a:rPr>
              <a:t>)</a:t>
            </a:r>
          </a:p>
          <a:p>
            <a:r>
              <a:rPr lang="en-US" altLang="ko-KR" sz="1300" b="1" kern="0" spc="-50" dirty="0" smtClean="0">
                <a:latin typeface="+mn-ea"/>
              </a:rPr>
              <a:t>268</a:t>
            </a:r>
            <a:r>
              <a:rPr lang="ko-KR" altLang="en-US" sz="1300" b="1" kern="0" spc="-50" dirty="0" smtClean="0">
                <a:latin typeface="+mn-ea"/>
              </a:rPr>
              <a:t>위</a:t>
            </a:r>
            <a:r>
              <a:rPr lang="en-US" altLang="ko-KR" sz="1300" b="1" kern="0" spc="-50" dirty="0" smtClean="0">
                <a:latin typeface="+mn-ea"/>
              </a:rPr>
              <a:t>, </a:t>
            </a:r>
            <a:r>
              <a:rPr lang="ko-KR" altLang="en-US" sz="1300" b="1" kern="0" spc="-50" dirty="0" smtClean="0">
                <a:latin typeface="+mn-ea"/>
              </a:rPr>
              <a:t>서정진</a:t>
            </a:r>
            <a:endParaRPr lang="en-US" altLang="ko-KR" sz="1300" b="1" kern="0" spc="-50" dirty="0" smtClean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28398"/>
              </p:ext>
            </p:extLst>
          </p:nvPr>
        </p:nvGraphicFramePr>
        <p:xfrm>
          <a:off x="891490" y="4809001"/>
          <a:ext cx="5896173" cy="189073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90058">
                  <a:extLst>
                    <a:ext uri="{9D8B030D-6E8A-4147-A177-3AD203B41FA5}">
                      <a16:colId xmlns:a16="http://schemas.microsoft.com/office/drawing/2014/main" val="190595946"/>
                    </a:ext>
                  </a:extLst>
                </a:gridCol>
                <a:gridCol w="1784946">
                  <a:extLst>
                    <a:ext uri="{9D8B030D-6E8A-4147-A177-3AD203B41FA5}">
                      <a16:colId xmlns:a16="http://schemas.microsoft.com/office/drawing/2014/main" val="3060482585"/>
                    </a:ext>
                  </a:extLst>
                </a:gridCol>
                <a:gridCol w="790058">
                  <a:extLst>
                    <a:ext uri="{9D8B030D-6E8A-4147-A177-3AD203B41FA5}">
                      <a16:colId xmlns:a16="http://schemas.microsoft.com/office/drawing/2014/main" val="718154843"/>
                    </a:ext>
                  </a:extLst>
                </a:gridCol>
                <a:gridCol w="2531111">
                  <a:extLst>
                    <a:ext uri="{9D8B030D-6E8A-4147-A177-3AD203B41FA5}">
                      <a16:colId xmlns:a16="http://schemas.microsoft.com/office/drawing/2014/main" val="3755488653"/>
                    </a:ext>
                  </a:extLst>
                </a:gridCol>
              </a:tblGrid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순위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이름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자산</a:t>
                      </a:r>
                      <a:r>
                        <a:rPr lang="en-US" altLang="ko-KR" sz="1300" b="1" u="none" strike="noStrike" dirty="0">
                          <a:effectLst/>
                        </a:rPr>
                        <a:t>(</a:t>
                      </a:r>
                      <a:r>
                        <a:rPr lang="en-US" sz="1300" b="1" u="none" strike="noStrike" dirty="0">
                          <a:effectLst/>
                        </a:rPr>
                        <a:t>B$)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비고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94437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smtClean="0">
                          <a:effectLst/>
                        </a:rPr>
                        <a:t>제프 </a:t>
                      </a:r>
                      <a:r>
                        <a:rPr lang="ko-KR" altLang="en-US" sz="1300" u="none" strike="noStrike" dirty="0" err="1" smtClean="0">
                          <a:effectLst/>
                        </a:rPr>
                        <a:t>베조스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u="none" strike="noStrike" dirty="0" smtClean="0">
                          <a:effectLst/>
                        </a:rPr>
                        <a:t>1,130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smtClean="0">
                          <a:effectLst/>
                        </a:rPr>
                        <a:t>아마존 </a:t>
                      </a:r>
                      <a:r>
                        <a:rPr lang="en-US" altLang="ko-KR" sz="13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(1326</a:t>
                      </a:r>
                      <a:r>
                        <a:rPr lang="ko-KR" altLang="en-US" sz="13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조원</a:t>
                      </a:r>
                      <a:r>
                        <a:rPr lang="en-US" altLang="ko-KR" sz="13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)</a:t>
                      </a:r>
                      <a:endParaRPr lang="ko-KR" altLang="en-US" sz="13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04586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빌게이츠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u="none" strike="noStrike" dirty="0">
                          <a:effectLst/>
                        </a:rPr>
                        <a:t>980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전 </a:t>
                      </a:r>
                      <a:r>
                        <a:rPr lang="en-US" sz="1300" u="none" strike="noStrike">
                          <a:effectLst/>
                        </a:rPr>
                        <a:t>MS CEO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61335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err="1">
                          <a:effectLst/>
                        </a:rPr>
                        <a:t>베르나르</a:t>
                      </a:r>
                      <a:r>
                        <a:rPr lang="ko-KR" altLang="en-US" sz="1300" u="none" strike="noStrike" dirty="0">
                          <a:effectLst/>
                        </a:rPr>
                        <a:t>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아르노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u="none" strike="noStrike" dirty="0">
                          <a:effectLst/>
                        </a:rPr>
                        <a:t>760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u="none" strike="noStrike" dirty="0">
                          <a:effectLst/>
                        </a:rPr>
                        <a:t>LVMH, </a:t>
                      </a:r>
                      <a:r>
                        <a:rPr lang="ko-KR" altLang="en-US" sz="1300" u="none" strike="noStrike" dirty="0">
                          <a:effectLst/>
                        </a:rPr>
                        <a:t>패션</a:t>
                      </a:r>
                      <a:r>
                        <a:rPr lang="en-US" altLang="ko-KR" sz="1300" u="none" strike="noStrike" dirty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 smtClean="0">
                          <a:effectLst/>
                        </a:rPr>
                        <a:t>루이비통</a:t>
                      </a:r>
                      <a:r>
                        <a:rPr lang="en-US" altLang="ko-KR" sz="1300" u="none" strike="noStrike" dirty="0" smtClean="0">
                          <a:effectLst/>
                        </a:rPr>
                        <a:t>…)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897911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워런 버핏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u="none" strike="noStrike" dirty="0">
                          <a:effectLst/>
                        </a:rPr>
                        <a:t>675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버크셔해서웨이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443962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래리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엘리슨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u="none" strike="noStrike" dirty="0">
                          <a:effectLst/>
                        </a:rPr>
                        <a:t>675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Oracle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945647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.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.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u="none" strike="noStrike" dirty="0">
                          <a:effectLst/>
                        </a:rPr>
                        <a:t>.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.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04614"/>
                  </a:ext>
                </a:extLst>
              </a:tr>
              <a:tr h="2363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마윈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u="none" strike="noStrike" dirty="0">
                          <a:effectLst/>
                        </a:rPr>
                        <a:t>388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err="1">
                          <a:effectLst/>
                        </a:rPr>
                        <a:t>알리바바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742117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28488" y="3607909"/>
            <a:ext cx="308409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세계 지도</a:t>
            </a:r>
            <a:r>
              <a:rPr lang="en-US" altLang="ko-KR" sz="1300" b="1" kern="0" spc="-50" dirty="0" smtClean="0">
                <a:solidFill>
                  <a:srgbClr val="0000FF"/>
                </a:solidFill>
                <a:latin typeface="+mn-ea"/>
              </a:rPr>
              <a:t>. </a:t>
            </a:r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진한 색일 수록 금액이 많음</a:t>
            </a:r>
            <a:endParaRPr lang="en-US" altLang="ko-KR" sz="1300" b="1" kern="0" spc="-5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91490" y="4445569"/>
            <a:ext cx="164948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kern="0" spc="-50" dirty="0" smtClean="0">
                <a:latin typeface="+mn-ea"/>
              </a:rPr>
              <a:t>2020</a:t>
            </a:r>
            <a:r>
              <a:rPr lang="ko-KR" altLang="en-US" sz="1300" b="1" kern="0" spc="-50" dirty="0" smtClean="0">
                <a:latin typeface="+mn-ea"/>
              </a:rPr>
              <a:t>년 </a:t>
            </a:r>
            <a:r>
              <a:rPr lang="en-US" altLang="ko-KR" sz="1300" b="1" kern="0" spc="-50" dirty="0">
                <a:latin typeface="+mn-ea"/>
              </a:rPr>
              <a:t>5</a:t>
            </a:r>
            <a:r>
              <a:rPr lang="ko-KR" altLang="en-US" sz="1300" b="1" kern="0" spc="-50" dirty="0" smtClean="0">
                <a:latin typeface="+mn-ea"/>
              </a:rPr>
              <a:t>월 기준</a:t>
            </a:r>
            <a:endParaRPr lang="en-US" altLang="ko-KR" sz="1300" b="1" kern="0" spc="-50" dirty="0" smtClean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56237" y="4445569"/>
            <a:ext cx="202561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kern="0" spc="-50" dirty="0" smtClean="0">
                <a:solidFill>
                  <a:srgbClr val="0000FF"/>
                </a:solidFill>
                <a:latin typeface="+mn-ea"/>
              </a:rPr>
              <a:t>※ </a:t>
            </a:r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한국 </a:t>
            </a:r>
            <a:r>
              <a:rPr lang="en-US" altLang="ko-KR" sz="1300" b="1" kern="0" spc="-50" dirty="0" smtClean="0">
                <a:solidFill>
                  <a:srgbClr val="0000FF"/>
                </a:solidFill>
                <a:latin typeface="+mn-ea"/>
              </a:rPr>
              <a:t>GDP 1849</a:t>
            </a:r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조</a:t>
            </a:r>
            <a:endParaRPr lang="en-US" altLang="ko-KR" sz="1300" b="1" kern="0" spc="-50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전세계 부자 순위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(TOP 500)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833446" y="4572000"/>
            <a:ext cx="509953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청주시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교통 빅데이터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352660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1 ----- 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교통카드 데이터 기반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8" y="1236354"/>
            <a:ext cx="8081784" cy="55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청주시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교통 빅데이터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416780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2 ------- 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버스 운행 기록 데이터 기반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68" y="1236354"/>
            <a:ext cx="7772420" cy="54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1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청주시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교통 빅데이터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344645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3 ------- </a:t>
              </a:r>
              <a:r>
                <a:rPr lang="en-US" altLang="ko-KR" sz="1500" b="1" kern="0" spc="-50" dirty="0" smtClean="0">
                  <a:solidFill>
                    <a:srgbClr val="FF0000"/>
                  </a:solidFill>
                  <a:latin typeface="+mn-ea"/>
                </a:rPr>
                <a:t>ATMS 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데이터 기반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48" y="1236354"/>
            <a:ext cx="7851310" cy="55194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963603" y="-3762"/>
            <a:ext cx="3164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각주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: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 ATMS(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Advanced Traffic Management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System)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Apple SD Gothic Neo"/>
            </a:endParaRPr>
          </a:p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/>
              </a:rPr>
              <a:t>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첨단교통관리시스템</a:t>
            </a:r>
          </a:p>
        </p:txBody>
      </p:sp>
    </p:spTree>
    <p:extLst>
      <p:ext uri="{BB962C8B-B14F-4D97-AF65-F5344CB8AC3E}">
        <p14:creationId xmlns:p14="http://schemas.microsoft.com/office/powerpoint/2010/main" val="387115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코로나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한국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5047" y="1409599"/>
            <a:ext cx="8155161" cy="2623466"/>
            <a:chOff x="2973540" y="4167258"/>
            <a:chExt cx="9889016" cy="2332781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2974409" y="4450535"/>
              <a:ext cx="9888147" cy="20495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3540" y="4167258"/>
              <a:ext cx="3132000" cy="2874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smtClean="0">
                  <a:solidFill>
                    <a:schemeClr val="bg1"/>
                  </a:solidFill>
                  <a:latin typeface="+mn-ea"/>
                </a:rPr>
                <a:t>경시대회 </a:t>
              </a:r>
              <a:r>
                <a:rPr lang="ko-KR" altLang="en-US" sz="1400" b="1" kern="0" spc="-50" dirty="0" err="1" smtClean="0">
                  <a:solidFill>
                    <a:schemeClr val="bg1"/>
                  </a:solidFill>
                  <a:latin typeface="+mn-ea"/>
                </a:rPr>
                <a:t>제공데이터</a:t>
              </a:r>
              <a:endParaRPr lang="en-US" altLang="ko-KR" sz="1200" b="1" kern="0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15548" y="839934"/>
            <a:ext cx="7984660" cy="325167"/>
            <a:chOff x="409575" y="1176545"/>
            <a:chExt cx="7984660" cy="325167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685517" y="1176545"/>
              <a:ext cx="53011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b="1" dirty="0"/>
                <a:t>포스트 코로나 데이터 시각화 </a:t>
              </a:r>
              <a:r>
                <a:rPr lang="ko-KR" altLang="en-US" b="1" dirty="0" smtClean="0"/>
                <a:t>경진대회</a:t>
              </a: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(2020</a:t>
              </a:r>
              <a:r>
                <a:rPr lang="ko-KR" altLang="en-US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년</a:t>
              </a: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.7</a:t>
              </a:r>
              <a:r>
                <a:rPr lang="ko-KR" altLang="en-US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월</a:t>
              </a: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). KT</a:t>
              </a:r>
              <a:endParaRPr lang="ko-KR" altLang="en-US" sz="1500" b="1" kern="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직각 삼각형 75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" y="916294"/>
            <a:ext cx="170779" cy="162944"/>
          </a:xfrm>
          <a:prstGeom prst="rect">
            <a:avLst/>
          </a:prstGeom>
        </p:spPr>
      </p:pic>
      <p:grpSp>
        <p:nvGrpSpPr>
          <p:cNvPr id="45" name="그룹 44"/>
          <p:cNvGrpSpPr/>
          <p:nvPr/>
        </p:nvGrpSpPr>
        <p:grpSpPr>
          <a:xfrm>
            <a:off x="445405" y="4282218"/>
            <a:ext cx="8155161" cy="2309548"/>
            <a:chOff x="2973540" y="4167258"/>
            <a:chExt cx="9889016" cy="2053646"/>
          </a:xfrm>
        </p:grpSpPr>
        <p:sp>
          <p:nvSpPr>
            <p:cNvPr id="46" name="직사각형 45"/>
            <p:cNvSpPr/>
            <p:nvPr/>
          </p:nvSpPr>
          <p:spPr bwMode="auto">
            <a:xfrm>
              <a:off x="2974409" y="4450535"/>
              <a:ext cx="9888147" cy="1770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973540" y="4167258"/>
              <a:ext cx="3132000" cy="2874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smtClean="0">
                  <a:solidFill>
                    <a:schemeClr val="bg1"/>
                  </a:solidFill>
                  <a:latin typeface="+mn-ea"/>
                </a:rPr>
                <a:t>경시대회 </a:t>
              </a:r>
              <a:r>
                <a:rPr lang="ko-KR" altLang="en-US" sz="1400" b="1" kern="0" spc="-50" dirty="0" err="1" smtClean="0">
                  <a:solidFill>
                    <a:schemeClr val="bg1"/>
                  </a:solidFill>
                  <a:latin typeface="+mn-ea"/>
                </a:rPr>
                <a:t>제공데이터</a:t>
              </a:r>
              <a:endParaRPr lang="en-US" altLang="ko-KR" sz="1200" b="1" kern="0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72724"/>
              </p:ext>
            </p:extLst>
          </p:nvPr>
        </p:nvGraphicFramePr>
        <p:xfrm>
          <a:off x="615548" y="4832063"/>
          <a:ext cx="7886699" cy="1684245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527788">
                  <a:extLst>
                    <a:ext uri="{9D8B030D-6E8A-4147-A177-3AD203B41FA5}">
                      <a16:colId xmlns:a16="http://schemas.microsoft.com/office/drawing/2014/main" val="3731719702"/>
                    </a:ext>
                  </a:extLst>
                </a:gridCol>
                <a:gridCol w="5358911">
                  <a:extLst>
                    <a:ext uri="{9D8B030D-6E8A-4147-A177-3AD203B41FA5}">
                      <a16:colId xmlns:a16="http://schemas.microsoft.com/office/drawing/2014/main" val="378989439"/>
                    </a:ext>
                  </a:extLst>
                </a:gridCol>
              </a:tblGrid>
              <a:tr h="241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▶ fpopl.csv (1.6GB)</a:t>
                      </a:r>
                      <a:endParaRPr lang="en-US" sz="1300" b="0" i="0" u="none" strike="noStrike" dirty="0">
                        <a:solidFill>
                          <a:srgbClr val="80838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err="1">
                          <a:effectLst/>
                        </a:rPr>
                        <a:t>행정동별</a:t>
                      </a:r>
                      <a:r>
                        <a:rPr lang="ko-KR" altLang="en-US" sz="1300" u="none" strike="noStrike" dirty="0">
                          <a:effectLst/>
                        </a:rPr>
                        <a:t> 유동인구 데이터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94914"/>
                  </a:ext>
                </a:extLst>
              </a:tr>
              <a:tr h="241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▶ adstrd_master.csv (256KB)</a:t>
                      </a:r>
                      <a:endParaRPr lang="en-US" sz="1300" b="0" i="0" u="none" strike="noStrike" dirty="0">
                        <a:solidFill>
                          <a:srgbClr val="80838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u="none" strike="noStrike" dirty="0">
                          <a:effectLst/>
                        </a:rPr>
                        <a:t>8</a:t>
                      </a:r>
                      <a:r>
                        <a:rPr lang="ko-KR" altLang="en-US" sz="1300" u="none" strike="noStrike" dirty="0">
                          <a:effectLst/>
                        </a:rPr>
                        <a:t>자리 행정동 코드 데이터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560773"/>
                  </a:ext>
                </a:extLst>
              </a:tr>
              <a:tr h="241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▶ card.csv (0.2GB)</a:t>
                      </a:r>
                      <a:endParaRPr lang="en-US" sz="1300" b="0" i="0" u="none" strike="noStrike">
                        <a:solidFill>
                          <a:srgbClr val="80838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업종 별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결재금액</a:t>
                      </a:r>
                      <a:r>
                        <a:rPr lang="ko-KR" altLang="en-US" sz="1300" u="none" strike="noStrike" dirty="0">
                          <a:effectLst/>
                        </a:rPr>
                        <a:t> 데이터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99723"/>
                  </a:ext>
                </a:extLst>
              </a:tr>
              <a:tr h="241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▶ delivery.csv (1.5GB)</a:t>
                      </a:r>
                      <a:endParaRPr lang="en-US" sz="1300" b="0" i="0" u="none" strike="noStrike" dirty="0">
                        <a:solidFill>
                          <a:srgbClr val="80838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배달 호출 정보 데이터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555888"/>
                  </a:ext>
                </a:extLst>
              </a:tr>
              <a:tr h="2416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▶ index.csv (8MB)</a:t>
                      </a:r>
                      <a:endParaRPr lang="en-US" sz="1300" b="0" i="0" u="none" strike="noStrike">
                        <a:solidFill>
                          <a:srgbClr val="80838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품목 별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소비지수</a:t>
                      </a:r>
                      <a:r>
                        <a:rPr lang="ko-KR" altLang="en-US" sz="1300" u="none" strike="noStrike" dirty="0">
                          <a:effectLst/>
                        </a:rPr>
                        <a:t> 데이터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615843"/>
                  </a:ext>
                </a:extLst>
              </a:tr>
              <a:tr h="4760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▶ COVID_19 (625KB)</a:t>
                      </a:r>
                      <a:endParaRPr lang="en-US" sz="1300" b="0" i="0" u="none" strike="noStrike" dirty="0">
                        <a:solidFill>
                          <a:srgbClr val="808388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코로나 </a:t>
                      </a:r>
                      <a:r>
                        <a:rPr lang="ko-KR" altLang="en-US" sz="1300" u="none" strike="noStrike" dirty="0" err="1">
                          <a:effectLst/>
                        </a:rPr>
                        <a:t>확진자</a:t>
                      </a:r>
                      <a:r>
                        <a:rPr lang="ko-KR" altLang="en-US" sz="1300" u="none" strike="noStrike" dirty="0">
                          <a:effectLst/>
                        </a:rPr>
                        <a:t> 데이터 </a:t>
                      </a:r>
                      <a:endParaRPr lang="en-US" altLang="ko-KR" sz="13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altLang="ko-KR" sz="1300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300" u="none" strike="noStrike" dirty="0">
                          <a:effectLst/>
                        </a:rPr>
                        <a:t>출처</a:t>
                      </a:r>
                      <a:r>
                        <a:rPr lang="en-US" altLang="ko-KR" sz="1300" u="none" strike="noStrike" dirty="0">
                          <a:effectLst/>
                        </a:rPr>
                        <a:t>: DS4C https://github.com/jihoo-kim/Data-Science-for-COVID-19)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67" marR="6067" marT="6067" marB="0"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536241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17407" y="1731129"/>
            <a:ext cx="8485916" cy="37856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altLang="ko-KR" sz="1200" b="1" dirty="0">
                <a:solidFill>
                  <a:srgbClr val="002966"/>
                </a:solidFill>
                <a:latin typeface="+mn-ea"/>
              </a:rPr>
              <a:t>1. </a:t>
            </a:r>
            <a:r>
              <a:rPr lang="ko-KR" altLang="en-US" sz="1200" b="1" dirty="0">
                <a:solidFill>
                  <a:srgbClr val="002966"/>
                </a:solidFill>
                <a:latin typeface="+mn-ea"/>
              </a:rPr>
              <a:t>배경</a:t>
            </a: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- 2019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년부터 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3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년간 약 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1,500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억원의 정부 예산이 투입되어 통신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, 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유통 등 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10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개 플랫폼과 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100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여개의 센터가 연계된 “빅데이터 플랫폼 및 센터 구축” 사업이 진행 중에 있습니다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. </a:t>
            </a:r>
          </a:p>
          <a:p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본 대회는 통신 분야 플랫폼으로 선정된 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KT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주최로 통신빅데이터플랫폼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(</a:t>
            </a:r>
            <a:r>
              <a:rPr lang="en-US" altLang="ko-KR" sz="1200" dirty="0">
                <a:solidFill>
                  <a:srgbClr val="808388"/>
                </a:solidFill>
                <a:latin typeface="+mn-ea"/>
                <a:hlinkClick r:id="rId3"/>
              </a:rPr>
              <a:t>www.bdp.kt.co.kr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) 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내 데이터를 활용하여 포스트 코로나 시대 유의미한 </a:t>
            </a:r>
            <a:r>
              <a:rPr lang="ko-KR" altLang="en-US" sz="1200" dirty="0" err="1">
                <a:solidFill>
                  <a:srgbClr val="808388"/>
                </a:solidFill>
                <a:latin typeface="+mn-ea"/>
              </a:rPr>
              <a:t>인사이트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 도출과 빅데이터 기반의 생태계 활성화를 목적으로 합니다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.</a:t>
            </a:r>
          </a:p>
          <a:p>
            <a:endParaRPr lang="en-US" altLang="ko-KR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2966"/>
                </a:solidFill>
                <a:latin typeface="+mn-ea"/>
              </a:rPr>
              <a:t>2. </a:t>
            </a:r>
            <a:r>
              <a:rPr lang="ko-KR" altLang="en-US" sz="1200" b="1" dirty="0">
                <a:solidFill>
                  <a:srgbClr val="002966"/>
                </a:solidFill>
                <a:latin typeface="+mn-ea"/>
              </a:rPr>
              <a:t>주제</a:t>
            </a: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808388"/>
                </a:solidFill>
                <a:latin typeface="+mn-ea"/>
              </a:rPr>
              <a:t>포스트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코로나 시대 유망 품목 및 산업 </a:t>
            </a:r>
            <a:r>
              <a:rPr lang="ko-KR" altLang="en-US" sz="1200" dirty="0" smtClean="0">
                <a:solidFill>
                  <a:srgbClr val="808388"/>
                </a:solidFill>
                <a:latin typeface="+mn-ea"/>
              </a:rPr>
              <a:t>발굴</a:t>
            </a:r>
            <a:endParaRPr lang="en-US" altLang="ko-KR" sz="1200" dirty="0" smtClean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solidFill>
                  <a:srgbClr val="808388"/>
                </a:solidFill>
                <a:latin typeface="+mn-ea"/>
              </a:rPr>
              <a:t>코로나로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인한 국민의 생활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/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소비의 변화 </a:t>
            </a:r>
            <a:r>
              <a:rPr lang="ko-KR" altLang="en-US" sz="1200" dirty="0" smtClean="0">
                <a:solidFill>
                  <a:srgbClr val="808388"/>
                </a:solidFill>
                <a:latin typeface="+mn-ea"/>
              </a:rPr>
              <a:t>파악</a:t>
            </a:r>
            <a:endParaRPr lang="en-US" altLang="ko-KR" sz="1200" dirty="0" smtClean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 smtClean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solidFill>
                <a:srgbClr val="808388"/>
              </a:solidFill>
              <a:latin typeface="+mn-ea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2966"/>
                </a:solidFill>
                <a:latin typeface="+mn-ea"/>
              </a:rPr>
              <a:t>3. </a:t>
            </a:r>
            <a:r>
              <a:rPr lang="ko-KR" altLang="en-US" sz="1200" b="1" dirty="0">
                <a:solidFill>
                  <a:srgbClr val="002966"/>
                </a:solidFill>
                <a:latin typeface="+mn-ea"/>
              </a:rPr>
              <a:t>목표</a:t>
            </a: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포스트 코로나 시대 도움되는 </a:t>
            </a:r>
            <a:r>
              <a:rPr lang="ko-KR" altLang="en-US" sz="1200" dirty="0" err="1">
                <a:solidFill>
                  <a:srgbClr val="808388"/>
                </a:solidFill>
                <a:latin typeface="+mn-ea"/>
              </a:rPr>
              <a:t>인사이트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 발굴</a:t>
            </a:r>
          </a:p>
          <a:p>
            <a:endParaRPr lang="en-US" altLang="ko-KR" sz="1200" b="1" dirty="0" smtClean="0">
              <a:solidFill>
                <a:srgbClr val="002966"/>
              </a:solidFill>
              <a:latin typeface="+mn-ea"/>
            </a:endParaRPr>
          </a:p>
          <a:p>
            <a:r>
              <a:rPr lang="en-US" altLang="ko-KR" sz="1200" b="1" dirty="0" smtClean="0">
                <a:solidFill>
                  <a:srgbClr val="002966"/>
                </a:solidFill>
                <a:latin typeface="+mn-ea"/>
              </a:rPr>
              <a:t>4</a:t>
            </a:r>
            <a:r>
              <a:rPr lang="en-US" altLang="ko-KR" sz="1200" b="1" dirty="0">
                <a:solidFill>
                  <a:srgbClr val="002966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002966"/>
                </a:solidFill>
                <a:latin typeface="+mn-ea"/>
              </a:rPr>
              <a:t>주최</a:t>
            </a:r>
            <a:r>
              <a:rPr lang="en-US" altLang="ko-KR" sz="1200" b="1" dirty="0">
                <a:solidFill>
                  <a:srgbClr val="002966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rgbClr val="002966"/>
                </a:solidFill>
                <a:latin typeface="+mn-ea"/>
              </a:rPr>
              <a:t>주관</a:t>
            </a: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주최 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: </a:t>
            </a:r>
            <a:r>
              <a:rPr lang="en-US" altLang="ko-KR" sz="1200" dirty="0">
                <a:solidFill>
                  <a:srgbClr val="808388"/>
                </a:solidFill>
                <a:latin typeface="+mn-ea"/>
                <a:hlinkClick r:id="rId3"/>
              </a:rPr>
              <a:t>KT</a:t>
            </a: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주관 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  <a:hlinkClick r:id="rId4"/>
              </a:rPr>
              <a:t>코리아스타트업포럼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(AI </a:t>
            </a:r>
            <a:r>
              <a:rPr lang="en-US" altLang="ko-KR" sz="1200" dirty="0" err="1">
                <a:solidFill>
                  <a:srgbClr val="808388"/>
                </a:solidFill>
                <a:latin typeface="+mn-ea"/>
              </a:rPr>
              <a:t>i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-CON), </a:t>
            </a:r>
            <a:r>
              <a:rPr lang="ko-KR" altLang="en-US" sz="1200" dirty="0" err="1">
                <a:solidFill>
                  <a:srgbClr val="808388"/>
                </a:solidFill>
                <a:latin typeface="+mn-ea"/>
              </a:rPr>
              <a:t>데이콘</a:t>
            </a: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후원 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: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  <a:hlinkClick r:id="rId5"/>
              </a:rPr>
              <a:t>한국정보화진흥원</a:t>
            </a:r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(NIA)</a:t>
            </a:r>
          </a:p>
          <a:p>
            <a:endParaRPr lang="en-US" altLang="ko-KR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b="1" dirty="0">
                <a:solidFill>
                  <a:srgbClr val="002966"/>
                </a:solidFill>
                <a:latin typeface="+mn-ea"/>
              </a:rPr>
              <a:t>5. </a:t>
            </a:r>
            <a:r>
              <a:rPr lang="ko-KR" altLang="en-US" sz="1200" b="1" dirty="0">
                <a:solidFill>
                  <a:srgbClr val="002966"/>
                </a:solidFill>
                <a:latin typeface="+mn-ea"/>
              </a:rPr>
              <a:t>참가자 대상</a:t>
            </a:r>
            <a:endParaRPr lang="ko-KR" altLang="en-US" sz="1200" dirty="0">
              <a:solidFill>
                <a:srgbClr val="808388"/>
              </a:solidFill>
              <a:latin typeface="+mn-ea"/>
            </a:endParaRPr>
          </a:p>
          <a:p>
            <a:r>
              <a:rPr lang="en-US" altLang="ko-KR" sz="1200" dirty="0">
                <a:solidFill>
                  <a:srgbClr val="808388"/>
                </a:solidFill>
                <a:latin typeface="+mn-ea"/>
              </a:rPr>
              <a:t>- </a:t>
            </a:r>
            <a:r>
              <a:rPr lang="ko-KR" altLang="en-US" sz="1200" dirty="0">
                <a:solidFill>
                  <a:srgbClr val="808388"/>
                </a:solidFill>
                <a:latin typeface="+mn-ea"/>
              </a:rPr>
              <a:t>빅데이터에 관심있는 누구나 참여 가능</a:t>
            </a:r>
            <a:endParaRPr lang="ko-KR" altLang="en-US" sz="1200" b="0" i="0" dirty="0">
              <a:solidFill>
                <a:srgbClr val="808388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275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40" y="1193642"/>
            <a:ext cx="5766814" cy="5664358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522258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1 ----- 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코로나 종식 후</a:t>
              </a:r>
              <a:r>
                <a:rPr lang="en-US" altLang="ko-KR" sz="1500" b="1" kern="0" spc="-50" dirty="0" smtClean="0">
                  <a:solidFill>
                    <a:srgbClr val="FF0000"/>
                  </a:solidFill>
                  <a:latin typeface="+mn-ea"/>
                </a:rPr>
                <a:t>, 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업종별 회복기간</a:t>
              </a:r>
              <a:r>
                <a:rPr lang="en-US" altLang="ko-KR" sz="1500" b="1" kern="0" spc="-50" dirty="0" smtClean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단위</a:t>
              </a:r>
              <a:r>
                <a:rPr lang="en-US" altLang="ko-KR" sz="1500" b="1" kern="0" spc="-50" dirty="0" smtClean="0">
                  <a:solidFill>
                    <a:srgbClr val="FF0000"/>
                  </a:solidFill>
                  <a:latin typeface="+mn-ea"/>
                </a:rPr>
                <a:t>: 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주</a:t>
              </a:r>
              <a:r>
                <a:rPr lang="en-US" altLang="ko-KR" sz="1500" b="1" kern="0" spc="-50" dirty="0" smtClean="0">
                  <a:solidFill>
                    <a:srgbClr val="FF0000"/>
                  </a:solidFill>
                  <a:latin typeface="+mn-ea"/>
                </a:rPr>
                <a:t>)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코로나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한국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24089" y="-3762"/>
            <a:ext cx="2756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5F6368"/>
                </a:solidFill>
                <a:latin typeface="Apple SD Gothic Neo"/>
              </a:rPr>
              <a:t>각주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: </a:t>
            </a:r>
          </a:p>
          <a:p>
            <a:r>
              <a:rPr lang="en-US" altLang="ko-KR" sz="1200" dirty="0">
                <a:solidFill>
                  <a:srgbClr val="5F6368"/>
                </a:solidFill>
                <a:latin typeface="Apple SD Gothic Neo"/>
              </a:rPr>
              <a:t> 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 PCA(Principal </a:t>
            </a:r>
            <a:r>
              <a:rPr lang="en-US" altLang="ko-KR" sz="1200" dirty="0">
                <a:solidFill>
                  <a:srgbClr val="5F6368"/>
                </a:solidFill>
                <a:latin typeface="Apple SD Gothic Neo"/>
              </a:rPr>
              <a:t>Component 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Analysis)</a:t>
            </a:r>
          </a:p>
          <a:p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       </a:t>
            </a:r>
            <a:r>
              <a:rPr lang="ko-KR" altLang="en-US" sz="1200" dirty="0" smtClean="0">
                <a:solidFill>
                  <a:srgbClr val="5F6368"/>
                </a:solidFill>
                <a:latin typeface="Apple SD Gothic Neo"/>
              </a:rPr>
              <a:t>통계학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, </a:t>
            </a:r>
            <a:r>
              <a:rPr lang="ko-KR" altLang="en-US" sz="1200" dirty="0" err="1" smtClean="0">
                <a:solidFill>
                  <a:srgbClr val="5F6368"/>
                </a:solidFill>
                <a:latin typeface="Apple SD Gothic Neo"/>
              </a:rPr>
              <a:t>주성분분석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673781" y="2236047"/>
            <a:ext cx="4276787" cy="58477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+mn-ea"/>
              </a:rPr>
              <a:t>유동인구와 각 업종의 </a:t>
            </a:r>
            <a:r>
              <a:rPr lang="ko-KR" altLang="en-US" sz="1600" b="1" dirty="0" err="1" smtClean="0">
                <a:latin typeface="+mn-ea"/>
              </a:rPr>
              <a:t>판매건수의</a:t>
            </a:r>
            <a:r>
              <a:rPr lang="ko-KR" altLang="en-US" sz="1600" b="1" dirty="0" smtClean="0">
                <a:latin typeface="+mn-ea"/>
              </a:rPr>
              <a:t> </a:t>
            </a:r>
            <a:endParaRPr lang="en-US" altLang="ko-KR" sz="1600" b="1" dirty="0" smtClean="0">
              <a:latin typeface="+mn-ea"/>
            </a:endParaRPr>
          </a:p>
          <a:p>
            <a:r>
              <a:rPr lang="ko-KR" altLang="en-US" sz="1600" b="1" dirty="0" smtClean="0">
                <a:latin typeface="+mn-ea"/>
              </a:rPr>
              <a:t>상관관계 분석과 설명력</a:t>
            </a:r>
            <a:endParaRPr lang="ko-KR" altLang="en-US" sz="16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82" y="2799913"/>
            <a:ext cx="4276787" cy="1677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오른쪽 화살표 15"/>
          <p:cNvSpPr/>
          <p:nvPr/>
        </p:nvSpPr>
        <p:spPr>
          <a:xfrm rot="9000000">
            <a:off x="4362960" y="3783504"/>
            <a:ext cx="35297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5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338874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2 ----- 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각종 데이터 </a:t>
              </a:r>
              <a:r>
                <a:rPr lang="en-US" altLang="ko-KR" sz="1500" b="1" kern="0" spc="-50" dirty="0" smtClean="0">
                  <a:solidFill>
                    <a:srgbClr val="FF0000"/>
                  </a:solidFill>
                  <a:latin typeface="+mn-ea"/>
                </a:rPr>
                <a:t>TREND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코로나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한국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25" y="1443385"/>
            <a:ext cx="7563906" cy="239110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28487" y="1236354"/>
            <a:ext cx="825251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과거에는 유동인구대비 판매가 낮았으나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300" b="1" dirty="0" smtClean="0">
                <a:solidFill>
                  <a:srgbClr val="0000FF"/>
                </a:solidFill>
              </a:rPr>
              <a:t>반대로 변화</a:t>
            </a:r>
            <a:r>
              <a:rPr lang="en-US" altLang="ko-KR" sz="13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즉</a:t>
            </a:r>
            <a:r>
              <a:rPr lang="en-US" altLang="ko-KR" sz="1300" b="1" kern="0" spc="-5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실제 소비를 하고자 하는 유동인구로 볼 수 있음</a:t>
            </a:r>
            <a:endParaRPr lang="en-US" altLang="ko-KR" sz="1300" b="1" kern="0" spc="-50" dirty="0" smtClean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5" y="4476418"/>
            <a:ext cx="7563906" cy="238158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91488" y="4144190"/>
            <a:ext cx="825251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유동인구증가 대비</a:t>
            </a:r>
            <a:r>
              <a:rPr lang="en-US" altLang="ko-KR" sz="1300" b="1" kern="0" spc="-5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1300" b="1" kern="0" spc="-50" dirty="0" err="1" smtClean="0">
                <a:solidFill>
                  <a:srgbClr val="0000FF"/>
                </a:solidFill>
                <a:latin typeface="+mn-ea"/>
              </a:rPr>
              <a:t>배달건수는</a:t>
            </a:r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 완만한 하향 → </a:t>
            </a:r>
            <a:r>
              <a:rPr lang="ko-KR" altLang="en-US" sz="1300" b="1" kern="0" spc="-50" dirty="0" err="1" smtClean="0">
                <a:solidFill>
                  <a:srgbClr val="0000FF"/>
                </a:solidFill>
                <a:latin typeface="+mn-ea"/>
              </a:rPr>
              <a:t>배달문화가</a:t>
            </a:r>
            <a:r>
              <a:rPr lang="ko-KR" altLang="en-US" sz="1300" b="1" kern="0" spc="-50" dirty="0" smtClean="0">
                <a:solidFill>
                  <a:srgbClr val="0000FF"/>
                </a:solidFill>
                <a:latin typeface="+mn-ea"/>
              </a:rPr>
              <a:t> 자리잡음</a:t>
            </a:r>
            <a:endParaRPr lang="en-US" altLang="ko-KR" sz="1300" b="1" kern="0" spc="-50" dirty="0" smtClean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30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615548" y="863017"/>
            <a:ext cx="7984660" cy="302084"/>
            <a:chOff x="409575" y="1199628"/>
            <a:chExt cx="7984660" cy="302084"/>
          </a:xfrm>
        </p:grpSpPr>
        <p:sp>
          <p:nvSpPr>
            <p:cNvPr id="7" name="AutoShape 181"/>
            <p:cNvSpPr>
              <a:spLocks noChangeArrowheads="1"/>
            </p:cNvSpPr>
            <p:nvPr/>
          </p:nvSpPr>
          <p:spPr bwMode="auto">
            <a:xfrm>
              <a:off x="685517" y="1199628"/>
              <a:ext cx="612667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500" b="1" kern="0" spc="-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Visualization 3 ----- </a:t>
              </a:r>
              <a:r>
                <a:rPr lang="ko-KR" altLang="en-US" sz="1500" b="1" kern="0" spc="-50" dirty="0" err="1" smtClean="0">
                  <a:solidFill>
                    <a:srgbClr val="FF0000"/>
                  </a:solidFill>
                  <a:latin typeface="+mn-ea"/>
                </a:rPr>
                <a:t>희비교차가</a:t>
              </a:r>
              <a:r>
                <a:rPr lang="ko-KR" altLang="en-US" sz="1500" b="1" kern="0" spc="-50" dirty="0" smtClean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lang="ko-KR" altLang="en-US" sz="1500" b="1" kern="0" spc="-50" dirty="0">
                  <a:solidFill>
                    <a:srgbClr val="FF0000"/>
                  </a:solidFill>
                  <a:latin typeface="+mn-ea"/>
                </a:rPr>
                <a:t>엇갈리는 온라인 산업과 오프라인 산업</a:t>
              </a:r>
              <a:endParaRPr lang="ko-KR" altLang="en-US" sz="1500" b="1" kern="0" spc="-5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49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코로나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한국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28487" y="1236354"/>
            <a:ext cx="8252511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b="1" kern="0" spc="-50" dirty="0" smtClean="0">
                <a:latin typeface="+mn-ea"/>
              </a:rPr>
              <a:t>40</a:t>
            </a:r>
            <a:r>
              <a:rPr lang="ko-KR" altLang="en-US" sz="1300" b="1" kern="0" spc="-50" dirty="0" smtClean="0">
                <a:latin typeface="+mn-ea"/>
              </a:rPr>
              <a:t>대 이상들도 이제 </a:t>
            </a:r>
            <a:r>
              <a:rPr lang="en-US" altLang="ko-KR" sz="1300" b="1" kern="0" spc="-50" dirty="0" smtClean="0">
                <a:latin typeface="+mn-ea"/>
              </a:rPr>
              <a:t>E-Commerce</a:t>
            </a:r>
            <a:r>
              <a:rPr lang="ko-KR" altLang="en-US" sz="1300" b="1" kern="0" spc="-50" dirty="0" smtClean="0">
                <a:latin typeface="+mn-ea"/>
              </a:rPr>
              <a:t>로 물건을 사는 형태로 변화 중</a:t>
            </a:r>
            <a:endParaRPr lang="en-US" altLang="ko-KR" sz="1300" b="1" kern="0" spc="-5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28" y="1699878"/>
            <a:ext cx="7021202" cy="22356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5" y="4261758"/>
            <a:ext cx="7497221" cy="240063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744" y="3312846"/>
            <a:ext cx="3962200" cy="169380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75184" y="1973915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spc="-50" smtClean="0">
                <a:solidFill>
                  <a:srgbClr val="0000FF"/>
                </a:solidFill>
                <a:latin typeface="+mn-ea"/>
              </a:rPr>
              <a:t>On-Line, </a:t>
            </a:r>
            <a:r>
              <a:rPr lang="ko-KR" altLang="en-US" b="1" kern="0" spc="-50" dirty="0" smtClean="0">
                <a:solidFill>
                  <a:srgbClr val="0000FF"/>
                </a:solidFill>
                <a:latin typeface="+mn-ea"/>
              </a:rPr>
              <a:t>유지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78754" y="4727761"/>
            <a:ext cx="3619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spc="-50" dirty="0" smtClean="0">
                <a:solidFill>
                  <a:srgbClr val="0000FF"/>
                </a:solidFill>
                <a:latin typeface="+mn-ea"/>
              </a:rPr>
              <a:t>40</a:t>
            </a:r>
            <a:r>
              <a:rPr lang="ko-KR" altLang="en-US" b="1" kern="0" spc="-50" dirty="0" smtClean="0">
                <a:solidFill>
                  <a:srgbClr val="0000FF"/>
                </a:solidFill>
                <a:latin typeface="+mn-ea"/>
              </a:rPr>
              <a:t>대 이상</a:t>
            </a:r>
            <a:r>
              <a:rPr lang="en-US" altLang="ko-KR" b="1" kern="0" spc="-50" dirty="0" smtClean="0">
                <a:solidFill>
                  <a:srgbClr val="0000FF"/>
                </a:solidFill>
                <a:latin typeface="+mn-ea"/>
              </a:rPr>
              <a:t>, E-Commerce </a:t>
            </a:r>
            <a:r>
              <a:rPr lang="ko-KR" altLang="en-US" b="1" kern="0" spc="-50" dirty="0" err="1" smtClean="0">
                <a:solidFill>
                  <a:srgbClr val="0000FF"/>
                </a:solidFill>
                <a:latin typeface="+mn-ea"/>
              </a:rPr>
              <a:t>검색빈도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 rot="18000000">
            <a:off x="7585422" y="4101503"/>
            <a:ext cx="352974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958605" y="1916265"/>
            <a:ext cx="716579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126701" y="5620746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0" spc="-50" dirty="0" smtClean="0">
                <a:solidFill>
                  <a:srgbClr val="0000FF"/>
                </a:solidFill>
                <a:latin typeface="+mn-ea"/>
              </a:rPr>
              <a:t>Off-Line</a:t>
            </a:r>
            <a:r>
              <a:rPr lang="en-US" altLang="ko-KR" b="1" kern="0" spc="-5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b="1" kern="0" spc="-50" dirty="0" smtClean="0">
                <a:solidFill>
                  <a:srgbClr val="0000FF"/>
                </a:solidFill>
                <a:latin typeface="+mn-ea"/>
              </a:rPr>
              <a:t>더딘 회복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3410122" y="5563096"/>
            <a:ext cx="716579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3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GE(General Electric) IOT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45047" y="1409597"/>
            <a:ext cx="8155161" cy="1214081"/>
            <a:chOff x="2973540" y="4167258"/>
            <a:chExt cx="9889016" cy="1079559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2974409" y="4450535"/>
              <a:ext cx="9888147" cy="796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73540" y="4167258"/>
              <a:ext cx="3132000" cy="28741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1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1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dirty="0" smtClean="0">
                  <a:solidFill>
                    <a:schemeClr val="bg1"/>
                  </a:solidFill>
                  <a:latin typeface="+mn-ea"/>
                </a:rPr>
                <a:t>데이터</a:t>
              </a:r>
              <a:endParaRPr lang="en-US" altLang="ko-KR" sz="1200" b="1" kern="0" spc="-5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615548" y="839934"/>
            <a:ext cx="7984660" cy="325167"/>
            <a:chOff x="409575" y="1176545"/>
            <a:chExt cx="7984660" cy="325167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685517" y="1176545"/>
              <a:ext cx="608314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b="1" dirty="0" smtClean="0"/>
                <a:t>GE: </a:t>
              </a:r>
              <a:r>
                <a:rPr lang="ko-KR" altLang="en-US" b="1" dirty="0" err="1" smtClean="0"/>
                <a:t>산업재</a:t>
              </a:r>
              <a:r>
                <a:rPr lang="ko-KR" altLang="en-US" b="1" dirty="0" smtClean="0"/>
                <a:t> 제조 기업 → </a:t>
              </a:r>
              <a:r>
                <a:rPr lang="en-US" altLang="ko-KR" b="1" dirty="0" smtClean="0"/>
                <a:t>S/W, </a:t>
              </a:r>
              <a:r>
                <a:rPr lang="ko-KR" altLang="en-US" b="1" dirty="0" smtClean="0"/>
                <a:t>빅데이터 분석기업으로 변모 중</a:t>
              </a:r>
              <a:endParaRPr lang="ko-KR" altLang="en-US" sz="1500" b="1" kern="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6" name="직각 삼각형 75"/>
            <p:cNvSpPr/>
            <p:nvPr/>
          </p:nvSpPr>
          <p:spPr>
            <a:xfrm flipH="1">
              <a:off x="8260885" y="1328361"/>
              <a:ext cx="133350" cy="133350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/>
              <a:endParaRPr lang="ko-KR" altLang="en-US" sz="16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409575" y="1501712"/>
              <a:ext cx="7984660" cy="0"/>
            </a:xfrm>
            <a:prstGeom prst="line">
              <a:avLst/>
            </a:prstGeom>
            <a:ln w="1905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48" y="916294"/>
            <a:ext cx="170779" cy="16294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7406" y="1731129"/>
            <a:ext cx="8019925" cy="89255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altLang="ko-KR" sz="1300" b="1" dirty="0" smtClean="0"/>
              <a:t>1. </a:t>
            </a:r>
            <a:r>
              <a:rPr lang="ko-KR" altLang="en-US" sz="1300" b="1" dirty="0" smtClean="0"/>
              <a:t>항공기 엔진 데이터 수집 </a:t>
            </a:r>
            <a:r>
              <a:rPr lang="en-US" altLang="ko-KR" sz="1300" b="1" dirty="0" smtClean="0"/>
              <a:t>(1TB / 1</a:t>
            </a:r>
            <a:r>
              <a:rPr lang="ko-KR" altLang="en-US" sz="1300" b="1" dirty="0" smtClean="0"/>
              <a:t>회 비행</a:t>
            </a:r>
            <a:r>
              <a:rPr lang="en-US" altLang="ko-KR" sz="1300" b="1" dirty="0" smtClean="0"/>
              <a:t>)</a:t>
            </a:r>
          </a:p>
          <a:p>
            <a:r>
              <a:rPr lang="en-US" altLang="ko-KR" sz="1300" b="1" dirty="0" smtClean="0"/>
              <a:t>    </a:t>
            </a:r>
            <a:r>
              <a:rPr lang="ko-KR" altLang="en-US" sz="1300" b="1" dirty="0" smtClean="0"/>
              <a:t>온도</a:t>
            </a:r>
            <a:r>
              <a:rPr lang="en-US" altLang="ko-KR" sz="1300" b="1" dirty="0" smtClean="0"/>
              <a:t>, </a:t>
            </a:r>
            <a:r>
              <a:rPr lang="ko-KR" altLang="en-US" sz="1300" b="1" dirty="0" smtClean="0"/>
              <a:t>진동</a:t>
            </a:r>
            <a:r>
              <a:rPr lang="en-US" altLang="ko-KR" sz="1300" b="1" dirty="0" smtClean="0"/>
              <a:t>,</a:t>
            </a:r>
            <a:r>
              <a:rPr lang="ko-KR" altLang="en-US" sz="1300" b="1" dirty="0" smtClean="0"/>
              <a:t>비행시간</a:t>
            </a:r>
            <a:r>
              <a:rPr lang="en-US" altLang="ko-KR" sz="1300" b="1" dirty="0" smtClean="0"/>
              <a:t>,</a:t>
            </a:r>
            <a:r>
              <a:rPr lang="ko-KR" altLang="en-US" sz="1300" b="1" dirty="0" smtClean="0"/>
              <a:t>속도</a:t>
            </a:r>
            <a:endParaRPr lang="en-US" altLang="ko-KR" sz="1300" b="1" dirty="0" smtClean="0"/>
          </a:p>
          <a:p>
            <a:endParaRPr lang="en-US" altLang="ko-KR" sz="1300" b="1" dirty="0"/>
          </a:p>
          <a:p>
            <a:r>
              <a:rPr lang="en-US" altLang="ko-KR" sz="1300" b="1" dirty="0" smtClean="0"/>
              <a:t>※ </a:t>
            </a:r>
            <a:r>
              <a:rPr lang="ko-KR" altLang="en-US" sz="1300" b="1" dirty="0" smtClean="0"/>
              <a:t>유지보수 서비스 및 </a:t>
            </a:r>
            <a:r>
              <a:rPr lang="en-US" altLang="ko-KR" sz="1300" b="1" dirty="0" smtClean="0"/>
              <a:t>PREDIX </a:t>
            </a:r>
            <a:r>
              <a:rPr lang="ko-KR" altLang="en-US" sz="1300" b="1" dirty="0" smtClean="0"/>
              <a:t>출시를 통한 이익 창출</a:t>
            </a:r>
            <a:endParaRPr lang="en-US" altLang="ko-KR" sz="1300" b="1" dirty="0" smtClean="0"/>
          </a:p>
        </p:txBody>
      </p:sp>
      <p:pic>
        <p:nvPicPr>
          <p:cNvPr id="21" name="Picture 2" descr="Industrial IoT Insights Blog | GE Digit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47" y="2737997"/>
            <a:ext cx="3739458" cy="164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634645" y="4691352"/>
            <a:ext cx="562365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유지보수 시간 감소</a:t>
            </a:r>
            <a:r>
              <a:rPr kumimoji="1" lang="en-US" altLang="ko-KR" sz="1400" b="1" kern="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정기적인 정비</a:t>
            </a:r>
            <a:r>
              <a:rPr kumimoji="1" lang="en-US" altLang="ko-KR" sz="1400" b="1" kern="0" dirty="0" smtClean="0">
                <a:solidFill>
                  <a:srgbClr val="000000"/>
                </a:solidFill>
                <a:latin typeface="+mn-ea"/>
              </a:rPr>
              <a:t>(4~6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백시간</a:t>
            </a:r>
            <a:r>
              <a:rPr kumimoji="1" lang="en-US" altLang="ko-KR" sz="1400" b="1" kern="0" dirty="0" smtClean="0">
                <a:solidFill>
                  <a:srgbClr val="000000"/>
                </a:solidFill>
                <a:latin typeface="+mn-ea"/>
              </a:rPr>
              <a:t>)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→</a:t>
            </a:r>
            <a:r>
              <a:rPr kumimoji="1" lang="ko-KR" altLang="en-US" sz="1400" b="1" kern="0" dirty="0" err="1" smtClean="0">
                <a:solidFill>
                  <a:srgbClr val="000000"/>
                </a:solidFill>
                <a:latin typeface="+mn-ea"/>
              </a:rPr>
              <a:t>문제엔진만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 정비</a:t>
            </a:r>
            <a:endParaRPr kumimoji="1" lang="en-US" altLang="ko-KR" sz="1400" b="1" kern="0" dirty="0" smtClean="0">
              <a:solidFill>
                <a:srgbClr val="000000"/>
              </a:solidFill>
              <a:latin typeface="+mn-ea"/>
            </a:endParaRPr>
          </a:p>
          <a:p>
            <a:endParaRPr kumimoji="1" lang="en-US" altLang="ko-KR" sz="1400" b="1" kern="0" dirty="0" smtClean="0">
              <a:solidFill>
                <a:srgbClr val="000000"/>
              </a:solidFill>
              <a:latin typeface="+mn-ea"/>
            </a:endParaRPr>
          </a:p>
          <a:p>
            <a:r>
              <a:rPr kumimoji="1" lang="ko-KR" altLang="en-US" sz="1400" b="1" kern="0" dirty="0" err="1" smtClean="0">
                <a:solidFill>
                  <a:srgbClr val="000000"/>
                </a:solidFill>
                <a:latin typeface="+mn-ea"/>
              </a:rPr>
              <a:t>에미레이트항공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 사례 </a:t>
            </a:r>
            <a:r>
              <a:rPr kumimoji="1" lang="en-US" altLang="ko-KR" sz="1400" b="1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보잉</a:t>
            </a:r>
            <a:r>
              <a:rPr kumimoji="1" lang="en-US" altLang="ko-KR" sz="1400" b="1" kern="0" dirty="0" smtClean="0">
                <a:solidFill>
                  <a:srgbClr val="000000"/>
                </a:solidFill>
                <a:latin typeface="+mn-ea"/>
              </a:rPr>
              <a:t>777 160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대 </a:t>
            </a:r>
            <a:r>
              <a:rPr kumimoji="1" lang="en-US" altLang="ko-KR" sz="1400" b="1" kern="0" dirty="0" smtClean="0">
                <a:solidFill>
                  <a:srgbClr val="000000"/>
                </a:solidFill>
                <a:latin typeface="+mn-ea"/>
              </a:rPr>
              <a:t>PREDIX </a:t>
            </a:r>
            <a:r>
              <a:rPr kumimoji="1" lang="ko-KR" altLang="en-US" sz="1400" b="1" kern="0" dirty="0" smtClean="0">
                <a:solidFill>
                  <a:srgbClr val="000000"/>
                </a:solidFill>
                <a:latin typeface="+mn-ea"/>
              </a:rPr>
              <a:t>탑재</a:t>
            </a:r>
            <a:r>
              <a:rPr kumimoji="1" lang="en-US" altLang="ko-KR" sz="1400" b="1" kern="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계획대지</a:t>
            </a:r>
            <a:r>
              <a:rPr lang="ko-KR" altLang="en-US" sz="1400" dirty="0" smtClean="0"/>
              <a:t> 않은 정비</a:t>
            </a:r>
            <a:r>
              <a:rPr lang="en-US" altLang="ko-KR" sz="1400" dirty="0" smtClean="0"/>
              <a:t>(Break down)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50% </a:t>
            </a:r>
            <a:r>
              <a:rPr lang="ko-KR" altLang="en-US" sz="1400" dirty="0" smtClean="0"/>
              <a:t>▼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비행시간</a:t>
            </a:r>
            <a:r>
              <a:rPr lang="en-US" altLang="ko-KR" sz="1400" dirty="0" smtClean="0"/>
              <a:t>(On wing time)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20% </a:t>
            </a:r>
            <a:r>
              <a:rPr lang="ko-KR" altLang="en-US" sz="1400" dirty="0" smtClean="0"/>
              <a:t>▲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47" y="4449038"/>
            <a:ext cx="3040820" cy="240896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324089" y="-3762"/>
            <a:ext cx="2841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5F6368"/>
                </a:solidFill>
                <a:latin typeface="Apple SD Gothic Neo"/>
              </a:rPr>
              <a:t>각주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: </a:t>
            </a:r>
          </a:p>
          <a:p>
            <a:r>
              <a:rPr lang="en-US" altLang="ko-KR" sz="1200" dirty="0">
                <a:solidFill>
                  <a:srgbClr val="5F6368"/>
                </a:solidFill>
                <a:latin typeface="Apple SD Gothic Neo"/>
              </a:rPr>
              <a:t> 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 PREDIX: Cloud </a:t>
            </a:r>
            <a:r>
              <a:rPr lang="ko-KR" altLang="en-US" sz="1200" dirty="0" smtClean="0">
                <a:solidFill>
                  <a:srgbClr val="5F6368"/>
                </a:solidFill>
                <a:latin typeface="Apple SD Gothic Neo"/>
              </a:rPr>
              <a:t>기반의 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IOT </a:t>
            </a:r>
            <a:r>
              <a:rPr lang="en-US" altLang="ko-KR" sz="1200" dirty="0" err="1" smtClean="0">
                <a:solidFill>
                  <a:srgbClr val="5F6368"/>
                </a:solidFill>
                <a:latin typeface="Apple SD Gothic Neo"/>
              </a:rPr>
              <a:t>Plantform</a:t>
            </a:r>
            <a:endParaRPr lang="en-US" altLang="ko-KR" sz="1200" dirty="0" smtClean="0">
              <a:solidFill>
                <a:srgbClr val="5F6368"/>
              </a:solidFill>
              <a:latin typeface="Apple SD Gothic Neo"/>
            </a:endParaRPr>
          </a:p>
          <a:p>
            <a:r>
              <a:rPr lang="en-US" altLang="ko-KR" sz="1200" dirty="0">
                <a:solidFill>
                  <a:srgbClr val="5F6368"/>
                </a:solidFill>
                <a:latin typeface="Apple SD Gothic Neo"/>
              </a:rPr>
              <a:t> 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 </a:t>
            </a:r>
            <a:r>
              <a:rPr lang="ko-KR" altLang="en-US" sz="1200" dirty="0" err="1" smtClean="0">
                <a:solidFill>
                  <a:srgbClr val="5F6368"/>
                </a:solidFill>
                <a:latin typeface="Apple SD Gothic Neo"/>
              </a:rPr>
              <a:t>별도회사</a:t>
            </a:r>
            <a:r>
              <a:rPr lang="ko-KR" altLang="en-US" sz="1200" dirty="0" smtClean="0">
                <a:solidFill>
                  <a:srgbClr val="5F6368"/>
                </a:solidFill>
                <a:latin typeface="Apple SD Gothic Neo"/>
              </a:rPr>
              <a:t> 분사</a:t>
            </a:r>
            <a:r>
              <a:rPr lang="en-US" altLang="ko-KR" sz="1200" dirty="0" smtClean="0">
                <a:solidFill>
                  <a:srgbClr val="5F6368"/>
                </a:solidFill>
                <a:latin typeface="Apple SD Gothic Neo"/>
              </a:rPr>
              <a:t>(2018.12)</a:t>
            </a:r>
            <a:endParaRPr lang="ko-KR" altLang="en-US" sz="1200" dirty="0"/>
          </a:p>
        </p:txBody>
      </p:sp>
      <p:pic>
        <p:nvPicPr>
          <p:cNvPr id="9222" name="Picture 6" descr="현실 속 디지털 트윈 적용 사례 - 테크월드뉴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167" y="2735018"/>
            <a:ext cx="4093176" cy="164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8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741FD9-2751-4D21-BBFF-19CC791471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4290</TotalTime>
  <Words>781</Words>
  <Application>Microsoft Office PowerPoint</Application>
  <PresentationFormat>화면 슬라이드 쇼(4:3)</PresentationFormat>
  <Paragraphs>191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Apple SD Gothic Neo</vt:lpstr>
      <vt:lpstr>Arial Unicode MS</vt:lpstr>
      <vt:lpstr>Arials</vt:lpstr>
      <vt:lpstr>KoPub돋움체 Bold</vt:lpstr>
      <vt:lpstr>맑은 고딕</vt:lpstr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</cp:revision>
  <dcterms:created xsi:type="dcterms:W3CDTF">2020-09-15T09:09:53Z</dcterms:created>
  <dcterms:modified xsi:type="dcterms:W3CDTF">2020-09-28T07:50:31Z</dcterms:modified>
</cp:coreProperties>
</file>