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14" r:id="rId2"/>
  </p:sldMasterIdLst>
  <p:sldIdLst>
    <p:sldId id="275" r:id="rId3"/>
    <p:sldId id="271" r:id="rId4"/>
    <p:sldId id="273" r:id="rId5"/>
    <p:sldId id="274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64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02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764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9198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675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9198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52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9198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149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090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48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319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636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86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60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8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445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68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04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766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71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4391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575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5881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591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8779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260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396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9198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9670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9198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480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9198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38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5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94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30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83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50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9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92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1BB2AC-9A42-4305-BA42-1F8BA0C528CB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26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684" r:id="rId18"/>
    <p:sldLayoutId id="2147483685" r:id="rId19"/>
    <p:sldLayoutId id="2147483686" r:id="rId20"/>
  </p:sldLayoutIdLst>
  <p:txStyles>
    <p:titleStyle>
      <a:lvl1pPr algn="l" defTabSz="457200" rtl="0" eaLnBrk="1" latinLnBrk="1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2033" y="1328590"/>
            <a:ext cx="6768752" cy="15841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+mn-ea"/>
              </a:rPr>
              <a:t>딥러닝 실제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딥러닝 활용사례 조사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332510" y="2169625"/>
            <a:ext cx="487957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04156" y="5368576"/>
            <a:ext cx="3525196" cy="15841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2020254013</a:t>
            </a:r>
          </a:p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김병근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676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딥러닝 개요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6290" y="788200"/>
            <a:ext cx="2571442" cy="230832"/>
            <a:chOff x="316290" y="788200"/>
            <a:chExt cx="2571442" cy="230832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592232" y="788200"/>
              <a:ext cx="229550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딥러닝 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 AI</a:t>
              </a: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의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사회적 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ISSUE</a:t>
              </a:r>
              <a:endParaRPr lang="ko-KR" altLang="en-US" sz="1500" b="1" kern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0" y="822144"/>
              <a:ext cx="170779" cy="16294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592232" y="1205200"/>
            <a:ext cx="3819059" cy="2304891"/>
            <a:chOff x="2388843" y="4450535"/>
            <a:chExt cx="5720115" cy="2049504"/>
          </a:xfrm>
        </p:grpSpPr>
        <p:sp>
          <p:nvSpPr>
            <p:cNvPr id="13" name="모서리가 둥근 직사각형 12"/>
            <p:cNvSpPr/>
            <p:nvPr/>
          </p:nvSpPr>
          <p:spPr bwMode="auto">
            <a:xfrm>
              <a:off x="2974409" y="4450535"/>
              <a:ext cx="5134549" cy="20495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 rot="16200000">
              <a:off x="1701212" y="5178480"/>
              <a:ext cx="1859395" cy="48413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 쟁점 생성</a:t>
              </a:r>
              <a:endParaRPr lang="en-US" altLang="ko-KR" sz="1200" b="1" kern="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024740" y="1205200"/>
            <a:ext cx="3628809" cy="2304891"/>
            <a:chOff x="2391578" y="4450535"/>
            <a:chExt cx="5435162" cy="2049504"/>
          </a:xfrm>
        </p:grpSpPr>
        <p:sp>
          <p:nvSpPr>
            <p:cNvPr id="16" name="모서리가 둥근 직사각형 15"/>
            <p:cNvSpPr/>
            <p:nvPr/>
          </p:nvSpPr>
          <p:spPr bwMode="auto">
            <a:xfrm>
              <a:off x="2974410" y="4450535"/>
              <a:ext cx="4852330" cy="204950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9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 rot="16200000">
              <a:off x="1703947" y="5173607"/>
              <a:ext cx="1859395" cy="484134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1042736" latinLnBrk="0"/>
              <a:r>
                <a:rPr lang="ko-KR" altLang="en-US" sz="1400" b="1" kern="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대응과 정책 </a:t>
              </a:r>
              <a:r>
                <a:rPr lang="en-US" altLang="ko-KR" sz="1400" b="1" kern="0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ISSUE</a:t>
              </a:r>
              <a:endParaRPr lang="en-US" altLang="ko-KR" sz="1200" b="1" kern="0" spc="-5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18" name="모서리가 둥근 직사각형 123"/>
          <p:cNvSpPr/>
          <p:nvPr/>
        </p:nvSpPr>
        <p:spPr>
          <a:xfrm>
            <a:off x="2586439" y="1554208"/>
            <a:ext cx="1489608" cy="4924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/>
            <a:r>
              <a:rPr lang="en-US" altLang="ko-KR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AI </a:t>
            </a:r>
            <a:r>
              <a:rPr lang="ko-KR" altLang="en-US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오류</a:t>
            </a:r>
            <a:endParaRPr lang="en-US" altLang="ko-KR" sz="1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b="1" spc="-50" dirty="0" smtClean="0">
                <a:solidFill>
                  <a:schemeClr val="tx1"/>
                </a:solidFill>
                <a:latin typeface="+mn-ea"/>
                <a:cs typeface="Arial Unicode MS" pitchFamily="50" charset="-127"/>
              </a:rPr>
              <a:t>인간과의 대결</a:t>
            </a:r>
            <a:endParaRPr lang="ko-KR" altLang="en-US" sz="1400" b="1" spc="-50" dirty="0">
              <a:solidFill>
                <a:schemeClr val="tx1"/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1238497" y="1303623"/>
            <a:ext cx="1158197" cy="110822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smtClean="0"/>
              <a:t>부작용</a:t>
            </a:r>
            <a:endParaRPr lang="ko-KR" altLang="en-US" sz="1600" b="1"/>
          </a:p>
        </p:txBody>
      </p:sp>
      <p:sp>
        <p:nvSpPr>
          <p:cNvPr id="24" name="타원 23"/>
          <p:cNvSpPr/>
          <p:nvPr/>
        </p:nvSpPr>
        <p:spPr>
          <a:xfrm>
            <a:off x="2957897" y="2202387"/>
            <a:ext cx="1158197" cy="1108229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/>
              <a:t>우려</a:t>
            </a:r>
            <a:endParaRPr lang="en-US" altLang="ko-KR" sz="1600" b="1" dirty="0" smtClean="0"/>
          </a:p>
          <a:p>
            <a:pPr algn="ctr"/>
            <a:r>
              <a:rPr lang="ko-KR" altLang="en-US" sz="1600" b="1" dirty="0" smtClean="0"/>
              <a:t>시각</a:t>
            </a:r>
            <a:endParaRPr lang="ko-KR" altLang="en-US" sz="1600" b="1" dirty="0"/>
          </a:p>
        </p:txBody>
      </p:sp>
      <p:sp>
        <p:nvSpPr>
          <p:cNvPr id="25" name="모서리가 둥근 직사각형 123"/>
          <p:cNvSpPr/>
          <p:nvPr/>
        </p:nvSpPr>
        <p:spPr>
          <a:xfrm>
            <a:off x="1323887" y="2818173"/>
            <a:ext cx="2754367" cy="492443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/>
            <a:r>
              <a:rPr lang="ko-KR" altLang="en-US" b="1" spc="-50" dirty="0" smtClean="0">
                <a:solidFill>
                  <a:schemeClr val="tx1"/>
                </a:solidFill>
                <a:latin typeface="+mn-ea"/>
                <a:cs typeface="Arial Unicode MS" pitchFamily="50" charset="-127"/>
              </a:rPr>
              <a:t>일자리</a:t>
            </a:r>
            <a:r>
              <a:rPr lang="ko-KR" altLang="en-US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 감소</a:t>
            </a:r>
            <a:endParaRPr lang="en-US" altLang="ko-KR" sz="1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ko-KR" altLang="en-US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미래에도 살아남는 일자리 고민</a:t>
            </a:r>
            <a:endParaRPr lang="ko-KR" altLang="en-US" sz="14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27" name="모서리가 둥근 직사각형 123"/>
          <p:cNvSpPr/>
          <p:nvPr/>
        </p:nvSpPr>
        <p:spPr>
          <a:xfrm>
            <a:off x="5545195" y="1680404"/>
            <a:ext cx="3229056" cy="132343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/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. </a:t>
            </a:r>
            <a:r>
              <a:rPr lang="ko-KR" altLang="en-US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미래</a:t>
            </a:r>
            <a:r>
              <a:rPr lang="ko-KR" altLang="en-US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 </a:t>
            </a:r>
            <a:r>
              <a:rPr lang="ko-KR" altLang="en-US" b="1" spc="-50" dirty="0" smtClean="0">
                <a:solidFill>
                  <a:schemeClr val="tx1"/>
                </a:solidFill>
                <a:latin typeface="+mn-ea"/>
                <a:cs typeface="Arial Unicode MS" pitchFamily="50" charset="-127"/>
              </a:rPr>
              <a:t>국가의 역할</a:t>
            </a:r>
            <a:r>
              <a:rPr lang="ko-KR" altLang="en-US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에 대한 부각</a:t>
            </a:r>
            <a:endParaRPr lang="en-US" altLang="ko-KR" sz="14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endParaRPr lang="en-US" altLang="ko-KR" sz="16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en-US" altLang="ko-KR" sz="16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. </a:t>
            </a:r>
            <a:r>
              <a:rPr lang="ko-KR" altLang="en-US" b="1" spc="-50" dirty="0" smtClean="0">
                <a:solidFill>
                  <a:schemeClr val="tx1"/>
                </a:solidFill>
                <a:latin typeface="+mn-ea"/>
                <a:cs typeface="Arial Unicode MS" pitchFamily="50" charset="-127"/>
              </a:rPr>
              <a:t>코딩 교육 </a:t>
            </a:r>
            <a:r>
              <a:rPr lang="ko-KR" altLang="en-US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활성화</a:t>
            </a:r>
            <a:endParaRPr lang="en-US" altLang="ko-KR" sz="1600" b="1" spc="-50" dirty="0" smtClean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endParaRPr lang="en-US" altLang="ko-KR" sz="1600" b="1" spc="-5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Arial Unicode MS" pitchFamily="50" charset="-127"/>
            </a:endParaRPr>
          </a:p>
          <a:p>
            <a:pPr latinLnBrk="0"/>
            <a:r>
              <a:rPr lang="en-US" altLang="ko-KR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. AI</a:t>
            </a:r>
            <a:r>
              <a:rPr lang="ko-KR" altLang="en-US" sz="1400" b="1" spc="-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Arial Unicode MS" pitchFamily="50" charset="-127"/>
              </a:rPr>
              <a:t>와 대립하지 않는 </a:t>
            </a:r>
            <a:r>
              <a:rPr lang="ko-KR" altLang="en-US" b="1" spc="-50" dirty="0" smtClean="0">
                <a:solidFill>
                  <a:schemeClr val="tx1"/>
                </a:solidFill>
                <a:latin typeface="+mn-ea"/>
                <a:cs typeface="Arial Unicode MS" pitchFamily="50" charset="-127"/>
              </a:rPr>
              <a:t>감성 일자리</a:t>
            </a:r>
            <a:endParaRPr lang="ko-KR" altLang="en-US" b="1" spc="-50" dirty="0">
              <a:solidFill>
                <a:schemeClr val="tx1"/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28" name="오른쪽 화살표 27"/>
          <p:cNvSpPr/>
          <p:nvPr/>
        </p:nvSpPr>
        <p:spPr>
          <a:xfrm>
            <a:off x="4508125" y="2126416"/>
            <a:ext cx="37112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915467" y="4423834"/>
            <a:ext cx="2895665" cy="2151531"/>
            <a:chOff x="915466" y="4024825"/>
            <a:chExt cx="4712250" cy="2683546"/>
          </a:xfrm>
        </p:grpSpPr>
        <p:sp>
          <p:nvSpPr>
            <p:cNvPr id="34" name="모서리가 둥근 직사각형 33"/>
            <p:cNvSpPr/>
            <p:nvPr/>
          </p:nvSpPr>
          <p:spPr bwMode="auto">
            <a:xfrm>
              <a:off x="915466" y="4024825"/>
              <a:ext cx="4712250" cy="268354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noFill/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3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 bwMode="auto">
            <a:xfrm>
              <a:off x="2183761" y="5034474"/>
              <a:ext cx="3361434" cy="164824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3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 bwMode="auto">
            <a:xfrm>
              <a:off x="3271591" y="5821471"/>
              <a:ext cx="2170228" cy="86124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46800" tIns="36000" rIns="46800" bIns="36000" numCol="1" rtlCol="0" anchor="ctr" anchorCtr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 defTabSz="648675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ko-KR" altLang="en-US" sz="1300" b="1" kern="0" dirty="0">
                <a:solidFill>
                  <a:srgbClr val="000000"/>
                </a:solidFill>
                <a:latin typeface="+mn-ea"/>
                <a:cs typeface="Arials"/>
              </a:endParaRPr>
            </a:p>
          </p:txBody>
        </p:sp>
        <p:sp>
          <p:nvSpPr>
            <p:cNvPr id="37" name="모서리가 둥근 직사각형 123"/>
            <p:cNvSpPr/>
            <p:nvPr/>
          </p:nvSpPr>
          <p:spPr>
            <a:xfrm>
              <a:off x="1308196" y="4192086"/>
              <a:ext cx="2893084" cy="26817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en-US" altLang="ko-KR" sz="13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 Unicode MS" pitchFamily="50" charset="-127"/>
                </a:rPr>
                <a:t>AI</a:t>
              </a:r>
              <a:r>
                <a:rPr lang="en-US" altLang="ko-KR" sz="1200" b="1" spc="-5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Arial Unicode MS" pitchFamily="50" charset="-127"/>
                </a:rPr>
                <a:t>(Artificial Intelligence)</a:t>
              </a:r>
              <a:endParaRPr lang="ko-KR" altLang="en-US" sz="1200" b="1" spc="-50" dirty="0">
                <a:solidFill>
                  <a:schemeClr val="tx1"/>
                </a:solidFill>
                <a:latin typeface="+mn-ea"/>
                <a:cs typeface="Arial Unicode MS" pitchFamily="50" charset="-127"/>
              </a:endParaRPr>
            </a:p>
          </p:txBody>
        </p:sp>
        <p:sp>
          <p:nvSpPr>
            <p:cNvPr id="38" name="모서리가 둥근 직사각형 123"/>
            <p:cNvSpPr/>
            <p:nvPr/>
          </p:nvSpPr>
          <p:spPr>
            <a:xfrm>
              <a:off x="2568381" y="5208925"/>
              <a:ext cx="2976815" cy="26817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en-US" altLang="ko-KR" sz="1300" b="1" spc="-50" dirty="0" smtClean="0">
                  <a:solidFill>
                    <a:schemeClr val="bg1"/>
                  </a:solidFill>
                  <a:latin typeface="+mn-ea"/>
                  <a:cs typeface="Arial Unicode MS" pitchFamily="50" charset="-127"/>
                </a:rPr>
                <a:t>ML</a:t>
              </a:r>
              <a:r>
                <a:rPr lang="en-US" altLang="ko-KR" sz="1200" b="1" spc="-50" dirty="0" smtClean="0">
                  <a:solidFill>
                    <a:schemeClr val="bg1"/>
                  </a:solidFill>
                  <a:latin typeface="+mn-ea"/>
                  <a:cs typeface="Arial Unicode MS" pitchFamily="50" charset="-127"/>
                </a:rPr>
                <a:t>(Machine Learning)</a:t>
              </a:r>
              <a:endParaRPr lang="ko-KR" altLang="en-US" sz="1200" b="1" spc="-50" dirty="0">
                <a:solidFill>
                  <a:schemeClr val="bg1"/>
                </a:solidFill>
                <a:latin typeface="+mn-ea"/>
                <a:cs typeface="Arial Unicode MS" pitchFamily="50" charset="-127"/>
              </a:endParaRPr>
            </a:p>
          </p:txBody>
        </p:sp>
        <p:sp>
          <p:nvSpPr>
            <p:cNvPr id="39" name="모서리가 둥근 직사각형 123"/>
            <p:cNvSpPr/>
            <p:nvPr/>
          </p:nvSpPr>
          <p:spPr>
            <a:xfrm>
              <a:off x="3312175" y="5945821"/>
              <a:ext cx="2208089" cy="26817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latinLnBrk="0"/>
              <a:r>
                <a:rPr lang="en-US" altLang="ko-KR" sz="1300" b="1" spc="-50" dirty="0" smtClean="0">
                  <a:solidFill>
                    <a:schemeClr val="bg1"/>
                  </a:solidFill>
                  <a:latin typeface="+mn-ea"/>
                  <a:cs typeface="Arial Unicode MS" pitchFamily="50" charset="-127"/>
                </a:rPr>
                <a:t>DL</a:t>
              </a:r>
              <a:r>
                <a:rPr lang="en-US" altLang="ko-KR" sz="1200" b="1" spc="-50" dirty="0" smtClean="0">
                  <a:solidFill>
                    <a:schemeClr val="bg1"/>
                  </a:solidFill>
                  <a:latin typeface="+mn-ea"/>
                  <a:cs typeface="Arial Unicode MS" pitchFamily="50" charset="-127"/>
                </a:rPr>
                <a:t>(Deep Learning)</a:t>
              </a:r>
              <a:endParaRPr lang="ko-KR" altLang="en-US" sz="1200" b="1" spc="-50" dirty="0">
                <a:solidFill>
                  <a:schemeClr val="bg1"/>
                </a:solidFill>
                <a:latin typeface="+mn-ea"/>
                <a:cs typeface="Arial Unicode MS" pitchFamily="50" charset="-127"/>
              </a:endParaRPr>
            </a:p>
          </p:txBody>
        </p:sp>
      </p:grp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77368"/>
              </p:ext>
            </p:extLst>
          </p:nvPr>
        </p:nvGraphicFramePr>
        <p:xfrm>
          <a:off x="3938582" y="4046827"/>
          <a:ext cx="4656778" cy="253009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683294">
                  <a:extLst>
                    <a:ext uri="{9D8B030D-6E8A-4147-A177-3AD203B41FA5}">
                      <a16:colId xmlns:a16="http://schemas.microsoft.com/office/drawing/2014/main" val="190595946"/>
                    </a:ext>
                  </a:extLst>
                </a:gridCol>
                <a:gridCol w="1396539">
                  <a:extLst>
                    <a:ext uri="{9D8B030D-6E8A-4147-A177-3AD203B41FA5}">
                      <a16:colId xmlns:a16="http://schemas.microsoft.com/office/drawing/2014/main" val="2141528856"/>
                    </a:ext>
                  </a:extLst>
                </a:gridCol>
                <a:gridCol w="1342505">
                  <a:extLst>
                    <a:ext uri="{9D8B030D-6E8A-4147-A177-3AD203B41FA5}">
                      <a16:colId xmlns:a16="http://schemas.microsoft.com/office/drawing/2014/main" val="3060482585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755488653"/>
                    </a:ext>
                  </a:extLst>
                </a:gridCol>
              </a:tblGrid>
              <a:tr h="376006"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smtClean="0">
                          <a:solidFill>
                            <a:srgbClr val="0000FF"/>
                          </a:solidFill>
                          <a:effectLst/>
                        </a:rPr>
                        <a:t>딥러닝</a:t>
                      </a:r>
                      <a:endParaRPr lang="ko-KR" altLang="en-US" sz="1300" b="1" i="0" u="none" strike="noStrike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머신러닝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94437"/>
                  </a:ext>
                </a:extLst>
              </a:tr>
              <a:tr h="25438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사람의 개입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의사결정 주체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기계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인간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045865"/>
                  </a:ext>
                </a:extLst>
              </a:tr>
              <a:tr h="25438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신경망 알고리즘 이용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04614"/>
                  </a:ext>
                </a:extLst>
              </a:tr>
              <a:tr h="25438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H/W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사양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高 사양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(GPU)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 사양 가능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421179"/>
                  </a:ext>
                </a:extLst>
              </a:tr>
              <a:tr h="254387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데이터량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의존도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많을때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유리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작을때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유리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5576366"/>
                  </a:ext>
                </a:extLst>
              </a:tr>
              <a:tr h="254387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학습시간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(Train)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많은 시간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적은 시간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914053"/>
                  </a:ext>
                </a:extLst>
              </a:tr>
              <a:tr h="254387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3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실행시간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(Test)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데이터량이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많아도 적은 시간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데이터량에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따른 시간 증가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320314"/>
                  </a:ext>
                </a:extLst>
              </a:tr>
              <a:tr h="254387"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해석력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분석할 수 없음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Rule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확인 용이</a:t>
                      </a:r>
                      <a:endParaRPr lang="ko-KR" altLang="en-US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33124"/>
                  </a:ext>
                </a:extLst>
              </a:tr>
              <a:tr h="254387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대표적인 예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altLang="ko-KR" sz="13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구글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알파고</a:t>
                      </a:r>
                      <a:endParaRPr lang="ko-KR" altLang="en-US" sz="1200" b="1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IBS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왓슨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45719"/>
                  </a:ext>
                </a:extLst>
              </a:tr>
            </a:tbl>
          </a:graphicData>
        </a:graphic>
      </p:graphicFrame>
      <p:grpSp>
        <p:nvGrpSpPr>
          <p:cNvPr id="42" name="그룹 41"/>
          <p:cNvGrpSpPr/>
          <p:nvPr/>
        </p:nvGrpSpPr>
        <p:grpSpPr>
          <a:xfrm>
            <a:off x="316290" y="4017253"/>
            <a:ext cx="1777956" cy="230832"/>
            <a:chOff x="316290" y="788200"/>
            <a:chExt cx="1777956" cy="230832"/>
          </a:xfrm>
        </p:grpSpPr>
        <p:sp>
          <p:nvSpPr>
            <p:cNvPr id="43" name="AutoShape 181"/>
            <p:cNvSpPr>
              <a:spLocks noChangeArrowheads="1"/>
            </p:cNvSpPr>
            <p:nvPr/>
          </p:nvSpPr>
          <p:spPr bwMode="auto">
            <a:xfrm>
              <a:off x="592232" y="788200"/>
              <a:ext cx="15020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딥러닝 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 </a:t>
              </a: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머신러닝</a:t>
              </a:r>
              <a:endParaRPr lang="ko-KR" altLang="en-US" sz="1500" b="1" kern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0" y="822144"/>
              <a:ext cx="170779" cy="162944"/>
            </a:xfrm>
            <a:prstGeom prst="rect">
              <a:avLst/>
            </a:prstGeom>
          </p:spPr>
        </p:pic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55" y="5955315"/>
            <a:ext cx="943175" cy="7688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06" y="5058295"/>
            <a:ext cx="967610" cy="86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8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딥러닝 예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6290" y="788200"/>
            <a:ext cx="5238839" cy="630942"/>
            <a:chOff x="316290" y="788200"/>
            <a:chExt cx="5238839" cy="630942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592232" y="788200"/>
              <a:ext cx="4962897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자율 주행 자동차</a:t>
              </a:r>
              <a:endParaRPr lang="en-US" altLang="ko-KR" sz="1500" b="1" kern="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운전자 또는 승객의 조작없이 자동차 스스로 운행이 가능한 자동차</a:t>
              </a:r>
              <a:endParaRPr lang="en-US" altLang="ko-KR" sz="1300" kern="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자동차 스스로 사람의 인지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판단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제어 기능을 대체하여 운전</a:t>
              </a:r>
              <a:endParaRPr lang="en-US" altLang="ko-KR" sz="1300" kern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0" y="822144"/>
              <a:ext cx="170779" cy="162944"/>
            </a:xfrm>
            <a:prstGeom prst="rect">
              <a:avLst/>
            </a:prstGeom>
          </p:spPr>
        </p:pic>
      </p:grpSp>
      <p:sp>
        <p:nvSpPr>
          <p:cNvPr id="68" name="모서리가 둥근 직사각형 123"/>
          <p:cNvSpPr/>
          <p:nvPr/>
        </p:nvSpPr>
        <p:spPr>
          <a:xfrm>
            <a:off x="4215373" y="2379149"/>
            <a:ext cx="480807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사물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69" name="모서리가 둥근 직사각형 123"/>
          <p:cNvSpPr/>
          <p:nvPr/>
        </p:nvSpPr>
        <p:spPr>
          <a:xfrm>
            <a:off x="6145087" y="1615015"/>
            <a:ext cx="480807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인지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70" name="모서리가 둥근 직사각형 123"/>
          <p:cNvSpPr/>
          <p:nvPr/>
        </p:nvSpPr>
        <p:spPr>
          <a:xfrm>
            <a:off x="7213617" y="1601880"/>
            <a:ext cx="480807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판단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71" name="모서리가 둥근 직사각형 123"/>
          <p:cNvSpPr/>
          <p:nvPr/>
        </p:nvSpPr>
        <p:spPr>
          <a:xfrm>
            <a:off x="8270142" y="1607626"/>
            <a:ext cx="480807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제어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72" name="모서리가 둥근 직사각형 123"/>
          <p:cNvSpPr/>
          <p:nvPr/>
        </p:nvSpPr>
        <p:spPr>
          <a:xfrm>
            <a:off x="4837281" y="1979907"/>
            <a:ext cx="780990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사람 운전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73" name="모서리가 둥근 직사각형 123"/>
          <p:cNvSpPr/>
          <p:nvPr/>
        </p:nvSpPr>
        <p:spPr>
          <a:xfrm>
            <a:off x="4842958" y="2726020"/>
            <a:ext cx="780990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자율 주행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74" name="모서리가 둥근 직사각형 123"/>
          <p:cNvSpPr/>
          <p:nvPr/>
        </p:nvSpPr>
        <p:spPr>
          <a:xfrm>
            <a:off x="5994995" y="1979907"/>
            <a:ext cx="780990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뇌</a:t>
            </a:r>
            <a:r>
              <a:rPr lang="en-US" altLang="ko-KR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/</a:t>
            </a:r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눈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76" name="모서리가 둥근 직사각형 123"/>
          <p:cNvSpPr/>
          <p:nvPr/>
        </p:nvSpPr>
        <p:spPr>
          <a:xfrm>
            <a:off x="5836050" y="2722178"/>
            <a:ext cx="1098881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센서</a:t>
            </a:r>
            <a:r>
              <a:rPr lang="en-US" altLang="ko-KR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/</a:t>
            </a:r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지도</a:t>
            </a:r>
            <a:r>
              <a:rPr lang="en-US" altLang="ko-KR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/</a:t>
            </a:r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통신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78" name="모서리가 둥근 직사각형 123"/>
          <p:cNvSpPr/>
          <p:nvPr/>
        </p:nvSpPr>
        <p:spPr>
          <a:xfrm>
            <a:off x="7063525" y="1979907"/>
            <a:ext cx="780990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뇌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79" name="모서리가 둥근 직사각형 123"/>
          <p:cNvSpPr/>
          <p:nvPr/>
        </p:nvSpPr>
        <p:spPr>
          <a:xfrm>
            <a:off x="6904580" y="2722178"/>
            <a:ext cx="1098881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딥러닝 </a:t>
            </a:r>
            <a:r>
              <a:rPr lang="en-US" altLang="ko-KR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S/W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80" name="모서리가 둥근 직사각형 123"/>
          <p:cNvSpPr/>
          <p:nvPr/>
        </p:nvSpPr>
        <p:spPr>
          <a:xfrm>
            <a:off x="8120050" y="1979907"/>
            <a:ext cx="780990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손</a:t>
            </a:r>
            <a:r>
              <a:rPr lang="en-US" altLang="ko-KR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/</a:t>
            </a:r>
            <a:r>
              <a:rPr lang="ko-KR" altLang="en-US" sz="1300" b="1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발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81" name="모서리가 둥근 직사각형 123"/>
          <p:cNvSpPr/>
          <p:nvPr/>
        </p:nvSpPr>
        <p:spPr>
          <a:xfrm>
            <a:off x="7961105" y="2722178"/>
            <a:ext cx="1098881" cy="2000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latinLnBrk="0"/>
            <a:r>
              <a:rPr lang="ko-KR" altLang="en-US" sz="1300" b="1" spc="-5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Arial Unicode MS" pitchFamily="50" charset="-127"/>
              </a:rPr>
              <a:t>자동차 제어</a:t>
            </a:r>
            <a:endParaRPr lang="ko-KR" altLang="en-US" sz="1200" b="1" spc="-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4703870" y="1916990"/>
            <a:ext cx="4356115" cy="308217"/>
          </a:xfrm>
          <a:prstGeom prst="round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kern="0" dirty="0">
              <a:solidFill>
                <a:srgbClr val="000000"/>
              </a:solidFill>
              <a:latin typeface="+mn-ea"/>
              <a:cs typeface="Arials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4710023" y="2671569"/>
            <a:ext cx="4356115" cy="308217"/>
          </a:xfrm>
          <a:prstGeom prst="roundRect">
            <a:avLst/>
          </a:prstGeom>
          <a:noFill/>
          <a:ln w="63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46800" tIns="36000" rIns="46800" bIns="36000" numCol="1" rtlCol="0" anchor="ctr" anchorCtr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/>
          <a:p>
            <a:pPr algn="ctr" defTabSz="648675" latinLnBrk="0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300" b="1" kern="0" dirty="0">
              <a:solidFill>
                <a:srgbClr val="000000"/>
              </a:solidFill>
              <a:latin typeface="+mn-ea"/>
              <a:cs typeface="Arials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22259"/>
              </p:ext>
            </p:extLst>
          </p:nvPr>
        </p:nvGraphicFramePr>
        <p:xfrm>
          <a:off x="527251" y="1586143"/>
          <a:ext cx="3004443" cy="2616286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32337">
                  <a:extLst>
                    <a:ext uri="{9D8B030D-6E8A-4147-A177-3AD203B41FA5}">
                      <a16:colId xmlns:a16="http://schemas.microsoft.com/office/drawing/2014/main" val="190595946"/>
                    </a:ext>
                  </a:extLst>
                </a:gridCol>
                <a:gridCol w="1032106">
                  <a:extLst>
                    <a:ext uri="{9D8B030D-6E8A-4147-A177-3AD203B41FA5}">
                      <a16:colId xmlns:a16="http://schemas.microsoft.com/office/drawing/2014/main" val="30604825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55488653"/>
                    </a:ext>
                  </a:extLst>
                </a:gridCol>
              </a:tblGrid>
              <a:tr h="37600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Level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특징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조작 범위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94437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비자동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04586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운전자 지원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30461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부분 자동화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(Hands Off)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421179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조건부 자동화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(Eye Off)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645719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고도 자동화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(Mind Off)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97832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완전 자동화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(Drive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 Off)</a:t>
                      </a:r>
                      <a:endParaRPr lang="ko-KR" altLang="en-US" sz="10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757043"/>
                  </a:ext>
                </a:extLst>
              </a:tr>
            </a:tbl>
          </a:graphicData>
        </a:graphic>
      </p:graphicFrame>
      <p:pic>
        <p:nvPicPr>
          <p:cNvPr id="85" name="그림 84" descr="눈코입귀손 | Jinho Jung | Flickr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323" y="2004956"/>
            <a:ext cx="306910" cy="297553"/>
          </a:xfrm>
          <a:prstGeom prst="rect">
            <a:avLst/>
          </a:prstGeom>
        </p:spPr>
      </p:pic>
      <p:pic>
        <p:nvPicPr>
          <p:cNvPr id="86" name="그림 85" descr="눈코입귀손 | Jinho Jung | Flickr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749" y="2003404"/>
            <a:ext cx="375756" cy="250904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1" y="2003405"/>
            <a:ext cx="235010" cy="299104"/>
          </a:xfrm>
          <a:prstGeom prst="rect">
            <a:avLst/>
          </a:prstGeom>
        </p:spPr>
      </p:pic>
      <p:pic>
        <p:nvPicPr>
          <p:cNvPr id="88" name="그림 87" descr="눈코입귀손 | Jinho Jung | Flickr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323" y="2374016"/>
            <a:ext cx="306910" cy="297553"/>
          </a:xfrm>
          <a:prstGeom prst="rect">
            <a:avLst/>
          </a:prstGeom>
        </p:spPr>
      </p:pic>
      <p:pic>
        <p:nvPicPr>
          <p:cNvPr id="89" name="그림 88" descr="눈코입귀손 | Jinho Jung | Flickr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749" y="2372464"/>
            <a:ext cx="375756" cy="250904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1" y="2372465"/>
            <a:ext cx="235010" cy="299104"/>
          </a:xfrm>
          <a:prstGeom prst="rect">
            <a:avLst/>
          </a:prstGeom>
        </p:spPr>
      </p:pic>
      <p:pic>
        <p:nvPicPr>
          <p:cNvPr id="91" name="그림 90" descr="눈코입귀손 | Jinho Jung | Flickr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323" y="2746454"/>
            <a:ext cx="306910" cy="297553"/>
          </a:xfrm>
          <a:prstGeom prst="rect">
            <a:avLst/>
          </a:prstGeom>
        </p:spPr>
      </p:pic>
      <p:pic>
        <p:nvPicPr>
          <p:cNvPr id="92" name="그림 91" descr="눈코입귀손 | Jinho Jung | Flickr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749" y="2744902"/>
            <a:ext cx="375756" cy="250904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1" y="2744903"/>
            <a:ext cx="235010" cy="299104"/>
          </a:xfrm>
          <a:prstGeom prst="rect">
            <a:avLst/>
          </a:prstGeom>
        </p:spPr>
      </p:pic>
      <p:pic>
        <p:nvPicPr>
          <p:cNvPr id="94" name="그림 93" descr="눈코입귀손 | Jinho Jung | Flickr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323" y="3115514"/>
            <a:ext cx="306910" cy="297553"/>
          </a:xfrm>
          <a:prstGeom prst="rect">
            <a:avLst/>
          </a:prstGeom>
        </p:spPr>
      </p:pic>
      <p:pic>
        <p:nvPicPr>
          <p:cNvPr id="95" name="그림 94" descr="눈코입귀손 | Jinho Jung | Flickr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749" y="3113962"/>
            <a:ext cx="375756" cy="250904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1" y="3113963"/>
            <a:ext cx="235010" cy="299104"/>
          </a:xfrm>
          <a:prstGeom prst="rect">
            <a:avLst/>
          </a:prstGeom>
        </p:spPr>
      </p:pic>
      <p:pic>
        <p:nvPicPr>
          <p:cNvPr id="97" name="그림 96" descr="눈코입귀손 | Jinho Jung | Flickr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323" y="3492567"/>
            <a:ext cx="306910" cy="297553"/>
          </a:xfrm>
          <a:prstGeom prst="rect">
            <a:avLst/>
          </a:prstGeom>
        </p:spPr>
      </p:pic>
      <p:pic>
        <p:nvPicPr>
          <p:cNvPr id="98" name="그림 97" descr="눈코입귀손 | Jinho Jung | Flickr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749" y="3491015"/>
            <a:ext cx="375756" cy="250904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1" y="3491016"/>
            <a:ext cx="235010" cy="299104"/>
          </a:xfrm>
          <a:prstGeom prst="rect">
            <a:avLst/>
          </a:prstGeom>
        </p:spPr>
      </p:pic>
      <p:pic>
        <p:nvPicPr>
          <p:cNvPr id="100" name="그림 99" descr="눈코입귀손 | Jinho Jung | Flickr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323" y="3861627"/>
            <a:ext cx="306910" cy="297553"/>
          </a:xfrm>
          <a:prstGeom prst="rect">
            <a:avLst/>
          </a:prstGeom>
        </p:spPr>
      </p:pic>
      <p:pic>
        <p:nvPicPr>
          <p:cNvPr id="101" name="그림 100" descr="눈코입귀손 | Jinho Jung | Flickr"/>
          <p:cNvPicPr>
            <a:picLocks noChangeAspect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749" y="3860075"/>
            <a:ext cx="375756" cy="250904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051" y="3860076"/>
            <a:ext cx="235010" cy="299104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251" y="4403395"/>
            <a:ext cx="3004443" cy="2343985"/>
          </a:xfrm>
          <a:prstGeom prst="rect">
            <a:avLst/>
          </a:prstGeom>
        </p:spPr>
      </p:pic>
      <p:sp>
        <p:nvSpPr>
          <p:cNvPr id="104" name="오른쪽 화살표 103"/>
          <p:cNvSpPr/>
          <p:nvPr/>
        </p:nvSpPr>
        <p:spPr>
          <a:xfrm>
            <a:off x="3754607" y="2237546"/>
            <a:ext cx="371123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914009"/>
              </p:ext>
            </p:extLst>
          </p:nvPr>
        </p:nvGraphicFramePr>
        <p:xfrm>
          <a:off x="4689980" y="3314228"/>
          <a:ext cx="4211059" cy="333512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929424">
                  <a:extLst>
                    <a:ext uri="{9D8B030D-6E8A-4147-A177-3AD203B41FA5}">
                      <a16:colId xmlns:a16="http://schemas.microsoft.com/office/drawing/2014/main" val="190595946"/>
                    </a:ext>
                  </a:extLst>
                </a:gridCol>
                <a:gridCol w="3281635">
                  <a:extLst>
                    <a:ext uri="{9D8B030D-6E8A-4147-A177-3AD203B41FA5}">
                      <a16:colId xmlns:a16="http://schemas.microsoft.com/office/drawing/2014/main" val="3060482585"/>
                    </a:ext>
                  </a:extLst>
                </a:gridCol>
              </a:tblGrid>
              <a:tr h="3454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</a:rPr>
                        <a:t>자율주행 진행 내용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94437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</a:t>
                      </a:r>
                      <a:endParaRPr lang="en-US" altLang="ko-KR" sz="1200" b="1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Waymo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아리조나주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년간 자율주행 택시 서비스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천마일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억회의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시뮬레이션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45865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GM</a:t>
                      </a:r>
                      <a:r>
                        <a:rPr lang="en-US" altLang="ko-KR" sz="12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Cruise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운전대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가속제동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페달이 없는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레벨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2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중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04614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테슬라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차선변경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자동주차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스마트 호출 기능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373711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포드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Argo AI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통해 개발 중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미국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개도시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자율주행차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운행 예정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7852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폭스바겐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소프트웨어 집중화 전략 추진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87921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벤츠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출시 예정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(Drive pilot)</a:t>
                      </a:r>
                    </a:p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자율주행 트럭 기술에 집중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122741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혼다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레벨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Honda legend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일본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117590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현기차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자율주행차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 중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Aptiv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합작회사 설립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현대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2025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년까지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조원 투자 계획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48166"/>
                  </a:ext>
                </a:extLst>
              </a:tr>
              <a:tr h="2807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ZOOX,</a:t>
                      </a:r>
                      <a:r>
                        <a:rPr lang="en-US" altLang="ko-KR" sz="1200" b="0" i="0" u="none" strike="noStrik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Uber, Intel </a:t>
                      </a:r>
                      <a:r>
                        <a:rPr lang="en-US" altLang="ko-KR" sz="1200" b="0" i="0" u="none" strike="noStrik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Mobileeye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56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06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82" y="1463040"/>
            <a:ext cx="5603413" cy="1878676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딥러닝 예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16290" y="788200"/>
            <a:ext cx="8434659" cy="630942"/>
            <a:chOff x="316290" y="788200"/>
            <a:chExt cx="8434659" cy="630942"/>
          </a:xfrm>
        </p:grpSpPr>
        <p:sp>
          <p:nvSpPr>
            <p:cNvPr id="75" name="AutoShape 181"/>
            <p:cNvSpPr>
              <a:spLocks noChangeArrowheads="1"/>
            </p:cNvSpPr>
            <p:nvPr/>
          </p:nvSpPr>
          <p:spPr bwMode="auto">
            <a:xfrm>
              <a:off x="592232" y="788200"/>
              <a:ext cx="8158717" cy="630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의료 </a:t>
              </a:r>
              <a:r>
                <a:rPr lang="ko-KR" altLang="en-US" sz="1500" b="1" kern="0" spc="-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암진단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대장암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): 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의사가 </a:t>
              </a:r>
              <a:r>
                <a:rPr lang="ko-KR" altLang="en-US" sz="1300" kern="0" spc="-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용종을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놓칠 확률은 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25% 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임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</a:p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기존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색상 특징과 </a:t>
              </a:r>
              <a:r>
                <a:rPr lang="ko-KR" altLang="en-US" sz="1300" kern="0" spc="-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용종의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경계를 탐지하는 방식으로 탐지</a:t>
              </a:r>
              <a:endParaRPr lang="en-US" altLang="ko-KR" sz="1300" kern="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딥러닝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(</a:t>
              </a:r>
              <a:r>
                <a:rPr lang="ko-KR" altLang="en-US" sz="1300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대장내시경 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시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 </a:t>
              </a:r>
              <a:r>
                <a:rPr lang="ko-KR" altLang="en-US" sz="1300" kern="0" spc="-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용종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탐지를 위해 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YOLOv4 </a:t>
              </a:r>
              <a:r>
                <a:rPr lang="ko-KR" altLang="en-US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객체 인식 알고리즘을 사용</a:t>
              </a:r>
              <a:r>
                <a:rPr lang="en-US" altLang="ko-KR" sz="1300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 </a:t>
              </a:r>
              <a:endParaRPr lang="en-US" altLang="ko-KR" sz="1300" kern="0" spc="-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0" y="822144"/>
              <a:ext cx="170779" cy="162944"/>
            </a:xfrm>
            <a:prstGeom prst="rect">
              <a:avLst/>
            </a:prstGeom>
          </p:spPr>
        </p:pic>
      </p:grp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424854"/>
              </p:ext>
            </p:extLst>
          </p:nvPr>
        </p:nvGraphicFramePr>
        <p:xfrm>
          <a:off x="487069" y="3792271"/>
          <a:ext cx="8398796" cy="295776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502575">
                  <a:extLst>
                    <a:ext uri="{9D8B030D-6E8A-4147-A177-3AD203B41FA5}">
                      <a16:colId xmlns:a16="http://schemas.microsoft.com/office/drawing/2014/main" val="190595946"/>
                    </a:ext>
                  </a:extLst>
                </a:gridCol>
                <a:gridCol w="1496221">
                  <a:extLst>
                    <a:ext uri="{9D8B030D-6E8A-4147-A177-3AD203B41FA5}">
                      <a16:colId xmlns:a16="http://schemas.microsoft.com/office/drawing/2014/main" val="3060482585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1902118559"/>
                    </a:ext>
                  </a:extLst>
                </a:gridCol>
              </a:tblGrid>
              <a:tr h="3700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제품명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94437"/>
                  </a:ext>
                </a:extLst>
              </a:tr>
              <a:tr h="39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Enlitic</a:t>
                      </a:r>
                      <a:endParaRPr lang="en-US" altLang="ko-KR" sz="1200" b="1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미국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Patient triage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촬영된 환자의 방사선 영상을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차적으로 판독하여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판독결과에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따라 적절한 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의료진을 매칭시키는 인공지능 기반 독립형소프트웨어의료기기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45865"/>
                  </a:ext>
                </a:extLst>
              </a:tr>
              <a:tr h="39999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NVIDA</a:t>
                      </a: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미국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NVIDIA Digits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딥러닝 기반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암진단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독립형소프트웨어의료기기</a:t>
                      </a:r>
                    </a:p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∙ 촬영된 환자의 영상 속 암세포를 판별하여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표시하는기능을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가짐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04614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구글 </a:t>
                      </a:r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딥마인드</a:t>
                      </a:r>
                      <a:endParaRPr lang="en-US" altLang="ko-KR" sz="1200" b="1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미국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Deep mind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∙ 복수의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안과질환을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정확하게 판별 가능한 기술 개발</a:t>
                      </a:r>
                    </a:p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∙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차원 영상인 빛 간섭 단층촬영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(OCT)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으로부터 다양한 안과적 비정상 영역을 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딥러닝 모델로 정확하게 분할하여 판별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373711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텐센트</a:t>
                      </a:r>
                      <a:endParaRPr lang="en-US" altLang="ko-KR" sz="1200" b="1" i="0" u="none" strike="noStrike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중국</a:t>
                      </a:r>
                      <a:r>
                        <a:rPr lang="en-US" altLang="ko-KR" sz="1200" b="1" i="0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Mying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∙ 의학 영상 분석 및 보조 진단 인공지능 소프트웨어 의료기기 개발</a:t>
                      </a:r>
                    </a:p>
                    <a:p>
                      <a:pPr algn="l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∙ 중국 내 백여 개의 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급 대형병원과 협력을 거쳐 의사의 진단을 보조하여 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700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여 종의 질병 예측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122741"/>
                  </a:ext>
                </a:extLst>
              </a:tr>
              <a:tr h="5959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뷰노</a:t>
                      </a:r>
                      <a:endParaRPr lang="en-US" altLang="ko-KR" sz="12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VUNOmed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BoneAge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인공지능 기술을 이용하여 엑스레이 영상을 분석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환자의 뼈 나이를 제시하고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의사가 제시된 정보 등으로 성조숙증이나 저성장을 진단하는데 도움을 주는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</a:t>
                      </a:r>
                      <a:r>
                        <a:rPr lang="ko-KR" altLang="en-US" sz="12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독립형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소프트웨어의료기기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783935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069" y="1722932"/>
            <a:ext cx="1634152" cy="1608174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16290" y="3548634"/>
            <a:ext cx="8434659" cy="230832"/>
            <a:chOff x="316290" y="788200"/>
            <a:chExt cx="8434659" cy="230832"/>
          </a:xfrm>
        </p:grpSpPr>
        <p:sp>
          <p:nvSpPr>
            <p:cNvPr id="47" name="AutoShape 181"/>
            <p:cNvSpPr>
              <a:spLocks noChangeArrowheads="1"/>
            </p:cNvSpPr>
            <p:nvPr/>
          </p:nvSpPr>
          <p:spPr bwMode="auto">
            <a:xfrm>
              <a:off x="592232" y="788200"/>
              <a:ext cx="815871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t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의료 영상 데이터 활용 현황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</a:t>
              </a:r>
              <a:endParaRPr lang="en-US" altLang="ko-KR" sz="1300" kern="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0" y="822144"/>
              <a:ext cx="170779" cy="162944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3873568" y="3276015"/>
            <a:ext cx="4549643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-155577" latinLnBrk="0">
              <a:buClr>
                <a:srgbClr val="3271AA"/>
              </a:buClr>
              <a:buSzPct val="140000"/>
              <a:tabLst>
                <a:tab pos="6150461" algn="l"/>
              </a:tabLst>
            </a:pPr>
            <a:r>
              <a:rPr lang="ko-KR" altLang="en-US" sz="1300" kern="0" spc="-50" dirty="0" smtClean="0">
                <a:solidFill>
                  <a:srgbClr val="0000FF"/>
                </a:solidFill>
                <a:latin typeface="+mn-ea"/>
              </a:rPr>
              <a:t>▶ </a:t>
            </a:r>
            <a:r>
              <a:rPr lang="en-US" altLang="ko-KR" sz="1300" kern="0" spc="-50" dirty="0" err="1" smtClean="0">
                <a:solidFill>
                  <a:srgbClr val="0000FF"/>
                </a:solidFill>
                <a:latin typeface="+mn-ea"/>
              </a:rPr>
              <a:t>AutoAugment</a:t>
            </a:r>
            <a:r>
              <a:rPr lang="en-US" altLang="ko-KR" sz="1300" kern="0" spc="-50" dirty="0" smtClean="0">
                <a:solidFill>
                  <a:srgbClr val="0000FF"/>
                </a:solidFill>
                <a:latin typeface="+mn-ea"/>
              </a:rPr>
              <a:t>: Train </a:t>
            </a:r>
            <a:r>
              <a:rPr lang="en-US" altLang="ko-KR" sz="1300" kern="0" spc="-50" dirty="0">
                <a:solidFill>
                  <a:srgbClr val="0000FF"/>
                </a:solidFill>
                <a:latin typeface="+mn-ea"/>
              </a:rPr>
              <a:t>image</a:t>
            </a:r>
            <a:r>
              <a:rPr lang="ko-KR" altLang="en-US" sz="1300" kern="0" spc="-50" dirty="0">
                <a:solidFill>
                  <a:srgbClr val="0000FF"/>
                </a:solidFill>
                <a:latin typeface="+mn-ea"/>
              </a:rPr>
              <a:t>를 </a:t>
            </a:r>
            <a:r>
              <a:rPr lang="en-US" altLang="ko-KR" sz="1300" kern="0" spc="-50" dirty="0">
                <a:solidFill>
                  <a:srgbClr val="0000FF"/>
                </a:solidFill>
                <a:latin typeface="+mn-ea"/>
              </a:rPr>
              <a:t>25</a:t>
            </a:r>
            <a:r>
              <a:rPr lang="ko-KR" altLang="en-US" sz="1300" kern="0" spc="-50" dirty="0">
                <a:solidFill>
                  <a:srgbClr val="0000FF"/>
                </a:solidFill>
                <a:latin typeface="+mn-ea"/>
              </a:rPr>
              <a:t>배 자동 증대 하여 학습 함</a:t>
            </a:r>
            <a:endParaRPr lang="en-US" altLang="ko-KR" sz="1300" kern="0" spc="-50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105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741FD9-2751-4D21-BBFF-19CC791471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5442</TotalTime>
  <Words>541</Words>
  <Application>Microsoft Office PowerPoint</Application>
  <PresentationFormat>화면 슬라이드 쇼(4:3)</PresentationFormat>
  <Paragraphs>148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5" baseType="lpstr">
      <vt:lpstr>Arial Unicode MS</vt:lpstr>
      <vt:lpstr>Arials</vt:lpstr>
      <vt:lpstr>HY중고딕</vt:lpstr>
      <vt:lpstr>Malgun Gothic</vt:lpstr>
      <vt:lpstr>Malgun Gothic</vt:lpstr>
      <vt:lpstr>Arial</vt:lpstr>
      <vt:lpstr>Arial Narrow</vt:lpstr>
      <vt:lpstr>Century Gothic</vt:lpstr>
      <vt:lpstr>Wingdings 3</vt:lpstr>
      <vt:lpstr>Office 테마</vt:lpstr>
      <vt:lpstr>슬라이스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BK</cp:lastModifiedBy>
  <cp:revision>104</cp:revision>
  <dcterms:created xsi:type="dcterms:W3CDTF">2020-09-15T09:09:53Z</dcterms:created>
  <dcterms:modified xsi:type="dcterms:W3CDTF">2021-04-01T23:19:17Z</dcterms:modified>
</cp:coreProperties>
</file>