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6" r:id="rId2"/>
    <p:sldId id="289" r:id="rId3"/>
    <p:sldId id="290" r:id="rId4"/>
    <p:sldId id="288" r:id="rId5"/>
  </p:sldIdLst>
  <p:sldSz cx="6858000" cy="9906000" type="A4"/>
  <p:notesSz cx="6797675" cy="9928225"/>
  <p:defaultTextStyle>
    <a:defPPr>
      <a:defRPr lang="en-US"/>
    </a:defPPr>
    <a:lvl1pPr marL="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1pPr>
    <a:lvl2pPr marL="51888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2pPr>
    <a:lvl3pPr marL="1037777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3pPr>
    <a:lvl4pPr marL="1556665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4pPr>
    <a:lvl5pPr marL="2075553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5pPr>
    <a:lvl6pPr marL="2594441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6pPr>
    <a:lvl7pPr marL="311333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7pPr>
    <a:lvl8pPr marL="363221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8pPr>
    <a:lvl9pPr marL="4151106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6400" autoAdjust="0"/>
  </p:normalViewPr>
  <p:slideViewPr>
    <p:cSldViewPr snapToGrid="0">
      <p:cViewPr varScale="1">
        <p:scale>
          <a:sx n="78" d="100"/>
          <a:sy n="78" d="100"/>
        </p:scale>
        <p:origin x="3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5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9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슬로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72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552764"/>
            <a:ext cx="6858000" cy="0"/>
          </a:xfrm>
          <a:prstGeom prst="line">
            <a:avLst/>
          </a:prstGeom>
          <a:ln w="25400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3158166" y="9542451"/>
            <a:ext cx="538930" cy="252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9" b="1" dirty="0" smtClean="0">
                <a:solidFill>
                  <a:srgbClr val="0033CC"/>
                </a:solidFill>
                <a:latin typeface="+mn-ea"/>
                <a:ea typeface="+mn-ea"/>
              </a:rPr>
              <a:t>-</a:t>
            </a:r>
            <a:r>
              <a:rPr lang="en-US" altLang="ko-KR" sz="909" b="1" baseline="0" dirty="0" smtClean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fld id="{C1580AE3-8FE4-4986-A741-F9C4F92A36DA}" type="slidenum">
              <a:rPr lang="en-US" altLang="ko-KR" sz="1039" b="1" smtClean="0">
                <a:solidFill>
                  <a:srgbClr val="0033CC"/>
                </a:solidFill>
                <a:latin typeface="+mn-ea"/>
                <a:ea typeface="+mn-ea"/>
              </a:rPr>
              <a:t>‹#›</a:t>
            </a:fld>
            <a:r>
              <a:rPr lang="en-US" altLang="ko-KR" sz="909" b="1" dirty="0" smtClean="0">
                <a:latin typeface="+mn-ea"/>
                <a:ea typeface="+mn-ea"/>
              </a:rPr>
              <a:t> -</a:t>
            </a:r>
            <a:endParaRPr lang="ko-KR" altLang="en-US" sz="909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24615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39">
          <p15:clr>
            <a:srgbClr val="FBAE40"/>
          </p15:clr>
        </p15:guide>
        <p15:guide id="2" pos="4525">
          <p15:clr>
            <a:srgbClr val="FBAE40"/>
          </p15:clr>
        </p15:guide>
        <p15:guide id="3" pos="2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3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8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8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3C-0A22-47E8-91DF-A2126AC68DB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30307" y="2094473"/>
            <a:ext cx="5399999" cy="582506"/>
            <a:chOff x="1149558" y="477366"/>
            <a:chExt cx="7442644" cy="908273"/>
          </a:xfrm>
        </p:grpSpPr>
        <p:sp>
          <p:nvSpPr>
            <p:cNvPr id="15" name="TextBox 3"/>
            <p:cNvSpPr txBox="1">
              <a:spLocks noChangeArrowheads="1"/>
            </p:cNvSpPr>
            <p:nvPr/>
          </p:nvSpPr>
          <p:spPr bwMode="auto">
            <a:xfrm>
              <a:off x="1484124" y="556358"/>
              <a:ext cx="6769942" cy="719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신경망 학습 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– </a:t>
              </a:r>
              <a:r>
                <a:rPr lang="ko-KR" altLang="en-US" sz="24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미니배치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 크기의 영향도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149558" y="477366"/>
              <a:ext cx="7442644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149558" y="1385639"/>
              <a:ext cx="7442644" cy="0"/>
            </a:xfrm>
            <a:prstGeom prst="line">
              <a:avLst/>
            </a:prstGeom>
            <a:noFill/>
            <a:ln w="38100" cmpd="dbl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382872" y="6250717"/>
            <a:ext cx="2092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2020254013</a:t>
            </a:r>
          </a:p>
          <a:p>
            <a:pPr algn="ctr"/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김병근</a:t>
            </a:r>
            <a:endParaRPr lang="en-US" altLang="ko-KR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charset="0"/>
            </a:endParaRPr>
          </a:p>
          <a:p>
            <a:pPr algn="ctr"/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charset="0"/>
            </a:endParaRPr>
          </a:p>
          <a:p>
            <a:pPr algn="ctr"/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2021.5.3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0311" y="1730300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딥러닝 실제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65904"/>
              </p:ext>
            </p:extLst>
          </p:nvPr>
        </p:nvGraphicFramePr>
        <p:xfrm>
          <a:off x="434200" y="2868822"/>
          <a:ext cx="6250154" cy="507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82154">
                  <a:extLst>
                    <a:ext uri="{9D8B030D-6E8A-4147-A177-3AD203B41FA5}">
                      <a16:colId xmlns:a16="http://schemas.microsoft.com/office/drawing/2014/main" val="1500687108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182617413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77060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Batch size =25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Batch size = 50</a:t>
                      </a:r>
                      <a:endParaRPr lang="ko-KR" altLang="en-US" sz="14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7043879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725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Batch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size = 100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Batch Size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= 500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2866213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0746039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7" y="3739398"/>
            <a:ext cx="3080121" cy="186227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00947"/>
              </p:ext>
            </p:extLst>
          </p:nvPr>
        </p:nvGraphicFramePr>
        <p:xfrm>
          <a:off x="434200" y="1052758"/>
          <a:ext cx="6164308" cy="165022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99828">
                  <a:extLst>
                    <a:ext uri="{9D8B030D-6E8A-4147-A177-3AD203B41FA5}">
                      <a16:colId xmlns:a16="http://schemas.microsoft.com/office/drawing/2014/main" val="87449970"/>
                    </a:ext>
                  </a:extLst>
                </a:gridCol>
                <a:gridCol w="1166120">
                  <a:extLst>
                    <a:ext uri="{9D8B030D-6E8A-4147-A177-3AD203B41FA5}">
                      <a16:colId xmlns:a16="http://schemas.microsoft.com/office/drawing/2014/main" val="3177345207"/>
                    </a:ext>
                  </a:extLst>
                </a:gridCol>
                <a:gridCol w="1166120">
                  <a:extLst>
                    <a:ext uri="{9D8B030D-6E8A-4147-A177-3AD203B41FA5}">
                      <a16:colId xmlns:a16="http://schemas.microsoft.com/office/drawing/2014/main" val="1083949499"/>
                    </a:ext>
                  </a:extLst>
                </a:gridCol>
                <a:gridCol w="1166120">
                  <a:extLst>
                    <a:ext uri="{9D8B030D-6E8A-4147-A177-3AD203B41FA5}">
                      <a16:colId xmlns:a16="http://schemas.microsoft.com/office/drawing/2014/main" val="2528316771"/>
                    </a:ext>
                  </a:extLst>
                </a:gridCol>
                <a:gridCol w="1166120">
                  <a:extLst>
                    <a:ext uri="{9D8B030D-6E8A-4147-A177-3AD203B41FA5}">
                      <a16:colId xmlns:a16="http://schemas.microsoft.com/office/drawing/2014/main" val="2147966925"/>
                    </a:ext>
                  </a:extLst>
                </a:gridCol>
              </a:tblGrid>
              <a:tr h="330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batch size</a:t>
                      </a:r>
                      <a:endParaRPr 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Best = 50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500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08193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총 수행 시간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17.9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26.3 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54.3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193.8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640944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Epoch </a:t>
                      </a:r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횟수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85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253243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(train)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94.2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94.6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94.7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94.8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702505"/>
                  </a:ext>
                </a:extLst>
              </a:tr>
              <a:tr h="33004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(test)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94.0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94.7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94.6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94.6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3998070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7209" y="639867"/>
            <a:ext cx="623451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+mn-ea"/>
              </a:rPr>
              <a:t>Batch size </a:t>
            </a:r>
            <a:r>
              <a:rPr lang="ko-KR" altLang="en-US" sz="1600" b="1" dirty="0" smtClean="0">
                <a:latin typeface="+mn-ea"/>
              </a:rPr>
              <a:t>별 수행 결과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(hidden size = 50)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7209" y="2888798"/>
            <a:ext cx="623451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+mn-ea"/>
              </a:rPr>
              <a:t>Batch size </a:t>
            </a:r>
            <a:r>
              <a:rPr lang="ko-KR" altLang="en-US" sz="1600" b="1" dirty="0" smtClean="0">
                <a:latin typeface="+mn-ea"/>
              </a:rPr>
              <a:t>별 수행 결과 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5156" y="8110661"/>
            <a:ext cx="657149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500" b="1" u="sng" dirty="0" smtClean="0">
                <a:solidFill>
                  <a:srgbClr val="FF0000"/>
                </a:solidFill>
                <a:latin typeface="+mn-ea"/>
              </a:rPr>
              <a:t>정확도와 수행시간이 가장 적절한</a:t>
            </a:r>
            <a:r>
              <a:rPr lang="en-US" altLang="ko-KR" sz="1500" b="1" u="sng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500" b="1" u="sng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500" b="1" u="sng" dirty="0" smtClean="0">
                <a:solidFill>
                  <a:srgbClr val="FF0000"/>
                </a:solidFill>
                <a:latin typeface="+mn-ea"/>
              </a:rPr>
              <a:t>Batch size</a:t>
            </a:r>
            <a:r>
              <a:rPr lang="ko-KR" altLang="en-US" sz="1500" b="1" u="sng" dirty="0" smtClean="0">
                <a:solidFill>
                  <a:srgbClr val="FF0000"/>
                </a:solidFill>
                <a:latin typeface="+mn-ea"/>
              </a:rPr>
              <a:t>를 찾는게 관건이 였습니다</a:t>
            </a:r>
            <a:endParaRPr lang="en-US" altLang="ko-KR" sz="1500" b="1" u="sng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500" b="1" dirty="0" smtClean="0">
                <a:solidFill>
                  <a:srgbClr val="0000FF"/>
                </a:solidFill>
                <a:latin typeface="+mn-ea"/>
              </a:rPr>
              <a:t>1) Batch size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</a:rPr>
              <a:t>를 계속 줄이면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수행 시간은 줄어드는 반면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최대 정확도가 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</a:t>
            </a:r>
            <a:r>
              <a:rPr lang="ko-KR" altLang="en-US" sz="1500" dirty="0" smtClean="0">
                <a:latin typeface="+mn-ea"/>
              </a:rPr>
              <a:t>떨어지는 </a:t>
            </a:r>
            <a:r>
              <a:rPr lang="ko-KR" altLang="en-US" sz="1500" dirty="0" err="1" smtClean="0">
                <a:latin typeface="+mn-ea"/>
              </a:rPr>
              <a:t>임계치가</a:t>
            </a:r>
            <a:r>
              <a:rPr lang="ko-KR" altLang="en-US" sz="1500" dirty="0" smtClean="0">
                <a:latin typeface="+mn-ea"/>
              </a:rPr>
              <a:t> 존재하며</a:t>
            </a:r>
            <a:r>
              <a:rPr lang="en-US" altLang="ko-KR" sz="1500" dirty="0" smtClean="0">
                <a:latin typeface="+mn-ea"/>
              </a:rPr>
              <a:t>, </a:t>
            </a:r>
          </a:p>
          <a:p>
            <a:r>
              <a:rPr lang="en-US" altLang="ko-KR" sz="1500" b="1" dirty="0" smtClean="0">
                <a:solidFill>
                  <a:srgbClr val="0000FF"/>
                </a:solidFill>
                <a:latin typeface="+mn-ea"/>
              </a:rPr>
              <a:t>2)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</a:rPr>
              <a:t>반대로 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</a:rPr>
              <a:t>Batch size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</a:rPr>
              <a:t>를 계속 늘리면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정확도는 약간씩 올라가지만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(</a:t>
            </a:r>
            <a:r>
              <a:rPr lang="ko-KR" altLang="en-US" sz="1500" dirty="0" smtClean="0">
                <a:latin typeface="+mn-ea"/>
              </a:rPr>
              <a:t>큰 차이 없음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 smtClean="0">
                <a:latin typeface="+mn-ea"/>
              </a:rPr>
              <a:t> 수행시간이 높아지는 상황이 발생하여 </a:t>
            </a:r>
            <a:r>
              <a:rPr lang="en-US" altLang="ko-KR" sz="1500" dirty="0" smtClean="0">
                <a:latin typeface="+mn-ea"/>
              </a:rPr>
              <a:t>PC</a:t>
            </a:r>
            <a:r>
              <a:rPr lang="ko-KR" altLang="en-US" sz="1500" dirty="0" smtClean="0">
                <a:latin typeface="+mn-ea"/>
              </a:rPr>
              <a:t>자원을 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 </a:t>
            </a:r>
            <a:r>
              <a:rPr lang="en-US" altLang="ko-KR" sz="1500" dirty="0" smtClean="0">
                <a:latin typeface="+mn-ea"/>
              </a:rPr>
              <a:t>   </a:t>
            </a:r>
            <a:r>
              <a:rPr lang="ko-KR" altLang="en-US" sz="1500" dirty="0" smtClean="0">
                <a:latin typeface="+mn-ea"/>
              </a:rPr>
              <a:t>불필요하게 사용하게 됩니다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5156" y="71036"/>
            <a:ext cx="5391779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9</a:t>
            </a:r>
            <a:r>
              <a:rPr lang="ko-KR" altLang="en-US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주차 과제 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718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batch size </a:t>
            </a:r>
            <a:r>
              <a:rPr lang="ko-KR" altLang="en-US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변화</a:t>
            </a:r>
            <a:endParaRPr lang="ko-KR" altLang="en-US" sz="1718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03" y="6364224"/>
            <a:ext cx="3067597" cy="14961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00" y="6364224"/>
            <a:ext cx="2940406" cy="149613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84" y="3739399"/>
            <a:ext cx="3060129" cy="18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93885"/>
              </p:ext>
            </p:extLst>
          </p:nvPr>
        </p:nvGraphicFramePr>
        <p:xfrm>
          <a:off x="434200" y="2745252"/>
          <a:ext cx="6250154" cy="579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82154">
                  <a:extLst>
                    <a:ext uri="{9D8B030D-6E8A-4147-A177-3AD203B41FA5}">
                      <a16:colId xmlns:a16="http://schemas.microsoft.com/office/drawing/2014/main" val="1500687108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182617413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77060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 size =25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size =50</a:t>
                      </a:r>
                      <a:endParaRPr lang="ko-KR" altLang="en-US" sz="14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7043879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725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size = 100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 Size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= 1000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2866213"/>
                  </a:ext>
                </a:extLst>
              </a:tr>
              <a:tr h="21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0746039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62844"/>
              </p:ext>
            </p:extLst>
          </p:nvPr>
        </p:nvGraphicFramePr>
        <p:xfrm>
          <a:off x="434200" y="1052758"/>
          <a:ext cx="6164310" cy="148037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76514">
                  <a:extLst>
                    <a:ext uri="{9D8B030D-6E8A-4147-A177-3AD203B41FA5}">
                      <a16:colId xmlns:a16="http://schemas.microsoft.com/office/drawing/2014/main" val="87449970"/>
                    </a:ext>
                  </a:extLst>
                </a:gridCol>
                <a:gridCol w="1071949">
                  <a:extLst>
                    <a:ext uri="{9D8B030D-6E8A-4147-A177-3AD203B41FA5}">
                      <a16:colId xmlns:a16="http://schemas.microsoft.com/office/drawing/2014/main" val="3177345207"/>
                    </a:ext>
                  </a:extLst>
                </a:gridCol>
                <a:gridCol w="1071949">
                  <a:extLst>
                    <a:ext uri="{9D8B030D-6E8A-4147-A177-3AD203B41FA5}">
                      <a16:colId xmlns:a16="http://schemas.microsoft.com/office/drawing/2014/main" val="1083949499"/>
                    </a:ext>
                  </a:extLst>
                </a:gridCol>
                <a:gridCol w="1071949">
                  <a:extLst>
                    <a:ext uri="{9D8B030D-6E8A-4147-A177-3AD203B41FA5}">
                      <a16:colId xmlns:a16="http://schemas.microsoft.com/office/drawing/2014/main" val="2528316771"/>
                    </a:ext>
                  </a:extLst>
                </a:gridCol>
                <a:gridCol w="1071949">
                  <a:extLst>
                    <a:ext uri="{9D8B030D-6E8A-4147-A177-3AD203B41FA5}">
                      <a16:colId xmlns:a16="http://schemas.microsoft.com/office/drawing/2014/main" val="2147966925"/>
                    </a:ext>
                  </a:extLst>
                </a:gridCol>
              </a:tblGrid>
              <a:tr h="2960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Hidden</a:t>
                      </a:r>
                      <a:r>
                        <a:rPr 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size</a:t>
                      </a:r>
                      <a:endParaRPr 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Best</a:t>
                      </a:r>
                      <a:r>
                        <a:rPr lang="en-US" altLang="ko-KR" sz="1400" b="1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4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1000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08193"/>
                  </a:ext>
                </a:extLst>
              </a:tr>
              <a:tr h="29607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수행 시간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21.1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24.2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31.8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328.8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640944"/>
                  </a:ext>
                </a:extLst>
              </a:tr>
              <a:tr h="2960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Epoch</a:t>
                      </a:r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횟수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253243"/>
                  </a:ext>
                </a:extLst>
              </a:tr>
              <a:tr h="29607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(train)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94.2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94.6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94.6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92.5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78406"/>
                  </a:ext>
                </a:extLst>
              </a:tr>
              <a:tr h="29607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최대</a:t>
                      </a:r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(test)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94.1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94.5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94.4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92.4</a:t>
                      </a:r>
                      <a:endParaRPr lang="en-US" altLang="ko-KR" sz="1400" b="1" i="0" u="none" strike="noStrike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7321132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7209" y="639867"/>
            <a:ext cx="623451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+mn-ea"/>
              </a:rPr>
              <a:t>Hidden size </a:t>
            </a:r>
            <a:r>
              <a:rPr lang="ko-KR" altLang="en-US" sz="1600" b="1" dirty="0" smtClean="0">
                <a:latin typeface="+mn-ea"/>
              </a:rPr>
              <a:t>별 수행 결과 </a:t>
            </a:r>
            <a:r>
              <a:rPr lang="en-US" altLang="ko-KR" sz="1600" b="1" dirty="0" smtClean="0">
                <a:latin typeface="+mn-ea"/>
              </a:rPr>
              <a:t>(batch size = 50)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7209" y="2765228"/>
            <a:ext cx="623451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+mn-ea"/>
              </a:rPr>
              <a:t>Hidden</a:t>
            </a:r>
            <a:r>
              <a:rPr lang="en-US" altLang="ko-KR" sz="1600" b="1" dirty="0" smtClean="0">
                <a:latin typeface="+mn-ea"/>
              </a:rPr>
              <a:t> size </a:t>
            </a:r>
            <a:r>
              <a:rPr lang="ko-KR" altLang="en-US" sz="1600" b="1" dirty="0" smtClean="0">
                <a:latin typeface="+mn-ea"/>
              </a:rPr>
              <a:t>별 수행 결과  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 smtClean="0">
                <a:latin typeface="+mn-ea"/>
              </a:rPr>
              <a:t>figsize</a:t>
            </a:r>
            <a:r>
              <a:rPr lang="en-US" altLang="ko-KR" sz="1600" b="1" dirty="0" smtClean="0">
                <a:latin typeface="+mn-ea"/>
              </a:rPr>
              <a:t> = 20, 8)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7209" y="8655930"/>
            <a:ext cx="623451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Batch size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와 마찬가지로 적정한 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Hidden size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를 찾는 것이 관건이다</a:t>
            </a:r>
            <a:endParaRPr lang="en-US" altLang="ko-KR" sz="15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1) 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</a:rPr>
              <a:t>Hidden size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</a:rPr>
              <a:t>를 줄이면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수행 시간은 줄어드는 반면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정확도가 떨어집니다</a:t>
            </a:r>
            <a:endParaRPr lang="en-US" altLang="ko-KR" sz="1500" dirty="0" smtClean="0">
              <a:latin typeface="+mn-ea"/>
            </a:endParaRPr>
          </a:p>
          <a:p>
            <a:r>
              <a:rPr lang="en-US" altLang="ko-KR" sz="1500" dirty="0" smtClean="0">
                <a:latin typeface="+mn-ea"/>
              </a:rPr>
              <a:t>2) 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</a:rPr>
              <a:t>Hidden size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</a:rPr>
              <a:t>를 늘리면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err="1" smtClean="0">
                <a:latin typeface="+mn-ea"/>
              </a:rPr>
              <a:t>수행시간도</a:t>
            </a:r>
            <a:r>
              <a:rPr lang="ko-KR" altLang="en-US" sz="1500" dirty="0" smtClean="0">
                <a:latin typeface="+mn-ea"/>
              </a:rPr>
              <a:t> 늘지만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정확도도 오히려 떨어지는 결과가 도출</a:t>
            </a:r>
            <a:r>
              <a:rPr lang="ko-KR" altLang="en-US" sz="1500" dirty="0" smtClean="0">
                <a:latin typeface="+mn-ea"/>
              </a:rPr>
              <a:t> 되었습니다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5156" y="71036"/>
            <a:ext cx="5391779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9</a:t>
            </a:r>
            <a:r>
              <a:rPr lang="ko-KR" altLang="en-US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주차 과제 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2. hidden size </a:t>
            </a:r>
            <a:r>
              <a:rPr lang="ko-KR" altLang="en-US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변화</a:t>
            </a:r>
            <a:endParaRPr lang="ko-KR" altLang="en-US" sz="1718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5" y="3798528"/>
            <a:ext cx="2950008" cy="203290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418" y="6476939"/>
            <a:ext cx="2975173" cy="200901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65" y="6476937"/>
            <a:ext cx="2950007" cy="203290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488" y="3798527"/>
            <a:ext cx="2950008" cy="20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4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778476" y="7416424"/>
            <a:ext cx="5165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55156" y="71036"/>
            <a:ext cx="5391779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9</a:t>
            </a:r>
            <a:r>
              <a:rPr lang="ko-KR" altLang="en-US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주차 과제 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3. </a:t>
            </a:r>
            <a:r>
              <a:rPr lang="ko-KR" altLang="en-US" sz="1718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오버피팅</a:t>
            </a:r>
            <a:endParaRPr lang="ko-KR" altLang="en-US" sz="1718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7209" y="639867"/>
            <a:ext cx="6234510" cy="478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+mn-ea"/>
              </a:rPr>
              <a:t>Size </a:t>
            </a:r>
            <a:r>
              <a:rPr lang="ko-KR" altLang="en-US" sz="1600" b="1" dirty="0" smtClean="0">
                <a:latin typeface="+mn-ea"/>
              </a:rPr>
              <a:t>설정</a:t>
            </a:r>
            <a:r>
              <a:rPr lang="en-US" altLang="ko-KR" sz="1600" b="1" dirty="0" smtClean="0">
                <a:latin typeface="+mn-ea"/>
              </a:rPr>
              <a:t>: </a:t>
            </a:r>
            <a:r>
              <a:rPr lang="ko-KR" altLang="en-US" sz="1600" b="1" dirty="0" smtClean="0">
                <a:latin typeface="+mn-ea"/>
              </a:rPr>
              <a:t>적정한 </a:t>
            </a:r>
            <a:r>
              <a:rPr lang="en-US" altLang="ko-KR" sz="1600" b="1" dirty="0" smtClean="0">
                <a:latin typeface="+mn-ea"/>
              </a:rPr>
              <a:t>Batch/Hidden size</a:t>
            </a:r>
            <a:r>
              <a:rPr lang="ko-KR" altLang="en-US" sz="1600" b="1" dirty="0" smtClean="0">
                <a:latin typeface="+mn-ea"/>
              </a:rPr>
              <a:t>를 구하는 것이 관건이 였습니다</a:t>
            </a:r>
            <a:endParaRPr lang="en-US" altLang="ko-KR" sz="1600" b="1" dirty="0" smtClean="0">
              <a:latin typeface="+mn-ea"/>
            </a:endParaRPr>
          </a:p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600" b="1" dirty="0" smtClean="0">
              <a:latin typeface="+mn-ea"/>
            </a:endParaRPr>
          </a:p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+mn-ea"/>
              </a:rPr>
              <a:t>Batch size over fitting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batch size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클 수록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epoch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값이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Overfitting: Epoch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값이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커질 수록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오버피팅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(overfitting)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발생 확률이 높아 집니다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-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동일한 데이터를 여러 번 학습함으로 인해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정확도가 너무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맞아 들어감으로 인해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overfitting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발생 합니다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ko-KR" sz="1600" b="1" dirty="0"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ko-KR" sz="1600" b="1" dirty="0" smtClean="0"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endParaRPr lang="en-US" altLang="ko-KR" sz="1600" b="1" dirty="0">
              <a:latin typeface="+mn-ea"/>
            </a:endParaRPr>
          </a:p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+mn-ea"/>
              </a:rPr>
              <a:t>Hidden size over fitting</a:t>
            </a:r>
            <a:endParaRPr lang="en-US" altLang="ko-KR" sz="1600" b="1" dirty="0"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hidden layer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size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지나치게 늘리면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테스트 정확도도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떨어지고 테스트 정확도도 떨어지는 결과가 나왔습니다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- hidden size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늘려 지나치게 학습하게 되면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실제로 맞추어야 할 검증 데이터는 정확도가 오히려 떨어지는 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결과가 발생하였습니다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27340"/>
              </p:ext>
            </p:extLst>
          </p:nvPr>
        </p:nvGraphicFramePr>
        <p:xfrm>
          <a:off x="673444" y="6814752"/>
          <a:ext cx="52701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031">
                  <a:extLst>
                    <a:ext uri="{9D8B030D-6E8A-4147-A177-3AD203B41FA5}">
                      <a16:colId xmlns:a16="http://schemas.microsoft.com/office/drawing/2014/main" val="2909558299"/>
                    </a:ext>
                  </a:extLst>
                </a:gridCol>
                <a:gridCol w="1054031">
                  <a:extLst>
                    <a:ext uri="{9D8B030D-6E8A-4147-A177-3AD203B41FA5}">
                      <a16:colId xmlns:a16="http://schemas.microsoft.com/office/drawing/2014/main" val="1480768379"/>
                    </a:ext>
                  </a:extLst>
                </a:gridCol>
                <a:gridCol w="1054031">
                  <a:extLst>
                    <a:ext uri="{9D8B030D-6E8A-4147-A177-3AD203B41FA5}">
                      <a16:colId xmlns:a16="http://schemas.microsoft.com/office/drawing/2014/main" val="1171517334"/>
                    </a:ext>
                  </a:extLst>
                </a:gridCol>
                <a:gridCol w="1054031">
                  <a:extLst>
                    <a:ext uri="{9D8B030D-6E8A-4147-A177-3AD203B41FA5}">
                      <a16:colId xmlns:a16="http://schemas.microsoft.com/office/drawing/2014/main" val="3598738429"/>
                    </a:ext>
                  </a:extLst>
                </a:gridCol>
                <a:gridCol w="1054031">
                  <a:extLst>
                    <a:ext uri="{9D8B030D-6E8A-4147-A177-3AD203B41FA5}">
                      <a16:colId xmlns:a16="http://schemas.microsoft.com/office/drawing/2014/main" val="75253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 Batch</a:t>
                      </a:r>
                      <a:r>
                        <a:rPr lang="en-US" altLang="ko-KR" baseline="0" dirty="0" smtClean="0"/>
                        <a:t>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4321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678380" y="6364310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dataset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02487" y="723502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dirty="0" smtClean="0">
                <a:latin typeface="+mn-ea"/>
              </a:rPr>
              <a:t>1 Epoch</a:t>
            </a:r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520810" y="3059954"/>
            <a:ext cx="532730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solidFill>
                  <a:srgbClr val="0000FF"/>
                </a:solidFill>
              </a:rPr>
              <a:t>iter_per_epoch</a:t>
            </a:r>
            <a:r>
              <a:rPr lang="ko-KR" altLang="en-US" sz="1500" b="1" dirty="0">
                <a:solidFill>
                  <a:srgbClr val="0000FF"/>
                </a:solidFill>
              </a:rPr>
              <a:t> = </a:t>
            </a:r>
            <a:r>
              <a:rPr lang="ko-KR" altLang="en-US" sz="1500" b="1" dirty="0" err="1">
                <a:solidFill>
                  <a:srgbClr val="0000FF"/>
                </a:solidFill>
              </a:rPr>
              <a:t>max</a:t>
            </a:r>
            <a:r>
              <a:rPr lang="ko-KR" altLang="en-US" sz="1500" b="1" dirty="0">
                <a:solidFill>
                  <a:srgbClr val="0000FF"/>
                </a:solidFill>
              </a:rPr>
              <a:t>(</a:t>
            </a:r>
            <a:r>
              <a:rPr lang="ko-KR" altLang="en-US" sz="1500" b="1" dirty="0" err="1">
                <a:solidFill>
                  <a:srgbClr val="0000FF"/>
                </a:solidFill>
              </a:rPr>
              <a:t>train_size</a:t>
            </a:r>
            <a:r>
              <a:rPr lang="ko-KR" altLang="en-US" sz="1500" b="1" dirty="0">
                <a:solidFill>
                  <a:srgbClr val="0000FF"/>
                </a:solidFill>
              </a:rPr>
              <a:t> / </a:t>
            </a:r>
            <a:r>
              <a:rPr lang="ko-KR" altLang="en-US" sz="1500" b="1" dirty="0" err="1">
                <a:solidFill>
                  <a:srgbClr val="0000FF"/>
                </a:solidFill>
              </a:rPr>
              <a:t>batch_size</a:t>
            </a:r>
            <a:r>
              <a:rPr lang="ko-KR" altLang="en-US" sz="1500" b="1" dirty="0">
                <a:solidFill>
                  <a:srgbClr val="0000FF"/>
                </a:solidFill>
              </a:rPr>
              <a:t>, 1</a:t>
            </a:r>
            <a:r>
              <a:rPr lang="ko-KR" altLang="en-US" sz="1500" b="1" dirty="0" smtClean="0">
                <a:solidFill>
                  <a:srgbClr val="0000FF"/>
                </a:solidFill>
              </a:rPr>
              <a:t>)</a:t>
            </a:r>
            <a:endParaRPr lang="en-US" altLang="ko-KR" sz="1500" b="1" dirty="0" smtClean="0">
              <a:solidFill>
                <a:srgbClr val="0000FF"/>
              </a:solidFill>
            </a:endParaRPr>
          </a:p>
          <a:p>
            <a:r>
              <a:rPr lang="en-US" altLang="ko-KR" sz="15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500" b="1" dirty="0" smtClean="0">
                <a:solidFill>
                  <a:srgbClr val="0000FF"/>
                </a:solidFill>
              </a:rPr>
              <a:t>→ </a:t>
            </a:r>
            <a:r>
              <a:rPr lang="en-US" altLang="ko-KR" sz="1500" b="1" dirty="0" smtClean="0">
                <a:solidFill>
                  <a:srgbClr val="0000FF"/>
                </a:solidFill>
              </a:rPr>
              <a:t>Batch size</a:t>
            </a:r>
            <a:r>
              <a:rPr lang="ko-KR" altLang="en-US" sz="1500" b="1" dirty="0" smtClean="0">
                <a:solidFill>
                  <a:srgbClr val="0000FF"/>
                </a:solidFill>
              </a:rPr>
              <a:t>가 작을 수록 </a:t>
            </a:r>
            <a:r>
              <a:rPr lang="en-US" altLang="ko-KR" sz="1500" b="1" dirty="0" smtClean="0">
                <a:solidFill>
                  <a:srgbClr val="0000FF"/>
                </a:solidFill>
              </a:rPr>
              <a:t>epoch</a:t>
            </a:r>
            <a:r>
              <a:rPr lang="ko-KR" altLang="en-US" sz="1500" b="1" dirty="0" smtClean="0">
                <a:solidFill>
                  <a:srgbClr val="0000FF"/>
                </a:solidFill>
              </a:rPr>
              <a:t>값은 커짐</a:t>
            </a:r>
            <a:endParaRPr lang="en-US" altLang="ko-KR" sz="1500" b="1" dirty="0" smtClean="0">
              <a:solidFill>
                <a:srgbClr val="0000FF"/>
              </a:solidFill>
            </a:endParaRPr>
          </a:p>
          <a:p>
            <a:endParaRPr lang="ko-KR" altLang="en-US" sz="1500" b="1" dirty="0">
              <a:solidFill>
                <a:srgbClr val="0000FF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4" y="8036708"/>
            <a:ext cx="5103631" cy="152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34142</TotalTime>
  <Words>420</Words>
  <Application>Microsoft Office PowerPoint</Application>
  <PresentationFormat>A4 용지(210x297mm)</PresentationFormat>
  <Paragraphs>101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김병근</dc:creator>
  <cp:lastModifiedBy>BK</cp:lastModifiedBy>
  <cp:revision>319</cp:revision>
  <cp:lastPrinted>2017-08-16T08:22:28Z</cp:lastPrinted>
  <dcterms:created xsi:type="dcterms:W3CDTF">2017-07-13T01:16:59Z</dcterms:created>
  <dcterms:modified xsi:type="dcterms:W3CDTF">2021-05-03T09:37:41Z</dcterms:modified>
</cp:coreProperties>
</file>