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6" r:id="rId2"/>
    <p:sldId id="289" r:id="rId3"/>
    <p:sldId id="291" r:id="rId4"/>
  </p:sldIdLst>
  <p:sldSz cx="6858000" cy="9906000" type="A4"/>
  <p:notesSz cx="6797675" cy="9928225"/>
  <p:defaultTextStyle>
    <a:defPPr>
      <a:defRPr lang="en-US"/>
    </a:defPPr>
    <a:lvl1pPr marL="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1pPr>
    <a:lvl2pPr marL="51888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2pPr>
    <a:lvl3pPr marL="1037777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3pPr>
    <a:lvl4pPr marL="1556665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4pPr>
    <a:lvl5pPr marL="2075553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5pPr>
    <a:lvl6pPr marL="2594441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6pPr>
    <a:lvl7pPr marL="3113330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7pPr>
    <a:lvl8pPr marL="3632218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8pPr>
    <a:lvl9pPr marL="4151106" algn="l" defTabSz="518888" rtl="0" eaLnBrk="1" latinLnBrk="0" hangingPunct="1">
      <a:defRPr sz="20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6400" autoAdjust="0"/>
  </p:normalViewPr>
  <p:slideViewPr>
    <p:cSldViewPr snapToGrid="0">
      <p:cViewPr varScale="1">
        <p:scale>
          <a:sx n="78" d="100"/>
          <a:sy n="78" d="100"/>
        </p:scale>
        <p:origin x="3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27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5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292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슬로건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172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워로직스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0" y="552764"/>
            <a:ext cx="6858000" cy="0"/>
          </a:xfrm>
          <a:prstGeom prst="line">
            <a:avLst/>
          </a:prstGeom>
          <a:ln w="25400">
            <a:solidFill>
              <a:srgbClr val="8C8C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3158166" y="9542451"/>
            <a:ext cx="538930" cy="252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9" b="1" dirty="0" smtClean="0">
                <a:solidFill>
                  <a:srgbClr val="0033CC"/>
                </a:solidFill>
                <a:latin typeface="+mn-ea"/>
                <a:ea typeface="+mn-ea"/>
              </a:rPr>
              <a:t>-</a:t>
            </a:r>
            <a:r>
              <a:rPr lang="en-US" altLang="ko-KR" sz="909" b="1" baseline="0" dirty="0" smtClean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fld id="{C1580AE3-8FE4-4986-A741-F9C4F92A36DA}" type="slidenum">
              <a:rPr lang="en-US" altLang="ko-KR" sz="1039" b="1" smtClean="0">
                <a:solidFill>
                  <a:srgbClr val="0033CC"/>
                </a:solidFill>
                <a:latin typeface="+mn-ea"/>
                <a:ea typeface="+mn-ea"/>
              </a:rPr>
              <a:t>‹#›</a:t>
            </a:fld>
            <a:r>
              <a:rPr lang="en-US" altLang="ko-KR" sz="909" b="1" dirty="0" smtClean="0">
                <a:latin typeface="+mn-ea"/>
                <a:ea typeface="+mn-ea"/>
              </a:rPr>
              <a:t> -</a:t>
            </a:r>
            <a:endParaRPr lang="ko-KR" altLang="en-US" sz="909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4615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39">
          <p15:clr>
            <a:srgbClr val="FBAE40"/>
          </p15:clr>
        </p15:guide>
        <p15:guide id="2" pos="4525">
          <p15:clr>
            <a:srgbClr val="FBAE40"/>
          </p15:clr>
        </p15:guide>
        <p15:guide id="3" pos="23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6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3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8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18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3C-0A22-47E8-91DF-A2126AC68DBC}" type="datetimeFigureOut">
              <a:rPr lang="ko-KR" altLang="en-US" smtClean="0"/>
              <a:t>2021-05-12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4BE6-53DF-46DE-9ECB-CB23127AF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76923" y="2094473"/>
            <a:ext cx="5904180" cy="582506"/>
            <a:chOff x="800327" y="477366"/>
            <a:chExt cx="8137541" cy="908273"/>
          </a:xfrm>
        </p:grpSpPr>
        <p:sp>
          <p:nvSpPr>
            <p:cNvPr id="15" name="TextBox 3"/>
            <p:cNvSpPr txBox="1">
              <a:spLocks noChangeArrowheads="1"/>
            </p:cNvSpPr>
            <p:nvPr/>
          </p:nvSpPr>
          <p:spPr bwMode="auto">
            <a:xfrm>
              <a:off x="800327" y="556358"/>
              <a:ext cx="8137541" cy="719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ko-KR" altLang="en-US" sz="2400" b="1" dirty="0" err="1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다층신경망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 </a:t>
              </a:r>
              <a:r>
                <a:rPr lang="en-US" altLang="ko-KR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-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 배치 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및 </a:t>
              </a:r>
              <a:r>
                <a:rPr lang="ko-KR" altLang="en-US" sz="24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은닉층</a:t>
              </a:r>
              <a:r>
                <a:rPr lang="ko-KR" altLang="en-US" sz="24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 </a:t>
              </a:r>
              <a:r>
                <a:rPr lang="ko-KR" altLang="en-US" sz="24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charset="0"/>
                </a:rPr>
                <a:t>크기에 따른 영향</a:t>
              </a:r>
              <a:endPara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149558" y="477366"/>
              <a:ext cx="744264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1149558" y="1385639"/>
              <a:ext cx="7442644" cy="0"/>
            </a:xfrm>
            <a:prstGeom prst="line">
              <a:avLst/>
            </a:prstGeom>
            <a:noFill/>
            <a:ln w="38100" cmpd="dbl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 sz="360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2382872" y="6250717"/>
            <a:ext cx="20922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2020254013</a:t>
            </a:r>
          </a:p>
          <a:p>
            <a:pPr algn="ctr"/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김병근</a:t>
            </a:r>
            <a:endParaRPr lang="en-US" altLang="ko-KR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  <a:p>
            <a:pPr algn="ctr"/>
            <a:endParaRPr lang="en-US" altLang="ko-KR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  <a:p>
            <a:pPr algn="ctr"/>
            <a:r>
              <a:rPr lang="en-US" altLang="ko-KR" sz="1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2021.5.12</a:t>
            </a:r>
            <a:endParaRPr lang="en-US" altLang="ko-KR" sz="1800" b="1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30311" y="1730300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charset="0"/>
              </a:rPr>
              <a:t>딥러닝 실제</a:t>
            </a:r>
            <a:endParaRPr lang="ko-KR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97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0679"/>
              </p:ext>
            </p:extLst>
          </p:nvPr>
        </p:nvGraphicFramePr>
        <p:xfrm>
          <a:off x="434200" y="2374545"/>
          <a:ext cx="6250154" cy="58417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82154">
                  <a:extLst>
                    <a:ext uri="{9D8B030D-6E8A-4147-A177-3AD203B41FA5}">
                      <a16:colId xmlns:a16="http://schemas.microsoft.com/office/drawing/2014/main" val="1500687108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182617413"/>
                    </a:ext>
                  </a:extLst>
                </a:gridCol>
              </a:tblGrid>
              <a:tr h="49057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+mj-ea"/>
                        <a:ea typeface="+mj-ea"/>
                      </a:endParaRPr>
                    </a:p>
                  </a:txBody>
                  <a:tcP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67706036"/>
                  </a:ext>
                </a:extLst>
              </a:tr>
              <a:tr h="338583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Batch size </a:t>
                      </a:r>
                      <a:r>
                        <a:rPr lang="en-US" altLang="ko-KR" sz="1400" b="0" dirty="0" smtClean="0">
                          <a:latin typeface="+mj-ea"/>
                          <a:ea typeface="+mj-ea"/>
                        </a:rPr>
                        <a:t>=</a:t>
                      </a:r>
                      <a:r>
                        <a:rPr lang="en-US" altLang="ko-KR" sz="1400" b="0" baseline="0" dirty="0" smtClean="0">
                          <a:latin typeface="+mj-ea"/>
                          <a:ea typeface="+mj-ea"/>
                        </a:rPr>
                        <a:t> 512, Hidden layer size = 100</a:t>
                      </a:r>
                      <a:endParaRPr lang="ko-KR" altLang="en-US" sz="1400" b="0" dirty="0">
                        <a:latin typeface="+mj-ea"/>
                        <a:ea typeface="+mj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 smtClean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87043879"/>
                  </a:ext>
                </a:extLst>
              </a:tr>
              <a:tr h="2303960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172543"/>
                  </a:ext>
                </a:extLst>
              </a:tr>
              <a:tr h="338583">
                <a:tc gridSpan="2">
                  <a:txBody>
                    <a:bodyPr/>
                    <a:lstStyle/>
                    <a:p>
                      <a:pPr marL="0" marR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 smtClean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Batch size = 128, Hidden layer size = 50</a:t>
                      </a:r>
                      <a:endParaRPr lang="ko-KR" altLang="en-US" sz="1400" b="1" kern="1200" dirty="0" smtClean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96791"/>
                  </a:ext>
                </a:extLst>
              </a:tr>
              <a:tr h="2370081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+mj-ea"/>
                        <a:ea typeface="+mj-ea"/>
                      </a:endParaRP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341879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78487"/>
              </p:ext>
            </p:extLst>
          </p:nvPr>
        </p:nvGraphicFramePr>
        <p:xfrm>
          <a:off x="454478" y="903849"/>
          <a:ext cx="5459972" cy="145629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88870">
                  <a:extLst>
                    <a:ext uri="{9D8B030D-6E8A-4147-A177-3AD203B41FA5}">
                      <a16:colId xmlns:a16="http://schemas.microsoft.com/office/drawing/2014/main" val="87449970"/>
                    </a:ext>
                  </a:extLst>
                </a:gridCol>
                <a:gridCol w="1785551">
                  <a:extLst>
                    <a:ext uri="{9D8B030D-6E8A-4147-A177-3AD203B41FA5}">
                      <a16:colId xmlns:a16="http://schemas.microsoft.com/office/drawing/2014/main" val="3177345207"/>
                    </a:ext>
                  </a:extLst>
                </a:gridCol>
                <a:gridCol w="1785551">
                  <a:extLst>
                    <a:ext uri="{9D8B030D-6E8A-4147-A177-3AD203B41FA5}">
                      <a16:colId xmlns:a16="http://schemas.microsoft.com/office/drawing/2014/main" val="2147966925"/>
                    </a:ext>
                  </a:extLst>
                </a:gridCol>
              </a:tblGrid>
              <a:tr h="291258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08193"/>
                  </a:ext>
                </a:extLst>
              </a:tr>
              <a:tr h="29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batch size</a:t>
                      </a:r>
                      <a:endParaRPr 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512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128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997941"/>
                  </a:ext>
                </a:extLst>
              </a:tr>
              <a:tr h="29125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hidden</a:t>
                      </a:r>
                      <a:r>
                        <a:rPr lang="en-US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 layer size</a:t>
                      </a:r>
                      <a:endParaRPr 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50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498949"/>
                  </a:ext>
                </a:extLst>
              </a:tr>
              <a:tr h="29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총 수행 시간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1" u="none" strike="noStrike" dirty="0" smtClean="0">
                          <a:effectLst/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1400" b="1" u="none" strike="noStrike" dirty="0" smtClean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173.2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effectLst/>
                          <a:latin typeface="+mn-ea"/>
                          <a:ea typeface="+mn-ea"/>
                        </a:rPr>
                        <a:t>315.45</a:t>
                      </a:r>
                      <a:endParaRPr lang="en-US" altLang="ko-KR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640944"/>
                  </a:ext>
                </a:extLst>
              </a:tr>
              <a:tr h="291258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정확도</a:t>
                      </a:r>
                      <a:r>
                        <a:rPr lang="en-US" altLang="ko-KR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(accuracy</a:t>
                      </a:r>
                      <a:r>
                        <a:rPr lang="en-US" altLang="ko-KR" sz="1400" b="1" i="0" u="none" strike="noStrike" baseline="0" dirty="0" smtClean="0">
                          <a:effectLst/>
                          <a:latin typeface="+mn-ea"/>
                          <a:ea typeface="+mn-ea"/>
                        </a:rPr>
                        <a:t>)(%)</a:t>
                      </a:r>
                      <a:endParaRPr lang="ko-KR" altLang="en-US" sz="14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97.79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97.37</a:t>
                      </a:r>
                      <a:endParaRPr lang="en-US" altLang="ko-KR" sz="14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98070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7209" y="639867"/>
            <a:ext cx="623451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+mn-ea"/>
              </a:rPr>
              <a:t>SIZE </a:t>
            </a:r>
            <a:r>
              <a:rPr lang="ko-KR" altLang="en-US" sz="1600" b="1" dirty="0" smtClean="0">
                <a:latin typeface="+mn-ea"/>
              </a:rPr>
              <a:t>별 수행 </a:t>
            </a:r>
            <a:r>
              <a:rPr lang="ko-KR" altLang="en-US" sz="1600" b="1" dirty="0" smtClean="0">
                <a:latin typeface="+mn-ea"/>
              </a:rPr>
              <a:t>결과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7209" y="2518093"/>
            <a:ext cx="623451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04627" indent="-204627" eaLnBrk="0" hangingPunct="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altLang="ko-KR" sz="1600" b="1" dirty="0" smtClean="0">
                <a:latin typeface="+mn-ea"/>
              </a:rPr>
              <a:t>SIZE </a:t>
            </a:r>
            <a:r>
              <a:rPr lang="ko-KR" altLang="en-US" sz="1600" b="1" dirty="0" smtClean="0">
                <a:latin typeface="+mn-ea"/>
              </a:rPr>
              <a:t>별 수행 </a:t>
            </a:r>
            <a:r>
              <a:rPr lang="ko-KR" altLang="en-US" sz="1600" b="1" dirty="0" smtClean="0">
                <a:latin typeface="+mn-ea"/>
              </a:rPr>
              <a:t>결과 </a:t>
            </a:r>
            <a:r>
              <a:rPr lang="en-US" altLang="ko-KR" sz="1600" b="1" dirty="0" smtClean="0">
                <a:latin typeface="+mn-ea"/>
              </a:rPr>
              <a:t>(</a:t>
            </a:r>
            <a:r>
              <a:rPr lang="en-US" altLang="ko-KR" sz="1600" b="1" dirty="0" err="1" smtClean="0">
                <a:latin typeface="+mn-ea"/>
              </a:rPr>
              <a:t>Heatmap</a:t>
            </a:r>
            <a:r>
              <a:rPr lang="en-US" altLang="ko-KR" sz="1600" b="1" dirty="0" smtClean="0">
                <a:latin typeface="+mn-ea"/>
              </a:rPr>
              <a:t>)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55156" y="8258946"/>
            <a:ext cx="657149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결론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:</a:t>
            </a:r>
          </a:p>
          <a:p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한번에 처리할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Batch size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를 줄이고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(512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→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128),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은닉층도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줄였으나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(100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→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50)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정확도는 떨어지고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수행 시간도 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2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배 가량 증가하는 단점을 보였다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batch size 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감소 시 → </a:t>
            </a:r>
            <a:r>
              <a:rPr lang="ko-KR" altLang="en-US" sz="1400" b="1" dirty="0" err="1" smtClean="0">
                <a:solidFill>
                  <a:srgbClr val="0000FF"/>
                </a:solidFill>
                <a:latin typeface="+mn-ea"/>
              </a:rPr>
              <a:t>수행시간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(PC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자원</a:t>
            </a:r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이 증가하고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ko-KR" sz="1400" b="1" dirty="0" smtClean="0">
                <a:solidFill>
                  <a:srgbClr val="0000FF"/>
                </a:solidFill>
                <a:latin typeface="+mn-ea"/>
              </a:rPr>
              <a:t>Hidden layer size</a:t>
            </a:r>
            <a:r>
              <a:rPr lang="ko-KR" altLang="en-US" sz="1400" b="1" dirty="0" smtClean="0">
                <a:solidFill>
                  <a:srgbClr val="0000FF"/>
                </a:solidFill>
                <a:latin typeface="+mn-ea"/>
              </a:rPr>
              <a:t> 감소 시 → 정확도가 감소하는 것으로 판단 됨</a:t>
            </a:r>
            <a:endParaRPr lang="en-US" altLang="ko-KR" sz="14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5156" y="71036"/>
            <a:ext cx="5391779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과제 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1</a:t>
            </a:r>
            <a:r>
              <a:rPr lang="en-US" altLang="ko-KR" sz="1718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batch 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size, Hidden layer size </a:t>
            </a: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변화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(4-4.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py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)</a:t>
            </a:r>
            <a:endParaRPr lang="ko-KR" altLang="en-US" sz="1718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00" y="3227476"/>
            <a:ext cx="3038049" cy="21649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438" y="3297073"/>
            <a:ext cx="2992824" cy="149244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8" y="5913353"/>
            <a:ext cx="3017771" cy="215047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438" y="6022265"/>
            <a:ext cx="2992824" cy="14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6498" y="714139"/>
            <a:ext cx="6771502" cy="906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sklearn.datasets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fetch_openml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sklearn.neural_network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MLPClassifier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np</a:t>
            </a:r>
          </a:p>
          <a:p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time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 =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time.time</a:t>
            </a:r>
            <a:r>
              <a:rPr lang="en-US" altLang="ko-KR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 </a:t>
            </a:r>
            <a:r>
              <a:rPr lang="ko-KR" altLang="en-US" sz="11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수행시간</a:t>
            </a:r>
            <a:r>
              <a:rPr lang="ko-KR" altLang="en-US" sz="11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측정을 위해 </a:t>
            </a:r>
            <a:r>
              <a:rPr lang="en-US" altLang="ko-KR" sz="11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TIME </a:t>
            </a:r>
            <a:r>
              <a:rPr lang="ko-KR" altLang="en-US" sz="11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기록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MNIST 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데이터셋을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읽고 훈련 집합과 테스트 집합으로 분할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scykit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learn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 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손글시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데이터셋을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받아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변수에 저장하고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fetch_openml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'mnist_784'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#shape (70000, 784)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mnist.data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mnist.data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255.0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 전처리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(RGB=255,255,255)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 나눠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0 or 1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 바꾸는 데이터 정규화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#feature: train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 분할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(0~6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만장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~7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만장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mnist.data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60000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];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mnist.data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60000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</a:t>
            </a:r>
          </a:p>
          <a:p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#target: train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(0~6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만장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~7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만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y_train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=np.int16(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mnist.target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[: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60000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]);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=np.int16(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mnist.target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60000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:])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 MLP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분류기 모델을 학습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(multi layer perceptron)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MLPClassifier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hidden_layer_sizes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#100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 뉴런을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 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은닉층으로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설정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learning_rate_init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단계별로 움직이는 학습 속도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batch_size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한번에 처리할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 size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max_iter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최대 반복 횟수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solver=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sz="1100" dirty="0" err="1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 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가중치 최적화를 위해 사용하는 함수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trainning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시간 및 평가에 유리한 알고리즘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              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verbose=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mlp.fit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x_train,y_train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 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 실행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테스트 집합으로 예측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mlp.predict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학습 결과를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x_test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dataset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으로 예측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혼동 행렬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=np.int16) 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#0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생성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(shape = 10*10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행렬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dtype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int16, order=default)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(res)):   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[res[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]][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]]+=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예측결과와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 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y_test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 혼동 행렬 구성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 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계산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no_correct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no_correct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혼동 행렬에서 행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렬이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같은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 값의 합계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accuracy=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no_correct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ko-KR" sz="1100" dirty="0" err="1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(res)  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정확도 계산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전체 데이터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 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혼동 행렬의 </a:t>
            </a:r>
            <a:r>
              <a:rPr lang="ko-KR" altLang="en-US" sz="1100" dirty="0" err="1" smtClean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정답값</a:t>
            </a:r>
            <a:endParaRPr lang="en-US" altLang="ko-KR" sz="1100" dirty="0" smtClean="0">
              <a:solidFill>
                <a:srgbClr val="008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테스트 집합에 대한 </a:t>
            </a:r>
            <a:r>
              <a:rPr lang="ko-KR" altLang="en-US" sz="1100" dirty="0" err="1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정확률은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accuracy*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"%</a:t>
            </a:r>
            <a:r>
              <a:rPr lang="ko-KR" altLang="en-US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100" dirty="0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ko-KR" altLang="en-US" sz="1100" dirty="0" err="1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수행시간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{0}</a:t>
            </a:r>
            <a:r>
              <a:rPr lang="ko-KR" altLang="en-US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초</a:t>
            </a:r>
            <a:r>
              <a:rPr lang="en-US" altLang="ko-KR" sz="1100" dirty="0">
                <a:solidFill>
                  <a:srgbClr val="A3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ko-KR" sz="1100" dirty="0">
                <a:solidFill>
                  <a:srgbClr val="795E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time.time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 - start)))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혼동 </a:t>
            </a:r>
            <a:r>
              <a:rPr lang="ko-KR" altLang="en-US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행열을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graph</a:t>
            </a:r>
            <a:r>
              <a:rPr lang="ko-KR" altLang="en-US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 표현</a:t>
            </a:r>
            <a:endParaRPr lang="ko-KR" alt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>
                <a:solidFill>
                  <a:srgbClr val="AF00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en-US" altLang="ko-KR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plt.figure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figsize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sns.set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font_scale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>
                <a:solidFill>
                  <a:srgbClr val="09885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sns.heatmap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altLang="ko-KR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11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altLang="ko-KR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   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ko-KR" sz="1100" dirty="0" err="1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r>
              <a:rPr lang="en-US" altLang="ko-KR" sz="11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graph</a:t>
            </a:r>
            <a:endParaRPr lang="en-US" altLang="ko-KR" sz="11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55156" y="71036"/>
            <a:ext cx="5391779" cy="40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과제 </a:t>
            </a:r>
            <a:r>
              <a:rPr lang="en-US" altLang="ko-KR" sz="1718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. 4-4.py </a:t>
            </a:r>
            <a:r>
              <a:rPr lang="ko-KR" altLang="en-US" sz="1718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Arial" panose="020B0604020202020204" pitchFamily="34" charset="0"/>
              </a:rPr>
              <a:t>소스 동작 설명</a:t>
            </a:r>
            <a:endParaRPr lang="ko-KR" altLang="en-US" sz="1718" b="1" dirty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01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35111</TotalTime>
  <Words>144</Words>
  <Application>Microsoft Office PowerPoint</Application>
  <PresentationFormat>A4 용지(210x297mm)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나눔스퀘어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김병근</dc:creator>
  <cp:lastModifiedBy>BK</cp:lastModifiedBy>
  <cp:revision>327</cp:revision>
  <cp:lastPrinted>2017-08-16T08:22:28Z</cp:lastPrinted>
  <dcterms:created xsi:type="dcterms:W3CDTF">2017-07-13T01:16:59Z</dcterms:created>
  <dcterms:modified xsi:type="dcterms:W3CDTF">2021-05-13T00:00:56Z</dcterms:modified>
</cp:coreProperties>
</file>