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77" r:id="rId4"/>
    <p:sldId id="278" r:id="rId5"/>
    <p:sldId id="279" r:id="rId6"/>
    <p:sldId id="28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0" y="691981"/>
            <a:ext cx="9144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62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98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78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5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38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77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28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4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90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5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22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BB2AC-9A42-4305-BA42-1F8BA0C528CB}" type="datetimeFigureOut">
              <a:rPr lang="ko-KR" altLang="en-US" smtClean="0"/>
              <a:t>2021-04-01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D50C2-E5E0-492F-AF41-269BBE2337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13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3520916" y="1263389"/>
            <a:ext cx="5426974" cy="5297319"/>
            <a:chOff x="3288160" y="1271702"/>
            <a:chExt cx="5426974" cy="529731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8160" y="1271702"/>
              <a:ext cx="5426974" cy="5297319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366654" y="3266902"/>
              <a:ext cx="5348480" cy="2272084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48797" y="4803597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(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과제</a:t>
              </a:r>
              <a:endParaRPr lang="en-US" altLang="ko-KR" dirty="0" smtClean="0">
                <a:solidFill>
                  <a:schemeClr val="bg1"/>
                </a:solidFill>
              </a:endParaRPr>
            </a:p>
            <a:p>
              <a:r>
                <a:rPr lang="ko-KR" altLang="en-US" dirty="0" smtClean="0">
                  <a:solidFill>
                    <a:schemeClr val="bg1"/>
                  </a:solidFill>
                </a:rPr>
                <a:t>제외</a:t>
              </a:r>
              <a:r>
                <a:rPr lang="en-US" altLang="ko-KR" dirty="0" smtClean="0">
                  <a:solidFill>
                    <a:schemeClr val="bg1"/>
                  </a:solidFill>
                </a:rPr>
                <a:t>)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1.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과제 선정 내용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6290" y="788200"/>
            <a:ext cx="4482222" cy="230832"/>
            <a:chOff x="316290" y="788200"/>
            <a:chExt cx="4482222" cy="230832"/>
          </a:xfrm>
        </p:grpSpPr>
        <p:sp>
          <p:nvSpPr>
            <p:cNvPr id="10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420628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인사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/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복리후생 규정 중</a:t>
              </a:r>
              <a:r>
                <a:rPr lang="en-US" altLang="ko-KR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, 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자사 </a:t>
              </a:r>
              <a:r>
                <a:rPr lang="ko-KR" altLang="en-US" sz="1500" b="1" kern="0" spc="-5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경조사비용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지급 기준</a:t>
              </a:r>
              <a:endParaRPr lang="ko-KR" altLang="en-US" sz="150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82733"/>
              </p:ext>
            </p:extLst>
          </p:nvPr>
        </p:nvGraphicFramePr>
        <p:xfrm>
          <a:off x="266683" y="2152541"/>
          <a:ext cx="2249199" cy="338644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249199">
                  <a:extLst>
                    <a:ext uri="{9D8B030D-6E8A-4147-A177-3AD203B41FA5}">
                      <a16:colId xmlns:a16="http://schemas.microsoft.com/office/drawing/2014/main" val="3060482585"/>
                    </a:ext>
                  </a:extLst>
                </a:gridCol>
              </a:tblGrid>
              <a:tr h="44878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인사</a:t>
                      </a:r>
                      <a:r>
                        <a:rPr lang="en-US" altLang="ko-KR" sz="13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b="1" u="none" strike="noStrike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복리후생 규정</a:t>
                      </a:r>
                      <a:endParaRPr lang="ko-KR" altLang="en-US" sz="1300" b="1" i="0" u="none" strike="noStrik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694437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채용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복무 규정</a:t>
                      </a:r>
                      <a:endParaRPr lang="ko-KR" altLang="en-US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045865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포상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징계 규정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304614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근태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퇴직 규정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076685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휴일</a:t>
                      </a:r>
                      <a:r>
                        <a:rPr lang="en-US" altLang="ko-KR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휴가 실시 기준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449553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 규정</a:t>
                      </a:r>
                      <a:endParaRPr lang="en-US" altLang="ko-KR" sz="12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901582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인사평가 규정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107678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인사 체계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471661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장학 제도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659797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복리 제도</a:t>
                      </a:r>
                      <a:endParaRPr lang="en-US" altLang="ko-KR" sz="12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789940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경조 제도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602822"/>
                  </a:ext>
                </a:extLst>
              </a:tr>
              <a:tr h="26706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직원 대여금 제도</a:t>
                      </a:r>
                    </a:p>
                  </a:txBody>
                  <a:tcPr marL="7620" marR="7620" marT="7620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09596"/>
                  </a:ext>
                </a:extLst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515882" y="5170516"/>
            <a:ext cx="1165671" cy="13901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2515882" y="1787236"/>
            <a:ext cx="1165671" cy="33832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7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340886"/>
              </p:ext>
            </p:extLst>
          </p:nvPr>
        </p:nvGraphicFramePr>
        <p:xfrm>
          <a:off x="682400" y="1744814"/>
          <a:ext cx="8208042" cy="4894368"/>
        </p:xfrm>
        <a:graphic>
          <a:graphicData uri="http://schemas.openxmlformats.org/drawingml/2006/table">
            <a:tbl>
              <a:tblPr/>
              <a:tblGrid>
                <a:gridCol w="944559">
                  <a:extLst>
                    <a:ext uri="{9D8B030D-6E8A-4147-A177-3AD203B41FA5}">
                      <a16:colId xmlns:a16="http://schemas.microsoft.com/office/drawing/2014/main" val="3990659293"/>
                    </a:ext>
                  </a:extLst>
                </a:gridCol>
                <a:gridCol w="944559">
                  <a:extLst>
                    <a:ext uri="{9D8B030D-6E8A-4147-A177-3AD203B41FA5}">
                      <a16:colId xmlns:a16="http://schemas.microsoft.com/office/drawing/2014/main" val="3534172454"/>
                    </a:ext>
                  </a:extLst>
                </a:gridCol>
                <a:gridCol w="1666097">
                  <a:extLst>
                    <a:ext uri="{9D8B030D-6E8A-4147-A177-3AD203B41FA5}">
                      <a16:colId xmlns:a16="http://schemas.microsoft.com/office/drawing/2014/main" val="3676716894"/>
                    </a:ext>
                  </a:extLst>
                </a:gridCol>
                <a:gridCol w="944559">
                  <a:extLst>
                    <a:ext uri="{9D8B030D-6E8A-4147-A177-3AD203B41FA5}">
                      <a16:colId xmlns:a16="http://schemas.microsoft.com/office/drawing/2014/main" val="1707806210"/>
                    </a:ext>
                  </a:extLst>
                </a:gridCol>
                <a:gridCol w="944559">
                  <a:extLst>
                    <a:ext uri="{9D8B030D-6E8A-4147-A177-3AD203B41FA5}">
                      <a16:colId xmlns:a16="http://schemas.microsoft.com/office/drawing/2014/main" val="2246185681"/>
                    </a:ext>
                  </a:extLst>
                </a:gridCol>
                <a:gridCol w="944559">
                  <a:extLst>
                    <a:ext uri="{9D8B030D-6E8A-4147-A177-3AD203B41FA5}">
                      <a16:colId xmlns:a16="http://schemas.microsoft.com/office/drawing/2014/main" val="3139998985"/>
                    </a:ext>
                  </a:extLst>
                </a:gridCol>
                <a:gridCol w="1819150">
                  <a:extLst>
                    <a:ext uri="{9D8B030D-6E8A-4147-A177-3AD203B41FA5}">
                      <a16:colId xmlns:a16="http://schemas.microsoft.com/office/drawing/2014/main" val="1807223977"/>
                    </a:ext>
                  </a:extLst>
                </a:gridCol>
              </a:tblGrid>
              <a:tr h="407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결혼한다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572645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리더급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961439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형재자매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지급액</a:t>
                      </a:r>
                      <a:r>
                        <a:rPr lang="en-US" altLang="ko-KR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휴무일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081923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225030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생일이다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81487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조부모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230744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쇼핑몰포인트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99899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자녀 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429994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426890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출산했다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자녀 출산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746185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 dirty="0" smtClean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쿠폰</a:t>
                      </a:r>
                      <a:endParaRPr lang="ko-KR" alt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012804"/>
                  </a:ext>
                </a:extLst>
              </a:tr>
              <a:tr h="40786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명절</a:t>
                      </a:r>
                      <a:r>
                        <a:rPr lang="en-US" altLang="ko-KR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근로자의날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6884799"/>
                  </a:ext>
                </a:extLst>
              </a:tr>
            </a:tbl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0" y="66501"/>
            <a:ext cx="7614458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과제 추론 방법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16290" y="788200"/>
            <a:ext cx="2504116" cy="230832"/>
            <a:chOff x="316290" y="788200"/>
            <a:chExt cx="2504116" cy="230832"/>
          </a:xfrm>
        </p:grpSpPr>
        <p:sp>
          <p:nvSpPr>
            <p:cNvPr id="10" name="AutoShape 181"/>
            <p:cNvSpPr>
              <a:spLocks noChangeArrowheads="1"/>
            </p:cNvSpPr>
            <p:nvPr/>
          </p:nvSpPr>
          <p:spPr bwMode="auto">
            <a:xfrm>
              <a:off x="592232" y="788200"/>
              <a:ext cx="222817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lvl="1" indent="-155577" latinLnBrk="0">
                <a:buClr>
                  <a:srgbClr val="3271AA"/>
                </a:buClr>
                <a:buSzPct val="140000"/>
                <a:tabLst>
                  <a:tab pos="6150461" algn="l"/>
                </a:tabLst>
              </a:pPr>
              <a:r>
                <a:rPr lang="ko-KR" altLang="en-US" sz="1500" b="1" kern="0" spc="-5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경조사비용</a:t>
              </a:r>
              <a:r>
                <a:rPr lang="ko-KR" altLang="en-US" sz="1500" b="1" kern="0" spc="-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지급 </a:t>
              </a:r>
              <a:r>
                <a:rPr lang="ko-KR" altLang="en-US" sz="1500" b="1" kern="0" spc="-5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기준 추론</a:t>
              </a:r>
              <a:endParaRPr lang="ko-KR" altLang="en-US" sz="1500" b="1" kern="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90" y="822144"/>
              <a:ext cx="170779" cy="162944"/>
            </a:xfrm>
            <a:prstGeom prst="rect">
              <a:avLst/>
            </a:prstGeom>
          </p:spPr>
        </p:pic>
      </p:grpSp>
      <p:cxnSp>
        <p:nvCxnSpPr>
          <p:cNvPr id="14" name="직선 화살표 연결선 13"/>
          <p:cNvCxnSpPr/>
          <p:nvPr/>
        </p:nvCxnSpPr>
        <p:spPr>
          <a:xfrm flipV="1">
            <a:off x="1679171" y="1911714"/>
            <a:ext cx="831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1596044" y="1911927"/>
            <a:ext cx="914400" cy="4155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1596044" y="1911714"/>
            <a:ext cx="914400" cy="8314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flipV="1">
            <a:off x="4256116" y="2448528"/>
            <a:ext cx="914201" cy="29467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4256116" y="1848724"/>
            <a:ext cx="914201" cy="474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56116" y="2385753"/>
            <a:ext cx="9227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>
            <a:off x="4256116" y="3465761"/>
            <a:ext cx="914201" cy="47425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>
            <a:off x="4256116" y="4002790"/>
            <a:ext cx="9227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flipV="1">
            <a:off x="1762298" y="3524273"/>
            <a:ext cx="831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>
            <a:off x="1679171" y="3524486"/>
            <a:ext cx="914400" cy="41553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>
            <a:off x="1679171" y="3524273"/>
            <a:ext cx="914400" cy="83148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1679171" y="3587047"/>
            <a:ext cx="831273" cy="128421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4256116" y="4463937"/>
            <a:ext cx="2820786" cy="15933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/>
          <p:nvPr/>
        </p:nvCxnSpPr>
        <p:spPr>
          <a:xfrm flipV="1">
            <a:off x="4256116" y="2772275"/>
            <a:ext cx="2820786" cy="204910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4256116" y="4463937"/>
            <a:ext cx="2820786" cy="195665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/>
          <p:cNvCxnSpPr/>
          <p:nvPr/>
        </p:nvCxnSpPr>
        <p:spPr>
          <a:xfrm flipV="1">
            <a:off x="4256116" y="2772275"/>
            <a:ext cx="2820786" cy="285548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/>
          <p:nvPr/>
        </p:nvCxnSpPr>
        <p:spPr>
          <a:xfrm>
            <a:off x="6123510" y="2393546"/>
            <a:ext cx="942109" cy="37872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/>
          <p:nvPr/>
        </p:nvCxnSpPr>
        <p:spPr>
          <a:xfrm>
            <a:off x="4286596" y="1861621"/>
            <a:ext cx="842257" cy="21063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/>
          <p:cNvCxnSpPr/>
          <p:nvPr/>
        </p:nvCxnSpPr>
        <p:spPr>
          <a:xfrm>
            <a:off x="4297879" y="2335876"/>
            <a:ext cx="872438" cy="16390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/>
          <p:cNvCxnSpPr/>
          <p:nvPr/>
        </p:nvCxnSpPr>
        <p:spPr>
          <a:xfrm>
            <a:off x="4256116" y="2743200"/>
            <a:ext cx="872737" cy="12317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4278083" y="2433573"/>
            <a:ext cx="872887" cy="155426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4264479" y="2426579"/>
            <a:ext cx="905838" cy="120177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 flipV="1">
            <a:off x="1662546" y="5597039"/>
            <a:ext cx="831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V="1">
            <a:off x="1679170" y="6456414"/>
            <a:ext cx="831273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/>
          <p:nvPr/>
        </p:nvCxnSpPr>
        <p:spPr>
          <a:xfrm flipV="1">
            <a:off x="6143306" y="2843333"/>
            <a:ext cx="886341" cy="11936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1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82651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4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036102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2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40348" cy="68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50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7999"/>
            <a:ext cx="9036972" cy="613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7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3741FD9-2751-4D21-BBFF-19CC79147192}">
  <we:reference id="wa104380862" version="1.5.0.0" store="ko-KR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5766</TotalTime>
  <Words>88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Malgun Gothic</vt:lpstr>
      <vt:lpstr>Malgun Gothic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BK</cp:lastModifiedBy>
  <cp:revision>113</cp:revision>
  <dcterms:created xsi:type="dcterms:W3CDTF">2020-09-15T09:09:53Z</dcterms:created>
  <dcterms:modified xsi:type="dcterms:W3CDTF">2021-04-01T07:54:17Z</dcterms:modified>
</cp:coreProperties>
</file>