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6" r:id="rId2"/>
    <p:sldId id="288" r:id="rId3"/>
    <p:sldId id="290" r:id="rId4"/>
    <p:sldId id="286" r:id="rId5"/>
  </p:sldIdLst>
  <p:sldSz cx="10583863" cy="7578725"/>
  <p:notesSz cx="6797675" cy="9928225"/>
  <p:defaultTextStyle>
    <a:defPPr>
      <a:defRPr lang="en-US"/>
    </a:defPPr>
    <a:lvl1pPr marL="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1pPr>
    <a:lvl2pPr marL="51888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2pPr>
    <a:lvl3pPr marL="1037777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3pPr>
    <a:lvl4pPr marL="1556665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4pPr>
    <a:lvl5pPr marL="2075553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5pPr>
    <a:lvl6pPr marL="2594441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6pPr>
    <a:lvl7pPr marL="311333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7pPr>
    <a:lvl8pPr marL="363221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8pPr>
    <a:lvl9pPr marL="4151106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6400" autoAdjust="0"/>
  </p:normalViewPr>
  <p:slideViewPr>
    <p:cSldViewPr snapToGrid="0">
      <p:cViewPr varScale="1">
        <p:scale>
          <a:sx n="101" d="100"/>
          <a:sy n="101" d="100"/>
        </p:scale>
        <p:origin x="18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90" y="1240315"/>
            <a:ext cx="8996284" cy="2638519"/>
          </a:xfrm>
        </p:spPr>
        <p:txBody>
          <a:bodyPr anchor="b"/>
          <a:lstStyle>
            <a:lvl1pPr algn="ctr">
              <a:defRPr sz="663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83" y="3980586"/>
            <a:ext cx="7937897" cy="1829770"/>
          </a:xfrm>
        </p:spPr>
        <p:txBody>
          <a:bodyPr/>
          <a:lstStyle>
            <a:lvl1pPr marL="0" indent="0" algn="ctr">
              <a:buNone/>
              <a:defRPr sz="2652"/>
            </a:lvl1pPr>
            <a:lvl2pPr marL="505252" indent="0" algn="ctr">
              <a:buNone/>
              <a:defRPr sz="2210"/>
            </a:lvl2pPr>
            <a:lvl3pPr marL="1010503" indent="0" algn="ctr">
              <a:buNone/>
              <a:defRPr sz="1989"/>
            </a:lvl3pPr>
            <a:lvl4pPr marL="1515755" indent="0" algn="ctr">
              <a:buNone/>
              <a:defRPr sz="1768"/>
            </a:lvl4pPr>
            <a:lvl5pPr marL="2021007" indent="0" algn="ctr">
              <a:buNone/>
              <a:defRPr sz="1768"/>
            </a:lvl5pPr>
            <a:lvl6pPr marL="2526259" indent="0" algn="ctr">
              <a:buNone/>
              <a:defRPr sz="1768"/>
            </a:lvl6pPr>
            <a:lvl7pPr marL="3031510" indent="0" algn="ctr">
              <a:buNone/>
              <a:defRPr sz="1768"/>
            </a:lvl7pPr>
            <a:lvl8pPr marL="3536762" indent="0" algn="ctr">
              <a:buNone/>
              <a:defRPr sz="1768"/>
            </a:lvl8pPr>
            <a:lvl9pPr marL="4042014" indent="0" algn="ctr">
              <a:buNone/>
              <a:defRPr sz="176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4078" y="403497"/>
            <a:ext cx="2282145" cy="64226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641" y="403497"/>
            <a:ext cx="6714138" cy="642261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13693"/>
            <a:ext cx="10583863" cy="0"/>
          </a:xfrm>
          <a:prstGeom prst="line">
            <a:avLst/>
          </a:prstGeom>
          <a:ln w="2540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4873956" y="7300586"/>
            <a:ext cx="72327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3" b="1" dirty="0" smtClean="0">
                <a:solidFill>
                  <a:srgbClr val="0033CC"/>
                </a:solidFill>
                <a:latin typeface="+mn-ea"/>
                <a:ea typeface="+mn-ea"/>
              </a:rPr>
              <a:t>-</a:t>
            </a:r>
            <a:r>
              <a:rPr lang="en-US" altLang="ko-KR" sz="1403" b="1" baseline="0" dirty="0" smtClean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fld id="{C1580AE3-8FE4-4986-A741-F9C4F92A36DA}" type="slidenum">
              <a:rPr lang="en-US" altLang="ko-KR" sz="1604" b="1" smtClean="0">
                <a:solidFill>
                  <a:srgbClr val="0033CC"/>
                </a:solidFill>
                <a:latin typeface="+mn-ea"/>
                <a:ea typeface="+mn-ea"/>
              </a:rPr>
              <a:t>‹#›</a:t>
            </a:fld>
            <a:r>
              <a:rPr lang="en-US" altLang="ko-KR" sz="1403" b="1" dirty="0" smtClean="0">
                <a:latin typeface="+mn-ea"/>
                <a:ea typeface="+mn-ea"/>
              </a:rPr>
              <a:t> -</a:t>
            </a:r>
            <a:endParaRPr lang="ko-KR" altLang="en-US" sz="1403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88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pos="6983">
          <p15:clr>
            <a:srgbClr val="FBAE40"/>
          </p15:clr>
        </p15:guide>
        <p15:guide id="3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슬로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3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29" y="1889420"/>
            <a:ext cx="9128582" cy="3152539"/>
          </a:xfrm>
        </p:spPr>
        <p:txBody>
          <a:bodyPr anchor="b"/>
          <a:lstStyle>
            <a:lvl1pPr>
              <a:defRPr sz="66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29" y="5071783"/>
            <a:ext cx="9128582" cy="1657846"/>
          </a:xfrm>
        </p:spPr>
        <p:txBody>
          <a:bodyPr/>
          <a:lstStyle>
            <a:lvl1pPr marL="0" indent="0">
              <a:buNone/>
              <a:defRPr sz="2652">
                <a:solidFill>
                  <a:schemeClr val="tx1"/>
                </a:solidFill>
              </a:defRPr>
            </a:lvl1pPr>
            <a:lvl2pPr marL="505252" indent="0">
              <a:buNone/>
              <a:defRPr sz="2210">
                <a:solidFill>
                  <a:schemeClr val="tx1">
                    <a:tint val="75000"/>
                  </a:schemeClr>
                </a:solidFill>
              </a:defRPr>
            </a:lvl2pPr>
            <a:lvl3pPr marL="1010503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3pPr>
            <a:lvl4pPr marL="1515755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4pPr>
            <a:lvl5pPr marL="2021007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5pPr>
            <a:lvl6pPr marL="2526259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6pPr>
            <a:lvl7pPr marL="3031510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7pPr>
            <a:lvl8pPr marL="3536762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8pPr>
            <a:lvl9pPr marL="4042014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640" y="2017485"/>
            <a:ext cx="4498142" cy="48086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8081" y="2017485"/>
            <a:ext cx="4498142" cy="48086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403499"/>
            <a:ext cx="9128582" cy="146487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21" y="1857841"/>
            <a:ext cx="4477469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21" y="2768340"/>
            <a:ext cx="4477469" cy="40718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081" y="1857841"/>
            <a:ext cx="4499520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8081" y="2768340"/>
            <a:ext cx="4499520" cy="40718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0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505248"/>
            <a:ext cx="3413571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520" y="1091198"/>
            <a:ext cx="5358081" cy="5385807"/>
          </a:xfrm>
        </p:spPr>
        <p:txBody>
          <a:bodyPr/>
          <a:lstStyle>
            <a:lvl1pPr>
              <a:defRPr sz="3536"/>
            </a:lvl1pPr>
            <a:lvl2pPr>
              <a:defRPr sz="3094"/>
            </a:lvl2pPr>
            <a:lvl3pPr>
              <a:defRPr sz="2652"/>
            </a:lvl3pPr>
            <a:lvl4pPr>
              <a:defRPr sz="2210"/>
            </a:lvl4pPr>
            <a:lvl5pPr>
              <a:defRPr sz="2210"/>
            </a:lvl5pPr>
            <a:lvl6pPr>
              <a:defRPr sz="2210"/>
            </a:lvl6pPr>
            <a:lvl7pPr>
              <a:defRPr sz="2210"/>
            </a:lvl7pPr>
            <a:lvl8pPr>
              <a:defRPr sz="2210"/>
            </a:lvl8pPr>
            <a:lvl9pPr>
              <a:defRPr sz="221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019" y="2273617"/>
            <a:ext cx="3413571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505248"/>
            <a:ext cx="3413571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9520" y="1091198"/>
            <a:ext cx="5358081" cy="5385807"/>
          </a:xfrm>
        </p:spPr>
        <p:txBody>
          <a:bodyPr anchor="t"/>
          <a:lstStyle>
            <a:lvl1pPr marL="0" indent="0">
              <a:buNone/>
              <a:defRPr sz="3536"/>
            </a:lvl1pPr>
            <a:lvl2pPr marL="505252" indent="0">
              <a:buNone/>
              <a:defRPr sz="3094"/>
            </a:lvl2pPr>
            <a:lvl3pPr marL="1010503" indent="0">
              <a:buNone/>
              <a:defRPr sz="2652"/>
            </a:lvl3pPr>
            <a:lvl4pPr marL="1515755" indent="0">
              <a:buNone/>
              <a:defRPr sz="2210"/>
            </a:lvl4pPr>
            <a:lvl5pPr marL="2021007" indent="0">
              <a:buNone/>
              <a:defRPr sz="2210"/>
            </a:lvl5pPr>
            <a:lvl6pPr marL="2526259" indent="0">
              <a:buNone/>
              <a:defRPr sz="2210"/>
            </a:lvl6pPr>
            <a:lvl7pPr marL="3031510" indent="0">
              <a:buNone/>
              <a:defRPr sz="2210"/>
            </a:lvl7pPr>
            <a:lvl8pPr marL="3536762" indent="0">
              <a:buNone/>
              <a:defRPr sz="2210"/>
            </a:lvl8pPr>
            <a:lvl9pPr marL="4042014" indent="0">
              <a:buNone/>
              <a:defRPr sz="221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019" y="2273617"/>
            <a:ext cx="3413571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41" y="403499"/>
            <a:ext cx="9128582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41" y="2017485"/>
            <a:ext cx="9128582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641" y="7024357"/>
            <a:ext cx="2381369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3C-0A22-47E8-91DF-A2126AC68DBC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905" y="7024357"/>
            <a:ext cx="3572054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4853" y="7024357"/>
            <a:ext cx="2381369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1010503" rtl="0" eaLnBrk="1" latinLnBrk="1" hangingPunct="1">
        <a:lnSpc>
          <a:spcPct val="90000"/>
        </a:lnSpc>
        <a:spcBef>
          <a:spcPct val="0"/>
        </a:spcBef>
        <a:buNone/>
        <a:defRPr sz="48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26" indent="-252626" algn="l" defTabSz="1010503" rtl="0" eaLnBrk="1" latinLnBrk="1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4" kern="1200">
          <a:solidFill>
            <a:schemeClr val="tx1"/>
          </a:solidFill>
          <a:latin typeface="+mn-lt"/>
          <a:ea typeface="+mn-ea"/>
          <a:cs typeface="+mn-cs"/>
        </a:defRPr>
      </a:lvl1pPr>
      <a:lvl2pPr marL="757878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29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381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273633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778884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284136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789388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294640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505252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2pPr>
      <a:lvl3pPr marL="1010503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15755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021007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526259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031510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536762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042014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01757" y="1475543"/>
            <a:ext cx="5580375" cy="555708"/>
            <a:chOff x="2377251" y="650775"/>
            <a:chExt cx="4983680" cy="561456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2377251" y="683061"/>
              <a:ext cx="4983680" cy="46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굴림" panose="020B0600000101010101" pitchFamily="50" charset="-127"/>
                  <a:ea typeface="굴림" panose="020B0600000101010101" pitchFamily="50" charset="-127"/>
                  <a:cs typeface="Arial" charset="0"/>
                </a:rPr>
                <a:t>DECISION TREE </a:t>
              </a:r>
              <a:r>
                <a:rPr lang="ko-KR" altLang="en-US" sz="2400" b="1" dirty="0" smtClean="0">
                  <a:latin typeface="굴림" panose="020B0600000101010101" pitchFamily="50" charset="-127"/>
                  <a:ea typeface="굴림" panose="020B0600000101010101" pitchFamily="50" charset="-127"/>
                  <a:cs typeface="Arial" charset="0"/>
                </a:rPr>
                <a:t>수집 데이터 설명 자료</a:t>
              </a:r>
              <a:endParaRPr lang="ko-KR" altLang="en-US" sz="2400" b="1" dirty="0"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529066" y="650775"/>
              <a:ext cx="468000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2529066" y="1212231"/>
              <a:ext cx="4680000" cy="0"/>
            </a:xfrm>
            <a:prstGeom prst="line">
              <a:avLst/>
            </a:prstGeom>
            <a:noFill/>
            <a:ln w="38100" cmpd="dbl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333961" y="4571625"/>
            <a:ext cx="19159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rPr>
              <a:t>2020254013</a:t>
            </a:r>
          </a:p>
          <a:p>
            <a:pPr algn="ctr"/>
            <a:r>
              <a:rPr lang="ko-KR" altLang="en-US" sz="24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rPr>
              <a:t>김병근</a:t>
            </a:r>
            <a:endParaRPr lang="en-US" altLang="ko-KR" sz="2400" b="1" dirty="0" smtClean="0">
              <a:latin typeface="굴림" panose="020B0600000101010101" pitchFamily="50" charset="-127"/>
              <a:ea typeface="굴림" panose="020B0600000101010101" pitchFamily="50" charset="-127"/>
              <a:cs typeface="Arial" charset="0"/>
            </a:endParaRPr>
          </a:p>
          <a:p>
            <a:pPr algn="ctr"/>
            <a:endParaRPr lang="en-US" altLang="ko-KR" sz="1600" b="1" dirty="0" smtClean="0">
              <a:latin typeface="굴림" panose="020B0600000101010101" pitchFamily="50" charset="-127"/>
              <a:ea typeface="굴림" panose="020B0600000101010101" pitchFamily="50" charset="-127"/>
              <a:cs typeface="Arial" charset="0"/>
            </a:endParaRPr>
          </a:p>
          <a:p>
            <a:pPr algn="ctr"/>
            <a:r>
              <a:rPr lang="en-US" altLang="ko-KR" sz="1600" b="1" dirty="0" smtClean="0"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rPr>
              <a:t>2021.5.6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71749" y="1075433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rPr>
              <a:t>산업인공지능 개론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39450" y="50037"/>
            <a:ext cx="8321062" cy="5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장비의 상태 </a:t>
            </a: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EVENT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데이터 수집</a:t>
            </a:r>
            <a:endParaRPr lang="ko-KR" altLang="en-US" sz="2652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03351" y="1853946"/>
            <a:ext cx="914400" cy="6480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PGM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675751" y="1853946"/>
            <a:ext cx="914400" cy="6480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PGM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OFF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905887" y="1095214"/>
            <a:ext cx="1060704" cy="64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378071" y="1095214"/>
            <a:ext cx="1060704" cy="64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IDLE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49671" y="1095214"/>
            <a:ext cx="1060704" cy="648000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DOWN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</a:t>
            </a:r>
            <a:endParaRPr lang="ko-KR" altLang="en-US" sz="16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817751" y="2177946"/>
            <a:ext cx="685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905887" y="1762727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EVENT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49671" y="1768964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메시지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보고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21271" y="1066391"/>
            <a:ext cx="1060704" cy="64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PM,</a:t>
            </a: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기타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69778" y="3240375"/>
            <a:ext cx="9369572" cy="36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</a:t>
            </a:r>
            <a:r>
              <a:rPr lang="en-US" altLang="ko-KR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Down </a:t>
            </a: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발생 시</a:t>
            </a:r>
            <a:r>
              <a:rPr lang="en-US" altLang="ko-KR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다운이 유지된 시간 </a:t>
            </a:r>
            <a:r>
              <a:rPr lang="en-US" altLang="ko-KR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(DOWN </a:t>
            </a: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→ 조치된 시간</a:t>
            </a:r>
            <a:r>
              <a:rPr lang="en-US" altLang="ko-KR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768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목표</a:t>
            </a:r>
            <a:r>
              <a:rPr lang="en-US" altLang="ko-KR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Down</a:t>
            </a: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걸릴 시간 예측 → </a:t>
            </a:r>
            <a:r>
              <a:rPr lang="ko-KR" altLang="en-US" sz="1768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 가동률 향상 활동</a:t>
            </a:r>
            <a:r>
              <a:rPr lang="ko-KR" altLang="en-US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768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1768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익일 생산 </a:t>
            </a:r>
            <a:r>
              <a:rPr lang="ko-KR" altLang="en-US" sz="1768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달성률 예상</a:t>
            </a:r>
            <a:r>
              <a:rPr lang="ko-KR" altLang="en-US" sz="1768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768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(Capa)</a:t>
            </a:r>
            <a:endParaRPr lang="en-US" altLang="ko-KR" sz="1768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/>
          <p:cNvCxnSpPr>
            <a:stCxn id="10" idx="2"/>
          </p:cNvCxnSpPr>
          <p:nvPr/>
        </p:nvCxnSpPr>
        <p:spPr>
          <a:xfrm flipH="1">
            <a:off x="2209800" y="1743214"/>
            <a:ext cx="4070223" cy="13714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5" y="3723773"/>
            <a:ext cx="9496382" cy="23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7383" y="762805"/>
            <a:ext cx="9597691" cy="644176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-*-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utf-8 -*-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sklearn.tree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sklearn.linear_model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read_excel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carrierloading_down_event.xlsx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f.fillna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(0) #혹시나 있을지 모르는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nan값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치환(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결측치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6080000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#5월 1일~ 6일 08시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data_test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6080000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#5월 6일 08시 이후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][:,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newaxis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data를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1열로 생성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'DOWN_TIME'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x_all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reshape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fit을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하기위해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1열로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만듬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pred_tree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x_all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kumimoji="0" lang="ko-KR" altLang="ko-KR" sz="13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eventsfile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pred_tree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lightblue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'DOWN_TIME'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data_test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'PREV_TRANS_TIME'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data_test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'DOWN_TIME'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xlabel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ylabel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US" altLang="ko-KR" sz="13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ko-KR" altLang="ko-KR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ko-KR" altLang="ko-KR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9450" y="50037"/>
            <a:ext cx="8321062" cy="5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2. Python code</a:t>
            </a:r>
            <a:endParaRPr lang="ko-KR" altLang="en-US" sz="2652" b="1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80579"/>
              </p:ext>
            </p:extLst>
          </p:nvPr>
        </p:nvGraphicFramePr>
        <p:xfrm>
          <a:off x="8155994" y="1058863"/>
          <a:ext cx="131891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워크시트" showAsIcon="1" r:id="rId3" imgW="914400" imgH="771480" progId="Excel.Sheet.12">
                  <p:embed/>
                </p:oleObj>
              </mc:Choice>
              <mc:Fallback>
                <p:oleObj name="워크시트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5994" y="1058863"/>
                        <a:ext cx="1318918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19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3610" y="641847"/>
            <a:ext cx="9621638" cy="3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Decision Tree </a:t>
            </a:r>
            <a:r>
              <a:rPr lang="en-US" altLang="ko-KR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Regressor</a:t>
            </a:r>
            <a:endParaRPr lang="en-US" altLang="ko-KR" sz="1768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450" y="50037"/>
            <a:ext cx="8321062" cy="51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652" b="1" dirty="0">
              <a:solidFill>
                <a:schemeClr val="tx1">
                  <a:lumMod val="50000"/>
                  <a:lumOff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3" y="1279793"/>
            <a:ext cx="6672307" cy="442568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392162" y="1372202"/>
            <a:ext cx="31566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~ 5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데이터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Train data: 5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~ 5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Test data: 5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400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endParaRPr lang="en-US" altLang="ko-KR" sz="1400" dirty="0" smtClean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92162" y="2346593"/>
            <a:ext cx="30556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Sample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대로 산정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Down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발생 건과 발생 시간 산정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-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결측치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제거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run, idle time (=0)</a:t>
            </a:r>
          </a:p>
        </p:txBody>
      </p:sp>
    </p:spTree>
    <p:extLst>
      <p:ext uri="{BB962C8B-B14F-4D97-AF65-F5344CB8AC3E}">
        <p14:creationId xmlns:p14="http://schemas.microsoft.com/office/powerpoint/2010/main" val="16720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33817</TotalTime>
  <Words>366</Words>
  <Application>Microsoft Office PowerPoint</Application>
  <PresentationFormat>사용자 지정</PresentationFormat>
  <Paragraphs>65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김병근</dc:creator>
  <cp:lastModifiedBy>BK</cp:lastModifiedBy>
  <cp:revision>303</cp:revision>
  <cp:lastPrinted>2017-08-16T08:22:28Z</cp:lastPrinted>
  <dcterms:created xsi:type="dcterms:W3CDTF">2017-07-13T01:16:59Z</dcterms:created>
  <dcterms:modified xsi:type="dcterms:W3CDTF">2021-05-06T10:35:37Z</dcterms:modified>
</cp:coreProperties>
</file>