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40" r:id="rId3"/>
    <p:sldId id="266" r:id="rId4"/>
    <p:sldId id="342" r:id="rId5"/>
    <p:sldId id="371" r:id="rId6"/>
    <p:sldId id="359" r:id="rId7"/>
    <p:sldId id="360" r:id="rId8"/>
    <p:sldId id="363" r:id="rId9"/>
    <p:sldId id="361" r:id="rId10"/>
    <p:sldId id="343" r:id="rId11"/>
    <p:sldId id="357" r:id="rId12"/>
    <p:sldId id="364" r:id="rId13"/>
    <p:sldId id="365" r:id="rId14"/>
    <p:sldId id="366" r:id="rId15"/>
    <p:sldId id="367" r:id="rId16"/>
    <p:sldId id="368" r:id="rId17"/>
    <p:sldId id="356" r:id="rId18"/>
    <p:sldId id="369" r:id="rId19"/>
    <p:sldId id="370" r:id="rId20"/>
    <p:sldId id="352" r:id="rId21"/>
    <p:sldId id="353" r:id="rId22"/>
    <p:sldId id="355" r:id="rId23"/>
    <p:sldId id="350" r:id="rId2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3"/>
    <p:restoredTop sz="95043" autoAdjust="0"/>
  </p:normalViewPr>
  <p:slideViewPr>
    <p:cSldViewPr snapToGrid="0" snapToObjects="1">
      <p:cViewPr varScale="1">
        <p:scale>
          <a:sx n="108" d="100"/>
          <a:sy n="108" d="100"/>
        </p:scale>
        <p:origin x="11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5F3E-049A-2A41-9ED9-28FAC25A30F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23B28-E56E-B148-8FAE-E4E491A5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23B28-E56E-B148-8FAE-E4E491A505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23B28-E56E-B148-8FAE-E4E491A50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58AE-73F1-FA4C-84D7-C1F1E4DE4400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64"/>
            <a:ext cx="10515600" cy="61826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530350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E3-4277-5B4D-B8F4-37933A866D00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3490E3A6-0966-7346-A83F-41FF82C601D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743651"/>
            <a:ext cx="105156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28134" y="2293051"/>
            <a:ext cx="105156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28134" y="2293051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40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AB66-37F4-4E4B-B4E1-93CA95182621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E3A6-0966-7346-A83F-41FF82C60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fYR9gXjs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eongKeun" TargetMode="External"/><Relationship Id="rId2" Type="http://schemas.openxmlformats.org/officeDocument/2006/relationships/hyperlink" Target="https://github.com/dmlim-cb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kjj343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909307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9" y="1160909"/>
            <a:ext cx="12192000" cy="3184940"/>
          </a:xfrm>
        </p:spPr>
        <p:txBody>
          <a:bodyPr anchor="t">
            <a:normAutofit/>
          </a:bodyPr>
          <a:lstStyle/>
          <a:p>
            <a:pPr>
              <a:lnSpc>
                <a:spcPts val="9000"/>
              </a:lnSpc>
            </a:pPr>
            <a:r>
              <a:rPr lang="ko-KR" altLang="en-US" dirty="0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966" y="4899208"/>
            <a:ext cx="11160033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/>
              <a:t>2022.03.02</a:t>
            </a:r>
            <a:endParaRPr lang="en-US" dirty="0"/>
          </a:p>
          <a:p>
            <a:r>
              <a:rPr lang="ko-KR" altLang="en-US" dirty="0"/>
              <a:t>산업인공지능학과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4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과목 평가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D65000-A896-4BD9-A67D-E82D5DCA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26526"/>
              </p:ext>
            </p:extLst>
          </p:nvPr>
        </p:nvGraphicFramePr>
        <p:xfrm>
          <a:off x="1495692" y="1481017"/>
          <a:ext cx="9858109" cy="284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38">
                  <a:extLst>
                    <a:ext uri="{9D8B030D-6E8A-4147-A177-3AD203B41FA5}">
                      <a16:colId xmlns:a16="http://schemas.microsoft.com/office/drawing/2014/main" val="2491687566"/>
                    </a:ext>
                  </a:extLst>
                </a:gridCol>
                <a:gridCol w="1119351">
                  <a:extLst>
                    <a:ext uri="{9D8B030D-6E8A-4147-A177-3AD203B41FA5}">
                      <a16:colId xmlns:a16="http://schemas.microsoft.com/office/drawing/2014/main" val="2871501100"/>
                    </a:ext>
                  </a:extLst>
                </a:gridCol>
                <a:gridCol w="902344">
                  <a:extLst>
                    <a:ext uri="{9D8B030D-6E8A-4147-A177-3AD203B41FA5}">
                      <a16:colId xmlns:a16="http://schemas.microsoft.com/office/drawing/2014/main" val="338028202"/>
                    </a:ext>
                  </a:extLst>
                </a:gridCol>
                <a:gridCol w="4707226">
                  <a:extLst>
                    <a:ext uri="{9D8B030D-6E8A-4147-A177-3AD203B41FA5}">
                      <a16:colId xmlns:a16="http://schemas.microsoft.com/office/drawing/2014/main" val="153770283"/>
                    </a:ext>
                  </a:extLst>
                </a:gridCol>
                <a:gridCol w="1481350">
                  <a:extLst>
                    <a:ext uri="{9D8B030D-6E8A-4147-A177-3AD203B41FA5}">
                      <a16:colId xmlns:a16="http://schemas.microsoft.com/office/drawing/2014/main" val="2276000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 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16886"/>
                  </a:ext>
                </a:extLst>
              </a:tr>
              <a:tr h="5748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발표 평가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총 </a:t>
                      </a:r>
                      <a:r>
                        <a:rPr lang="en-US" altLang="ko-KR" sz="1600" b="1" dirty="0"/>
                        <a:t>100%)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Project #1.     CNN</a:t>
                      </a:r>
                      <a:r>
                        <a:rPr lang="ko-KR" altLang="en-US" sz="1600" b="1" dirty="0"/>
                        <a:t>을 이용한 </a:t>
                      </a:r>
                      <a:r>
                        <a:rPr lang="ko-KR" altLang="en-US" sz="1600" b="1" dirty="0" err="1"/>
                        <a:t>불량검출</a:t>
                      </a:r>
                      <a:endParaRPr lang="ko-KR" altLang="en-US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 편성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678338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Project #2.     YOLO</a:t>
                      </a:r>
                      <a:r>
                        <a:rPr lang="ko-KR" altLang="en-US" sz="1600" b="1" dirty="0"/>
                        <a:t>를 이용한 안전모 검출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975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주제발표 평가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10%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조별 발표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621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출 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dirty="0"/>
                        <a:t>20%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</a:rPr>
                        <a:t>총 수업시간의 </a:t>
                      </a:r>
                      <a:r>
                        <a:rPr lang="en-US" altLang="ko-KR" sz="1600" dirty="0">
                          <a:latin typeface="+mn-ea"/>
                        </a:rPr>
                        <a:t>¾ </a:t>
                      </a:r>
                      <a:r>
                        <a:rPr lang="ko-KR" altLang="en-US" sz="1600" dirty="0" err="1">
                          <a:latin typeface="+mn-ea"/>
                        </a:rPr>
                        <a:t>미달시</a:t>
                      </a:r>
                      <a:r>
                        <a:rPr lang="ko-KR" altLang="en-US" sz="1600" dirty="0">
                          <a:latin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</a:rPr>
                        <a:t>F.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</a:rPr>
                        <a:t>총 수업시간 </a:t>
                      </a:r>
                      <a:r>
                        <a:rPr lang="en-US" altLang="ko-KR" sz="1600" dirty="0">
                          <a:latin typeface="+mn-ea"/>
                        </a:rPr>
                        <a:t>: 60</a:t>
                      </a:r>
                      <a:r>
                        <a:rPr lang="ko-KR" altLang="en-US" sz="1600" dirty="0">
                          <a:latin typeface="+mn-ea"/>
                        </a:rPr>
                        <a:t>시간</a:t>
                      </a:r>
                      <a:r>
                        <a:rPr lang="en-US" altLang="ko-KR" sz="1600" dirty="0">
                          <a:latin typeface="+mn-ea"/>
                        </a:rPr>
                        <a:t>, 15</a:t>
                      </a:r>
                      <a:r>
                        <a:rPr lang="ko-KR" altLang="en-US" sz="1600" dirty="0">
                          <a:latin typeface="+mn-ea"/>
                        </a:rPr>
                        <a:t>시간 이상 미출석시 </a:t>
                      </a:r>
                      <a:r>
                        <a:rPr lang="en-US" altLang="ko-KR" sz="1600" dirty="0">
                          <a:latin typeface="+mn-ea"/>
                        </a:rPr>
                        <a:t>F)</a:t>
                      </a:r>
                      <a:endParaRPr lang="en-US" altLang="ko-KR" sz="1600" i="1" dirty="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8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8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99CD8-4512-4032-81A5-6D9F533D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과목 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CA402-59E7-40F6-82F6-C430AFF7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9" y="891735"/>
            <a:ext cx="10515600" cy="5303506"/>
          </a:xfrm>
        </p:spPr>
        <p:txBody>
          <a:bodyPr/>
          <a:lstStyle/>
          <a:p>
            <a:r>
              <a:rPr lang="ko-KR" altLang="en-US" sz="2000" dirty="0"/>
              <a:t>프로젝트 발표 평가 기준</a:t>
            </a:r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주제발표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0CBAC-1C8F-4680-ACAF-8093B70A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4E95E3-6943-4EB6-B477-15A6D730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85799"/>
              </p:ext>
            </p:extLst>
          </p:nvPr>
        </p:nvGraphicFramePr>
        <p:xfrm>
          <a:off x="1936750" y="178501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501774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정확도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접근방법의 차별성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아이디어의 독창성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발료자료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설득력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적용기술의 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8758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E02A8C-17B5-4D82-A01C-309FA28D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47320"/>
              </p:ext>
            </p:extLst>
          </p:nvPr>
        </p:nvGraphicFramePr>
        <p:xfrm>
          <a:off x="1936750" y="467459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463674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자료의 충실도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 내용 사용은 가능함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but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발표능력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이해하기 쉽도록 발표 자료 작성 및 설명력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 이해도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질의응답 시간에 질문에 대한 답변 능력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57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6451-F167-4760-9175-7F59BD6F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571D0-639B-491B-ACF6-597A0F70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교육과정 흐름도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8AFE0-4759-4A90-BDC3-4C3E3DA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_x498708592">
            <a:extLst>
              <a:ext uri="{FF2B5EF4-FFF2-40B4-BE49-F238E27FC236}">
                <a16:creationId xmlns:a16="http://schemas.microsoft.com/office/drawing/2014/main" id="{14EF47FA-F1BD-4753-A0D8-21BD7670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524000"/>
            <a:ext cx="9725025" cy="51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4AF05B-27FC-4925-8EBC-9FA20B721BC8}"/>
              </a:ext>
            </a:extLst>
          </p:cNvPr>
          <p:cNvSpPr/>
          <p:nvPr/>
        </p:nvSpPr>
        <p:spPr>
          <a:xfrm>
            <a:off x="6822040" y="5809096"/>
            <a:ext cx="1654140" cy="5472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194299-CEF8-4E6F-A05F-9469490A4FB0}"/>
              </a:ext>
            </a:extLst>
          </p:cNvPr>
          <p:cNvSpPr/>
          <p:nvPr/>
        </p:nvSpPr>
        <p:spPr>
          <a:xfrm>
            <a:off x="9013860" y="5621921"/>
            <a:ext cx="1654140" cy="5472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교과목 연계 석사학위 취득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9382125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어프렌티스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(3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캡스톤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(4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연구윤리 및 연구과제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과목을 연계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이수하면서 석사학위 보고서를 단계적으로 완성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3073" name="_x225868080">
            <a:extLst>
              <a:ext uri="{FF2B5EF4-FFF2-40B4-BE49-F238E27FC236}">
                <a16:creationId xmlns:a16="http://schemas.microsoft.com/office/drawing/2014/main" id="{D8CD22E4-1D28-4DF2-90BA-8645E4D5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4" y="2788276"/>
            <a:ext cx="10830604" cy="22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8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AI-Ex 30 (AI-Experiment 30)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135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정량적 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학위과정 중 지능화 기술적용 프로젝트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코드 또는 시스템 설계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구현</a:t>
            </a: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정성적 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AI-Ex 30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경진대회를 개최하여 포트폴리오 평가 및 우수사례 시상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4097" name="_x498704272">
            <a:extLst>
              <a:ext uri="{FF2B5EF4-FFF2-40B4-BE49-F238E27FC236}">
                <a16:creationId xmlns:a16="http://schemas.microsoft.com/office/drawing/2014/main" id="{4E60D1D4-EFA9-461B-9994-091ACA67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0" y="3148357"/>
            <a:ext cx="9782179" cy="31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0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포트폴리오 관리 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현장에서 손쉽게 재사용할 수 있도록 프로젝트 결과물을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등록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재학생 대상으로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 방법 및 포트폴리오 작성에 관한 교육 실시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7F353-EE78-4514-A910-583C8556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766856"/>
            <a:ext cx="4305300" cy="300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EE196-6CD9-4C65-B791-76A8CA46E970}"/>
              </a:ext>
            </a:extLst>
          </p:cNvPr>
          <p:cNvSpPr txBox="1"/>
          <p:nvPr/>
        </p:nvSpPr>
        <p:spPr>
          <a:xfrm>
            <a:off x="200025" y="5892441"/>
            <a:ext cx="6096000" cy="668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 및 포트폴리오 작성 온라인 교육</a:t>
            </a:r>
            <a:endParaRPr lang="ko-KR" altLang="en-US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https://www.youtube.com/watch?v=bhfYR9gXjs0</a:t>
            </a:r>
            <a:endParaRPr lang="ko-KR" altLang="en-US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9FB048-3AD3-4230-8F81-3FBA2A926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23" y="3523158"/>
            <a:ext cx="6356852" cy="20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66803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포트폴리오 경진대회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(2021.10.27.)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77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280" marR="0" indent="-20828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개최 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08280" marR="0" indent="-20828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심사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56B1C8-4F4F-4D63-BBF4-8865052C6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67142"/>
              </p:ext>
            </p:extLst>
          </p:nvPr>
        </p:nvGraphicFramePr>
        <p:xfrm>
          <a:off x="6466870" y="1426218"/>
          <a:ext cx="4629755" cy="1146843"/>
        </p:xfrm>
        <a:graphic>
          <a:graphicData uri="http://schemas.openxmlformats.org/drawingml/2006/table">
            <a:tbl>
              <a:tblPr/>
              <a:tblGrid>
                <a:gridCol w="737747">
                  <a:extLst>
                    <a:ext uri="{9D8B030D-6E8A-4147-A177-3AD203B41FA5}">
                      <a16:colId xmlns:a16="http://schemas.microsoft.com/office/drawing/2014/main" val="2396198089"/>
                    </a:ext>
                  </a:extLst>
                </a:gridCol>
                <a:gridCol w="577309">
                  <a:extLst>
                    <a:ext uri="{9D8B030D-6E8A-4147-A177-3AD203B41FA5}">
                      <a16:colId xmlns:a16="http://schemas.microsoft.com/office/drawing/2014/main" val="121780874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61355174"/>
                    </a:ext>
                  </a:extLst>
                </a:gridCol>
                <a:gridCol w="2733674">
                  <a:extLst>
                    <a:ext uri="{9D8B030D-6E8A-4147-A177-3AD203B41FA5}">
                      <a16:colId xmlns:a16="http://schemas.microsoft.com/office/drawing/2014/main" val="429308224"/>
                    </a:ext>
                  </a:extLst>
                </a:gridCol>
              </a:tblGrid>
              <a:tr h="25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재학생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08550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임동민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https://github.com/dmlim-cbu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4319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https://github.com/ByeongKeun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076243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https://github.com/kjj3436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9865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2F5B5D5-A6C3-46EA-B1AF-2B189B91A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598724"/>
            <a:ext cx="9182100" cy="41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(Guardian)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제도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8620" marR="0" indent="-1308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석박사</a:t>
            </a:r>
            <a:r>
              <a:rPr lang="ko-KR" altLang="en-US" sz="1800" b="1" kern="0" spc="-2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전임연구원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재학생의 가디언이 되어 재직자의 학위과정 중 애로사항과 프로젝트 수행의 세부내용을 지도 및 지원하는 재직자 맞춤형 역량관리제도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5121" name="_x499557552">
            <a:extLst>
              <a:ext uri="{FF2B5EF4-FFF2-40B4-BE49-F238E27FC236}">
                <a16:creationId xmlns:a16="http://schemas.microsoft.com/office/drawing/2014/main" id="{8BF91F28-6958-4FA2-AD86-5060A176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2827429"/>
            <a:ext cx="7896225" cy="32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48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산업인공지능학과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가디언 배정 현황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7AAFFFE-C01A-4016-83BD-A83973B80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06542"/>
              </p:ext>
            </p:extLst>
          </p:nvPr>
        </p:nvGraphicFramePr>
        <p:xfrm>
          <a:off x="1196792" y="1832683"/>
          <a:ext cx="9330228" cy="348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1">
                  <a:extLst>
                    <a:ext uri="{9D8B030D-6E8A-4147-A177-3AD203B41FA5}">
                      <a16:colId xmlns:a16="http://schemas.microsoft.com/office/drawing/2014/main" val="3301224146"/>
                    </a:ext>
                  </a:extLst>
                </a:gridCol>
                <a:gridCol w="1573150">
                  <a:extLst>
                    <a:ext uri="{9D8B030D-6E8A-4147-A177-3AD203B41FA5}">
                      <a16:colId xmlns:a16="http://schemas.microsoft.com/office/drawing/2014/main" val="4285293794"/>
                    </a:ext>
                  </a:extLst>
                </a:gridCol>
                <a:gridCol w="3453296">
                  <a:extLst>
                    <a:ext uri="{9D8B030D-6E8A-4147-A177-3AD203B41FA5}">
                      <a16:colId xmlns:a16="http://schemas.microsoft.com/office/drawing/2014/main" val="2678010369"/>
                    </a:ext>
                  </a:extLst>
                </a:gridCol>
                <a:gridCol w="3087351">
                  <a:extLst>
                    <a:ext uri="{9D8B030D-6E8A-4147-A177-3AD203B41FA5}">
                      <a16:colId xmlns:a16="http://schemas.microsoft.com/office/drawing/2014/main" val="1332277539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전공 분야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21</a:t>
                      </a:r>
                      <a:r>
                        <a:rPr lang="ko-KR" altLang="en-US" sz="140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61714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도규원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스마트팩토리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박민우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손의걸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김성웅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윤재웅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유대건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김준태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이충현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09941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김현호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머신비전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전일우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박성범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이효중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최원희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김대훈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이현식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봉은정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김원우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992600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김현용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스마트팩토리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원형일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장민우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김병근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임동민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최준혁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이지연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우상진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윤범희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98697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윤성철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머신비전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고정재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유용주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강윤구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신정환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안건호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정원용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방창현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정수현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김상순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5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4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창의자율과제</a:t>
            </a:r>
            <a:endParaRPr lang="en-US" altLang="ko-KR"/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 연구원들이 연구의 제반 과정을 스스로 주도하여 수행하는 자율 과제 </a:t>
            </a:r>
            <a:endParaRPr lang="en-US" altLang="ko-KR" sz="1800" kern="0" spc="-1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-1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창의성 발현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문제 해결 능력 향상 도모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혁신을 위한 다양한 연구 아이디어를 발굴하고 지식 확장을 위한 기회를 마련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산업체 경력이 풍부한 산업인공지능연구센터의 전임연구원이 과제의 심사위원 및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멘토로 참여</a:t>
            </a:r>
            <a:endParaRPr lang="en-US" altLang="ko-KR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- 1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단계에서는 계약학과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일반학과 연합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참가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개팀 과제 진행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5" name="_x498697000">
            <a:extLst>
              <a:ext uri="{FF2B5EF4-FFF2-40B4-BE49-F238E27FC236}">
                <a16:creationId xmlns:a16="http://schemas.microsoft.com/office/drawing/2014/main" id="{71CCC32C-A1DF-4F57-A4C4-AB6F7925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6" y="4007978"/>
            <a:ext cx="10448192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844"/>
            <a:ext cx="10515600" cy="53035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과목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강의계획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평가방법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산업인공지능학과 프로그램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조편성</a:t>
            </a:r>
            <a:r>
              <a:rPr lang="ko-KR" altLang="en-US" dirty="0"/>
              <a:t> 및 조별 주제 발표 </a:t>
            </a:r>
            <a:r>
              <a:rPr lang="ko-KR" altLang="en-US"/>
              <a:t>일정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2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B5769-6C4D-4EEA-AB82-C16EC229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9ACB7-9311-4FB0-AD25-8D284E46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01" y="1052844"/>
            <a:ext cx="10515600" cy="5303506"/>
          </a:xfrm>
        </p:spPr>
        <p:txBody>
          <a:bodyPr/>
          <a:lstStyle/>
          <a:p>
            <a:r>
              <a:rPr lang="ko-KR" altLang="en-US" sz="2000" dirty="0"/>
              <a:t>포트폴리오 제도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74212-1B8C-4D2E-98F2-8936325C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3" name="_x395936648">
            <a:extLst>
              <a:ext uri="{FF2B5EF4-FFF2-40B4-BE49-F238E27FC236}">
                <a16:creationId xmlns:a16="http://schemas.microsoft.com/office/drawing/2014/main" id="{846F5CB0-6CD3-41C7-9017-66037279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24" y="1651064"/>
            <a:ext cx="9881951" cy="22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2F0AA-F013-4032-9734-DBCA192999FE}"/>
              </a:ext>
            </a:extLst>
          </p:cNvPr>
          <p:cNvSpPr txBox="1"/>
          <p:nvPr/>
        </p:nvSpPr>
        <p:spPr>
          <a:xfrm>
            <a:off x="861777" y="4087155"/>
            <a:ext cx="10756223" cy="2611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내용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 기간 내에 작성한 지능화 기술적용 프로그램 또는 시스템 결과물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 정의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입출력 정보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 내용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함수별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주석 포함 소스 코드 또는 시스템 설계 결과물 및 입력데이터 형태 등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-3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경우 결과 화면</a:t>
            </a:r>
            <a:r>
              <a:rPr lang="en-US" altLang="ko-KR" kern="0" spc="-3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-3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구현의 경우 최종 결과물에 대한 시제품 혹은 이에 대한 사진이나 화면 등의 정보 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재학생의 전공지식이나 현재 수행업무와 관련된 내용 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16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25CEE-19C9-4B8F-A15A-D85371C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328F4-C538-4397-BC9C-E8E05C12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관리방법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구성 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 교육 실시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기술적용 과정 코드 또는 설계 결과를 현장에서 필요시 언제나 참고하고 재사용할 수 있도록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등록 후 관리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가디언은 재학생의 포트폴리오를 주기적으로 점검한 후 수정 및 개선사항을 전달함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경진대회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구성 동기부여를 위해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개최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27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우수사례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수상작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0AC31-1859-475C-823E-2F8CB651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0B7E72-88EC-408C-B748-EC053437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23412"/>
              </p:ext>
            </p:extLst>
          </p:nvPr>
        </p:nvGraphicFramePr>
        <p:xfrm>
          <a:off x="1557278" y="4466667"/>
          <a:ext cx="8831862" cy="1719823"/>
        </p:xfrm>
        <a:graphic>
          <a:graphicData uri="http://schemas.openxmlformats.org/drawingml/2006/table">
            <a:tbl>
              <a:tblPr/>
              <a:tblGrid>
                <a:gridCol w="799384">
                  <a:extLst>
                    <a:ext uri="{9D8B030D-6E8A-4147-A177-3AD203B41FA5}">
                      <a16:colId xmlns:a16="http://schemas.microsoft.com/office/drawing/2014/main" val="548728726"/>
                    </a:ext>
                  </a:extLst>
                </a:gridCol>
                <a:gridCol w="1081873">
                  <a:extLst>
                    <a:ext uri="{9D8B030D-6E8A-4147-A177-3AD203B41FA5}">
                      <a16:colId xmlns:a16="http://schemas.microsoft.com/office/drawing/2014/main" val="405289247"/>
                    </a:ext>
                  </a:extLst>
                </a:gridCol>
                <a:gridCol w="1081873">
                  <a:extLst>
                    <a:ext uri="{9D8B030D-6E8A-4147-A177-3AD203B41FA5}">
                      <a16:colId xmlns:a16="http://schemas.microsoft.com/office/drawing/2014/main" val="661977144"/>
                    </a:ext>
                  </a:extLst>
                </a:gridCol>
                <a:gridCol w="1851817">
                  <a:extLst>
                    <a:ext uri="{9D8B030D-6E8A-4147-A177-3AD203B41FA5}">
                      <a16:colId xmlns:a16="http://schemas.microsoft.com/office/drawing/2014/main" val="3829695289"/>
                    </a:ext>
                  </a:extLst>
                </a:gridCol>
                <a:gridCol w="4016915">
                  <a:extLst>
                    <a:ext uri="{9D8B030D-6E8A-4147-A177-3AD203B41FA5}">
                      <a16:colId xmlns:a16="http://schemas.microsoft.com/office/drawing/2014/main" val="160438646"/>
                    </a:ext>
                  </a:extLst>
                </a:gridCol>
              </a:tblGrid>
              <a:tr h="4127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개수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08715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임동민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https://github.com/dmlim-cbu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759039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https://github.com/ByeongKeun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00186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고정재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https://github.com/kjj3436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10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9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8B426-50FE-45EA-B6B8-91C1EC45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조편성 </a:t>
            </a:r>
            <a:r>
              <a:rPr lang="ko-KR" altLang="en-US" dirty="0"/>
              <a:t>및 조별 주제 발표 일정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9E1A6-D31B-40EA-A3C2-C9608F24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조편성</a:t>
            </a:r>
            <a:endParaRPr lang="en-US" altLang="ko-KR" sz="2000" dirty="0"/>
          </a:p>
          <a:p>
            <a:pPr lvl="1"/>
            <a:r>
              <a:rPr lang="ko-KR" altLang="en-US" sz="1800" dirty="0"/>
              <a:t>한개조는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~ 3</a:t>
            </a:r>
            <a:r>
              <a:rPr lang="ko-KR" altLang="en-US" sz="1800" dirty="0"/>
              <a:t>명 까지 편성 </a:t>
            </a:r>
            <a:endParaRPr lang="en-US" altLang="ko-KR" sz="1800" dirty="0"/>
          </a:p>
          <a:p>
            <a:pPr lvl="1"/>
            <a:r>
              <a:rPr lang="ko-KR" altLang="en-US" sz="1800" dirty="0"/>
              <a:t> 구성원 수에 따른 차등 평가 </a:t>
            </a:r>
            <a:endParaRPr lang="en-US" altLang="ko-KR" sz="1800" dirty="0"/>
          </a:p>
          <a:p>
            <a:pPr lvl="2"/>
            <a:r>
              <a:rPr lang="en-US" altLang="ko-KR" sz="1800" dirty="0"/>
              <a:t>1</a:t>
            </a:r>
            <a:r>
              <a:rPr lang="ko-KR" altLang="en-US" sz="1800" dirty="0"/>
              <a:t>인 </a:t>
            </a:r>
            <a:r>
              <a:rPr lang="en-US" altLang="ko-KR" sz="1800" dirty="0"/>
              <a:t>: </a:t>
            </a:r>
            <a:r>
              <a:rPr lang="ko-KR" altLang="en-US" sz="1800" dirty="0"/>
              <a:t>평가점수 </a:t>
            </a:r>
            <a:r>
              <a:rPr lang="en-US" altLang="ko-KR" sz="1800" dirty="0"/>
              <a:t>+ </a:t>
            </a:r>
            <a:r>
              <a:rPr lang="ko-KR" altLang="en-US" sz="1800" dirty="0"/>
              <a:t>가산점 </a:t>
            </a:r>
            <a:r>
              <a:rPr lang="en-US" altLang="ko-KR" sz="1800" dirty="0"/>
              <a:t>(10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2</a:t>
            </a:r>
            <a:r>
              <a:rPr lang="ko-KR" altLang="en-US" sz="1800" dirty="0"/>
              <a:t>인 </a:t>
            </a:r>
            <a:r>
              <a:rPr lang="en-US" altLang="ko-KR" sz="1800" dirty="0"/>
              <a:t>: </a:t>
            </a:r>
            <a:r>
              <a:rPr lang="ko-KR" altLang="en-US" sz="1800" dirty="0"/>
              <a:t>평가점수</a:t>
            </a:r>
            <a:endParaRPr lang="en-US" altLang="ko-KR" sz="1800" dirty="0"/>
          </a:p>
          <a:p>
            <a:pPr lvl="2"/>
            <a:r>
              <a:rPr lang="en-US" altLang="ko-KR" sz="1800" dirty="0"/>
              <a:t>3</a:t>
            </a:r>
            <a:r>
              <a:rPr lang="ko-KR" altLang="en-US" sz="1800" dirty="0"/>
              <a:t>인 </a:t>
            </a:r>
            <a:r>
              <a:rPr lang="en-US" altLang="ko-KR" sz="1800" dirty="0"/>
              <a:t>: </a:t>
            </a:r>
            <a:r>
              <a:rPr lang="ko-KR" altLang="en-US" sz="1800" dirty="0"/>
              <a:t>평가점수 </a:t>
            </a:r>
            <a:r>
              <a:rPr lang="en-US" altLang="ko-KR" sz="1800" dirty="0"/>
              <a:t>– </a:t>
            </a:r>
            <a:r>
              <a:rPr lang="ko-KR" altLang="en-US" sz="1800" dirty="0"/>
              <a:t>가산점 </a:t>
            </a:r>
            <a:r>
              <a:rPr lang="en-US" altLang="ko-KR" sz="1800" dirty="0"/>
              <a:t>(10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조별 발표 주제 선정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Proj</a:t>
            </a:r>
            <a:r>
              <a:rPr lang="en-US" altLang="ko-KR" sz="2000" dirty="0"/>
              <a:t> #1 : 3</a:t>
            </a:r>
            <a:r>
              <a:rPr lang="ko-KR" altLang="en-US" sz="2000" dirty="0"/>
              <a:t>개</a:t>
            </a:r>
            <a:r>
              <a:rPr lang="en-US" altLang="ko-KR" sz="2000" dirty="0"/>
              <a:t>, Proj#2: 6</a:t>
            </a:r>
            <a:r>
              <a:rPr lang="ko-KR" altLang="en-US" sz="2000" dirty="0"/>
              <a:t>개   총 </a:t>
            </a:r>
            <a:r>
              <a:rPr lang="en-US" altLang="ko-KR" sz="2000" dirty="0"/>
              <a:t>9</a:t>
            </a:r>
            <a:r>
              <a:rPr lang="ko-KR" altLang="en-US" sz="2000" dirty="0"/>
              <a:t>개 주제 중 조별로 </a:t>
            </a:r>
            <a:r>
              <a:rPr lang="en-US" altLang="ko-KR" sz="2000" dirty="0"/>
              <a:t>1</a:t>
            </a:r>
            <a:r>
              <a:rPr lang="ko-KR" altLang="en-US" sz="2000" dirty="0"/>
              <a:t>개 주제 선정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차주 강의 안내 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6BE88-FED5-4F2E-A56A-A5B079AE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8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FBF43-71BA-4149-8B85-A67544C92F9C}"/>
              </a:ext>
            </a:extLst>
          </p:cNvPr>
          <p:cNvSpPr txBox="1"/>
          <p:nvPr/>
        </p:nvSpPr>
        <p:spPr>
          <a:xfrm>
            <a:off x="5001296" y="2680281"/>
            <a:ext cx="243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Q &amp; A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6547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과목 설명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059527"/>
            <a:ext cx="10515600" cy="530350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지능화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캡스톤</a:t>
            </a:r>
            <a:r>
              <a:rPr lang="ko-KR" altLang="en-US" sz="2000" dirty="0"/>
              <a:t> 프로젝트 </a:t>
            </a:r>
            <a:endParaRPr lang="en-US" altLang="ko-KR" sz="2000" dirty="0"/>
          </a:p>
          <a:p>
            <a:pPr lvl="1"/>
            <a:r>
              <a:rPr lang="ko-KR" altLang="en-US" sz="1800" dirty="0"/>
              <a:t>지능화 관련 교과목을 통해 배운 인공지능지식 활용하여 프로젝트를 수행하여 실무능력</a:t>
            </a:r>
            <a:r>
              <a:rPr lang="en-US" altLang="ko-KR" sz="1800" dirty="0"/>
              <a:t>, </a:t>
            </a:r>
            <a:r>
              <a:rPr lang="ko-KR" altLang="en-US" sz="1800" dirty="0"/>
              <a:t>문제해결 </a:t>
            </a:r>
            <a:r>
              <a:rPr lang="en-US" altLang="ko-KR" sz="1800" dirty="0"/>
              <a:t>skill up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지능화 파일럿 프로젝트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캡스톤</a:t>
            </a:r>
            <a:r>
              <a:rPr lang="ko-KR" altLang="en-US" sz="1800" dirty="0"/>
              <a:t> 프로젝트 결과물 개선</a:t>
            </a:r>
            <a:r>
              <a:rPr lang="en-US" altLang="ko-KR" sz="1800" dirty="0"/>
              <a:t>,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1"/>
            <a:r>
              <a:rPr lang="ko-KR" altLang="en-US" sz="1800" dirty="0"/>
              <a:t>학생들이 자율 주제 선정 및 진행</a:t>
            </a:r>
            <a:endParaRPr lang="en-US" altLang="ko-KR" sz="1800" dirty="0"/>
          </a:p>
          <a:p>
            <a:pPr lvl="1"/>
            <a:r>
              <a:rPr lang="ko-KR" altLang="en-US" sz="1800" dirty="0"/>
              <a:t>현업관련 주제 선정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수업시</a:t>
            </a:r>
            <a:r>
              <a:rPr lang="ko-KR" altLang="en-US" sz="1800" dirty="0"/>
              <a:t> 배운 인공지능 이론 이용하여 현업 이슈 해결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강의 장소 </a:t>
            </a:r>
            <a:r>
              <a:rPr lang="en-US" altLang="ko-KR" sz="2000" dirty="0"/>
              <a:t>: (</a:t>
            </a:r>
            <a:r>
              <a:rPr lang="ko-KR" altLang="en-US" sz="2000" dirty="0"/>
              <a:t>대면수업</a:t>
            </a:r>
            <a:r>
              <a:rPr lang="en-US" altLang="ko-KR" sz="2000" dirty="0"/>
              <a:t>) </a:t>
            </a:r>
            <a:r>
              <a:rPr lang="ko-KR" altLang="en-US" sz="2000" dirty="0"/>
              <a:t>충북대 </a:t>
            </a:r>
            <a:r>
              <a:rPr lang="ko-KR" altLang="en-US" sz="2000" dirty="0" err="1"/>
              <a:t>오창캠퍼스</a:t>
            </a:r>
            <a:r>
              <a:rPr lang="ko-KR" altLang="en-US" sz="2000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47CEB8-B656-4994-B097-E9CBB6DFE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69988"/>
              </p:ext>
            </p:extLst>
          </p:nvPr>
        </p:nvGraphicFramePr>
        <p:xfrm>
          <a:off x="1467215" y="1492046"/>
          <a:ext cx="751846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5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4756484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409664566"/>
                    </a:ext>
                  </a:extLst>
                </a:gridCol>
              </a:tblGrid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수업내용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수업방식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오리엔테이션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/ </a:t>
                      </a: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조편성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235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: 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을 이용한 불량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OpenCV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활용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딥러닝 영상 분류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24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데이터 증강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29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#2 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를 이용한 안전모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24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객체검출기술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  <a:tr h="22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RCNN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87070360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55712397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레이블링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4994878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주석파일변환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42126492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mAP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등 평가지표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882677993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1061264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프로젝트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#2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97946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AF325D-FC01-4E39-A305-4A173782CF04}"/>
              </a:ext>
            </a:extLst>
          </p:cNvPr>
          <p:cNvSpPr txBox="1"/>
          <p:nvPr/>
        </p:nvSpPr>
        <p:spPr>
          <a:xfrm>
            <a:off x="1467215" y="6356350"/>
            <a:ext cx="7295785" cy="3803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>
                <a:ea typeface="맑은 고딕"/>
                <a:cs typeface="Calibri"/>
              </a:rPr>
              <a:t>특강 예정</a:t>
            </a:r>
            <a:r>
              <a:rPr lang="en-US" altLang="ko-KR" sz="1400" b="1" dirty="0">
                <a:ea typeface="맑은 고딕"/>
                <a:cs typeface="Calibri"/>
              </a:rPr>
              <a:t>(</a:t>
            </a:r>
            <a:r>
              <a:rPr lang="en-US" altLang="ko-KR" sz="1400" b="1">
                <a:ea typeface="맑은 고딕"/>
                <a:cs typeface="Calibri"/>
              </a:rPr>
              <a:t>2</a:t>
            </a:r>
            <a:r>
              <a:rPr lang="ko-KR" altLang="en-US" sz="1400" b="1">
                <a:ea typeface="맑은 고딕"/>
                <a:cs typeface="Calibri"/>
              </a:rPr>
              <a:t>회 정도</a:t>
            </a:r>
            <a:r>
              <a:rPr lang="en-US" altLang="ko-KR" sz="1400" b="1" dirty="0">
                <a:ea typeface="맑은 고딕"/>
                <a:cs typeface="Calibri"/>
              </a:rPr>
              <a:t>, </a:t>
            </a:r>
            <a:r>
              <a:rPr lang="ko-KR" altLang="en-US" sz="1400" b="1" dirty="0">
                <a:ea typeface="맑은 고딕"/>
                <a:cs typeface="Calibri"/>
              </a:rPr>
              <a:t>주제 </a:t>
            </a:r>
            <a:r>
              <a:rPr lang="en-US" altLang="ko-KR" sz="1400" b="1" dirty="0">
                <a:ea typeface="맑은 고딕"/>
                <a:cs typeface="Calibri"/>
              </a:rPr>
              <a:t>, </a:t>
            </a:r>
            <a:r>
              <a:rPr lang="ko-KR" altLang="en-US" sz="1400" b="1" dirty="0">
                <a:ea typeface="맑은 고딕"/>
                <a:cs typeface="Calibri"/>
              </a:rPr>
              <a:t>강사 선정 작업 진행중</a:t>
            </a:r>
            <a:r>
              <a:rPr lang="en-US" altLang="ko-KR" sz="1400" b="1" dirty="0">
                <a:ea typeface="맑은 고딕"/>
                <a:cs typeface="Calibri"/>
              </a:rPr>
              <a:t>) , </a:t>
            </a:r>
            <a:r>
              <a:rPr lang="ko-KR" altLang="en-US" sz="1400" b="1" dirty="0">
                <a:ea typeface="맑은 고딕"/>
                <a:cs typeface="Calibri"/>
              </a:rPr>
              <a:t>일정 확정되면 공지 예정임</a:t>
            </a:r>
          </a:p>
        </p:txBody>
      </p:sp>
    </p:spTree>
    <p:extLst>
      <p:ext uri="{BB962C8B-B14F-4D97-AF65-F5344CB8AC3E}">
        <p14:creationId xmlns:p14="http://schemas.microsoft.com/office/powerpoint/2010/main" val="234133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5E60-E473-4EBE-9B0C-30688375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2EBA0-1041-41CF-8698-A4990B13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en-US" altLang="ko-KR"/>
              <a:t>1  [</a:t>
            </a:r>
            <a:r>
              <a:rPr lang="ko-KR" altLang="en-US" b="1"/>
              <a:t>영상분류</a:t>
            </a:r>
            <a:r>
              <a:rPr lang="en-US" altLang="ko-KR"/>
              <a:t>] 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 dirty="0"/>
              <a:t>이용한 </a:t>
            </a:r>
            <a:r>
              <a:rPr lang="ko-KR" altLang="en-US"/>
              <a:t>불량 검출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000"/>
              <a:t>- </a:t>
            </a:r>
            <a:r>
              <a:rPr lang="ko-KR" altLang="en-US" sz="2000"/>
              <a:t>전형적인 이미지 분류 관련 </a:t>
            </a:r>
            <a:r>
              <a:rPr lang="en-US" altLang="ko-KR" sz="2000" b="1"/>
              <a:t>SCI </a:t>
            </a:r>
            <a:r>
              <a:rPr lang="ko-KR" altLang="en-US" sz="2000" b="1"/>
              <a:t>논문을 구현</a:t>
            </a:r>
            <a:r>
              <a:rPr lang="ko-KR" altLang="en-US" sz="2000"/>
              <a:t>함으로써 </a:t>
            </a:r>
            <a:r>
              <a:rPr lang="en-US" altLang="ko-KR" sz="2000"/>
              <a:t>CNN </a:t>
            </a:r>
            <a:r>
              <a:rPr lang="ko-KR" altLang="en-US" sz="2000"/>
              <a:t>구현능력 배양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논문 리뷰를 통해 학위논문</a:t>
            </a:r>
            <a:r>
              <a:rPr lang="en-US" altLang="ko-KR" sz="2000"/>
              <a:t>(</a:t>
            </a:r>
            <a:r>
              <a:rPr lang="ko-KR" altLang="en-US" sz="2000"/>
              <a:t>보고서</a:t>
            </a:r>
            <a:r>
              <a:rPr lang="en-US" altLang="ko-KR" sz="2000"/>
              <a:t>) </a:t>
            </a:r>
            <a:r>
              <a:rPr lang="ko-KR" altLang="en-US" sz="2000"/>
              <a:t>작성법 학습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0A19-3DF3-44B9-A781-1636ADF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4DFFA1-53B1-47D1-8732-8347832E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05" y="3057525"/>
            <a:ext cx="9477587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EAA9C-3F9A-4E17-B9E9-ED965EEBACBD}"/>
              </a:ext>
            </a:extLst>
          </p:cNvPr>
          <p:cNvSpPr txBox="1"/>
          <p:nvPr/>
        </p:nvSpPr>
        <p:spPr>
          <a:xfrm>
            <a:off x="2981325" y="5712659"/>
            <a:ext cx="9058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https://ieeexplore.ieee.org/stamp/stamp.jsp?tp=&amp;arnumber=9093073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5E60-E473-4EBE-9B0C-30688375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0A19-3DF3-44B9-A781-1636ADF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3651008-D4C8-434A-B4F0-D8CECC00EC51}"/>
              </a:ext>
            </a:extLst>
          </p:cNvPr>
          <p:cNvSpPr txBox="1">
            <a:spLocks/>
          </p:cNvSpPr>
          <p:nvPr/>
        </p:nvSpPr>
        <p:spPr>
          <a:xfrm>
            <a:off x="695325" y="873458"/>
            <a:ext cx="11106150" cy="5303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Project</a:t>
            </a:r>
            <a:r>
              <a:rPr lang="ko-KR" altLang="en-US"/>
              <a:t> </a:t>
            </a:r>
            <a:r>
              <a:rPr lang="en-US" altLang="ko-KR"/>
              <a:t>#1  [</a:t>
            </a:r>
            <a:r>
              <a:rPr lang="ko-KR" altLang="en-US" b="1"/>
              <a:t>영상분류</a:t>
            </a:r>
            <a:r>
              <a:rPr lang="en-US" altLang="ko-KR"/>
              <a:t>] 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이용한 불량 검출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불량 유형별 데이터의 숫적 불균형이 심한 경우 사용할 수 있는 </a:t>
            </a:r>
            <a:r>
              <a:rPr lang="ko-KR" altLang="en-US" sz="2000" b="1"/>
              <a:t>데이터 증량</a:t>
            </a:r>
            <a:r>
              <a:rPr lang="en-US" altLang="ko-KR" sz="2000" b="1"/>
              <a:t>(augmentation) </a:t>
            </a:r>
            <a:r>
              <a:rPr lang="ko-KR" altLang="en-US" sz="2000" b="1"/>
              <a:t>기법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영상 분류의 </a:t>
            </a:r>
            <a:r>
              <a:rPr lang="ko-KR" altLang="en-US" sz="2000" b="1"/>
              <a:t>성능평가 방법 </a:t>
            </a:r>
            <a:r>
              <a:rPr lang="ko-KR" altLang="en-US" sz="2000"/>
              <a:t>학습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22737D-8E99-4547-8F23-8AC0CA43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14" y="2853396"/>
            <a:ext cx="3544041" cy="3037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D09A55-7EBF-4BBE-B130-D22FD9F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69" y="2502826"/>
            <a:ext cx="6223931" cy="37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5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5C8E-EB4D-42EB-BBC5-BB158534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D9EA7-1995-404D-BD88-B999C7D7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F231A90-B1C6-4C01-926F-9398FF8B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73458"/>
            <a:ext cx="10887075" cy="5303506"/>
          </a:xfrm>
        </p:spPr>
        <p:txBody>
          <a:bodyPr/>
          <a:lstStyle/>
          <a:p>
            <a:pPr latinLnBrk="1"/>
            <a:r>
              <a:rPr lang="en-US" altLang="ko-KR" dirty="0"/>
              <a:t>Project #2 [</a:t>
            </a:r>
            <a:r>
              <a:rPr lang="ko-KR" altLang="en-US" b="1" dirty="0" err="1"/>
              <a:t>객체검출</a:t>
            </a:r>
            <a:r>
              <a:rPr lang="en-US" altLang="ko-KR" dirty="0"/>
              <a:t>] YOLO</a:t>
            </a:r>
            <a:r>
              <a:rPr lang="ko-KR" altLang="en-US" dirty="0"/>
              <a:t>를 이용한 안전모 검출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 err="1"/>
              <a:t>객체검출은</a:t>
            </a:r>
            <a:r>
              <a:rPr lang="ko-KR" altLang="en-US" sz="2000" dirty="0"/>
              <a:t> 인공지능 관련 경진대회에서 </a:t>
            </a:r>
            <a:r>
              <a:rPr lang="ko-KR" altLang="en-US" sz="2000" b="1" dirty="0"/>
              <a:t>가장 많이 출제되고 가장 흥미로운 기술분야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딥러닝 비전분야에서 영상분류 다음 단계의 학습 내용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b="1" dirty="0" err="1"/>
              <a:t>객체검출</a:t>
            </a:r>
            <a:r>
              <a:rPr lang="en-US" altLang="ko-KR" sz="2000" b="1" dirty="0"/>
              <a:t>(Object Detection) = </a:t>
            </a:r>
            <a:r>
              <a:rPr lang="ko-KR" altLang="en-US" sz="2000" b="1" dirty="0"/>
              <a:t>영상분류</a:t>
            </a:r>
            <a:r>
              <a:rPr lang="en-US" altLang="ko-KR" sz="2000" b="1" dirty="0"/>
              <a:t>(Classification) + </a:t>
            </a:r>
            <a:r>
              <a:rPr lang="ko-KR" altLang="en-US" sz="2000" b="1" dirty="0"/>
              <a:t>위치추정</a:t>
            </a:r>
            <a:r>
              <a:rPr lang="en-US" altLang="ko-KR" sz="2000" b="1" dirty="0"/>
              <a:t>(Localization, Region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proposal)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58089D-3B64-47D0-82E4-343D739F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6" y="3224767"/>
            <a:ext cx="6667500" cy="32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0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03BF7-27AC-45C3-9164-7AAF2DA4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493F00-B1D2-496E-862C-590C10ED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29FF39A-1CC4-41FA-8B4F-1428E262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5303506"/>
          </a:xfrm>
        </p:spPr>
        <p:txBody>
          <a:bodyPr/>
          <a:lstStyle/>
          <a:p>
            <a:pPr latinLnBrk="1"/>
            <a:r>
              <a:rPr lang="en-US" altLang="ko-KR" dirty="0"/>
              <a:t>Project #</a:t>
            </a:r>
            <a:r>
              <a:rPr lang="en-US" altLang="ko-KR"/>
              <a:t>2 [</a:t>
            </a:r>
            <a:r>
              <a:rPr lang="ko-KR" altLang="en-US" b="1"/>
              <a:t>객체검출</a:t>
            </a:r>
            <a:r>
              <a:rPr lang="en-US" altLang="ko-KR"/>
              <a:t>] </a:t>
            </a:r>
            <a:r>
              <a:rPr lang="en-US" altLang="ko-KR" dirty="0"/>
              <a:t>YOLO</a:t>
            </a:r>
            <a:r>
              <a:rPr lang="ko-KR" altLang="en-US" dirty="0"/>
              <a:t>를 이용한 </a:t>
            </a:r>
            <a:r>
              <a:rPr lang="ko-KR" altLang="en-US"/>
              <a:t>안전모 검출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000"/>
              <a:t>- </a:t>
            </a:r>
            <a:r>
              <a:rPr lang="ko-KR" altLang="en-US" sz="2000"/>
              <a:t>제</a:t>
            </a:r>
            <a:r>
              <a:rPr lang="en-US" altLang="ko-KR" sz="2000"/>
              <a:t>2</a:t>
            </a:r>
            <a:r>
              <a:rPr lang="ko-KR" altLang="en-US" sz="2000"/>
              <a:t>회 </a:t>
            </a:r>
            <a:r>
              <a:rPr lang="en-US" altLang="ko-KR" sz="2000"/>
              <a:t>+AI </a:t>
            </a:r>
            <a:r>
              <a:rPr lang="ko-KR" altLang="en-US" sz="2000"/>
              <a:t>메이커톤</a:t>
            </a:r>
            <a:r>
              <a:rPr lang="en-US" altLang="ko-KR" sz="2000"/>
              <a:t>(makethon) </a:t>
            </a:r>
            <a:r>
              <a:rPr lang="ko-KR" altLang="en-US" sz="2000"/>
              <a:t>출제문제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A5089F-6CFE-45F4-A2C2-1163E64E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47" y="2233394"/>
            <a:ext cx="10584383" cy="3843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7B876-95A3-4B6E-A899-C57D3A748E6F}"/>
              </a:ext>
            </a:extLst>
          </p:cNvPr>
          <p:cNvSpPr txBox="1"/>
          <p:nvPr/>
        </p:nvSpPr>
        <p:spPr>
          <a:xfrm>
            <a:off x="3552825" y="6052345"/>
            <a:ext cx="6096000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산업인공지능연구센터 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+AI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메이커톤 경진대회 출제문제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21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10563-5308-4334-82BD-631E5967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C2002-1ADB-4341-AB48-639F4CBB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sz="2000" dirty="0"/>
              <a:t>주제 발표</a:t>
            </a:r>
            <a:endParaRPr lang="en-US" altLang="ko-KR" sz="2000" dirty="0"/>
          </a:p>
          <a:p>
            <a:pPr lvl="1"/>
            <a:r>
              <a:rPr lang="en-US" altLang="ko-KR" sz="1800" dirty="0"/>
              <a:t>Project#1,#2 </a:t>
            </a:r>
            <a:r>
              <a:rPr lang="ko-KR" altLang="en-US" sz="1800" dirty="0"/>
              <a:t>관련된 내용의 주제 중 팀별로 선정하여 </a:t>
            </a:r>
            <a:r>
              <a:rPr lang="ko-KR" altLang="en-US" sz="1800" dirty="0" err="1"/>
              <a:t>자료조사하여</a:t>
            </a:r>
            <a:r>
              <a:rPr lang="ko-KR" altLang="en-US" sz="1800" dirty="0"/>
              <a:t> 발표함 </a:t>
            </a:r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0E678-39BF-4EF6-B098-C5D5751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7F0CE5-5AC4-4A3A-A2E9-B5460C5E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5652"/>
              </p:ext>
            </p:extLst>
          </p:nvPr>
        </p:nvGraphicFramePr>
        <p:xfrm>
          <a:off x="1562465" y="1871776"/>
          <a:ext cx="751846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5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4756484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409664566"/>
                    </a:ext>
                  </a:extLst>
                </a:gridCol>
              </a:tblGrid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수업내용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수업방식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오리엔테이션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/ </a:t>
                      </a: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조편성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235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: 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을 이용한 불량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OpenCV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활용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딥러닝 영상 분류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24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데이터 증강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29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#2 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를 이용한 안전모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24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객체검출기술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  <a:tr h="22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RCNN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87070360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55712397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레이블링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4994878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주석파일변환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42126492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mAP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등 평가지표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882677993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1061264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프로젝트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#2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97946645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D60FDE-959C-4CEA-85A8-D3E49E9BD19B}"/>
              </a:ext>
            </a:extLst>
          </p:cNvPr>
          <p:cNvSpPr/>
          <p:nvPr/>
        </p:nvSpPr>
        <p:spPr>
          <a:xfrm>
            <a:off x="3254407" y="2735496"/>
            <a:ext cx="1892945" cy="9221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63510-108B-4350-A533-D860771638B6}"/>
              </a:ext>
            </a:extLst>
          </p:cNvPr>
          <p:cNvSpPr/>
          <p:nvPr/>
        </p:nvSpPr>
        <p:spPr>
          <a:xfrm>
            <a:off x="3242420" y="4294935"/>
            <a:ext cx="1892945" cy="177709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A2A76-5E80-4B9A-893E-B18670493554}"/>
              </a:ext>
            </a:extLst>
          </p:cNvPr>
          <p:cNvSpPr txBox="1"/>
          <p:nvPr/>
        </p:nvSpPr>
        <p:spPr>
          <a:xfrm>
            <a:off x="9380306" y="2917861"/>
            <a:ext cx="2623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#1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주제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Project #2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주제</a:t>
            </a:r>
            <a:r>
              <a:rPr lang="en-US" altLang="ko-KR" dirty="0"/>
              <a:t>: 6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1326</Words>
  <Application>Microsoft Office PowerPoint</Application>
  <PresentationFormat>와이드스크린</PresentationFormat>
  <Paragraphs>337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맑은고딕</vt:lpstr>
      <vt:lpstr>바탕</vt:lpstr>
      <vt:lpstr>함초롬바탕</vt:lpstr>
      <vt:lpstr>Arial</vt:lpstr>
      <vt:lpstr>Calibri</vt:lpstr>
      <vt:lpstr>Calibri Light</vt:lpstr>
      <vt:lpstr>Wingdings</vt:lpstr>
      <vt:lpstr>맑은 고딕</vt:lpstr>
      <vt:lpstr>Office Theme</vt:lpstr>
      <vt:lpstr>지능화 캡스톤 프로젝트</vt:lpstr>
      <vt:lpstr>Table of Content</vt:lpstr>
      <vt:lpstr>1. 과목 설명</vt:lpstr>
      <vt:lpstr>2. 강의 계획</vt:lpstr>
      <vt:lpstr>2. 강의 계획</vt:lpstr>
      <vt:lpstr>2. 강의 계획</vt:lpstr>
      <vt:lpstr>2. 강의 계획</vt:lpstr>
      <vt:lpstr>2. 강의 계획</vt:lpstr>
      <vt:lpstr>2. 강의 계획</vt:lpstr>
      <vt:lpstr>3. 지능화 캡스톤 과목 평가 방법</vt:lpstr>
      <vt:lpstr>3. 지능화 캡스톤 과목 평가 방법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4.산업인공지능학과 프로그램 </vt:lpstr>
      <vt:lpstr>4. 산업인공지능학과 프로그램 </vt:lpstr>
      <vt:lpstr>4. 산업인공지능학과 프로그램</vt:lpstr>
      <vt:lpstr>4. 산업인공지능학과 프로그램</vt:lpstr>
      <vt:lpstr>5. 조편성 및 조별 주제 발표 일정 선정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조선해양퇴직인력활용 전문인력 양성사업</dc:title>
  <dc:creator>SJ Lee</dc:creator>
  <cp:lastModifiedBy>user</cp:lastModifiedBy>
  <cp:revision>217</cp:revision>
  <cp:lastPrinted>2022-02-25T04:51:29Z</cp:lastPrinted>
  <dcterms:created xsi:type="dcterms:W3CDTF">2017-06-13T23:34:42Z</dcterms:created>
  <dcterms:modified xsi:type="dcterms:W3CDTF">2022-03-04T04:31:57Z</dcterms:modified>
</cp:coreProperties>
</file>