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67" r:id="rId2"/>
    <p:sldId id="259" r:id="rId3"/>
    <p:sldId id="350" r:id="rId4"/>
    <p:sldId id="365" r:id="rId5"/>
    <p:sldId id="498" r:id="rId6"/>
    <p:sldId id="487" r:id="rId7"/>
    <p:sldId id="515" r:id="rId8"/>
    <p:sldId id="378" r:id="rId9"/>
    <p:sldId id="490" r:id="rId10"/>
    <p:sldId id="491" r:id="rId11"/>
    <p:sldId id="540" r:id="rId12"/>
    <p:sldId id="493" r:id="rId13"/>
    <p:sldId id="541" r:id="rId14"/>
    <p:sldId id="543" r:id="rId15"/>
    <p:sldId id="544" r:id="rId16"/>
    <p:sldId id="545" r:id="rId17"/>
    <p:sldId id="546" r:id="rId18"/>
    <p:sldId id="547" r:id="rId19"/>
    <p:sldId id="548" r:id="rId20"/>
    <p:sldId id="549" r:id="rId21"/>
    <p:sldId id="550" r:id="rId22"/>
    <p:sldId id="379" r:id="rId23"/>
    <p:sldId id="483" r:id="rId24"/>
    <p:sldId id="553" r:id="rId25"/>
    <p:sldId id="516" r:id="rId26"/>
    <p:sldId id="518" r:id="rId27"/>
    <p:sldId id="551" r:id="rId28"/>
    <p:sldId id="519" r:id="rId29"/>
    <p:sldId id="520" r:id="rId30"/>
    <p:sldId id="554" r:id="rId31"/>
    <p:sldId id="522" r:id="rId32"/>
    <p:sldId id="555" r:id="rId33"/>
    <p:sldId id="556" r:id="rId34"/>
    <p:sldId id="557" r:id="rId35"/>
    <p:sldId id="525" r:id="rId36"/>
    <p:sldId id="558" r:id="rId37"/>
    <p:sldId id="511" r:id="rId38"/>
    <p:sldId id="526" r:id="rId39"/>
    <p:sldId id="527" r:id="rId40"/>
    <p:sldId id="501" r:id="rId41"/>
    <p:sldId id="504" r:id="rId42"/>
    <p:sldId id="528" r:id="rId43"/>
    <p:sldId id="529" r:id="rId44"/>
    <p:sldId id="530" r:id="rId45"/>
    <p:sldId id="531" r:id="rId46"/>
    <p:sldId id="380" r:id="rId47"/>
    <p:sldId id="532" r:id="rId48"/>
    <p:sldId id="533" r:id="rId49"/>
    <p:sldId id="486" r:id="rId50"/>
    <p:sldId id="534" r:id="rId51"/>
    <p:sldId id="535" r:id="rId52"/>
    <p:sldId id="536" r:id="rId53"/>
    <p:sldId id="559" r:id="rId54"/>
    <p:sldId id="538" r:id="rId55"/>
    <p:sldId id="497" r:id="rId56"/>
    <p:sldId id="505" r:id="rId57"/>
    <p:sldId id="381" r:id="rId58"/>
    <p:sldId id="488" r:id="rId59"/>
    <p:sldId id="539" r:id="rId60"/>
    <p:sldId id="500" r:id="rId61"/>
    <p:sldId id="552" r:id="rId62"/>
    <p:sldId id="560" r:id="rId63"/>
    <p:sldId id="507" r:id="rId64"/>
    <p:sldId id="382" r:id="rId65"/>
    <p:sldId id="481" r:id="rId6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912E2C"/>
    <a:srgbClr val="FFC100"/>
    <a:srgbClr val="CECECE"/>
    <a:srgbClr val="FFFFFF"/>
    <a:srgbClr val="C00000"/>
    <a:srgbClr val="953735"/>
    <a:srgbClr val="17375E"/>
    <a:srgbClr val="763AA4"/>
    <a:srgbClr val="A681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95" autoAdjust="0"/>
    <p:restoredTop sz="93883" autoAdjust="0"/>
  </p:normalViewPr>
  <p:slideViewPr>
    <p:cSldViewPr showGuides="1">
      <p:cViewPr varScale="1">
        <p:scale>
          <a:sx n="66" d="100"/>
          <a:sy n="66" d="100"/>
        </p:scale>
        <p:origin x="1412" y="52"/>
      </p:cViewPr>
      <p:guideLst>
        <p:guide orient="horz" pos="4065"/>
        <p:guide pos="2880"/>
      </p:guideLst>
    </p:cSldViewPr>
  </p:slideViewPr>
  <p:outlineViewPr>
    <p:cViewPr>
      <p:scale>
        <a:sx n="33" d="100"/>
        <a:sy n="33" d="100"/>
      </p:scale>
      <p:origin x="0" y="-8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C9AEC49A-064A-46E2-AD71-7F7F95D6C0B0}" type="datetimeFigureOut">
              <a:rPr lang="ko-KR" altLang="en-US" smtClean="0"/>
              <a:pPr/>
              <a:t>2021-05-13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17600083-8394-4374-9EDA-E649799A22C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309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08서울남산체 EB" panose="02020603020101020101" pitchFamily="18" charset="-127"/>
        <a:ea typeface="08서울남산체 EB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08서울남산체 EB" panose="02020603020101020101" pitchFamily="18" charset="-127"/>
        <a:ea typeface="08서울남산체 EB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08서울남산체 EB" panose="02020603020101020101" pitchFamily="18" charset="-127"/>
        <a:ea typeface="08서울남산체 EB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08서울남산체 EB" panose="02020603020101020101" pitchFamily="18" charset="-127"/>
        <a:ea typeface="08서울남산체 EB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08서울남산체 EB" panose="02020603020101020101" pitchFamily="18" charset="-127"/>
        <a:ea typeface="08서울남산체 EB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95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873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715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119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6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358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308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47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266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987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766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023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27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827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1921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7388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5824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5116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2953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137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8771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959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5614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5023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8124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6384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6767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9238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5508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7063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7047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159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680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3504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9541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952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952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952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952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952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952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7833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952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95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8663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952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952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952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952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9528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4184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9528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pPr/>
              <a:t>65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8552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013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993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777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0083-8394-4374-9EDA-E649799A22C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0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656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2F7036-9E53-476A-B599-1D6629F46CC6}"/>
              </a:ext>
            </a:extLst>
          </p:cNvPr>
          <p:cNvSpPr/>
          <p:nvPr userDrawn="1"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37278ECE-68F6-4A58-A70A-78C4AB79A1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490335D1-89D4-4820-8A75-8E6707AB1D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0106D59-C9ED-4703-A0F1-228F15FF924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785CF960-C7F7-4FCF-919C-87653644B5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708C312-A0D5-45D7-BB17-9C52409C0758}"/>
              </a:ext>
            </a:extLst>
          </p:cNvPr>
          <p:cNvSpPr/>
          <p:nvPr userDrawn="1"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5A985F-EB06-48D3-B046-AE8FE523D388}"/>
              </a:ext>
            </a:extLst>
          </p:cNvPr>
          <p:cNvSpPr txBox="1"/>
          <p:nvPr userDrawn="1"/>
        </p:nvSpPr>
        <p:spPr>
          <a:xfrm>
            <a:off x="791580" y="215701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다중선형회귀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726F5A5-E5F6-4DEB-BC2E-23CD4EA08C48}"/>
              </a:ext>
            </a:extLst>
          </p:cNvPr>
          <p:cNvSpPr/>
          <p:nvPr userDrawn="1"/>
        </p:nvSpPr>
        <p:spPr>
          <a:xfrm flipV="1">
            <a:off x="-41168" y="755637"/>
            <a:ext cx="93600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6" name="Rectangle 2">
            <a:extLst>
              <a:ext uri="{FF2B5EF4-FFF2-40B4-BE49-F238E27FC236}">
                <a16:creationId xmlns:a16="http://schemas.microsoft.com/office/drawing/2014/main" id="{756E6BE6-410D-4C0B-A20B-84BB2DA578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7" name="Rectangle 4">
            <a:extLst>
              <a:ext uri="{FF2B5EF4-FFF2-40B4-BE49-F238E27FC236}">
                <a16:creationId xmlns:a16="http://schemas.microsoft.com/office/drawing/2014/main" id="{38804E91-1FF9-410A-A5CE-CF6F7D6036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8" name="Rectangle 2">
            <a:extLst>
              <a:ext uri="{FF2B5EF4-FFF2-40B4-BE49-F238E27FC236}">
                <a16:creationId xmlns:a16="http://schemas.microsoft.com/office/drawing/2014/main" id="{D31035D4-1C7B-4BB3-B244-58B7426ECF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9" name="Rectangle 4">
            <a:extLst>
              <a:ext uri="{FF2B5EF4-FFF2-40B4-BE49-F238E27FC236}">
                <a16:creationId xmlns:a16="http://schemas.microsoft.com/office/drawing/2014/main" id="{79822581-9E10-4D2D-AEE6-3E889ECD2B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3A30E88-8415-4925-90CC-8A5BA194A770}"/>
              </a:ext>
            </a:extLst>
          </p:cNvPr>
          <p:cNvSpPr txBox="1"/>
          <p:nvPr userDrawn="1"/>
        </p:nvSpPr>
        <p:spPr>
          <a:xfrm>
            <a:off x="890650" y="10930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D1387B-0A66-4F5F-BF08-6F9B0F0265DA}"/>
              </a:ext>
            </a:extLst>
          </p:cNvPr>
          <p:cNvSpPr txBox="1"/>
          <p:nvPr userDrawn="1"/>
        </p:nvSpPr>
        <p:spPr>
          <a:xfrm>
            <a:off x="3779912" y="297523"/>
            <a:ext cx="44314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5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</a:t>
            </a:r>
            <a:r>
              <a:rPr lang="ko-KR" altLang="en-US" sz="1500" spc="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500" spc="100" dirty="0" err="1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모수추정</a:t>
            </a:r>
            <a:r>
              <a:rPr lang="ko-KR" altLang="en-US" sz="1500" spc="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유의성검정   적합성검정   예시</a:t>
            </a:r>
          </a:p>
        </p:txBody>
      </p:sp>
    </p:spTree>
    <p:extLst>
      <p:ext uri="{BB962C8B-B14F-4D97-AF65-F5344CB8AC3E}">
        <p14:creationId xmlns:p14="http://schemas.microsoft.com/office/powerpoint/2010/main" val="421446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2F7036-9E53-476A-B599-1D6629F46CC6}"/>
              </a:ext>
            </a:extLst>
          </p:cNvPr>
          <p:cNvSpPr/>
          <p:nvPr userDrawn="1"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37278ECE-68F6-4A58-A70A-78C4AB79A1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490335D1-89D4-4820-8A75-8E6707AB1D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0106D59-C9ED-4703-A0F1-228F15FF924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785CF960-C7F7-4FCF-919C-87653644B5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708C312-A0D5-45D7-BB17-9C52409C0758}"/>
              </a:ext>
            </a:extLst>
          </p:cNvPr>
          <p:cNvSpPr/>
          <p:nvPr userDrawn="1"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5A985F-EB06-48D3-B046-AE8FE523D388}"/>
              </a:ext>
            </a:extLst>
          </p:cNvPr>
          <p:cNvSpPr txBox="1"/>
          <p:nvPr userDrawn="1"/>
        </p:nvSpPr>
        <p:spPr>
          <a:xfrm>
            <a:off x="791580" y="215701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다중선형회귀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726F5A5-E5F6-4DEB-BC2E-23CD4EA08C48}"/>
              </a:ext>
            </a:extLst>
          </p:cNvPr>
          <p:cNvSpPr/>
          <p:nvPr userDrawn="1"/>
        </p:nvSpPr>
        <p:spPr>
          <a:xfrm flipV="1">
            <a:off x="-41168" y="755637"/>
            <a:ext cx="93600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6" name="Rectangle 2">
            <a:extLst>
              <a:ext uri="{FF2B5EF4-FFF2-40B4-BE49-F238E27FC236}">
                <a16:creationId xmlns:a16="http://schemas.microsoft.com/office/drawing/2014/main" id="{756E6BE6-410D-4C0B-A20B-84BB2DA578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7" name="Rectangle 4">
            <a:extLst>
              <a:ext uri="{FF2B5EF4-FFF2-40B4-BE49-F238E27FC236}">
                <a16:creationId xmlns:a16="http://schemas.microsoft.com/office/drawing/2014/main" id="{38804E91-1FF9-410A-A5CE-CF6F7D6036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8" name="Rectangle 2">
            <a:extLst>
              <a:ext uri="{FF2B5EF4-FFF2-40B4-BE49-F238E27FC236}">
                <a16:creationId xmlns:a16="http://schemas.microsoft.com/office/drawing/2014/main" id="{D31035D4-1C7B-4BB3-B244-58B7426ECF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9" name="Rectangle 4">
            <a:extLst>
              <a:ext uri="{FF2B5EF4-FFF2-40B4-BE49-F238E27FC236}">
                <a16:creationId xmlns:a16="http://schemas.microsoft.com/office/drawing/2014/main" id="{79822581-9E10-4D2D-AEE6-3E889ECD2B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3A30E88-8415-4925-90CC-8A5BA194A770}"/>
              </a:ext>
            </a:extLst>
          </p:cNvPr>
          <p:cNvSpPr txBox="1"/>
          <p:nvPr userDrawn="1"/>
        </p:nvSpPr>
        <p:spPr>
          <a:xfrm>
            <a:off x="890650" y="10930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D1387B-0A66-4F5F-BF08-6F9B0F0265DA}"/>
              </a:ext>
            </a:extLst>
          </p:cNvPr>
          <p:cNvSpPr txBox="1"/>
          <p:nvPr userDrawn="1"/>
        </p:nvSpPr>
        <p:spPr>
          <a:xfrm>
            <a:off x="3779912" y="297523"/>
            <a:ext cx="44314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500" spc="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  </a:t>
            </a:r>
            <a:r>
              <a:rPr lang="ko-KR" altLang="en-US" sz="150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모수추정</a:t>
            </a:r>
            <a:r>
              <a:rPr lang="ko-KR" altLang="en-US" sz="1500" spc="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유의성검정   적합성검정   예시</a:t>
            </a:r>
          </a:p>
        </p:txBody>
      </p:sp>
    </p:spTree>
    <p:extLst>
      <p:ext uri="{BB962C8B-B14F-4D97-AF65-F5344CB8AC3E}">
        <p14:creationId xmlns:p14="http://schemas.microsoft.com/office/powerpoint/2010/main" val="2116063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2F7036-9E53-476A-B599-1D6629F46CC6}"/>
              </a:ext>
            </a:extLst>
          </p:cNvPr>
          <p:cNvSpPr/>
          <p:nvPr userDrawn="1"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37278ECE-68F6-4A58-A70A-78C4AB79A1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490335D1-89D4-4820-8A75-8E6707AB1D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0106D59-C9ED-4703-A0F1-228F15FF924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785CF960-C7F7-4FCF-919C-87653644B5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708C312-A0D5-45D7-BB17-9C52409C0758}"/>
              </a:ext>
            </a:extLst>
          </p:cNvPr>
          <p:cNvSpPr/>
          <p:nvPr userDrawn="1"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5A985F-EB06-48D3-B046-AE8FE523D388}"/>
              </a:ext>
            </a:extLst>
          </p:cNvPr>
          <p:cNvSpPr txBox="1"/>
          <p:nvPr userDrawn="1"/>
        </p:nvSpPr>
        <p:spPr>
          <a:xfrm>
            <a:off x="791580" y="215701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다중선형회귀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726F5A5-E5F6-4DEB-BC2E-23CD4EA08C48}"/>
              </a:ext>
            </a:extLst>
          </p:cNvPr>
          <p:cNvSpPr/>
          <p:nvPr userDrawn="1"/>
        </p:nvSpPr>
        <p:spPr>
          <a:xfrm flipV="1">
            <a:off x="-41168" y="755637"/>
            <a:ext cx="93600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6" name="Rectangle 2">
            <a:extLst>
              <a:ext uri="{FF2B5EF4-FFF2-40B4-BE49-F238E27FC236}">
                <a16:creationId xmlns:a16="http://schemas.microsoft.com/office/drawing/2014/main" id="{756E6BE6-410D-4C0B-A20B-84BB2DA578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7" name="Rectangle 4">
            <a:extLst>
              <a:ext uri="{FF2B5EF4-FFF2-40B4-BE49-F238E27FC236}">
                <a16:creationId xmlns:a16="http://schemas.microsoft.com/office/drawing/2014/main" id="{38804E91-1FF9-410A-A5CE-CF6F7D6036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8" name="Rectangle 2">
            <a:extLst>
              <a:ext uri="{FF2B5EF4-FFF2-40B4-BE49-F238E27FC236}">
                <a16:creationId xmlns:a16="http://schemas.microsoft.com/office/drawing/2014/main" id="{D31035D4-1C7B-4BB3-B244-58B7426ECF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9" name="Rectangle 4">
            <a:extLst>
              <a:ext uri="{FF2B5EF4-FFF2-40B4-BE49-F238E27FC236}">
                <a16:creationId xmlns:a16="http://schemas.microsoft.com/office/drawing/2014/main" id="{79822581-9E10-4D2D-AEE6-3E889ECD2B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3A30E88-8415-4925-90CC-8A5BA194A770}"/>
              </a:ext>
            </a:extLst>
          </p:cNvPr>
          <p:cNvSpPr txBox="1"/>
          <p:nvPr userDrawn="1"/>
        </p:nvSpPr>
        <p:spPr>
          <a:xfrm>
            <a:off x="890650" y="10930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D1387B-0A66-4F5F-BF08-6F9B0F0265DA}"/>
              </a:ext>
            </a:extLst>
          </p:cNvPr>
          <p:cNvSpPr txBox="1"/>
          <p:nvPr userDrawn="1"/>
        </p:nvSpPr>
        <p:spPr>
          <a:xfrm>
            <a:off x="3779912" y="297523"/>
            <a:ext cx="44314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500" spc="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  </a:t>
            </a:r>
            <a:r>
              <a:rPr lang="ko-KR" altLang="en-US" sz="1500" spc="100" dirty="0" err="1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모수추정</a:t>
            </a:r>
            <a:r>
              <a:rPr lang="ko-KR" altLang="en-US" sz="1500" spc="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5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유의성검정</a:t>
            </a:r>
            <a:r>
              <a:rPr lang="ko-KR" altLang="en-US" sz="1500" spc="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적합성검정   예시</a:t>
            </a:r>
          </a:p>
        </p:txBody>
      </p:sp>
    </p:spTree>
    <p:extLst>
      <p:ext uri="{BB962C8B-B14F-4D97-AF65-F5344CB8AC3E}">
        <p14:creationId xmlns:p14="http://schemas.microsoft.com/office/powerpoint/2010/main" val="395272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2F7036-9E53-476A-B599-1D6629F46CC6}"/>
              </a:ext>
            </a:extLst>
          </p:cNvPr>
          <p:cNvSpPr/>
          <p:nvPr userDrawn="1"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37278ECE-68F6-4A58-A70A-78C4AB79A1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490335D1-89D4-4820-8A75-8E6707AB1D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0106D59-C9ED-4703-A0F1-228F15FF924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785CF960-C7F7-4FCF-919C-87653644B5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708C312-A0D5-45D7-BB17-9C52409C0758}"/>
              </a:ext>
            </a:extLst>
          </p:cNvPr>
          <p:cNvSpPr/>
          <p:nvPr userDrawn="1"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5A985F-EB06-48D3-B046-AE8FE523D388}"/>
              </a:ext>
            </a:extLst>
          </p:cNvPr>
          <p:cNvSpPr txBox="1"/>
          <p:nvPr userDrawn="1"/>
        </p:nvSpPr>
        <p:spPr>
          <a:xfrm>
            <a:off x="791580" y="215701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다중선형회귀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726F5A5-E5F6-4DEB-BC2E-23CD4EA08C48}"/>
              </a:ext>
            </a:extLst>
          </p:cNvPr>
          <p:cNvSpPr/>
          <p:nvPr userDrawn="1"/>
        </p:nvSpPr>
        <p:spPr>
          <a:xfrm flipV="1">
            <a:off x="-41168" y="755637"/>
            <a:ext cx="93600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6" name="Rectangle 2">
            <a:extLst>
              <a:ext uri="{FF2B5EF4-FFF2-40B4-BE49-F238E27FC236}">
                <a16:creationId xmlns:a16="http://schemas.microsoft.com/office/drawing/2014/main" id="{756E6BE6-410D-4C0B-A20B-84BB2DA578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7" name="Rectangle 4">
            <a:extLst>
              <a:ext uri="{FF2B5EF4-FFF2-40B4-BE49-F238E27FC236}">
                <a16:creationId xmlns:a16="http://schemas.microsoft.com/office/drawing/2014/main" id="{38804E91-1FF9-410A-A5CE-CF6F7D6036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8" name="Rectangle 2">
            <a:extLst>
              <a:ext uri="{FF2B5EF4-FFF2-40B4-BE49-F238E27FC236}">
                <a16:creationId xmlns:a16="http://schemas.microsoft.com/office/drawing/2014/main" id="{D31035D4-1C7B-4BB3-B244-58B7426ECF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9" name="Rectangle 4">
            <a:extLst>
              <a:ext uri="{FF2B5EF4-FFF2-40B4-BE49-F238E27FC236}">
                <a16:creationId xmlns:a16="http://schemas.microsoft.com/office/drawing/2014/main" id="{79822581-9E10-4D2D-AEE6-3E889ECD2B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3A30E88-8415-4925-90CC-8A5BA194A770}"/>
              </a:ext>
            </a:extLst>
          </p:cNvPr>
          <p:cNvSpPr txBox="1"/>
          <p:nvPr userDrawn="1"/>
        </p:nvSpPr>
        <p:spPr>
          <a:xfrm>
            <a:off x="890650" y="10930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D1387B-0A66-4F5F-BF08-6F9B0F0265DA}"/>
              </a:ext>
            </a:extLst>
          </p:cNvPr>
          <p:cNvSpPr txBox="1"/>
          <p:nvPr userDrawn="1"/>
        </p:nvSpPr>
        <p:spPr>
          <a:xfrm>
            <a:off x="3779912" y="297523"/>
            <a:ext cx="44314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500" spc="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  </a:t>
            </a:r>
            <a:r>
              <a:rPr lang="ko-KR" altLang="en-US" sz="1500" spc="100" dirty="0" err="1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모수추정</a:t>
            </a:r>
            <a:r>
              <a:rPr lang="ko-KR" altLang="en-US" sz="1500" spc="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유의성검정   </a:t>
            </a:r>
            <a:r>
              <a:rPr lang="ko-KR" altLang="en-US" sz="15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적합성검정</a:t>
            </a:r>
            <a:r>
              <a:rPr lang="ko-KR" altLang="en-US" sz="1500" spc="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예시</a:t>
            </a:r>
          </a:p>
        </p:txBody>
      </p:sp>
    </p:spTree>
    <p:extLst>
      <p:ext uri="{BB962C8B-B14F-4D97-AF65-F5344CB8AC3E}">
        <p14:creationId xmlns:p14="http://schemas.microsoft.com/office/powerpoint/2010/main" val="3920241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2F7036-9E53-476A-B599-1D6629F46CC6}"/>
              </a:ext>
            </a:extLst>
          </p:cNvPr>
          <p:cNvSpPr/>
          <p:nvPr userDrawn="1"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37278ECE-68F6-4A58-A70A-78C4AB79A1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490335D1-89D4-4820-8A75-8E6707AB1D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0106D59-C9ED-4703-A0F1-228F15FF924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785CF960-C7F7-4FCF-919C-87653644B5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708C312-A0D5-45D7-BB17-9C52409C0758}"/>
              </a:ext>
            </a:extLst>
          </p:cNvPr>
          <p:cNvSpPr/>
          <p:nvPr userDrawn="1"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5A985F-EB06-48D3-B046-AE8FE523D388}"/>
              </a:ext>
            </a:extLst>
          </p:cNvPr>
          <p:cNvSpPr txBox="1"/>
          <p:nvPr userDrawn="1"/>
        </p:nvSpPr>
        <p:spPr>
          <a:xfrm>
            <a:off x="791580" y="215701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다중선형회귀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726F5A5-E5F6-4DEB-BC2E-23CD4EA08C48}"/>
              </a:ext>
            </a:extLst>
          </p:cNvPr>
          <p:cNvSpPr/>
          <p:nvPr userDrawn="1"/>
        </p:nvSpPr>
        <p:spPr>
          <a:xfrm flipV="1">
            <a:off x="-41168" y="755637"/>
            <a:ext cx="93600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6" name="Rectangle 2">
            <a:extLst>
              <a:ext uri="{FF2B5EF4-FFF2-40B4-BE49-F238E27FC236}">
                <a16:creationId xmlns:a16="http://schemas.microsoft.com/office/drawing/2014/main" id="{756E6BE6-410D-4C0B-A20B-84BB2DA578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7" name="Rectangle 4">
            <a:extLst>
              <a:ext uri="{FF2B5EF4-FFF2-40B4-BE49-F238E27FC236}">
                <a16:creationId xmlns:a16="http://schemas.microsoft.com/office/drawing/2014/main" id="{38804E91-1FF9-410A-A5CE-CF6F7D6036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8" name="Rectangle 2">
            <a:extLst>
              <a:ext uri="{FF2B5EF4-FFF2-40B4-BE49-F238E27FC236}">
                <a16:creationId xmlns:a16="http://schemas.microsoft.com/office/drawing/2014/main" id="{D31035D4-1C7B-4BB3-B244-58B7426ECF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9" name="Rectangle 4">
            <a:extLst>
              <a:ext uri="{FF2B5EF4-FFF2-40B4-BE49-F238E27FC236}">
                <a16:creationId xmlns:a16="http://schemas.microsoft.com/office/drawing/2014/main" id="{79822581-9E10-4D2D-AEE6-3E889ECD2B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3A30E88-8415-4925-90CC-8A5BA194A770}"/>
              </a:ext>
            </a:extLst>
          </p:cNvPr>
          <p:cNvSpPr txBox="1"/>
          <p:nvPr userDrawn="1"/>
        </p:nvSpPr>
        <p:spPr>
          <a:xfrm>
            <a:off x="890650" y="10930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D1387B-0A66-4F5F-BF08-6F9B0F0265DA}"/>
              </a:ext>
            </a:extLst>
          </p:cNvPr>
          <p:cNvSpPr txBox="1"/>
          <p:nvPr userDrawn="1"/>
        </p:nvSpPr>
        <p:spPr>
          <a:xfrm>
            <a:off x="3779912" y="297523"/>
            <a:ext cx="44314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500" spc="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  </a:t>
            </a:r>
            <a:r>
              <a:rPr lang="ko-KR" altLang="en-US" sz="1500" spc="100" dirty="0" err="1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모수추정</a:t>
            </a:r>
            <a:r>
              <a:rPr lang="ko-KR" altLang="en-US" sz="1500" spc="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유의성검정   적합성검정   </a:t>
            </a:r>
            <a:r>
              <a:rPr lang="ko-KR" altLang="en-US" sz="15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4270076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2F7036-9E53-476A-B599-1D6629F46CC6}"/>
              </a:ext>
            </a:extLst>
          </p:cNvPr>
          <p:cNvSpPr/>
          <p:nvPr userDrawn="1"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37278ECE-68F6-4A58-A70A-78C4AB79A1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490335D1-89D4-4820-8A75-8E6707AB1D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0106D59-C9ED-4703-A0F1-228F15FF924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785CF960-C7F7-4FCF-919C-87653644B5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708C312-A0D5-45D7-BB17-9C52409C0758}"/>
              </a:ext>
            </a:extLst>
          </p:cNvPr>
          <p:cNvSpPr/>
          <p:nvPr userDrawn="1"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6" name="Rectangle 2">
            <a:extLst>
              <a:ext uri="{FF2B5EF4-FFF2-40B4-BE49-F238E27FC236}">
                <a16:creationId xmlns:a16="http://schemas.microsoft.com/office/drawing/2014/main" id="{756E6BE6-410D-4C0B-A20B-84BB2DA578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7" name="Rectangle 4">
            <a:extLst>
              <a:ext uri="{FF2B5EF4-FFF2-40B4-BE49-F238E27FC236}">
                <a16:creationId xmlns:a16="http://schemas.microsoft.com/office/drawing/2014/main" id="{38804E91-1FF9-410A-A5CE-CF6F7D6036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8" name="Rectangle 2">
            <a:extLst>
              <a:ext uri="{FF2B5EF4-FFF2-40B4-BE49-F238E27FC236}">
                <a16:creationId xmlns:a16="http://schemas.microsoft.com/office/drawing/2014/main" id="{D31035D4-1C7B-4BB3-B244-58B7426ECF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9" name="Rectangle 4">
            <a:extLst>
              <a:ext uri="{FF2B5EF4-FFF2-40B4-BE49-F238E27FC236}">
                <a16:creationId xmlns:a16="http://schemas.microsoft.com/office/drawing/2014/main" id="{79822581-9E10-4D2D-AEE6-3E889ECD2B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3A30E88-8415-4925-90CC-8A5BA194A770}"/>
              </a:ext>
            </a:extLst>
          </p:cNvPr>
          <p:cNvSpPr txBox="1"/>
          <p:nvPr userDrawn="1"/>
        </p:nvSpPr>
        <p:spPr>
          <a:xfrm>
            <a:off x="890650" y="10930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288F04-846C-484D-A4D6-CA1CEFC45FF1}"/>
              </a:ext>
            </a:extLst>
          </p:cNvPr>
          <p:cNvSpPr txBox="1"/>
          <p:nvPr userDrawn="1"/>
        </p:nvSpPr>
        <p:spPr>
          <a:xfrm>
            <a:off x="912730" y="20163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진단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6ADA67F-B5B0-4F94-ABED-4149F1F9B352}"/>
              </a:ext>
            </a:extLst>
          </p:cNvPr>
          <p:cNvSpPr/>
          <p:nvPr userDrawn="1"/>
        </p:nvSpPr>
        <p:spPr>
          <a:xfrm flipV="1">
            <a:off x="-41168" y="755637"/>
            <a:ext cx="93600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id="{FDE06208-4CA3-4BB0-B4BD-B43816146A26}"/>
              </a:ext>
            </a:extLst>
          </p:cNvPr>
          <p:cNvSpPr txBox="1"/>
          <p:nvPr userDrawn="1"/>
        </p:nvSpPr>
        <p:spPr>
          <a:xfrm>
            <a:off x="4681169" y="297523"/>
            <a:ext cx="3553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50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표준화잔차</a:t>
            </a:r>
            <a:r>
              <a:rPr lang="ko-KR" altLang="en-US" sz="1500" spc="100" dirty="0">
                <a:solidFill>
                  <a:srgbClr val="D9D9D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이상치   </a:t>
            </a:r>
            <a:r>
              <a:rPr lang="ko-KR" altLang="en-US" sz="1500" spc="100" dirty="0" err="1">
                <a:solidFill>
                  <a:srgbClr val="D9D9D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지렛값</a:t>
            </a:r>
            <a:r>
              <a:rPr lang="ko-KR" altLang="en-US" sz="1500" spc="100" dirty="0">
                <a:solidFill>
                  <a:srgbClr val="D9D9D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500" spc="100" dirty="0" err="1">
                <a:solidFill>
                  <a:srgbClr val="D9D9D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영향점</a:t>
            </a:r>
            <a:endParaRPr lang="ko-KR" altLang="en-US" sz="1500" spc="100" dirty="0">
              <a:solidFill>
                <a:srgbClr val="D9D9D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735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2F7036-9E53-476A-B599-1D6629F46CC6}"/>
              </a:ext>
            </a:extLst>
          </p:cNvPr>
          <p:cNvSpPr/>
          <p:nvPr userDrawn="1"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37278ECE-68F6-4A58-A70A-78C4AB79A1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490335D1-89D4-4820-8A75-8E6707AB1D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0106D59-C9ED-4703-A0F1-228F15FF924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785CF960-C7F7-4FCF-919C-87653644B5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708C312-A0D5-45D7-BB17-9C52409C0758}"/>
              </a:ext>
            </a:extLst>
          </p:cNvPr>
          <p:cNvSpPr/>
          <p:nvPr userDrawn="1"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6" name="Rectangle 2">
            <a:extLst>
              <a:ext uri="{FF2B5EF4-FFF2-40B4-BE49-F238E27FC236}">
                <a16:creationId xmlns:a16="http://schemas.microsoft.com/office/drawing/2014/main" id="{756E6BE6-410D-4C0B-A20B-84BB2DA578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7" name="Rectangle 4">
            <a:extLst>
              <a:ext uri="{FF2B5EF4-FFF2-40B4-BE49-F238E27FC236}">
                <a16:creationId xmlns:a16="http://schemas.microsoft.com/office/drawing/2014/main" id="{38804E91-1FF9-410A-A5CE-CF6F7D6036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8" name="Rectangle 2">
            <a:extLst>
              <a:ext uri="{FF2B5EF4-FFF2-40B4-BE49-F238E27FC236}">
                <a16:creationId xmlns:a16="http://schemas.microsoft.com/office/drawing/2014/main" id="{D31035D4-1C7B-4BB3-B244-58B7426ECF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9" name="Rectangle 4">
            <a:extLst>
              <a:ext uri="{FF2B5EF4-FFF2-40B4-BE49-F238E27FC236}">
                <a16:creationId xmlns:a16="http://schemas.microsoft.com/office/drawing/2014/main" id="{79822581-9E10-4D2D-AEE6-3E889ECD2B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3A30E88-8415-4925-90CC-8A5BA194A770}"/>
              </a:ext>
            </a:extLst>
          </p:cNvPr>
          <p:cNvSpPr txBox="1"/>
          <p:nvPr userDrawn="1"/>
        </p:nvSpPr>
        <p:spPr>
          <a:xfrm>
            <a:off x="890650" y="10930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288F04-846C-484D-A4D6-CA1CEFC45FF1}"/>
              </a:ext>
            </a:extLst>
          </p:cNvPr>
          <p:cNvSpPr txBox="1"/>
          <p:nvPr userDrawn="1"/>
        </p:nvSpPr>
        <p:spPr>
          <a:xfrm>
            <a:off x="912730" y="20163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진단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6ADA67F-B5B0-4F94-ABED-4149F1F9B352}"/>
              </a:ext>
            </a:extLst>
          </p:cNvPr>
          <p:cNvSpPr/>
          <p:nvPr userDrawn="1"/>
        </p:nvSpPr>
        <p:spPr>
          <a:xfrm flipV="1">
            <a:off x="-41168" y="755637"/>
            <a:ext cx="93600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id="{FDE06208-4CA3-4BB0-B4BD-B43816146A26}"/>
              </a:ext>
            </a:extLst>
          </p:cNvPr>
          <p:cNvSpPr txBox="1"/>
          <p:nvPr userDrawn="1"/>
        </p:nvSpPr>
        <p:spPr>
          <a:xfrm>
            <a:off x="4681169" y="297523"/>
            <a:ext cx="3553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500" spc="100" dirty="0" err="1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표준화잔차</a:t>
            </a:r>
            <a:r>
              <a:rPr lang="ko-KR" altLang="en-US" sz="1500" spc="100" dirty="0">
                <a:solidFill>
                  <a:srgbClr val="D9D9D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5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이상치</a:t>
            </a:r>
            <a:r>
              <a:rPr lang="ko-KR" altLang="en-US" sz="1500" spc="100" dirty="0">
                <a:solidFill>
                  <a:srgbClr val="D9D9D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500" spc="100" dirty="0" err="1">
                <a:solidFill>
                  <a:srgbClr val="D9D9D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지렛값</a:t>
            </a:r>
            <a:r>
              <a:rPr lang="ko-KR" altLang="en-US" sz="1500" spc="100" dirty="0">
                <a:solidFill>
                  <a:srgbClr val="D9D9D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500" spc="100" dirty="0" err="1">
                <a:solidFill>
                  <a:srgbClr val="D9D9D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영향점</a:t>
            </a:r>
            <a:endParaRPr lang="ko-KR" altLang="en-US" sz="1500" spc="100" dirty="0">
              <a:solidFill>
                <a:srgbClr val="D9D9D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728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2F7036-9E53-476A-B599-1D6629F46CC6}"/>
              </a:ext>
            </a:extLst>
          </p:cNvPr>
          <p:cNvSpPr/>
          <p:nvPr userDrawn="1"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37278ECE-68F6-4A58-A70A-78C4AB79A1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490335D1-89D4-4820-8A75-8E6707AB1D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0106D59-C9ED-4703-A0F1-228F15FF924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785CF960-C7F7-4FCF-919C-87653644B5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708C312-A0D5-45D7-BB17-9C52409C0758}"/>
              </a:ext>
            </a:extLst>
          </p:cNvPr>
          <p:cNvSpPr/>
          <p:nvPr userDrawn="1"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6" name="Rectangle 2">
            <a:extLst>
              <a:ext uri="{FF2B5EF4-FFF2-40B4-BE49-F238E27FC236}">
                <a16:creationId xmlns:a16="http://schemas.microsoft.com/office/drawing/2014/main" id="{756E6BE6-410D-4C0B-A20B-84BB2DA578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7" name="Rectangle 4">
            <a:extLst>
              <a:ext uri="{FF2B5EF4-FFF2-40B4-BE49-F238E27FC236}">
                <a16:creationId xmlns:a16="http://schemas.microsoft.com/office/drawing/2014/main" id="{38804E91-1FF9-410A-A5CE-CF6F7D6036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8" name="Rectangle 2">
            <a:extLst>
              <a:ext uri="{FF2B5EF4-FFF2-40B4-BE49-F238E27FC236}">
                <a16:creationId xmlns:a16="http://schemas.microsoft.com/office/drawing/2014/main" id="{D31035D4-1C7B-4BB3-B244-58B7426ECF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9" name="Rectangle 4">
            <a:extLst>
              <a:ext uri="{FF2B5EF4-FFF2-40B4-BE49-F238E27FC236}">
                <a16:creationId xmlns:a16="http://schemas.microsoft.com/office/drawing/2014/main" id="{79822581-9E10-4D2D-AEE6-3E889ECD2B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3A30E88-8415-4925-90CC-8A5BA194A770}"/>
              </a:ext>
            </a:extLst>
          </p:cNvPr>
          <p:cNvSpPr txBox="1"/>
          <p:nvPr userDrawn="1"/>
        </p:nvSpPr>
        <p:spPr>
          <a:xfrm>
            <a:off x="890650" y="10930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288F04-846C-484D-A4D6-CA1CEFC45FF1}"/>
              </a:ext>
            </a:extLst>
          </p:cNvPr>
          <p:cNvSpPr txBox="1"/>
          <p:nvPr userDrawn="1"/>
        </p:nvSpPr>
        <p:spPr>
          <a:xfrm>
            <a:off x="912730" y="20163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진단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6ADA67F-B5B0-4F94-ABED-4149F1F9B352}"/>
              </a:ext>
            </a:extLst>
          </p:cNvPr>
          <p:cNvSpPr/>
          <p:nvPr userDrawn="1"/>
        </p:nvSpPr>
        <p:spPr>
          <a:xfrm flipV="1">
            <a:off x="-41168" y="755637"/>
            <a:ext cx="93600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id="{FDE06208-4CA3-4BB0-B4BD-B43816146A26}"/>
              </a:ext>
            </a:extLst>
          </p:cNvPr>
          <p:cNvSpPr txBox="1"/>
          <p:nvPr userDrawn="1"/>
        </p:nvSpPr>
        <p:spPr>
          <a:xfrm>
            <a:off x="4681169" y="297523"/>
            <a:ext cx="3553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500" spc="100" dirty="0" err="1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표준화잔차</a:t>
            </a:r>
            <a:r>
              <a:rPr lang="ko-KR" altLang="en-US" sz="1500" spc="100" dirty="0">
                <a:solidFill>
                  <a:srgbClr val="D9D9D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500" spc="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이상치</a:t>
            </a:r>
            <a:r>
              <a:rPr lang="ko-KR" altLang="en-US" sz="1500" spc="100" dirty="0">
                <a:solidFill>
                  <a:srgbClr val="D9D9D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50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지렛값</a:t>
            </a:r>
            <a:r>
              <a:rPr lang="ko-KR" altLang="en-US" sz="1500" spc="100" dirty="0">
                <a:solidFill>
                  <a:srgbClr val="D9D9D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500" spc="100" dirty="0" err="1">
                <a:solidFill>
                  <a:srgbClr val="D9D9D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영향점</a:t>
            </a:r>
            <a:endParaRPr lang="ko-KR" altLang="en-US" sz="1500" spc="100" dirty="0">
              <a:solidFill>
                <a:srgbClr val="D9D9D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6449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2F7036-9E53-476A-B599-1D6629F46CC6}"/>
              </a:ext>
            </a:extLst>
          </p:cNvPr>
          <p:cNvSpPr/>
          <p:nvPr userDrawn="1"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37278ECE-68F6-4A58-A70A-78C4AB79A1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490335D1-89D4-4820-8A75-8E6707AB1D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0106D59-C9ED-4703-A0F1-228F15FF924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785CF960-C7F7-4FCF-919C-87653644B5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708C312-A0D5-45D7-BB17-9C52409C0758}"/>
              </a:ext>
            </a:extLst>
          </p:cNvPr>
          <p:cNvSpPr/>
          <p:nvPr userDrawn="1"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6" name="Rectangle 2">
            <a:extLst>
              <a:ext uri="{FF2B5EF4-FFF2-40B4-BE49-F238E27FC236}">
                <a16:creationId xmlns:a16="http://schemas.microsoft.com/office/drawing/2014/main" id="{756E6BE6-410D-4C0B-A20B-84BB2DA578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7" name="Rectangle 4">
            <a:extLst>
              <a:ext uri="{FF2B5EF4-FFF2-40B4-BE49-F238E27FC236}">
                <a16:creationId xmlns:a16="http://schemas.microsoft.com/office/drawing/2014/main" id="{38804E91-1FF9-410A-A5CE-CF6F7D6036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8" name="Rectangle 2">
            <a:extLst>
              <a:ext uri="{FF2B5EF4-FFF2-40B4-BE49-F238E27FC236}">
                <a16:creationId xmlns:a16="http://schemas.microsoft.com/office/drawing/2014/main" id="{D31035D4-1C7B-4BB3-B244-58B7426ECF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9" name="Rectangle 4">
            <a:extLst>
              <a:ext uri="{FF2B5EF4-FFF2-40B4-BE49-F238E27FC236}">
                <a16:creationId xmlns:a16="http://schemas.microsoft.com/office/drawing/2014/main" id="{79822581-9E10-4D2D-AEE6-3E889ECD2B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3A30E88-8415-4925-90CC-8A5BA194A770}"/>
              </a:ext>
            </a:extLst>
          </p:cNvPr>
          <p:cNvSpPr txBox="1"/>
          <p:nvPr userDrawn="1"/>
        </p:nvSpPr>
        <p:spPr>
          <a:xfrm>
            <a:off x="890650" y="10930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288F04-846C-484D-A4D6-CA1CEFC45FF1}"/>
              </a:ext>
            </a:extLst>
          </p:cNvPr>
          <p:cNvSpPr txBox="1"/>
          <p:nvPr userDrawn="1"/>
        </p:nvSpPr>
        <p:spPr>
          <a:xfrm>
            <a:off x="912730" y="20163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진단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6ADA67F-B5B0-4F94-ABED-4149F1F9B352}"/>
              </a:ext>
            </a:extLst>
          </p:cNvPr>
          <p:cNvSpPr/>
          <p:nvPr userDrawn="1"/>
        </p:nvSpPr>
        <p:spPr>
          <a:xfrm flipV="1">
            <a:off x="-41168" y="755637"/>
            <a:ext cx="93600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id="{FDE06208-4CA3-4BB0-B4BD-B43816146A26}"/>
              </a:ext>
            </a:extLst>
          </p:cNvPr>
          <p:cNvSpPr txBox="1"/>
          <p:nvPr userDrawn="1"/>
        </p:nvSpPr>
        <p:spPr>
          <a:xfrm>
            <a:off x="4681169" y="297523"/>
            <a:ext cx="3553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500" spc="100" dirty="0" err="1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표준화잔차</a:t>
            </a:r>
            <a:r>
              <a:rPr lang="ko-KR" altLang="en-US" sz="1500" spc="100" dirty="0">
                <a:solidFill>
                  <a:srgbClr val="D9D9D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500" spc="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이상치</a:t>
            </a:r>
            <a:r>
              <a:rPr lang="ko-KR" altLang="en-US" sz="1500" spc="100" dirty="0">
                <a:solidFill>
                  <a:srgbClr val="D9D9D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500" spc="100" dirty="0" err="1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지렛값</a:t>
            </a:r>
            <a:r>
              <a:rPr lang="ko-KR" altLang="en-US" sz="1500" spc="100" dirty="0">
                <a:solidFill>
                  <a:srgbClr val="D9D9D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50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영향점</a:t>
            </a:r>
            <a:endParaRPr lang="ko-KR" altLang="en-US" sz="1500" spc="1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4239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2F7036-9E53-476A-B599-1D6629F46CC6}"/>
              </a:ext>
            </a:extLst>
          </p:cNvPr>
          <p:cNvSpPr/>
          <p:nvPr userDrawn="1"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37278ECE-68F6-4A58-A70A-78C4AB79A1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490335D1-89D4-4820-8A75-8E6707AB1D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0106D59-C9ED-4703-A0F1-228F15FF924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785CF960-C7F7-4FCF-919C-87653644B5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708C312-A0D5-45D7-BB17-9C52409C0758}"/>
              </a:ext>
            </a:extLst>
          </p:cNvPr>
          <p:cNvSpPr/>
          <p:nvPr userDrawn="1"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6" name="Rectangle 2">
            <a:extLst>
              <a:ext uri="{FF2B5EF4-FFF2-40B4-BE49-F238E27FC236}">
                <a16:creationId xmlns:a16="http://schemas.microsoft.com/office/drawing/2014/main" id="{756E6BE6-410D-4C0B-A20B-84BB2DA578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7" name="Rectangle 4">
            <a:extLst>
              <a:ext uri="{FF2B5EF4-FFF2-40B4-BE49-F238E27FC236}">
                <a16:creationId xmlns:a16="http://schemas.microsoft.com/office/drawing/2014/main" id="{38804E91-1FF9-410A-A5CE-CF6F7D6036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8" name="Rectangle 2">
            <a:extLst>
              <a:ext uri="{FF2B5EF4-FFF2-40B4-BE49-F238E27FC236}">
                <a16:creationId xmlns:a16="http://schemas.microsoft.com/office/drawing/2014/main" id="{D31035D4-1C7B-4BB3-B244-58B7426ECF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9" name="Rectangle 4">
            <a:extLst>
              <a:ext uri="{FF2B5EF4-FFF2-40B4-BE49-F238E27FC236}">
                <a16:creationId xmlns:a16="http://schemas.microsoft.com/office/drawing/2014/main" id="{79822581-9E10-4D2D-AEE6-3E889ECD2B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7BB50D-52B4-4B11-87EE-8D2349C0C90A}"/>
              </a:ext>
            </a:extLst>
          </p:cNvPr>
          <p:cNvSpPr txBox="1"/>
          <p:nvPr userDrawn="1"/>
        </p:nvSpPr>
        <p:spPr>
          <a:xfrm>
            <a:off x="1187626" y="237698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로버스트 회귀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0FE3F58-8381-4A3E-8812-A7CEE3711B72}"/>
              </a:ext>
            </a:extLst>
          </p:cNvPr>
          <p:cNvSpPr/>
          <p:nvPr userDrawn="1"/>
        </p:nvSpPr>
        <p:spPr>
          <a:xfrm flipV="1">
            <a:off x="-2" y="755636"/>
            <a:ext cx="93600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61A4C1-2119-4ABE-8D35-CF3B1D3A5630}"/>
              </a:ext>
            </a:extLst>
          </p:cNvPr>
          <p:cNvSpPr txBox="1"/>
          <p:nvPr userDrawn="1"/>
        </p:nvSpPr>
        <p:spPr>
          <a:xfrm>
            <a:off x="890650" y="10930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23A59E-9DB5-4DED-8540-01F3D053D841}"/>
              </a:ext>
            </a:extLst>
          </p:cNvPr>
          <p:cNvSpPr txBox="1"/>
          <p:nvPr userDrawn="1"/>
        </p:nvSpPr>
        <p:spPr>
          <a:xfrm>
            <a:off x="4356569" y="281231"/>
            <a:ext cx="6480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1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838CC0-D249-43F8-8A86-74533A3B5146}"/>
              </a:ext>
            </a:extLst>
          </p:cNvPr>
          <p:cNvSpPr txBox="1"/>
          <p:nvPr userDrawn="1"/>
        </p:nvSpPr>
        <p:spPr>
          <a:xfrm>
            <a:off x="4705205" y="181203"/>
            <a:ext cx="1491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Median Regression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A531DF-5F7A-49C1-9451-FB09B65DF2B9}"/>
              </a:ext>
            </a:extLst>
          </p:cNvPr>
          <p:cNvSpPr txBox="1"/>
          <p:nvPr userDrawn="1"/>
        </p:nvSpPr>
        <p:spPr>
          <a:xfrm>
            <a:off x="5859093" y="181203"/>
            <a:ext cx="1371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Huber’s M-estimation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995114-3889-4108-8C2E-9956041528FA}"/>
              </a:ext>
            </a:extLst>
          </p:cNvPr>
          <p:cNvSpPr txBox="1"/>
          <p:nvPr userDrawn="1"/>
        </p:nvSpPr>
        <p:spPr>
          <a:xfrm>
            <a:off x="7020272" y="181203"/>
            <a:ext cx="1491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Least Trimmed </a:t>
            </a: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Sqaure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294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72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724905"/>
            <a:ext cx="9000000" cy="72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33093" y="3373506"/>
            <a:ext cx="6660000" cy="7200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99242" y="3424308"/>
            <a:ext cx="6660000" cy="72000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30" name="그룹 29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31" name="직사각형 3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35" name="직사각형 34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6" name="직사각형 35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695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2F7036-9E53-476A-B599-1D6629F46CC6}"/>
              </a:ext>
            </a:extLst>
          </p:cNvPr>
          <p:cNvSpPr/>
          <p:nvPr userDrawn="1"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37278ECE-68F6-4A58-A70A-78C4AB79A1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490335D1-89D4-4820-8A75-8E6707AB1D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0106D59-C9ED-4703-A0F1-228F15FF924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785CF960-C7F7-4FCF-919C-87653644B5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708C312-A0D5-45D7-BB17-9C52409C0758}"/>
              </a:ext>
            </a:extLst>
          </p:cNvPr>
          <p:cNvSpPr/>
          <p:nvPr userDrawn="1"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6" name="Rectangle 2">
            <a:extLst>
              <a:ext uri="{FF2B5EF4-FFF2-40B4-BE49-F238E27FC236}">
                <a16:creationId xmlns:a16="http://schemas.microsoft.com/office/drawing/2014/main" id="{756E6BE6-410D-4C0B-A20B-84BB2DA578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7" name="Rectangle 4">
            <a:extLst>
              <a:ext uri="{FF2B5EF4-FFF2-40B4-BE49-F238E27FC236}">
                <a16:creationId xmlns:a16="http://schemas.microsoft.com/office/drawing/2014/main" id="{38804E91-1FF9-410A-A5CE-CF6F7D6036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8" name="Rectangle 2">
            <a:extLst>
              <a:ext uri="{FF2B5EF4-FFF2-40B4-BE49-F238E27FC236}">
                <a16:creationId xmlns:a16="http://schemas.microsoft.com/office/drawing/2014/main" id="{D31035D4-1C7B-4BB3-B244-58B7426ECF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9" name="Rectangle 4">
            <a:extLst>
              <a:ext uri="{FF2B5EF4-FFF2-40B4-BE49-F238E27FC236}">
                <a16:creationId xmlns:a16="http://schemas.microsoft.com/office/drawing/2014/main" id="{79822581-9E10-4D2D-AEE6-3E889ECD2B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7BB50D-52B4-4B11-87EE-8D2349C0C90A}"/>
              </a:ext>
            </a:extLst>
          </p:cNvPr>
          <p:cNvSpPr txBox="1"/>
          <p:nvPr userDrawn="1"/>
        </p:nvSpPr>
        <p:spPr>
          <a:xfrm>
            <a:off x="1187626" y="237698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로버스트 회귀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61A4C1-2119-4ABE-8D35-CF3B1D3A5630}"/>
              </a:ext>
            </a:extLst>
          </p:cNvPr>
          <p:cNvSpPr txBox="1"/>
          <p:nvPr userDrawn="1"/>
        </p:nvSpPr>
        <p:spPr>
          <a:xfrm>
            <a:off x="890650" y="10930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23A59E-9DB5-4DED-8540-01F3D053D841}"/>
              </a:ext>
            </a:extLst>
          </p:cNvPr>
          <p:cNvSpPr txBox="1"/>
          <p:nvPr userDrawn="1"/>
        </p:nvSpPr>
        <p:spPr>
          <a:xfrm>
            <a:off x="4356569" y="281231"/>
            <a:ext cx="6480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838CC0-D249-43F8-8A86-74533A3B5146}"/>
              </a:ext>
            </a:extLst>
          </p:cNvPr>
          <p:cNvSpPr txBox="1"/>
          <p:nvPr userDrawn="1"/>
        </p:nvSpPr>
        <p:spPr>
          <a:xfrm>
            <a:off x="4705205" y="181203"/>
            <a:ext cx="1491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Median Regression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A531DF-5F7A-49C1-9451-FB09B65DF2B9}"/>
              </a:ext>
            </a:extLst>
          </p:cNvPr>
          <p:cNvSpPr txBox="1"/>
          <p:nvPr userDrawn="1"/>
        </p:nvSpPr>
        <p:spPr>
          <a:xfrm>
            <a:off x="5859093" y="181203"/>
            <a:ext cx="1371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Huber’s M-estimation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995114-3889-4108-8C2E-9956041528FA}"/>
              </a:ext>
            </a:extLst>
          </p:cNvPr>
          <p:cNvSpPr txBox="1"/>
          <p:nvPr userDrawn="1"/>
        </p:nvSpPr>
        <p:spPr>
          <a:xfrm>
            <a:off x="7020272" y="181203"/>
            <a:ext cx="1491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Least Trimmed </a:t>
            </a: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Sqaure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7503EEC-AB2F-4B65-92E6-A925114547E3}"/>
              </a:ext>
            </a:extLst>
          </p:cNvPr>
          <p:cNvSpPr/>
          <p:nvPr userDrawn="1"/>
        </p:nvSpPr>
        <p:spPr>
          <a:xfrm flipV="1">
            <a:off x="-2" y="755636"/>
            <a:ext cx="93600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9849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2F7036-9E53-476A-B599-1D6629F46CC6}"/>
              </a:ext>
            </a:extLst>
          </p:cNvPr>
          <p:cNvSpPr/>
          <p:nvPr userDrawn="1"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37278ECE-68F6-4A58-A70A-78C4AB79A1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490335D1-89D4-4820-8A75-8E6707AB1D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0106D59-C9ED-4703-A0F1-228F15FF924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785CF960-C7F7-4FCF-919C-87653644B5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708C312-A0D5-45D7-BB17-9C52409C0758}"/>
              </a:ext>
            </a:extLst>
          </p:cNvPr>
          <p:cNvSpPr/>
          <p:nvPr userDrawn="1"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6" name="Rectangle 2">
            <a:extLst>
              <a:ext uri="{FF2B5EF4-FFF2-40B4-BE49-F238E27FC236}">
                <a16:creationId xmlns:a16="http://schemas.microsoft.com/office/drawing/2014/main" id="{756E6BE6-410D-4C0B-A20B-84BB2DA578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7" name="Rectangle 4">
            <a:extLst>
              <a:ext uri="{FF2B5EF4-FFF2-40B4-BE49-F238E27FC236}">
                <a16:creationId xmlns:a16="http://schemas.microsoft.com/office/drawing/2014/main" id="{38804E91-1FF9-410A-A5CE-CF6F7D6036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8" name="Rectangle 2">
            <a:extLst>
              <a:ext uri="{FF2B5EF4-FFF2-40B4-BE49-F238E27FC236}">
                <a16:creationId xmlns:a16="http://schemas.microsoft.com/office/drawing/2014/main" id="{D31035D4-1C7B-4BB3-B244-58B7426ECF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9" name="Rectangle 4">
            <a:extLst>
              <a:ext uri="{FF2B5EF4-FFF2-40B4-BE49-F238E27FC236}">
                <a16:creationId xmlns:a16="http://schemas.microsoft.com/office/drawing/2014/main" id="{79822581-9E10-4D2D-AEE6-3E889ECD2B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7BB50D-52B4-4B11-87EE-8D2349C0C90A}"/>
              </a:ext>
            </a:extLst>
          </p:cNvPr>
          <p:cNvSpPr txBox="1"/>
          <p:nvPr userDrawn="1"/>
        </p:nvSpPr>
        <p:spPr>
          <a:xfrm>
            <a:off x="1187626" y="237698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로버스트 회귀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61A4C1-2119-4ABE-8D35-CF3B1D3A5630}"/>
              </a:ext>
            </a:extLst>
          </p:cNvPr>
          <p:cNvSpPr txBox="1"/>
          <p:nvPr userDrawn="1"/>
        </p:nvSpPr>
        <p:spPr>
          <a:xfrm>
            <a:off x="890650" y="10930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23A59E-9DB5-4DED-8540-01F3D053D841}"/>
              </a:ext>
            </a:extLst>
          </p:cNvPr>
          <p:cNvSpPr txBox="1"/>
          <p:nvPr userDrawn="1"/>
        </p:nvSpPr>
        <p:spPr>
          <a:xfrm>
            <a:off x="4356569" y="281231"/>
            <a:ext cx="6480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838CC0-D249-43F8-8A86-74533A3B5146}"/>
              </a:ext>
            </a:extLst>
          </p:cNvPr>
          <p:cNvSpPr txBox="1"/>
          <p:nvPr userDrawn="1"/>
        </p:nvSpPr>
        <p:spPr>
          <a:xfrm>
            <a:off x="4705205" y="181203"/>
            <a:ext cx="1491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Median Regression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A531DF-5F7A-49C1-9451-FB09B65DF2B9}"/>
              </a:ext>
            </a:extLst>
          </p:cNvPr>
          <p:cNvSpPr txBox="1"/>
          <p:nvPr userDrawn="1"/>
        </p:nvSpPr>
        <p:spPr>
          <a:xfrm>
            <a:off x="5859093" y="181203"/>
            <a:ext cx="1371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Huber’s M-estimation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995114-3889-4108-8C2E-9956041528FA}"/>
              </a:ext>
            </a:extLst>
          </p:cNvPr>
          <p:cNvSpPr txBox="1"/>
          <p:nvPr userDrawn="1"/>
        </p:nvSpPr>
        <p:spPr>
          <a:xfrm>
            <a:off x="7020272" y="181203"/>
            <a:ext cx="1491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Least Trimmed </a:t>
            </a: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Sqaure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477E69-F668-4864-9FAF-0051B55E74FD}"/>
              </a:ext>
            </a:extLst>
          </p:cNvPr>
          <p:cNvSpPr/>
          <p:nvPr userDrawn="1"/>
        </p:nvSpPr>
        <p:spPr>
          <a:xfrm flipV="1">
            <a:off x="-2" y="755636"/>
            <a:ext cx="93600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9988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2F7036-9E53-476A-B599-1D6629F46CC6}"/>
              </a:ext>
            </a:extLst>
          </p:cNvPr>
          <p:cNvSpPr/>
          <p:nvPr userDrawn="1"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37278ECE-68F6-4A58-A70A-78C4AB79A1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490335D1-89D4-4820-8A75-8E6707AB1D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0106D59-C9ED-4703-A0F1-228F15FF924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785CF960-C7F7-4FCF-919C-87653644B5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708C312-A0D5-45D7-BB17-9C52409C0758}"/>
              </a:ext>
            </a:extLst>
          </p:cNvPr>
          <p:cNvSpPr/>
          <p:nvPr userDrawn="1"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6" name="Rectangle 2">
            <a:extLst>
              <a:ext uri="{FF2B5EF4-FFF2-40B4-BE49-F238E27FC236}">
                <a16:creationId xmlns:a16="http://schemas.microsoft.com/office/drawing/2014/main" id="{756E6BE6-410D-4C0B-A20B-84BB2DA578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7" name="Rectangle 4">
            <a:extLst>
              <a:ext uri="{FF2B5EF4-FFF2-40B4-BE49-F238E27FC236}">
                <a16:creationId xmlns:a16="http://schemas.microsoft.com/office/drawing/2014/main" id="{38804E91-1FF9-410A-A5CE-CF6F7D6036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8" name="Rectangle 2">
            <a:extLst>
              <a:ext uri="{FF2B5EF4-FFF2-40B4-BE49-F238E27FC236}">
                <a16:creationId xmlns:a16="http://schemas.microsoft.com/office/drawing/2014/main" id="{D31035D4-1C7B-4BB3-B244-58B7426ECF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9" name="Rectangle 4">
            <a:extLst>
              <a:ext uri="{FF2B5EF4-FFF2-40B4-BE49-F238E27FC236}">
                <a16:creationId xmlns:a16="http://schemas.microsoft.com/office/drawing/2014/main" id="{79822581-9E10-4D2D-AEE6-3E889ECD2B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7BB50D-52B4-4B11-87EE-8D2349C0C90A}"/>
              </a:ext>
            </a:extLst>
          </p:cNvPr>
          <p:cNvSpPr txBox="1"/>
          <p:nvPr userDrawn="1"/>
        </p:nvSpPr>
        <p:spPr>
          <a:xfrm>
            <a:off x="1187626" y="237698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로버스트 회귀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61A4C1-2119-4ABE-8D35-CF3B1D3A5630}"/>
              </a:ext>
            </a:extLst>
          </p:cNvPr>
          <p:cNvSpPr txBox="1"/>
          <p:nvPr userDrawn="1"/>
        </p:nvSpPr>
        <p:spPr>
          <a:xfrm>
            <a:off x="890650" y="10930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23A59E-9DB5-4DED-8540-01F3D053D841}"/>
              </a:ext>
            </a:extLst>
          </p:cNvPr>
          <p:cNvSpPr txBox="1"/>
          <p:nvPr userDrawn="1"/>
        </p:nvSpPr>
        <p:spPr>
          <a:xfrm>
            <a:off x="4356569" y="281231"/>
            <a:ext cx="6480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838CC0-D249-43F8-8A86-74533A3B5146}"/>
              </a:ext>
            </a:extLst>
          </p:cNvPr>
          <p:cNvSpPr txBox="1"/>
          <p:nvPr userDrawn="1"/>
        </p:nvSpPr>
        <p:spPr>
          <a:xfrm>
            <a:off x="4705205" y="181203"/>
            <a:ext cx="1491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Median Regression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A531DF-5F7A-49C1-9451-FB09B65DF2B9}"/>
              </a:ext>
            </a:extLst>
          </p:cNvPr>
          <p:cNvSpPr txBox="1"/>
          <p:nvPr userDrawn="1"/>
        </p:nvSpPr>
        <p:spPr>
          <a:xfrm>
            <a:off x="5859093" y="181203"/>
            <a:ext cx="1371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Huber’s M-estimation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995114-3889-4108-8C2E-9956041528FA}"/>
              </a:ext>
            </a:extLst>
          </p:cNvPr>
          <p:cNvSpPr txBox="1"/>
          <p:nvPr userDrawn="1"/>
        </p:nvSpPr>
        <p:spPr>
          <a:xfrm>
            <a:off x="7020272" y="181203"/>
            <a:ext cx="1491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Least Trimmed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Sqaure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CBF27F-C3CB-49B2-A4DB-C2BA923B910A}"/>
              </a:ext>
            </a:extLst>
          </p:cNvPr>
          <p:cNvSpPr/>
          <p:nvPr userDrawn="1"/>
        </p:nvSpPr>
        <p:spPr>
          <a:xfrm flipV="1">
            <a:off x="-2" y="755636"/>
            <a:ext cx="93600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1636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108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682570"/>
            <a:ext cx="9000000" cy="108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11694" y="3352570"/>
            <a:ext cx="6660000" cy="113872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78306" y="3403372"/>
            <a:ext cx="6660000" cy="113872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0951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 rot="5400000">
            <a:off x="-3199987" y="3191515"/>
            <a:ext cx="6858001" cy="47497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413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8965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8796368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796368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-8965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62842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0789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625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412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483768" y="2132856"/>
            <a:ext cx="4536504" cy="34563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810295" y="1921027"/>
            <a:ext cx="1368152" cy="432048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29011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352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6984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2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2F7036-9E53-476A-B599-1D6629F46CC6}"/>
              </a:ext>
            </a:extLst>
          </p:cNvPr>
          <p:cNvSpPr/>
          <p:nvPr userDrawn="1"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77AFF1-C702-45A2-B543-84B816774580}"/>
              </a:ext>
            </a:extLst>
          </p:cNvPr>
          <p:cNvSpPr txBox="1"/>
          <p:nvPr userDrawn="1"/>
        </p:nvSpPr>
        <p:spPr>
          <a:xfrm>
            <a:off x="909282" y="20163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회귀분석이란</a:t>
            </a:r>
            <a:r>
              <a:rPr lang="en-US" altLang="ko-KR" sz="2400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2400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5097D3-CCA5-4EBE-BC07-85036FF7819D}"/>
              </a:ext>
            </a:extLst>
          </p:cNvPr>
          <p:cNvSpPr/>
          <p:nvPr userDrawn="1"/>
        </p:nvSpPr>
        <p:spPr>
          <a:xfrm flipV="1">
            <a:off x="-41168" y="755636"/>
            <a:ext cx="9185168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53BB2E-85CF-4F7E-B766-9232757ED70B}"/>
              </a:ext>
            </a:extLst>
          </p:cNvPr>
          <p:cNvSpPr txBox="1"/>
          <p:nvPr userDrawn="1"/>
        </p:nvSpPr>
        <p:spPr>
          <a:xfrm>
            <a:off x="890650" y="10930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37278ECE-68F6-4A58-A70A-78C4AB79A1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490335D1-89D4-4820-8A75-8E6707AB1D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0106D59-C9ED-4703-A0F1-228F15FF924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785CF960-C7F7-4FCF-919C-87653644B5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22A98E-D3AE-40B0-9847-DC05B38A95EF}"/>
              </a:ext>
            </a:extLst>
          </p:cNvPr>
          <p:cNvSpPr txBox="1"/>
          <p:nvPr userDrawn="1"/>
        </p:nvSpPr>
        <p:spPr>
          <a:xfrm>
            <a:off x="4447564" y="289523"/>
            <a:ext cx="3805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pc="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회귀분석과 </a:t>
            </a:r>
            <a:r>
              <a:rPr lang="ko-KR" altLang="en-US" sz="1600" spc="100" dirty="0" err="1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회귀식</a:t>
            </a:r>
            <a:r>
              <a:rPr lang="ko-KR" altLang="en-US" sz="1600" spc="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16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회귀모델링 과정</a:t>
            </a:r>
          </a:p>
        </p:txBody>
      </p:sp>
    </p:spTree>
    <p:extLst>
      <p:ext uri="{BB962C8B-B14F-4D97-AF65-F5344CB8AC3E}">
        <p14:creationId xmlns:p14="http://schemas.microsoft.com/office/powerpoint/2010/main" val="341727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2F7036-9E53-476A-B599-1D6629F46CC6}"/>
              </a:ext>
            </a:extLst>
          </p:cNvPr>
          <p:cNvSpPr/>
          <p:nvPr userDrawn="1"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5097D3-CCA5-4EBE-BC07-85036FF7819D}"/>
              </a:ext>
            </a:extLst>
          </p:cNvPr>
          <p:cNvSpPr/>
          <p:nvPr userDrawn="1"/>
        </p:nvSpPr>
        <p:spPr>
          <a:xfrm flipV="1">
            <a:off x="-41168" y="755636"/>
            <a:ext cx="9185168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37278ECE-68F6-4A58-A70A-78C4AB79A1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490335D1-89D4-4820-8A75-8E6707AB1D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0106D59-C9ED-4703-A0F1-228F15FF924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785CF960-C7F7-4FCF-919C-87653644B5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A8AB21-6B5D-4616-97E4-93E4A390229D}"/>
              </a:ext>
            </a:extLst>
          </p:cNvPr>
          <p:cNvSpPr txBox="1"/>
          <p:nvPr userDrawn="1"/>
        </p:nvSpPr>
        <p:spPr>
          <a:xfrm>
            <a:off x="909282" y="20163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단순선형회귀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FAD55B-CFA0-4E63-BE55-455AF2049F89}"/>
              </a:ext>
            </a:extLst>
          </p:cNvPr>
          <p:cNvSpPr txBox="1"/>
          <p:nvPr userDrawn="1"/>
        </p:nvSpPr>
        <p:spPr>
          <a:xfrm>
            <a:off x="890650" y="10930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A22F7C-1A33-44A9-9559-D30AFD0ED6CC}"/>
              </a:ext>
            </a:extLst>
          </p:cNvPr>
          <p:cNvSpPr txBox="1"/>
          <p:nvPr userDrawn="1"/>
        </p:nvSpPr>
        <p:spPr>
          <a:xfrm>
            <a:off x="3779913" y="316244"/>
            <a:ext cx="4473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pc="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 </a:t>
            </a:r>
            <a:r>
              <a:rPr lang="ko-KR" altLang="en-US" sz="1600" spc="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spc="100" dirty="0" err="1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모수추정</a:t>
            </a:r>
            <a:r>
              <a:rPr lang="en-US" altLang="ko-KR" sz="1600" spc="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600" spc="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적합성검정   유의성검정</a:t>
            </a:r>
          </a:p>
        </p:txBody>
      </p:sp>
    </p:spTree>
    <p:extLst>
      <p:ext uri="{BB962C8B-B14F-4D97-AF65-F5344CB8AC3E}">
        <p14:creationId xmlns:p14="http://schemas.microsoft.com/office/powerpoint/2010/main" val="228711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2F7036-9E53-476A-B599-1D6629F46CC6}"/>
              </a:ext>
            </a:extLst>
          </p:cNvPr>
          <p:cNvSpPr/>
          <p:nvPr userDrawn="1"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5097D3-CCA5-4EBE-BC07-85036FF7819D}"/>
              </a:ext>
            </a:extLst>
          </p:cNvPr>
          <p:cNvSpPr/>
          <p:nvPr userDrawn="1"/>
        </p:nvSpPr>
        <p:spPr>
          <a:xfrm flipV="1">
            <a:off x="-41168" y="755636"/>
            <a:ext cx="9185168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37278ECE-68F6-4A58-A70A-78C4AB79A1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490335D1-89D4-4820-8A75-8E6707AB1D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0106D59-C9ED-4703-A0F1-228F15FF924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785CF960-C7F7-4FCF-919C-87653644B5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A8AB21-6B5D-4616-97E4-93E4A390229D}"/>
              </a:ext>
            </a:extLst>
          </p:cNvPr>
          <p:cNvSpPr txBox="1"/>
          <p:nvPr userDrawn="1"/>
        </p:nvSpPr>
        <p:spPr>
          <a:xfrm>
            <a:off x="909282" y="20163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단순선형회귀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FAD55B-CFA0-4E63-BE55-455AF2049F89}"/>
              </a:ext>
            </a:extLst>
          </p:cNvPr>
          <p:cNvSpPr txBox="1"/>
          <p:nvPr userDrawn="1"/>
        </p:nvSpPr>
        <p:spPr>
          <a:xfrm>
            <a:off x="890650" y="10930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A22F7C-1A33-44A9-9559-D30AFD0ED6CC}"/>
              </a:ext>
            </a:extLst>
          </p:cNvPr>
          <p:cNvSpPr txBox="1"/>
          <p:nvPr userDrawn="1"/>
        </p:nvSpPr>
        <p:spPr>
          <a:xfrm>
            <a:off x="3779913" y="316244"/>
            <a:ext cx="4473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pc="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spc="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</a:t>
            </a:r>
            <a:r>
              <a:rPr lang="ko-KR" altLang="en-US" sz="16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600" spc="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모수추정</a:t>
            </a:r>
            <a:r>
              <a:rPr lang="en-US" altLang="ko-KR" sz="1600" spc="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600" spc="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적합성검정   유의성검정</a:t>
            </a:r>
          </a:p>
        </p:txBody>
      </p:sp>
    </p:spTree>
    <p:extLst>
      <p:ext uri="{BB962C8B-B14F-4D97-AF65-F5344CB8AC3E}">
        <p14:creationId xmlns:p14="http://schemas.microsoft.com/office/powerpoint/2010/main" val="72833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2F7036-9E53-476A-B599-1D6629F46CC6}"/>
              </a:ext>
            </a:extLst>
          </p:cNvPr>
          <p:cNvSpPr/>
          <p:nvPr userDrawn="1"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5097D3-CCA5-4EBE-BC07-85036FF7819D}"/>
              </a:ext>
            </a:extLst>
          </p:cNvPr>
          <p:cNvSpPr/>
          <p:nvPr userDrawn="1"/>
        </p:nvSpPr>
        <p:spPr>
          <a:xfrm flipV="1">
            <a:off x="-41168" y="755636"/>
            <a:ext cx="9185168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37278ECE-68F6-4A58-A70A-78C4AB79A1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490335D1-89D4-4820-8A75-8E6707AB1D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0106D59-C9ED-4703-A0F1-228F15FF924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785CF960-C7F7-4FCF-919C-87653644B5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A8AB21-6B5D-4616-97E4-93E4A390229D}"/>
              </a:ext>
            </a:extLst>
          </p:cNvPr>
          <p:cNvSpPr txBox="1"/>
          <p:nvPr userDrawn="1"/>
        </p:nvSpPr>
        <p:spPr>
          <a:xfrm>
            <a:off x="909282" y="20163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단순선형회귀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FAD55B-CFA0-4E63-BE55-455AF2049F89}"/>
              </a:ext>
            </a:extLst>
          </p:cNvPr>
          <p:cNvSpPr txBox="1"/>
          <p:nvPr userDrawn="1"/>
        </p:nvSpPr>
        <p:spPr>
          <a:xfrm>
            <a:off x="890650" y="10930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A22F7C-1A33-44A9-9559-D30AFD0ED6CC}"/>
              </a:ext>
            </a:extLst>
          </p:cNvPr>
          <p:cNvSpPr txBox="1"/>
          <p:nvPr userDrawn="1"/>
        </p:nvSpPr>
        <p:spPr>
          <a:xfrm>
            <a:off x="3779913" y="316244"/>
            <a:ext cx="4473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pc="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spc="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</a:t>
            </a:r>
            <a:r>
              <a:rPr lang="ko-KR" altLang="en-US" sz="16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600" spc="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spc="100" dirty="0" err="1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모수추정</a:t>
            </a:r>
            <a:r>
              <a:rPr lang="en-US" altLang="ko-KR" sz="1600" spc="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6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적합성검정</a:t>
            </a:r>
            <a:r>
              <a:rPr lang="ko-KR" altLang="en-US" sz="1600" spc="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유의성검정</a:t>
            </a:r>
          </a:p>
        </p:txBody>
      </p:sp>
    </p:spTree>
    <p:extLst>
      <p:ext uri="{BB962C8B-B14F-4D97-AF65-F5344CB8AC3E}">
        <p14:creationId xmlns:p14="http://schemas.microsoft.com/office/powerpoint/2010/main" val="369856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2F7036-9E53-476A-B599-1D6629F46CC6}"/>
              </a:ext>
            </a:extLst>
          </p:cNvPr>
          <p:cNvSpPr/>
          <p:nvPr userDrawn="1"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5097D3-CCA5-4EBE-BC07-85036FF7819D}"/>
              </a:ext>
            </a:extLst>
          </p:cNvPr>
          <p:cNvSpPr/>
          <p:nvPr userDrawn="1"/>
        </p:nvSpPr>
        <p:spPr>
          <a:xfrm flipV="1">
            <a:off x="-41168" y="755636"/>
            <a:ext cx="9185168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37278ECE-68F6-4A58-A70A-78C4AB79A1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490335D1-89D4-4820-8A75-8E6707AB1D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0106D59-C9ED-4703-A0F1-228F15FF924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785CF960-C7F7-4FCF-919C-87653644B5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A8AB21-6B5D-4616-97E4-93E4A390229D}"/>
              </a:ext>
            </a:extLst>
          </p:cNvPr>
          <p:cNvSpPr txBox="1"/>
          <p:nvPr userDrawn="1"/>
        </p:nvSpPr>
        <p:spPr>
          <a:xfrm>
            <a:off x="909282" y="20163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단순선형회귀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FAD55B-CFA0-4E63-BE55-455AF2049F89}"/>
              </a:ext>
            </a:extLst>
          </p:cNvPr>
          <p:cNvSpPr txBox="1"/>
          <p:nvPr userDrawn="1"/>
        </p:nvSpPr>
        <p:spPr>
          <a:xfrm>
            <a:off x="890650" y="10930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A22F7C-1A33-44A9-9559-D30AFD0ED6CC}"/>
              </a:ext>
            </a:extLst>
          </p:cNvPr>
          <p:cNvSpPr txBox="1"/>
          <p:nvPr userDrawn="1"/>
        </p:nvSpPr>
        <p:spPr>
          <a:xfrm>
            <a:off x="3779913" y="316244"/>
            <a:ext cx="4473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pc="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spc="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</a:t>
            </a:r>
            <a:r>
              <a:rPr lang="ko-KR" altLang="en-US" sz="16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600" spc="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spc="100" dirty="0" err="1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모수추정</a:t>
            </a:r>
            <a:r>
              <a:rPr lang="en-US" altLang="ko-KR" sz="1600" spc="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600" spc="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적합성검정   </a:t>
            </a:r>
            <a:r>
              <a:rPr lang="ko-KR" altLang="en-US" sz="16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유의성검정</a:t>
            </a:r>
          </a:p>
        </p:txBody>
      </p:sp>
    </p:spTree>
    <p:extLst>
      <p:ext uri="{BB962C8B-B14F-4D97-AF65-F5344CB8AC3E}">
        <p14:creationId xmlns:p14="http://schemas.microsoft.com/office/powerpoint/2010/main" val="248126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2F7036-9E53-476A-B599-1D6629F46CC6}"/>
              </a:ext>
            </a:extLst>
          </p:cNvPr>
          <p:cNvSpPr/>
          <p:nvPr userDrawn="1"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5097D3-CCA5-4EBE-BC07-85036FF7819D}"/>
              </a:ext>
            </a:extLst>
          </p:cNvPr>
          <p:cNvSpPr/>
          <p:nvPr userDrawn="1"/>
        </p:nvSpPr>
        <p:spPr>
          <a:xfrm flipV="1">
            <a:off x="-41168" y="755636"/>
            <a:ext cx="9185168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37278ECE-68F6-4A58-A70A-78C4AB79A1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490335D1-89D4-4820-8A75-8E6707AB1D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0106D59-C9ED-4703-A0F1-228F15FF924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785CF960-C7F7-4FCF-919C-87653644B5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A8AB21-6B5D-4616-97E4-93E4A390229D}"/>
              </a:ext>
            </a:extLst>
          </p:cNvPr>
          <p:cNvSpPr txBox="1"/>
          <p:nvPr userDrawn="1"/>
        </p:nvSpPr>
        <p:spPr>
          <a:xfrm>
            <a:off x="909282" y="20163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단순선형회귀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FAD55B-CFA0-4E63-BE55-455AF2049F89}"/>
              </a:ext>
            </a:extLst>
          </p:cNvPr>
          <p:cNvSpPr txBox="1"/>
          <p:nvPr userDrawn="1"/>
        </p:nvSpPr>
        <p:spPr>
          <a:xfrm>
            <a:off x="890650" y="10930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A22F7C-1A33-44A9-9559-D30AFD0ED6CC}"/>
              </a:ext>
            </a:extLst>
          </p:cNvPr>
          <p:cNvSpPr txBox="1"/>
          <p:nvPr userDrawn="1"/>
        </p:nvSpPr>
        <p:spPr>
          <a:xfrm>
            <a:off x="3779913" y="316244"/>
            <a:ext cx="4473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pc="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spc="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</a:t>
            </a:r>
            <a:r>
              <a:rPr lang="ko-KR" altLang="en-US" sz="16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600" spc="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spc="100" dirty="0" err="1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모수추정</a:t>
            </a:r>
            <a:r>
              <a:rPr lang="en-US" altLang="ko-KR" sz="1600" spc="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600" spc="1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적합성검정   </a:t>
            </a:r>
            <a:r>
              <a:rPr lang="ko-KR" altLang="en-US" sz="16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유의성검정</a:t>
            </a:r>
          </a:p>
        </p:txBody>
      </p:sp>
    </p:spTree>
    <p:extLst>
      <p:ext uri="{BB962C8B-B14F-4D97-AF65-F5344CB8AC3E}">
        <p14:creationId xmlns:p14="http://schemas.microsoft.com/office/powerpoint/2010/main" val="347158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6A323E76-8415-4965-B0CC-298C0CFA6758}" type="datetimeFigureOut">
              <a:rPr lang="ko-KR" altLang="en-US" smtClean="0"/>
              <a:pPr/>
              <a:t>2021-05-13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8544230F-C56B-46C1-A082-8F6E82EA065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EB987-63F7-4634-BE24-08E84103AECB}"/>
              </a:ext>
            </a:extLst>
          </p:cNvPr>
          <p:cNvSpPr/>
          <p:nvPr userDrawn="1"/>
        </p:nvSpPr>
        <p:spPr>
          <a:xfrm>
            <a:off x="-350982" y="1277672"/>
            <a:ext cx="350982" cy="1268760"/>
          </a:xfrm>
          <a:prstGeom prst="rect">
            <a:avLst/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F7920A-B4EA-4443-BC74-8AC21B3A328F}"/>
              </a:ext>
            </a:extLst>
          </p:cNvPr>
          <p:cNvSpPr/>
          <p:nvPr userDrawn="1"/>
        </p:nvSpPr>
        <p:spPr>
          <a:xfrm>
            <a:off x="-350982" y="9560"/>
            <a:ext cx="350982" cy="1268760"/>
          </a:xfrm>
          <a:prstGeom prst="rect">
            <a:avLst/>
          </a:prstGeom>
          <a:solidFill>
            <a:srgbClr val="91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9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60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63" r:id="rId23"/>
    <p:sldLayoutId id="2147483661" r:id="rId24"/>
    <p:sldLayoutId id="2147483651" r:id="rId25"/>
    <p:sldLayoutId id="2147483653" r:id="rId26"/>
    <p:sldLayoutId id="2147483654" r:id="rId27"/>
    <p:sldLayoutId id="2147483655" r:id="rId28"/>
    <p:sldLayoutId id="2147483656" r:id="rId29"/>
    <p:sldLayoutId id="2147483657" r:id="rId30"/>
    <p:sldLayoutId id="2147483658" r:id="rId31"/>
    <p:sldLayoutId id="2147483659" r:id="rId3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8" Type="http://schemas.openxmlformats.org/officeDocument/2006/relationships/image" Target="../media/image130.png"/><Relationship Id="rId7" Type="http://schemas.openxmlformats.org/officeDocument/2006/relationships/image" Target="NULL"/><Relationship Id="rId12" Type="http://schemas.openxmlformats.org/officeDocument/2006/relationships/image" Target="../media/image36.png"/><Relationship Id="rId17" Type="http://schemas.openxmlformats.org/officeDocument/2006/relationships/image" Target="../media/image121.png"/><Relationship Id="rId2" Type="http://schemas.openxmlformats.org/officeDocument/2006/relationships/notesSlide" Target="../notesSlides/notesSlide22.xml"/><Relationship Id="rId16" Type="http://schemas.openxmlformats.org/officeDocument/2006/relationships/image" Target="NULL"/><Relationship Id="rId1" Type="http://schemas.openxmlformats.org/officeDocument/2006/relationships/slideLayout" Target="../slideLayouts/slideLayout1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36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23.xml"/><Relationship Id="rId16" Type="http://schemas.openxmlformats.org/officeDocument/2006/relationships/image" Target="NULL"/><Relationship Id="rId1" Type="http://schemas.openxmlformats.org/officeDocument/2006/relationships/slideLayout" Target="../slideLayouts/slideLayout1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9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10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5" Type="http://schemas.openxmlformats.org/officeDocument/2006/relationships/image" Target="NULL"/><Relationship Id="rId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Relationship Id="rId4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11.png"/><Relationship Id="rId5" Type="http://schemas.openxmlformats.org/officeDocument/2006/relationships/image" Target="../media/image310.png"/><Relationship Id="rId4" Type="http://schemas.openxmlformats.org/officeDocument/2006/relationships/image" Target="../media/image2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9.png"/><Relationship Id="rId5" Type="http://schemas.openxmlformats.org/officeDocument/2006/relationships/image" Target="../media/image65.jpeg"/><Relationship Id="rId4" Type="http://schemas.openxmlformats.org/officeDocument/2006/relationships/image" Target="../media/image6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7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svg"/><Relationship Id="rId5" Type="http://schemas.openxmlformats.org/officeDocument/2006/relationships/image" Target="../media/image68.png"/><Relationship Id="rId4" Type="http://schemas.openxmlformats.org/officeDocument/2006/relationships/image" Target="../media/image67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74.png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8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2780928"/>
            <a:ext cx="5076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회귀분석팀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72200" y="4229502"/>
            <a:ext cx="3168352" cy="2223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심은주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진수정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문병철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이수정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임주은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383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339143A9-A4F8-4411-814A-0F593AC7C001}"/>
              </a:ext>
            </a:extLst>
          </p:cNvPr>
          <p:cNvSpPr/>
          <p:nvPr/>
        </p:nvSpPr>
        <p:spPr>
          <a:xfrm>
            <a:off x="2216525" y="5153515"/>
            <a:ext cx="951319" cy="234000"/>
          </a:xfrm>
          <a:prstGeom prst="parallelogram">
            <a:avLst/>
          </a:prstGeom>
          <a:solidFill>
            <a:srgbClr val="FFC1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4ED05C-6BCC-4C28-BCE2-9E35C167F5C2}"/>
              </a:ext>
            </a:extLst>
          </p:cNvPr>
          <p:cNvSpPr txBox="1"/>
          <p:nvPr/>
        </p:nvSpPr>
        <p:spPr>
          <a:xfrm>
            <a:off x="539552" y="112474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단순선형회귀식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86BEDF5-2BC7-481C-A6D4-BEEAE533CD9E}"/>
              </a:ext>
            </a:extLst>
          </p:cNvPr>
          <p:cNvSpPr/>
          <p:nvPr/>
        </p:nvSpPr>
        <p:spPr>
          <a:xfrm>
            <a:off x="1030282" y="4382693"/>
            <a:ext cx="7502158" cy="135056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5DA86D6-7F12-4E0B-86DB-676ACE02C29D}"/>
              </a:ext>
            </a:extLst>
          </p:cNvPr>
          <p:cNvCxnSpPr>
            <a:cxnSpLocks/>
          </p:cNvCxnSpPr>
          <p:nvPr/>
        </p:nvCxnSpPr>
        <p:spPr>
          <a:xfrm>
            <a:off x="1619672" y="4382693"/>
            <a:ext cx="1368152" cy="0"/>
          </a:xfrm>
          <a:prstGeom prst="line">
            <a:avLst/>
          </a:prstGeom>
          <a:ln w="349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FD4FEAF-255C-4B5F-8F90-36514E06B97F}"/>
              </a:ext>
            </a:extLst>
          </p:cNvPr>
          <p:cNvCxnSpPr>
            <a:cxnSpLocks/>
          </p:cNvCxnSpPr>
          <p:nvPr/>
        </p:nvCxnSpPr>
        <p:spPr>
          <a:xfrm>
            <a:off x="6444208" y="5733256"/>
            <a:ext cx="1368152" cy="0"/>
          </a:xfrm>
          <a:prstGeom prst="line">
            <a:avLst/>
          </a:prstGeom>
          <a:ln w="349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8284EFC-1521-459A-997D-381F19E5156A}"/>
                  </a:ext>
                </a:extLst>
              </p:cNvPr>
              <p:cNvSpPr txBox="1"/>
              <p:nvPr/>
            </p:nvSpPr>
            <p:spPr>
              <a:xfrm>
                <a:off x="899592" y="2085523"/>
                <a:ext cx="4536504" cy="538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500" i="1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35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5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3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35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5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3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sz="3500" i="1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ko-KR" sz="3500" dirty="0"/>
                  <a:t>+</a:t>
                </a:r>
                <a14:m>
                  <m:oMath xmlns:m="http://schemas.openxmlformats.org/officeDocument/2006/math">
                    <m:r>
                      <a:rPr lang="ko-KR" altLang="en-US" sz="35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ko-KR" altLang="en-US" sz="35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8284EFC-1521-459A-997D-381F19E51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085523"/>
                <a:ext cx="4536504" cy="538609"/>
              </a:xfrm>
              <a:prstGeom prst="rect">
                <a:avLst/>
              </a:prstGeom>
              <a:blipFill>
                <a:blip r:embed="rId3"/>
                <a:stretch>
                  <a:fillRect t="-26136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2D4E14A-5955-490E-9D5F-8D4850302F7D}"/>
              </a:ext>
            </a:extLst>
          </p:cNvPr>
          <p:cNvSpPr txBox="1"/>
          <p:nvPr/>
        </p:nvSpPr>
        <p:spPr>
          <a:xfrm>
            <a:off x="1030282" y="3005747"/>
            <a:ext cx="67100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Sample regression model (</a:t>
            </a:r>
            <a:r>
              <a:rPr lang="ko-KR" altLang="en-US" sz="25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관측치의 관점</a:t>
            </a:r>
            <a:r>
              <a:rPr lang="en-US" altLang="ko-KR" sz="25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5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5AB860-1019-4F00-AB00-C0E96E1A26B7}"/>
              </a:ext>
            </a:extLst>
          </p:cNvPr>
          <p:cNvSpPr txBox="1"/>
          <p:nvPr/>
        </p:nvSpPr>
        <p:spPr>
          <a:xfrm>
            <a:off x="1030282" y="1628800"/>
            <a:ext cx="65660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Population regression model (</a:t>
            </a:r>
            <a:r>
              <a:rPr lang="ko-KR" altLang="en-US" sz="25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모집단의 관점</a:t>
            </a:r>
            <a:r>
              <a:rPr lang="en-US" altLang="ko-KR" sz="25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5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6B9A8E-D9D8-42B4-B74A-BD1860C5DEE2}"/>
                  </a:ext>
                </a:extLst>
              </p:cNvPr>
              <p:cNvSpPr txBox="1"/>
              <p:nvPr/>
            </p:nvSpPr>
            <p:spPr>
              <a:xfrm>
                <a:off x="1187624" y="3524025"/>
                <a:ext cx="4536504" cy="538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5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5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5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35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6B9A8E-D9D8-42B4-B74A-BD1860C5D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524025"/>
                <a:ext cx="4536504" cy="5386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99D6A6F-80CA-44FB-9A08-CD02E51DCEBC}"/>
                  </a:ext>
                </a:extLst>
              </p:cNvPr>
              <p:cNvSpPr txBox="1"/>
              <p:nvPr/>
            </p:nvSpPr>
            <p:spPr>
              <a:xfrm>
                <a:off x="1403648" y="4581128"/>
                <a:ext cx="6923314" cy="8819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</a:t>
                </a:r>
                <a:r>
                  <a:rPr lang="en-US" altLang="ko-KR" dirty="0" err="1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i</a:t>
                </a:r>
                <a:r>
                  <a:rPr lang="en-US" altLang="ko-KR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번째 </a:t>
                </a:r>
                <a:r>
                  <a:rPr lang="ko-KR" altLang="en-US" dirty="0" err="1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관찰값에</a:t>
                </a:r>
                <a:r>
                  <a:rPr lang="ko-KR" altLang="en-US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의한 랜덤 오차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𝑁𝐼𝐷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(0,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</a:t>
                </a:r>
                <a:r>
                  <a:rPr lang="ko-KR" altLang="en-US" b="1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solidFill>
                      <a:srgbClr val="C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회귀계수</a:t>
                </a:r>
                <a:r>
                  <a:rPr lang="ko-KR" altLang="en-US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또는 우리가 추정해야 할 </a:t>
                </a:r>
                <a:r>
                  <a:rPr lang="ko-KR" altLang="en-US" dirty="0" err="1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모수</a:t>
                </a:r>
                <a:endParaRPr lang="en-US" altLang="ko-KR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99D6A6F-80CA-44FB-9A08-CD02E51DC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581128"/>
                <a:ext cx="6923314" cy="881973"/>
              </a:xfrm>
              <a:prstGeom prst="rect">
                <a:avLst/>
              </a:prstGeom>
              <a:blipFill>
                <a:blip r:embed="rId5"/>
                <a:stretch>
                  <a:fillRect l="-264" b="-103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D278F9C-290A-402C-9636-FA8D022EC9BD}"/>
              </a:ext>
            </a:extLst>
          </p:cNvPr>
          <p:cNvCxnSpPr>
            <a:cxnSpLocks/>
          </p:cNvCxnSpPr>
          <p:nvPr/>
        </p:nvCxnSpPr>
        <p:spPr>
          <a:xfrm flipH="1">
            <a:off x="2108513" y="5381107"/>
            <a:ext cx="216024" cy="784197"/>
          </a:xfrm>
          <a:prstGeom prst="line">
            <a:avLst/>
          </a:prstGeom>
          <a:ln>
            <a:solidFill>
              <a:srgbClr val="FF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C6EEE2C-A33C-4C2C-9496-D650945E7649}"/>
              </a:ext>
            </a:extLst>
          </p:cNvPr>
          <p:cNvCxnSpPr/>
          <p:nvPr/>
        </p:nvCxnSpPr>
        <p:spPr>
          <a:xfrm>
            <a:off x="2108513" y="6165304"/>
            <a:ext cx="879311" cy="6408"/>
          </a:xfrm>
          <a:prstGeom prst="straightConnector1">
            <a:avLst/>
          </a:prstGeom>
          <a:ln>
            <a:solidFill>
              <a:srgbClr val="FFC1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1F98E3A-492D-40E1-895A-50BBD9ECC8AC}"/>
              </a:ext>
            </a:extLst>
          </p:cNvPr>
          <p:cNvSpPr txBox="1"/>
          <p:nvPr/>
        </p:nvSpPr>
        <p:spPr>
          <a:xfrm>
            <a:off x="3132308" y="5931690"/>
            <a:ext cx="55086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91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회귀계수를 잘 추정하는 것이 가장 중요</a:t>
            </a:r>
            <a:r>
              <a:rPr lang="en-US" altLang="ko-KR" sz="2500" dirty="0">
                <a:solidFill>
                  <a:srgbClr val="91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!!</a:t>
            </a:r>
            <a:endParaRPr lang="ko-KR" altLang="en-US" sz="2500" dirty="0">
              <a:solidFill>
                <a:srgbClr val="91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303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339143A9-A4F8-4411-814A-0F593AC7C001}"/>
              </a:ext>
            </a:extLst>
          </p:cNvPr>
          <p:cNvSpPr/>
          <p:nvPr/>
        </p:nvSpPr>
        <p:spPr>
          <a:xfrm>
            <a:off x="2216525" y="5153515"/>
            <a:ext cx="951319" cy="234000"/>
          </a:xfrm>
          <a:prstGeom prst="parallelogram">
            <a:avLst/>
          </a:prstGeom>
          <a:solidFill>
            <a:srgbClr val="FFC1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4ED05C-6BCC-4C28-BCE2-9E35C167F5C2}"/>
              </a:ext>
            </a:extLst>
          </p:cNvPr>
          <p:cNvSpPr txBox="1"/>
          <p:nvPr/>
        </p:nvSpPr>
        <p:spPr>
          <a:xfrm>
            <a:off x="539552" y="112474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단순선형회귀식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86BEDF5-2BC7-481C-A6D4-BEEAE533CD9E}"/>
              </a:ext>
            </a:extLst>
          </p:cNvPr>
          <p:cNvSpPr/>
          <p:nvPr/>
        </p:nvSpPr>
        <p:spPr>
          <a:xfrm>
            <a:off x="1030282" y="4382693"/>
            <a:ext cx="7502158" cy="135056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5DA86D6-7F12-4E0B-86DB-676ACE02C29D}"/>
              </a:ext>
            </a:extLst>
          </p:cNvPr>
          <p:cNvCxnSpPr>
            <a:cxnSpLocks/>
          </p:cNvCxnSpPr>
          <p:nvPr/>
        </p:nvCxnSpPr>
        <p:spPr>
          <a:xfrm>
            <a:off x="1619672" y="4382693"/>
            <a:ext cx="1368152" cy="0"/>
          </a:xfrm>
          <a:prstGeom prst="line">
            <a:avLst/>
          </a:prstGeom>
          <a:ln w="349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FD4FEAF-255C-4B5F-8F90-36514E06B97F}"/>
              </a:ext>
            </a:extLst>
          </p:cNvPr>
          <p:cNvCxnSpPr>
            <a:cxnSpLocks/>
          </p:cNvCxnSpPr>
          <p:nvPr/>
        </p:nvCxnSpPr>
        <p:spPr>
          <a:xfrm>
            <a:off x="6444208" y="5733256"/>
            <a:ext cx="1368152" cy="0"/>
          </a:xfrm>
          <a:prstGeom prst="line">
            <a:avLst/>
          </a:prstGeom>
          <a:ln w="349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8284EFC-1521-459A-997D-381F19E5156A}"/>
                  </a:ext>
                </a:extLst>
              </p:cNvPr>
              <p:cNvSpPr txBox="1"/>
              <p:nvPr/>
            </p:nvSpPr>
            <p:spPr>
              <a:xfrm>
                <a:off x="899592" y="2085523"/>
                <a:ext cx="4536504" cy="538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500" i="1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35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5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3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35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5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3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sz="3500" i="1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ko-KR" sz="3500" dirty="0"/>
                  <a:t>+</a:t>
                </a:r>
                <a14:m>
                  <m:oMath xmlns:m="http://schemas.openxmlformats.org/officeDocument/2006/math">
                    <m:r>
                      <a:rPr lang="ko-KR" altLang="en-US" sz="35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ko-KR" altLang="en-US" sz="35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8284EFC-1521-459A-997D-381F19E51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085523"/>
                <a:ext cx="4536504" cy="538609"/>
              </a:xfrm>
              <a:prstGeom prst="rect">
                <a:avLst/>
              </a:prstGeom>
              <a:blipFill>
                <a:blip r:embed="rId3"/>
                <a:stretch>
                  <a:fillRect t="-26136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2D4E14A-5955-490E-9D5F-8D4850302F7D}"/>
              </a:ext>
            </a:extLst>
          </p:cNvPr>
          <p:cNvSpPr txBox="1"/>
          <p:nvPr/>
        </p:nvSpPr>
        <p:spPr>
          <a:xfrm>
            <a:off x="1030282" y="3005747"/>
            <a:ext cx="67100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Sample regression model (</a:t>
            </a:r>
            <a:r>
              <a:rPr lang="ko-KR" altLang="en-US" sz="25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관측치의 관점</a:t>
            </a:r>
            <a:r>
              <a:rPr lang="en-US" altLang="ko-KR" sz="25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5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5AB860-1019-4F00-AB00-C0E96E1A26B7}"/>
              </a:ext>
            </a:extLst>
          </p:cNvPr>
          <p:cNvSpPr txBox="1"/>
          <p:nvPr/>
        </p:nvSpPr>
        <p:spPr>
          <a:xfrm>
            <a:off x="1030282" y="1628800"/>
            <a:ext cx="65660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Population regression model (</a:t>
            </a:r>
            <a:r>
              <a:rPr lang="ko-KR" altLang="en-US" sz="25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모집단의 관점</a:t>
            </a:r>
            <a:r>
              <a:rPr lang="en-US" altLang="ko-KR" sz="25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5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6B9A8E-D9D8-42B4-B74A-BD1860C5DEE2}"/>
                  </a:ext>
                </a:extLst>
              </p:cNvPr>
              <p:cNvSpPr txBox="1"/>
              <p:nvPr/>
            </p:nvSpPr>
            <p:spPr>
              <a:xfrm>
                <a:off x="1187624" y="3524025"/>
                <a:ext cx="4536504" cy="538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5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5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5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35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6B9A8E-D9D8-42B4-B74A-BD1860C5D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524025"/>
                <a:ext cx="4536504" cy="5386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99D6A6F-80CA-44FB-9A08-CD02E51DCEBC}"/>
                  </a:ext>
                </a:extLst>
              </p:cNvPr>
              <p:cNvSpPr txBox="1"/>
              <p:nvPr/>
            </p:nvSpPr>
            <p:spPr>
              <a:xfrm>
                <a:off x="1403648" y="4581128"/>
                <a:ext cx="6923314" cy="8819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</a:t>
                </a:r>
                <a:r>
                  <a:rPr lang="en-US" altLang="ko-KR" dirty="0" err="1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i</a:t>
                </a:r>
                <a:r>
                  <a:rPr lang="en-US" altLang="ko-KR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번째 </a:t>
                </a:r>
                <a:r>
                  <a:rPr lang="ko-KR" altLang="en-US" dirty="0" err="1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관찰값에</a:t>
                </a:r>
                <a:r>
                  <a:rPr lang="ko-KR" altLang="en-US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의한 랜덤 오차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𝑁𝐼𝐷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(0,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</a:t>
                </a:r>
                <a:r>
                  <a:rPr lang="ko-KR" altLang="en-US" b="1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solidFill>
                      <a:srgbClr val="C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회귀계수</a:t>
                </a:r>
                <a:r>
                  <a:rPr lang="ko-KR" altLang="en-US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또는 우리가 추정해야 할 </a:t>
                </a:r>
                <a:r>
                  <a:rPr lang="ko-KR" altLang="en-US" dirty="0" err="1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모수</a:t>
                </a:r>
                <a:endParaRPr lang="en-US" altLang="ko-KR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99D6A6F-80CA-44FB-9A08-CD02E51DC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581128"/>
                <a:ext cx="6923314" cy="881973"/>
              </a:xfrm>
              <a:prstGeom prst="rect">
                <a:avLst/>
              </a:prstGeom>
              <a:blipFill>
                <a:blip r:embed="rId5"/>
                <a:stretch>
                  <a:fillRect l="-264" b="-103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D278F9C-290A-402C-9636-FA8D022EC9BD}"/>
              </a:ext>
            </a:extLst>
          </p:cNvPr>
          <p:cNvCxnSpPr>
            <a:cxnSpLocks/>
          </p:cNvCxnSpPr>
          <p:nvPr/>
        </p:nvCxnSpPr>
        <p:spPr>
          <a:xfrm flipH="1">
            <a:off x="2108513" y="5381107"/>
            <a:ext cx="216024" cy="784197"/>
          </a:xfrm>
          <a:prstGeom prst="line">
            <a:avLst/>
          </a:prstGeom>
          <a:ln>
            <a:solidFill>
              <a:srgbClr val="FF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C6EEE2C-A33C-4C2C-9496-D650945E7649}"/>
              </a:ext>
            </a:extLst>
          </p:cNvPr>
          <p:cNvCxnSpPr/>
          <p:nvPr/>
        </p:nvCxnSpPr>
        <p:spPr>
          <a:xfrm>
            <a:off x="2108513" y="6165304"/>
            <a:ext cx="879311" cy="6408"/>
          </a:xfrm>
          <a:prstGeom prst="straightConnector1">
            <a:avLst/>
          </a:prstGeom>
          <a:ln>
            <a:solidFill>
              <a:srgbClr val="FFC1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1F98E3A-492D-40E1-895A-50BBD9ECC8AC}"/>
              </a:ext>
            </a:extLst>
          </p:cNvPr>
          <p:cNvSpPr txBox="1"/>
          <p:nvPr/>
        </p:nvSpPr>
        <p:spPr>
          <a:xfrm>
            <a:off x="3132308" y="5931690"/>
            <a:ext cx="55086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91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회귀계수를 잘 추정하는 것이 가장 중요</a:t>
            </a:r>
            <a:r>
              <a:rPr lang="en-US" altLang="ko-KR" sz="2500" dirty="0">
                <a:solidFill>
                  <a:srgbClr val="91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!!</a:t>
            </a:r>
            <a:endParaRPr lang="ko-KR" altLang="en-US" sz="2500" dirty="0">
              <a:solidFill>
                <a:srgbClr val="912E2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212593-869B-4067-B520-92F98BF8877F}"/>
              </a:ext>
            </a:extLst>
          </p:cNvPr>
          <p:cNvSpPr/>
          <p:nvPr/>
        </p:nvSpPr>
        <p:spPr>
          <a:xfrm>
            <a:off x="0" y="0"/>
            <a:ext cx="9185168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id="{C8E92328-7A9A-4005-B7F1-4DD9DAACBE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7589" y="417881"/>
            <a:ext cx="675549" cy="6755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FA10ACC-7E83-4663-A893-2A15D8E64921}"/>
              </a:ext>
            </a:extLst>
          </p:cNvPr>
          <p:cNvSpPr txBox="1"/>
          <p:nvPr/>
        </p:nvSpPr>
        <p:spPr>
          <a:xfrm>
            <a:off x="2615246" y="489214"/>
            <a:ext cx="39546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왜</a:t>
            </a:r>
            <a:r>
              <a:rPr lang="en-US" altLang="ko-KR" sz="35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5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C1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직선</a:t>
            </a:r>
            <a:r>
              <a:rPr lang="ko-KR" altLang="en-US" sz="35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인가요</a:t>
            </a:r>
            <a:r>
              <a:rPr lang="en-US" altLang="ko-KR" sz="35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500" b="1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14C23CF-0822-4FD8-B7A5-3D30CFB363A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6613" t="38855" r="32675" b="41596"/>
          <a:stretch/>
        </p:blipFill>
        <p:spPr>
          <a:xfrm>
            <a:off x="1542005" y="2334222"/>
            <a:ext cx="6101158" cy="2183433"/>
          </a:xfrm>
          <a:prstGeom prst="rect">
            <a:avLst/>
          </a:prstGeom>
        </p:spPr>
      </p:pic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3A6117DF-0A40-4B84-97BC-D1714CC5E831}"/>
              </a:ext>
            </a:extLst>
          </p:cNvPr>
          <p:cNvSpPr/>
          <p:nvPr/>
        </p:nvSpPr>
        <p:spPr>
          <a:xfrm>
            <a:off x="6292548" y="4265004"/>
            <a:ext cx="554747" cy="646769"/>
          </a:xfrm>
          <a:prstGeom prst="downArrow">
            <a:avLst/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19F15AA-73B8-4C11-9F41-C6B1020076E4}"/>
              </a:ext>
            </a:extLst>
          </p:cNvPr>
          <p:cNvSpPr/>
          <p:nvPr/>
        </p:nvSpPr>
        <p:spPr>
          <a:xfrm>
            <a:off x="1108171" y="4978265"/>
            <a:ext cx="6968825" cy="1547079"/>
          </a:xfrm>
          <a:prstGeom prst="roundRect">
            <a:avLst/>
          </a:prstGeom>
          <a:noFill/>
          <a:ln>
            <a:solidFill>
              <a:srgbClr val="FFC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96063E-1E65-4316-8BD2-7776A9C6FE1F}"/>
              </a:ext>
            </a:extLst>
          </p:cNvPr>
          <p:cNvSpPr txBox="1"/>
          <p:nvPr/>
        </p:nvSpPr>
        <p:spPr>
          <a:xfrm>
            <a:off x="1316219" y="5160369"/>
            <a:ext cx="6552728" cy="122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2000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고차근사로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가면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당장의 데이터는 잘 설명해도 </a:t>
            </a: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25000"/>
              </a:lnSpc>
            </a:pP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C1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데이터에 모델을 적용했을 때 잘 설명하지 못하는 </a:t>
            </a: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FFC1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25000"/>
              </a:lnSpc>
            </a:pPr>
            <a:r>
              <a:rPr lang="ko-KR" altLang="en-US" sz="2000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C1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과적합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C1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문제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발생한다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7FDF7C-5BEE-4C8D-BEC9-D31D5C5F626A}"/>
              </a:ext>
            </a:extLst>
          </p:cNvPr>
          <p:cNvSpPr txBox="1"/>
          <p:nvPr/>
        </p:nvSpPr>
        <p:spPr>
          <a:xfrm>
            <a:off x="64931" y="1578699"/>
            <a:ext cx="90553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변수의 영향력을 </a:t>
            </a:r>
            <a:r>
              <a:rPr lang="ko-KR" altLang="en-US" sz="25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C1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간단하게 모형화 </a:t>
            </a:r>
            <a:r>
              <a:rPr lang="ko-KR" altLang="en-US" sz="25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할 수 있기 때문</a:t>
            </a:r>
            <a:r>
              <a:rPr lang="en-US" altLang="ko-KR" sz="25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500" b="1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265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4ED05C-6BCC-4C28-BCE2-9E35C167F5C2}"/>
              </a:ext>
            </a:extLst>
          </p:cNvPr>
          <p:cNvSpPr txBox="1"/>
          <p:nvPr/>
        </p:nvSpPr>
        <p:spPr>
          <a:xfrm>
            <a:off x="539552" y="112474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모수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추정 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최소제곱법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(Least Square Estimation Method)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8B8857-259A-4CC9-8551-92B040600780}"/>
              </a:ext>
            </a:extLst>
          </p:cNvPr>
          <p:cNvSpPr txBox="1"/>
          <p:nvPr/>
        </p:nvSpPr>
        <p:spPr>
          <a:xfrm>
            <a:off x="503547" y="163296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각 점으로부터 구하고자 하는 최적 직선까지의 수직거리의 </a:t>
            </a:r>
            <a:r>
              <a:rPr lang="ko-KR" altLang="en-US" b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제곱합을 최소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로 하는 방법</a:t>
            </a:r>
          </a:p>
        </p:txBody>
      </p:sp>
      <p:pic>
        <p:nvPicPr>
          <p:cNvPr id="27" name="그림 26" descr="Least-square Regression. Least-square Regression is one way of… | by  Solomon Xie | Statistical Guess | Medium">
            <a:extLst>
              <a:ext uri="{FF2B5EF4-FFF2-40B4-BE49-F238E27FC236}">
                <a16:creationId xmlns:a16="http://schemas.microsoft.com/office/drawing/2014/main" id="{453DCDA4-CB2C-4DD4-8EC4-9D225096E33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920" y="2348880"/>
            <a:ext cx="4755708" cy="3149050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</p:pic>
      <p:sp>
        <p:nvSpPr>
          <p:cNvPr id="10" name="막힌 원호 9">
            <a:extLst>
              <a:ext uri="{FF2B5EF4-FFF2-40B4-BE49-F238E27FC236}">
                <a16:creationId xmlns:a16="http://schemas.microsoft.com/office/drawing/2014/main" id="{95797FDB-335C-416D-A55C-7CD5AA3191C7}"/>
              </a:ext>
            </a:extLst>
          </p:cNvPr>
          <p:cNvSpPr/>
          <p:nvPr/>
        </p:nvSpPr>
        <p:spPr>
          <a:xfrm rot="5400000">
            <a:off x="3253102" y="3730801"/>
            <a:ext cx="546764" cy="749380"/>
          </a:xfrm>
          <a:prstGeom prst="blockArc">
            <a:avLst>
              <a:gd name="adj1" fmla="val 10800000"/>
              <a:gd name="adj2" fmla="val 21276553"/>
              <a:gd name="adj3" fmla="val 9556"/>
            </a:avLst>
          </a:prstGeom>
          <a:solidFill>
            <a:srgbClr val="91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25F20F-0074-4725-BBA3-E907A0F0FF24}"/>
              </a:ext>
            </a:extLst>
          </p:cNvPr>
          <p:cNvSpPr txBox="1"/>
          <p:nvPr/>
        </p:nvSpPr>
        <p:spPr>
          <a:xfrm>
            <a:off x="1254583" y="5813960"/>
            <a:ext cx="6706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데이터와 우리가 추정한 값의 오차가 작을 수록 좋은 추정</a:t>
            </a:r>
          </a:p>
        </p:txBody>
      </p:sp>
    </p:spTree>
    <p:extLst>
      <p:ext uri="{BB962C8B-B14F-4D97-AF65-F5344CB8AC3E}">
        <p14:creationId xmlns:p14="http://schemas.microsoft.com/office/powerpoint/2010/main" val="731343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4ED05C-6BCC-4C28-BCE2-9E35C167F5C2}"/>
              </a:ext>
            </a:extLst>
          </p:cNvPr>
          <p:cNvSpPr txBox="1"/>
          <p:nvPr/>
        </p:nvSpPr>
        <p:spPr>
          <a:xfrm>
            <a:off x="539552" y="112474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모수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추정 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최소제곱법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(Least Square Estimation Method)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8B8857-259A-4CC9-8551-92B040600780}"/>
              </a:ext>
            </a:extLst>
          </p:cNvPr>
          <p:cNvSpPr txBox="1"/>
          <p:nvPr/>
        </p:nvSpPr>
        <p:spPr>
          <a:xfrm>
            <a:off x="503547" y="163296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각 점으로부터 구하고자 하는 최적 직선까지의 수직거리의 </a:t>
            </a:r>
            <a:r>
              <a:rPr lang="ko-KR" altLang="en-US" b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제곱합을 최소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로 하는 방법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0338E63-93EB-4740-9E24-D658A87E95D3}"/>
              </a:ext>
            </a:extLst>
          </p:cNvPr>
          <p:cNvSpPr/>
          <p:nvPr/>
        </p:nvSpPr>
        <p:spPr>
          <a:xfrm>
            <a:off x="1142839" y="2159042"/>
            <a:ext cx="6849702" cy="40782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DA7E2A3-0576-4DFC-9724-D3BFB72C24F7}"/>
                  </a:ext>
                </a:extLst>
              </p:cNvPr>
              <p:cNvSpPr txBox="1"/>
              <p:nvPr/>
            </p:nvSpPr>
            <p:spPr>
              <a:xfrm>
                <a:off x="2143564" y="4365104"/>
                <a:ext cx="5162315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−2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𝑛</m:t>
                          </m:r>
                        </m:sup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 spc="300">
                                  <a:ln>
                                    <a:solidFill>
                                      <a:schemeClr val="tx1">
                                        <a:alpha val="2000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spc="300">
                                  <a:ln>
                                    <a:solidFill>
                                      <a:schemeClr val="tx1">
                                        <a:alpha val="2000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 spc="300">
                                  <a:ln>
                                    <a:solidFill>
                                      <a:schemeClr val="tx1">
                                        <a:alpha val="2000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)</m:t>
                          </m:r>
                        </m:e>
                      </m:nary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DA7E2A3-0576-4DFC-9724-D3BFB72C2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564" y="4365104"/>
                <a:ext cx="5162315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3F08FBE-C300-4F07-A6FB-8623A5C8B925}"/>
                  </a:ext>
                </a:extLst>
              </p:cNvPr>
              <p:cNvSpPr txBox="1"/>
              <p:nvPr/>
            </p:nvSpPr>
            <p:spPr>
              <a:xfrm>
                <a:off x="2015845" y="5147503"/>
                <a:ext cx="5417753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−2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𝑛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 spc="300">
                                  <a:ln>
                                    <a:solidFill>
                                      <a:schemeClr val="tx1">
                                        <a:alpha val="2000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spc="300">
                                  <a:ln>
                                    <a:solidFill>
                                      <a:schemeClr val="tx1">
                                        <a:alpha val="2000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 spc="300">
                                  <a:ln>
                                    <a:solidFill>
                                      <a:schemeClr val="tx1">
                                        <a:alpha val="2000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</m:t>
                          </m:r>
                        </m:e>
                      </m:nary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3F08FBE-C300-4F07-A6FB-8623A5C8B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845" y="5147503"/>
                <a:ext cx="5417753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81D2C8-3865-4610-8E32-A295A0DF77C0}"/>
                  </a:ext>
                </a:extLst>
              </p:cNvPr>
              <p:cNvSpPr txBox="1"/>
              <p:nvPr/>
            </p:nvSpPr>
            <p:spPr>
              <a:xfrm>
                <a:off x="2664093" y="2758258"/>
                <a:ext cx="4121256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81D2C8-3865-4610-8E32-A295A0DF7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093" y="2758258"/>
                <a:ext cx="4121256" cy="75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B18F093-67B3-443B-A22B-F26DEBF7C615}"/>
              </a:ext>
            </a:extLst>
          </p:cNvPr>
          <p:cNvSpPr txBox="1"/>
          <p:nvPr/>
        </p:nvSpPr>
        <p:spPr>
          <a:xfrm>
            <a:off x="1539264" y="3787821"/>
            <a:ext cx="303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편미분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하여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오차를 최소화하는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98A126-286A-4EF4-9B13-E0B9A93B50A4}"/>
              </a:ext>
            </a:extLst>
          </p:cNvPr>
          <p:cNvSpPr txBox="1"/>
          <p:nvPr/>
        </p:nvSpPr>
        <p:spPr>
          <a:xfrm>
            <a:off x="1539264" y="244328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오차항의 제곱합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</a:t>
            </a:r>
          </a:p>
        </p:txBody>
      </p:sp>
    </p:spTree>
    <p:extLst>
      <p:ext uri="{BB962C8B-B14F-4D97-AF65-F5344CB8AC3E}">
        <p14:creationId xmlns:p14="http://schemas.microsoft.com/office/powerpoint/2010/main" val="4113670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4ED05C-6BCC-4C28-BCE2-9E35C167F5C2}"/>
              </a:ext>
            </a:extLst>
          </p:cNvPr>
          <p:cNvSpPr txBox="1"/>
          <p:nvPr/>
        </p:nvSpPr>
        <p:spPr>
          <a:xfrm>
            <a:off x="539552" y="112474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모수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추정 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최소제곱법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(Least Square Estimation Method)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8B8857-259A-4CC9-8551-92B040600780}"/>
              </a:ext>
            </a:extLst>
          </p:cNvPr>
          <p:cNvSpPr txBox="1"/>
          <p:nvPr/>
        </p:nvSpPr>
        <p:spPr>
          <a:xfrm>
            <a:off x="503547" y="163296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각 점으로부터 구하고자 하는 최적 직선까지의 수직거리의 </a:t>
            </a:r>
            <a:r>
              <a:rPr lang="ko-KR" altLang="en-US" b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제곱합을 최소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로 하는 방법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0338E63-93EB-4740-9E24-D658A87E95D3}"/>
              </a:ext>
            </a:extLst>
          </p:cNvPr>
          <p:cNvSpPr/>
          <p:nvPr/>
        </p:nvSpPr>
        <p:spPr>
          <a:xfrm>
            <a:off x="1142839" y="2159042"/>
            <a:ext cx="6849702" cy="40782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DBE405C7-71B3-45AF-8432-B03CCB14D7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00" t="46687" r="45275" b="43067"/>
          <a:stretch/>
        </p:blipFill>
        <p:spPr>
          <a:xfrm>
            <a:off x="2585250" y="2993177"/>
            <a:ext cx="2037746" cy="49685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FB8AF535-B595-4C65-A22A-4FC86F4534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825" t="53093" r="38975" b="20586"/>
          <a:stretch/>
        </p:blipFill>
        <p:spPr>
          <a:xfrm>
            <a:off x="4932040" y="2803173"/>
            <a:ext cx="1459672" cy="85716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C92B64E-DF0C-4A84-8EA6-00F1A40AC046}"/>
              </a:ext>
            </a:extLst>
          </p:cNvPr>
          <p:cNvSpPr txBox="1"/>
          <p:nvPr/>
        </p:nvSpPr>
        <p:spPr>
          <a:xfrm>
            <a:off x="1524830" y="2401626"/>
            <a:ext cx="198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모수를</a:t>
            </a:r>
            <a:r>
              <a:rPr lang="ko-KR" altLang="en-US" dirty="0"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추정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 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1EE014-9551-4B02-B723-BA523CFE2644}"/>
              </a:ext>
            </a:extLst>
          </p:cNvPr>
          <p:cNvSpPr txBox="1"/>
          <p:nvPr/>
        </p:nvSpPr>
        <p:spPr>
          <a:xfrm>
            <a:off x="1524830" y="3959932"/>
            <a:ext cx="198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회귀식을 도출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24991D-B781-4B66-8025-12400F3289CF}"/>
                  </a:ext>
                </a:extLst>
              </p:cNvPr>
              <p:cNvSpPr txBox="1"/>
              <p:nvPr/>
            </p:nvSpPr>
            <p:spPr>
              <a:xfrm>
                <a:off x="3147232" y="4486938"/>
                <a:ext cx="2455672" cy="486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3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altLang="ko-KR" sz="3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000" b="1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ko-KR" sz="3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3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ko-KR" sz="30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acc>
                    <m:r>
                      <a:rPr lang="en-US" altLang="ko-KR" sz="3000" b="1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ko-KR" sz="3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3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ko-KR" sz="3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3000" b="1" dirty="0"/>
                  <a:t>x</a:t>
                </a:r>
                <a:endParaRPr lang="ko-KR" altLang="en-US" sz="3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24991D-B781-4B66-8025-12400F328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232" y="4486938"/>
                <a:ext cx="2455672" cy="486159"/>
              </a:xfrm>
              <a:prstGeom prst="rect">
                <a:avLst/>
              </a:prstGeom>
              <a:blipFill>
                <a:blip r:embed="rId5"/>
                <a:stretch>
                  <a:fillRect t="-20000" r="-8685" b="-4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타원 4">
            <a:extLst>
              <a:ext uri="{FF2B5EF4-FFF2-40B4-BE49-F238E27FC236}">
                <a16:creationId xmlns:a16="http://schemas.microsoft.com/office/drawing/2014/main" id="{CC919955-2F5D-4E93-BC87-2D2111461513}"/>
              </a:ext>
            </a:extLst>
          </p:cNvPr>
          <p:cNvSpPr/>
          <p:nvPr/>
        </p:nvSpPr>
        <p:spPr>
          <a:xfrm>
            <a:off x="3995936" y="4465586"/>
            <a:ext cx="504056" cy="257047"/>
          </a:xfrm>
          <a:prstGeom prst="ellipse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22844BE-8F75-48F2-9581-12E907568E9D}"/>
              </a:ext>
            </a:extLst>
          </p:cNvPr>
          <p:cNvCxnSpPr>
            <a:cxnSpLocks/>
          </p:cNvCxnSpPr>
          <p:nvPr/>
        </p:nvCxnSpPr>
        <p:spPr>
          <a:xfrm flipH="1">
            <a:off x="3709958" y="4622492"/>
            <a:ext cx="282640" cy="714801"/>
          </a:xfrm>
          <a:prstGeom prst="line">
            <a:avLst/>
          </a:prstGeom>
          <a:ln>
            <a:solidFill>
              <a:srgbClr val="912E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D6E4E78-A297-499B-A9A1-A2418672DC0B}"/>
              </a:ext>
            </a:extLst>
          </p:cNvPr>
          <p:cNvCxnSpPr>
            <a:cxnSpLocks/>
          </p:cNvCxnSpPr>
          <p:nvPr/>
        </p:nvCxnSpPr>
        <p:spPr>
          <a:xfrm flipV="1">
            <a:off x="3706620" y="5333265"/>
            <a:ext cx="161474" cy="4028"/>
          </a:xfrm>
          <a:prstGeom prst="straightConnector1">
            <a:avLst/>
          </a:prstGeom>
          <a:ln>
            <a:solidFill>
              <a:srgbClr val="912E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18897B-D10F-498D-9E12-863EE2DE07A4}"/>
              </a:ext>
            </a:extLst>
          </p:cNvPr>
          <p:cNvSpPr txBox="1"/>
          <p:nvPr/>
        </p:nvSpPr>
        <p:spPr>
          <a:xfrm>
            <a:off x="3885458" y="5179765"/>
            <a:ext cx="3292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모수들은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모두 추정치이기 때문에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hat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AE2C920-FC74-45D2-A8F1-D3B7CEF56141}"/>
              </a:ext>
            </a:extLst>
          </p:cNvPr>
          <p:cNvSpPr/>
          <p:nvPr/>
        </p:nvSpPr>
        <p:spPr>
          <a:xfrm>
            <a:off x="4899376" y="4456433"/>
            <a:ext cx="504056" cy="257047"/>
          </a:xfrm>
          <a:prstGeom prst="ellipse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477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4ED05C-6BCC-4C28-BCE2-9E35C167F5C2}"/>
              </a:ext>
            </a:extLst>
          </p:cNvPr>
          <p:cNvSpPr txBox="1"/>
          <p:nvPr/>
        </p:nvSpPr>
        <p:spPr>
          <a:xfrm>
            <a:off x="539552" y="112474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모수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추정 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최소제곱법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(Least Square Estimation Method)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8B8857-259A-4CC9-8551-92B040600780}"/>
              </a:ext>
            </a:extLst>
          </p:cNvPr>
          <p:cNvSpPr txBox="1"/>
          <p:nvPr/>
        </p:nvSpPr>
        <p:spPr>
          <a:xfrm>
            <a:off x="503547" y="163296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각 점으로부터 구하고자 하는 최적 직선까지의 수직거리의 </a:t>
            </a:r>
            <a:r>
              <a:rPr lang="ko-KR" altLang="en-US" b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제곱합을 최소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로 하는 방법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0338E63-93EB-4740-9E24-D658A87E95D3}"/>
              </a:ext>
            </a:extLst>
          </p:cNvPr>
          <p:cNvSpPr/>
          <p:nvPr/>
        </p:nvSpPr>
        <p:spPr>
          <a:xfrm>
            <a:off x="1142839" y="2159042"/>
            <a:ext cx="6849702" cy="40782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DBE405C7-71B3-45AF-8432-B03CCB14D7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00" t="46687" r="45275" b="43067"/>
          <a:stretch/>
        </p:blipFill>
        <p:spPr>
          <a:xfrm>
            <a:off x="2585250" y="2993177"/>
            <a:ext cx="2037746" cy="49685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FB8AF535-B595-4C65-A22A-4FC86F4534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825" t="53093" r="38975" b="20586"/>
          <a:stretch/>
        </p:blipFill>
        <p:spPr>
          <a:xfrm>
            <a:off x="4932040" y="2803173"/>
            <a:ext cx="1459672" cy="85716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C92B64E-DF0C-4A84-8EA6-00F1A40AC046}"/>
              </a:ext>
            </a:extLst>
          </p:cNvPr>
          <p:cNvSpPr txBox="1"/>
          <p:nvPr/>
        </p:nvSpPr>
        <p:spPr>
          <a:xfrm>
            <a:off x="1524830" y="2401626"/>
            <a:ext cx="198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모수를</a:t>
            </a:r>
            <a:r>
              <a:rPr lang="ko-KR" altLang="en-US" dirty="0"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추정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 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1EE014-9551-4B02-B723-BA523CFE2644}"/>
              </a:ext>
            </a:extLst>
          </p:cNvPr>
          <p:cNvSpPr txBox="1"/>
          <p:nvPr/>
        </p:nvSpPr>
        <p:spPr>
          <a:xfrm>
            <a:off x="1524830" y="3959932"/>
            <a:ext cx="198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회귀식을 도출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24991D-B781-4B66-8025-12400F3289CF}"/>
                  </a:ext>
                </a:extLst>
              </p:cNvPr>
              <p:cNvSpPr txBox="1"/>
              <p:nvPr/>
            </p:nvSpPr>
            <p:spPr>
              <a:xfrm>
                <a:off x="3147232" y="4486938"/>
                <a:ext cx="2455672" cy="486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3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altLang="ko-KR" sz="3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000" b="1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ko-KR" sz="3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3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ko-KR" sz="30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acc>
                    <m:r>
                      <a:rPr lang="en-US" altLang="ko-KR" sz="3000" b="1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ko-KR" sz="3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3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ko-KR" sz="3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3000" b="1" dirty="0"/>
                  <a:t>x</a:t>
                </a:r>
                <a:endParaRPr lang="ko-KR" altLang="en-US" sz="3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24991D-B781-4B66-8025-12400F328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232" y="4486938"/>
                <a:ext cx="2455672" cy="486159"/>
              </a:xfrm>
              <a:prstGeom prst="rect">
                <a:avLst/>
              </a:prstGeom>
              <a:blipFill>
                <a:blip r:embed="rId5"/>
                <a:stretch>
                  <a:fillRect t="-20000" r="-8685" b="-4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타원 4">
            <a:extLst>
              <a:ext uri="{FF2B5EF4-FFF2-40B4-BE49-F238E27FC236}">
                <a16:creationId xmlns:a16="http://schemas.microsoft.com/office/drawing/2014/main" id="{CC919955-2F5D-4E93-BC87-2D2111461513}"/>
              </a:ext>
            </a:extLst>
          </p:cNvPr>
          <p:cNvSpPr/>
          <p:nvPr/>
        </p:nvSpPr>
        <p:spPr>
          <a:xfrm>
            <a:off x="3995936" y="4465586"/>
            <a:ext cx="504056" cy="257047"/>
          </a:xfrm>
          <a:prstGeom prst="ellipse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22844BE-8F75-48F2-9581-12E907568E9D}"/>
              </a:ext>
            </a:extLst>
          </p:cNvPr>
          <p:cNvCxnSpPr>
            <a:cxnSpLocks/>
          </p:cNvCxnSpPr>
          <p:nvPr/>
        </p:nvCxnSpPr>
        <p:spPr>
          <a:xfrm flipH="1">
            <a:off x="3709958" y="4622492"/>
            <a:ext cx="282640" cy="714801"/>
          </a:xfrm>
          <a:prstGeom prst="line">
            <a:avLst/>
          </a:prstGeom>
          <a:ln>
            <a:solidFill>
              <a:srgbClr val="912E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D6E4E78-A297-499B-A9A1-A2418672DC0B}"/>
              </a:ext>
            </a:extLst>
          </p:cNvPr>
          <p:cNvCxnSpPr>
            <a:cxnSpLocks/>
          </p:cNvCxnSpPr>
          <p:nvPr/>
        </p:nvCxnSpPr>
        <p:spPr>
          <a:xfrm flipV="1">
            <a:off x="3706620" y="5333265"/>
            <a:ext cx="161474" cy="4028"/>
          </a:xfrm>
          <a:prstGeom prst="straightConnector1">
            <a:avLst/>
          </a:prstGeom>
          <a:ln>
            <a:solidFill>
              <a:srgbClr val="912E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18897B-D10F-498D-9E12-863EE2DE07A4}"/>
              </a:ext>
            </a:extLst>
          </p:cNvPr>
          <p:cNvSpPr txBox="1"/>
          <p:nvPr/>
        </p:nvSpPr>
        <p:spPr>
          <a:xfrm>
            <a:off x="3885458" y="5179765"/>
            <a:ext cx="3292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모수들은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모두 추정치이기 때문에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hat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AE2C920-FC74-45D2-A8F1-D3B7CEF56141}"/>
              </a:ext>
            </a:extLst>
          </p:cNvPr>
          <p:cNvSpPr/>
          <p:nvPr/>
        </p:nvSpPr>
        <p:spPr>
          <a:xfrm>
            <a:off x="4899376" y="4456433"/>
            <a:ext cx="504056" cy="257047"/>
          </a:xfrm>
          <a:prstGeom prst="ellipse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013CD3-DF8F-4075-A304-10603662D95A}"/>
              </a:ext>
            </a:extLst>
          </p:cNvPr>
          <p:cNvSpPr/>
          <p:nvPr/>
        </p:nvSpPr>
        <p:spPr>
          <a:xfrm>
            <a:off x="0" y="0"/>
            <a:ext cx="9185168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635F6208-2A24-411E-B704-AA4B72596A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35696" y="417881"/>
            <a:ext cx="675549" cy="67554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8F1D548-AF51-419B-A347-7F1A6C88250B}"/>
              </a:ext>
            </a:extLst>
          </p:cNvPr>
          <p:cNvSpPr txBox="1"/>
          <p:nvPr/>
        </p:nvSpPr>
        <p:spPr>
          <a:xfrm>
            <a:off x="2615246" y="489214"/>
            <a:ext cx="39546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왜</a:t>
            </a:r>
            <a:r>
              <a:rPr lang="en-US" altLang="ko-KR" sz="35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500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오차</a:t>
            </a:r>
            <a:r>
              <a:rPr lang="ko-KR" altLang="en-US" sz="3500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C1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제곱</a:t>
            </a:r>
            <a:r>
              <a:rPr lang="ko-KR" altLang="en-US" sz="3500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합인가요</a:t>
            </a:r>
            <a:r>
              <a:rPr lang="en-US" altLang="ko-KR" sz="35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500" b="1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5B58C7-3433-443D-8BD8-2FDA9721A7D5}"/>
              </a:ext>
            </a:extLst>
          </p:cNvPr>
          <p:cNvSpPr txBox="1"/>
          <p:nvPr/>
        </p:nvSpPr>
        <p:spPr>
          <a:xfrm>
            <a:off x="-41168" y="4937943"/>
            <a:ext cx="9055306" cy="1191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150000"/>
              </a:lnSpc>
              <a:buAutoNum type="arabicParenR"/>
            </a:pPr>
            <a:r>
              <a:rPr lang="ko-KR" altLang="en-US" sz="25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미분이 편리하고</a:t>
            </a:r>
            <a:r>
              <a:rPr lang="en-US" altLang="ko-KR" sz="25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 marL="457200" indent="-457200" algn="ctr">
              <a:lnSpc>
                <a:spcPct val="150000"/>
              </a:lnSpc>
              <a:buAutoNum type="arabicParenR"/>
            </a:pPr>
            <a:r>
              <a:rPr lang="ko-KR" altLang="en-US" sz="2500" b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오차가 클수록 더 큰 </a:t>
            </a:r>
            <a:r>
              <a:rPr lang="ko-KR" altLang="en-US" sz="2500" b="1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패널티를</a:t>
            </a:r>
            <a:r>
              <a:rPr lang="ko-KR" altLang="en-US" sz="2500" b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부여할 수 있기 때문</a:t>
            </a:r>
            <a:r>
              <a:rPr lang="en-US" altLang="ko-KR" sz="2500" b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500" b="1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B66BA40-46F9-4D60-B4BA-411A4ACD182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1576" t="34592" r="30313" b="27328"/>
          <a:stretch/>
        </p:blipFill>
        <p:spPr>
          <a:xfrm>
            <a:off x="2486584" y="1484709"/>
            <a:ext cx="3516082" cy="3003149"/>
          </a:xfrm>
          <a:prstGeom prst="rect">
            <a:avLst/>
          </a:prstGeom>
        </p:spPr>
      </p:pic>
      <p:sp>
        <p:nvSpPr>
          <p:cNvPr id="25" name="빼기 기호 24">
            <a:extLst>
              <a:ext uri="{FF2B5EF4-FFF2-40B4-BE49-F238E27FC236}">
                <a16:creationId xmlns:a16="http://schemas.microsoft.com/office/drawing/2014/main" id="{8F1BC72D-91D9-44ED-A8A9-7D3F51327B4E}"/>
              </a:ext>
            </a:extLst>
          </p:cNvPr>
          <p:cNvSpPr/>
          <p:nvPr/>
        </p:nvSpPr>
        <p:spPr>
          <a:xfrm>
            <a:off x="3779912" y="4185274"/>
            <a:ext cx="1008112" cy="167030"/>
          </a:xfrm>
          <a:prstGeom prst="mathMinus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설명선: 선 25">
            <a:extLst>
              <a:ext uri="{FF2B5EF4-FFF2-40B4-BE49-F238E27FC236}">
                <a16:creationId xmlns:a16="http://schemas.microsoft.com/office/drawing/2014/main" id="{6D8D7D06-418A-445E-879E-B6B1C80FAEFF}"/>
              </a:ext>
            </a:extLst>
          </p:cNvPr>
          <p:cNvSpPr/>
          <p:nvPr/>
        </p:nvSpPr>
        <p:spPr>
          <a:xfrm>
            <a:off x="6101692" y="3835597"/>
            <a:ext cx="1419098" cy="339541"/>
          </a:xfrm>
          <a:prstGeom prst="borderCallout1">
            <a:avLst>
              <a:gd name="adj1" fmla="val 33113"/>
              <a:gd name="adj2" fmla="val 259"/>
              <a:gd name="adj3" fmla="val 123006"/>
              <a:gd name="adj4" fmla="val -103373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C100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80E40A-B738-4838-A5B8-B1326E4C8FA3}"/>
              </a:ext>
            </a:extLst>
          </p:cNvPr>
          <p:cNvSpPr txBox="1"/>
          <p:nvPr/>
        </p:nvSpPr>
        <p:spPr>
          <a:xfrm>
            <a:off x="6185577" y="3815942"/>
            <a:ext cx="136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미분 값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다이아몬드 29">
            <a:extLst>
              <a:ext uri="{FF2B5EF4-FFF2-40B4-BE49-F238E27FC236}">
                <a16:creationId xmlns:a16="http://schemas.microsoft.com/office/drawing/2014/main" id="{D347F747-FF11-4D8E-9B7E-84F94DFDC416}"/>
              </a:ext>
            </a:extLst>
          </p:cNvPr>
          <p:cNvSpPr/>
          <p:nvPr/>
        </p:nvSpPr>
        <p:spPr>
          <a:xfrm>
            <a:off x="4808370" y="3677727"/>
            <a:ext cx="216023" cy="216024"/>
          </a:xfrm>
          <a:prstGeom prst="diamond">
            <a:avLst/>
          </a:prstGeom>
          <a:solidFill>
            <a:srgbClr val="91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다이아몬드 30">
            <a:extLst>
              <a:ext uri="{FF2B5EF4-FFF2-40B4-BE49-F238E27FC236}">
                <a16:creationId xmlns:a16="http://schemas.microsoft.com/office/drawing/2014/main" id="{0FF2D512-4571-46DA-9124-644AB0F12531}"/>
              </a:ext>
            </a:extLst>
          </p:cNvPr>
          <p:cNvSpPr/>
          <p:nvPr/>
        </p:nvSpPr>
        <p:spPr>
          <a:xfrm>
            <a:off x="4810626" y="2285645"/>
            <a:ext cx="216023" cy="216024"/>
          </a:xfrm>
          <a:prstGeom prst="diamond">
            <a:avLst/>
          </a:prstGeom>
          <a:solidFill>
            <a:srgbClr val="91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1092A12-8CF2-4B47-B03D-AFBD52FCFDAA}"/>
              </a:ext>
            </a:extLst>
          </p:cNvPr>
          <p:cNvCxnSpPr/>
          <p:nvPr/>
        </p:nvCxnSpPr>
        <p:spPr>
          <a:xfrm flipV="1">
            <a:off x="4916381" y="2501669"/>
            <a:ext cx="0" cy="1206361"/>
          </a:xfrm>
          <a:prstGeom prst="straightConnector1">
            <a:avLst/>
          </a:prstGeom>
          <a:ln>
            <a:solidFill>
              <a:srgbClr val="912E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986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22">
            <a:extLst>
              <a:ext uri="{FF2B5EF4-FFF2-40B4-BE49-F238E27FC236}">
                <a16:creationId xmlns:a16="http://schemas.microsoft.com/office/drawing/2014/main" id="{A66E8EE1-C225-48C5-9FE7-30DBE1441FF6}"/>
              </a:ext>
            </a:extLst>
          </p:cNvPr>
          <p:cNvSpPr/>
          <p:nvPr/>
        </p:nvSpPr>
        <p:spPr>
          <a:xfrm>
            <a:off x="1128902" y="3017973"/>
            <a:ext cx="7065726" cy="22094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4ED05C-6BCC-4C28-BCE2-9E35C167F5C2}"/>
              </a:ext>
            </a:extLst>
          </p:cNvPr>
          <p:cNvSpPr txBox="1"/>
          <p:nvPr/>
        </p:nvSpPr>
        <p:spPr>
          <a:xfrm>
            <a:off x="539552" y="112474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모수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추정 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BLUE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24B3D-F33E-48F5-844A-A6A813333B14}"/>
              </a:ext>
            </a:extLst>
          </p:cNvPr>
          <p:cNvSpPr txBox="1"/>
          <p:nvPr/>
        </p:nvSpPr>
        <p:spPr>
          <a:xfrm>
            <a:off x="868034" y="1811515"/>
            <a:ext cx="696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BLUE(Best Linear Unbiased Estimator)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F951EF-6AC3-410E-9BB1-BA1CF8281D03}"/>
              </a:ext>
            </a:extLst>
          </p:cNvPr>
          <p:cNvSpPr txBox="1"/>
          <p:nvPr/>
        </p:nvSpPr>
        <p:spPr>
          <a:xfrm>
            <a:off x="1372116" y="3155098"/>
            <a:ext cx="7704856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오차들의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53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평균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은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53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오차들의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53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분산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l-GR" altLang="ko-KR" dirty="0"/>
              <a:t>σ</a:t>
            </a:r>
            <a:r>
              <a:rPr lang="en-US" altLang="ko-KR" baseline="30000" dirty="0"/>
              <a:t>2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으로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동일</a:t>
            </a:r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912E2C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오차 간에는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53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자기상관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53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없음</a:t>
            </a:r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95373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64B0F2-6098-4496-AFF5-CD1F04368101}"/>
              </a:ext>
            </a:extLst>
          </p:cNvPr>
          <p:cNvSpPr txBox="1"/>
          <p:nvPr/>
        </p:nvSpPr>
        <p:spPr>
          <a:xfrm>
            <a:off x="719572" y="5553552"/>
            <a:ext cx="77048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 가지 조건이 충족될 때</a:t>
            </a:r>
            <a:r>
              <a:rPr lang="en-US" altLang="ko-KR" sz="25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500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5373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최소제곱추정량</a:t>
            </a:r>
            <a:r>
              <a:rPr lang="ko-KR" altLang="en-US" sz="25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</a:t>
            </a:r>
            <a:r>
              <a:rPr lang="ko-KR" altLang="en-US" sz="25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5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5373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BLUE</a:t>
            </a:r>
            <a:r>
              <a:rPr lang="en-US" altLang="ko-KR" sz="25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E173D8-8A0B-4D9C-812A-B4BA00EA6558}"/>
              </a:ext>
            </a:extLst>
          </p:cNvPr>
          <p:cNvSpPr txBox="1"/>
          <p:nvPr/>
        </p:nvSpPr>
        <p:spPr>
          <a:xfrm>
            <a:off x="1372116" y="4595402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*  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정규성 조건은 필요하지 않음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DE25A1-19DE-49AE-97FB-F5B6E0F6F5A6}"/>
              </a:ext>
            </a:extLst>
          </p:cNvPr>
          <p:cNvSpPr txBox="1"/>
          <p:nvPr/>
        </p:nvSpPr>
        <p:spPr>
          <a:xfrm>
            <a:off x="1259632" y="2322552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선형의 </a:t>
            </a:r>
            <a:r>
              <a:rPr lang="ko-KR" altLang="en-US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불편추정량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중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53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분산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53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작은 </a:t>
            </a:r>
            <a:r>
              <a:rPr lang="ko-KR" altLang="en-US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추정량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567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22">
            <a:extLst>
              <a:ext uri="{FF2B5EF4-FFF2-40B4-BE49-F238E27FC236}">
                <a16:creationId xmlns:a16="http://schemas.microsoft.com/office/drawing/2014/main" id="{F83E6D73-2AEB-440D-9A43-737E5E25A8B7}"/>
              </a:ext>
            </a:extLst>
          </p:cNvPr>
          <p:cNvSpPr/>
          <p:nvPr/>
        </p:nvSpPr>
        <p:spPr>
          <a:xfrm>
            <a:off x="1225026" y="4598068"/>
            <a:ext cx="7065726" cy="15701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4ED05C-6BCC-4C28-BCE2-9E35C167F5C2}"/>
              </a:ext>
            </a:extLst>
          </p:cNvPr>
          <p:cNvSpPr txBox="1"/>
          <p:nvPr/>
        </p:nvSpPr>
        <p:spPr>
          <a:xfrm>
            <a:off x="539552" y="112474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MLE vs. LSE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24B3D-F33E-48F5-844A-A6A813333B14}"/>
              </a:ext>
            </a:extLst>
          </p:cNvPr>
          <p:cNvSpPr txBox="1"/>
          <p:nvPr/>
        </p:nvSpPr>
        <p:spPr>
          <a:xfrm>
            <a:off x="885696" y="1745105"/>
            <a:ext cx="69604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5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MLE (Maximum Likelihood)</a:t>
            </a:r>
            <a:endParaRPr lang="ko-KR" altLang="en-US" sz="25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6123E29-D326-4A0D-B695-338187966C67}"/>
                  </a:ext>
                </a:extLst>
              </p:cNvPr>
              <p:cNvSpPr txBox="1"/>
              <p:nvPr/>
            </p:nvSpPr>
            <p:spPr>
              <a:xfrm>
                <a:off x="1752650" y="4781100"/>
                <a:ext cx="6010478" cy="1204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500" b="1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sz="2500" b="1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𝜺</m:t>
                        </m:r>
                      </m:e>
                      <m:sub>
                        <m:r>
                          <a:rPr lang="en-US" altLang="ko-KR" sz="2500" b="1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𝒊</m:t>
                        </m:r>
                        <m:r>
                          <a:rPr lang="en-US" altLang="ko-KR" sz="2500" b="1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 </m:t>
                        </m:r>
                      </m:sub>
                    </m:sSub>
                    <m:r>
                      <a:rPr lang="en-US" altLang="ko-KR" sz="2500" b="1" i="1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~</m:t>
                    </m:r>
                    <m:r>
                      <a:rPr lang="en-US" altLang="ko-KR" sz="2500" b="1" i="1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𝑵</m:t>
                    </m:r>
                    <m:r>
                      <a:rPr lang="en-US" altLang="ko-KR" sz="2500" b="1" i="1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(</m:t>
                    </m:r>
                    <m:r>
                      <a:rPr lang="en-US" altLang="ko-KR" sz="2500" b="1" i="1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𝟎</m:t>
                    </m:r>
                    <m:r>
                      <a:rPr lang="en-US" altLang="ko-KR" sz="2500" b="1" i="1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,</m:t>
                    </m:r>
                    <m:sSup>
                      <m:sSupPr>
                        <m:ctrlPr>
                          <a:rPr lang="en-US" altLang="ko-KR" sz="2500" b="1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pPr>
                      <m:e>
                        <m:r>
                          <a:rPr lang="ko-KR" altLang="en-US" sz="2500" b="1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𝝈</m:t>
                        </m:r>
                      </m:e>
                      <m:sup>
                        <m:r>
                          <a:rPr lang="en-US" altLang="ko-KR" sz="2500" b="1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𝟐</m:t>
                        </m:r>
                      </m:sup>
                    </m:sSup>
                    <m:r>
                      <a:rPr lang="en-US" altLang="ko-KR" sz="2500" b="1" i="1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sz="25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라는 </a:t>
                </a:r>
                <a:r>
                  <a:rPr lang="ko-KR" altLang="en-US" sz="25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solidFill>
                      <a:srgbClr val="953735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정규분포</a:t>
                </a:r>
                <a:r>
                  <a:rPr lang="ko-KR" altLang="en-US" sz="25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가정이 있다면</a:t>
                </a:r>
                <a:r>
                  <a:rPr lang="en-US" altLang="ko-KR" sz="25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5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MLE</a:t>
                </a:r>
                <a:r>
                  <a:rPr lang="ko-KR" altLang="en-US" sz="25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는 </a:t>
                </a:r>
                <a:r>
                  <a:rPr lang="en-US" altLang="ko-KR" sz="25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LSE</a:t>
                </a:r>
                <a:r>
                  <a:rPr lang="ko-KR" altLang="en-US" sz="25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:r>
                  <a:rPr lang="ko-KR" altLang="en-US" sz="25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solidFill>
                      <a:srgbClr val="912E2C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완전히 동일한 </a:t>
                </a:r>
                <a:r>
                  <a:rPr lang="ko-KR" altLang="en-US" sz="2500" dirty="0" err="1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solidFill>
                      <a:srgbClr val="912E2C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추정량</a:t>
                </a:r>
                <a:r>
                  <a:rPr lang="ko-KR" altLang="en-US" sz="2500" dirty="0" err="1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</a:t>
                </a:r>
                <a:r>
                  <a:rPr lang="ko-KR" altLang="en-US" sz="25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가짐</a:t>
                </a:r>
                <a:endParaRPr lang="en-US" altLang="ko-KR" sz="25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6123E29-D326-4A0D-B695-338187966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50" y="4781100"/>
                <a:ext cx="6010478" cy="1204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84281FF-4082-4D72-B0EE-7D8D83FB6314}"/>
              </a:ext>
            </a:extLst>
          </p:cNvPr>
          <p:cNvSpPr txBox="1"/>
          <p:nvPr/>
        </p:nvSpPr>
        <p:spPr>
          <a:xfrm>
            <a:off x="1187624" y="2266577"/>
            <a:ext cx="7140531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확률적인 방법에 근거해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데이터가 나올 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53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가능도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53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최대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로 하는 </a:t>
            </a: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모수를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선택하는 방법</a:t>
            </a: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A4306-67A9-46AB-9176-5D6C5C322C57}"/>
              </a:ext>
            </a:extLst>
          </p:cNvPr>
          <p:cNvSpPr txBox="1"/>
          <p:nvPr/>
        </p:nvSpPr>
        <p:spPr>
          <a:xfrm>
            <a:off x="1187624" y="3515954"/>
            <a:ext cx="6960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 ML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분포 가정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필수적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0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E9B3F3C2-A2F1-4913-AFDB-6DB4F95EE525}"/>
              </a:ext>
            </a:extLst>
          </p:cNvPr>
          <p:cNvSpPr/>
          <p:nvPr/>
        </p:nvSpPr>
        <p:spPr>
          <a:xfrm>
            <a:off x="2339752" y="3925855"/>
            <a:ext cx="670436" cy="616992"/>
          </a:xfrm>
          <a:prstGeom prst="downArrow">
            <a:avLst/>
          </a:prstGeom>
          <a:gradFill flip="none" rotWithShape="1">
            <a:gsLst>
              <a:gs pos="0">
                <a:schemeClr val="bg1"/>
              </a:gs>
              <a:gs pos="48000">
                <a:schemeClr val="bg1">
                  <a:lumMod val="95000"/>
                </a:schemeClr>
              </a:gs>
              <a:gs pos="77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191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AD4ED05C-6BCC-4C28-BCE2-9E35C167F5C2}"/>
              </a:ext>
            </a:extLst>
          </p:cNvPr>
          <p:cNvSpPr txBox="1"/>
          <p:nvPr/>
        </p:nvSpPr>
        <p:spPr>
          <a:xfrm>
            <a:off x="539552" y="112474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적합성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(Goodness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of fit)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24B3D-F33E-48F5-844A-A6A813333B14}"/>
              </a:ext>
            </a:extLst>
          </p:cNvPr>
          <p:cNvSpPr txBox="1"/>
          <p:nvPr/>
        </p:nvSpPr>
        <p:spPr>
          <a:xfrm>
            <a:off x="933708" y="1758316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잔차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(Residual)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란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F951EF-6AC3-410E-9BB1-BA1CF8281D03}"/>
              </a:ext>
            </a:extLst>
          </p:cNvPr>
          <p:cNvSpPr txBox="1"/>
          <p:nvPr/>
        </p:nvSpPr>
        <p:spPr>
          <a:xfrm>
            <a:off x="1259632" y="2243636"/>
            <a:ext cx="770485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오차의 </a:t>
            </a:r>
            <a:r>
              <a:rPr lang="ko-KR" altLang="en-US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추정량</a:t>
            </a:r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61101F-9736-4A98-B4E8-FBF82BEBA9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00" t="43178" r="5113" b="43177"/>
          <a:stretch/>
        </p:blipFill>
        <p:spPr>
          <a:xfrm>
            <a:off x="1806581" y="3567296"/>
            <a:ext cx="5328592" cy="45937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6E6DF5A6-3E24-4EAE-9353-31A08472EDC0}"/>
              </a:ext>
            </a:extLst>
          </p:cNvPr>
          <p:cNvGrpSpPr/>
          <p:nvPr/>
        </p:nvGrpSpPr>
        <p:grpSpPr>
          <a:xfrm>
            <a:off x="774275" y="3121415"/>
            <a:ext cx="7641790" cy="1404567"/>
            <a:chOff x="539552" y="4017461"/>
            <a:chExt cx="7920880" cy="1734845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C7E913D-44C4-4043-9D33-884F8579A702}"/>
                </a:ext>
              </a:extLst>
            </p:cNvPr>
            <p:cNvSpPr/>
            <p:nvPr/>
          </p:nvSpPr>
          <p:spPr>
            <a:xfrm>
              <a:off x="539552" y="4017461"/>
              <a:ext cx="7920880" cy="173484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BAC0EB4-70B6-43CC-B2CC-03AA1967AD91}"/>
                </a:ext>
              </a:extLst>
            </p:cNvPr>
            <p:cNvCxnSpPr>
              <a:cxnSpLocks/>
            </p:cNvCxnSpPr>
            <p:nvPr/>
          </p:nvCxnSpPr>
          <p:spPr>
            <a:xfrm>
              <a:off x="6588224" y="5752306"/>
              <a:ext cx="1368152" cy="0"/>
            </a:xfrm>
            <a:prstGeom prst="line">
              <a:avLst/>
            </a:prstGeom>
            <a:ln w="349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F48E20C-EB1D-47A3-A76A-B4F2AE37033B}"/>
                </a:ext>
              </a:extLst>
            </p:cNvPr>
            <p:cNvCxnSpPr>
              <a:cxnSpLocks/>
            </p:cNvCxnSpPr>
            <p:nvPr/>
          </p:nvCxnSpPr>
          <p:spPr>
            <a:xfrm>
              <a:off x="925483" y="4017461"/>
              <a:ext cx="1368152" cy="0"/>
            </a:xfrm>
            <a:prstGeom prst="line">
              <a:avLst/>
            </a:prstGeom>
            <a:ln w="349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411C0FD-6E12-43FF-9A11-E3B0B112AD56}"/>
              </a:ext>
            </a:extLst>
          </p:cNvPr>
          <p:cNvSpPr txBox="1"/>
          <p:nvPr/>
        </p:nvSpPr>
        <p:spPr>
          <a:xfrm>
            <a:off x="719572" y="4879673"/>
            <a:ext cx="7704856" cy="110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300" b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모집단</a:t>
            </a:r>
            <a:r>
              <a:rPr lang="ko-KR" altLang="en-US" sz="2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일 때는 </a:t>
            </a:r>
            <a:r>
              <a:rPr lang="ko-KR" altLang="en-US" sz="2300" b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오차</a:t>
            </a:r>
            <a:r>
              <a:rPr lang="en-US" altLang="ko-KR" sz="2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300" b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표본</a:t>
            </a:r>
            <a:r>
              <a:rPr lang="ko-KR" altLang="en-US" sz="2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일 때는 </a:t>
            </a:r>
            <a:r>
              <a:rPr lang="ko-KR" altLang="en-US" sz="2300" b="1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잔차</a:t>
            </a:r>
            <a:r>
              <a:rPr lang="ko-KR" altLang="en-US" sz="23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2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쓸 뿐</a:t>
            </a:r>
            <a:r>
              <a:rPr lang="en-US" altLang="ko-KR" sz="2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2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결과적으로 큰 차이는 없다</a:t>
            </a:r>
            <a:r>
              <a:rPr lang="en-US" altLang="ko-KR" sz="2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91781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AD4ED05C-6BCC-4C28-BCE2-9E35C167F5C2}"/>
              </a:ext>
            </a:extLst>
          </p:cNvPr>
          <p:cNvSpPr txBox="1"/>
          <p:nvPr/>
        </p:nvSpPr>
        <p:spPr>
          <a:xfrm>
            <a:off x="539552" y="112474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적합성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(Goodness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of fit)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EEFE6C-BA05-4550-B981-090C11A69DA3}"/>
              </a:ext>
            </a:extLst>
          </p:cNvPr>
          <p:cNvSpPr txBox="1"/>
          <p:nvPr/>
        </p:nvSpPr>
        <p:spPr>
          <a:xfrm>
            <a:off x="910763" y="162880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잔차를 통한 적합성 검정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870490-6E7D-4B22-BA40-00672D7AF278}"/>
              </a:ext>
            </a:extLst>
          </p:cNvPr>
          <p:cNvSpPr txBox="1"/>
          <p:nvPr/>
        </p:nvSpPr>
        <p:spPr>
          <a:xfrm>
            <a:off x="5120563" y="3031270"/>
            <a:ext cx="413338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SSR: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회귀선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설명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하는 변동</a:t>
            </a:r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AA3DD3-97C1-42AD-ADAF-87EFC5E4A408}"/>
              </a:ext>
            </a:extLst>
          </p:cNvPr>
          <p:cNvSpPr txBox="1"/>
          <p:nvPr/>
        </p:nvSpPr>
        <p:spPr>
          <a:xfrm>
            <a:off x="5132124" y="3706376"/>
            <a:ext cx="486706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SSE: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회귀선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설명하지 못하는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변동</a:t>
            </a:r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894BD8-D7FF-427C-ACA9-9226E59C300E}"/>
                  </a:ext>
                </a:extLst>
              </p:cNvPr>
              <p:cNvSpPr txBox="1"/>
              <p:nvPr/>
            </p:nvSpPr>
            <p:spPr>
              <a:xfrm>
                <a:off x="2320195" y="5797426"/>
                <a:ext cx="4867061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i="1" dirty="0" smtClean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𝑆𝑆𝑇</m:t>
                      </m:r>
                      <m:r>
                        <a:rPr lang="ko-KR" altLang="en-US" i="1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 </m:t>
                      </m:r>
                      <m:r>
                        <a:rPr lang="en-US" altLang="ko-KR" i="1" dirty="0" smtClean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r>
                        <a:rPr lang="ko-KR" altLang="en-US" i="1" dirty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 </m:t>
                      </m:r>
                      <m:r>
                        <a:rPr lang="en-US" altLang="ko-KR" i="1" dirty="0" smtClean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𝑆𝑆𝑅</m:t>
                      </m:r>
                      <m:r>
                        <a:rPr lang="en-US" altLang="ko-KR" i="1" dirty="0" smtClean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 + </m:t>
                      </m:r>
                      <m:r>
                        <a:rPr lang="en-US" altLang="ko-KR" i="1" dirty="0" smtClean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𝑆𝑆𝐸</m:t>
                      </m:r>
                    </m:oMath>
                  </m:oMathPara>
                </a14:m>
                <a:endParaRPr lang="en-US" altLang="ko-KR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894BD8-D7FF-427C-ACA9-9226E59C3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195" y="5797426"/>
                <a:ext cx="4867061" cy="5078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336CF8B3-E433-4F83-A3C7-368409BDB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028" y="2177446"/>
            <a:ext cx="3982169" cy="219766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7343DB5-844B-40C3-8165-B37D53ABA186}"/>
              </a:ext>
            </a:extLst>
          </p:cNvPr>
          <p:cNvSpPr txBox="1"/>
          <p:nvPr/>
        </p:nvSpPr>
        <p:spPr>
          <a:xfrm>
            <a:off x="5103766" y="2401275"/>
            <a:ext cx="4133387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SST: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종속변수 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총 변동</a:t>
            </a:r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912E2C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EBE67EC-E1D2-483A-805F-E33517A5EC44}"/>
              </a:ext>
            </a:extLst>
          </p:cNvPr>
          <p:cNvGrpSpPr/>
          <p:nvPr/>
        </p:nvGrpSpPr>
        <p:grpSpPr>
          <a:xfrm>
            <a:off x="1372862" y="4725178"/>
            <a:ext cx="6705687" cy="1720388"/>
            <a:chOff x="539552" y="4017461"/>
            <a:chExt cx="7920880" cy="1734845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29AA6DD2-1A74-4588-B885-BBF8A7DA4127}"/>
                </a:ext>
              </a:extLst>
            </p:cNvPr>
            <p:cNvSpPr/>
            <p:nvPr/>
          </p:nvSpPr>
          <p:spPr>
            <a:xfrm>
              <a:off x="539552" y="4017461"/>
              <a:ext cx="7920880" cy="173484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9C7188C-4D4B-402A-AE0C-DCD464734906}"/>
                </a:ext>
              </a:extLst>
            </p:cNvPr>
            <p:cNvCxnSpPr>
              <a:cxnSpLocks/>
            </p:cNvCxnSpPr>
            <p:nvPr/>
          </p:nvCxnSpPr>
          <p:spPr>
            <a:xfrm>
              <a:off x="6588224" y="5752306"/>
              <a:ext cx="1368152" cy="0"/>
            </a:xfrm>
            <a:prstGeom prst="line">
              <a:avLst/>
            </a:prstGeom>
            <a:ln w="349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3205EF66-B264-426F-9564-E20B02D7A39B}"/>
                </a:ext>
              </a:extLst>
            </p:cNvPr>
            <p:cNvCxnSpPr>
              <a:cxnSpLocks/>
            </p:cNvCxnSpPr>
            <p:nvPr/>
          </p:nvCxnSpPr>
          <p:spPr>
            <a:xfrm>
              <a:off x="925483" y="4017461"/>
              <a:ext cx="1368152" cy="0"/>
            </a:xfrm>
            <a:prstGeom prst="line">
              <a:avLst/>
            </a:prstGeom>
            <a:ln w="349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2809455-A3FC-4C30-9168-0DC1A6A92A4D}"/>
                  </a:ext>
                </a:extLst>
              </p:cNvPr>
              <p:cNvSpPr txBox="1"/>
              <p:nvPr/>
            </p:nvSpPr>
            <p:spPr>
              <a:xfrm>
                <a:off x="2287703" y="4593471"/>
                <a:ext cx="4867061" cy="1107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i="1" dirty="0" smtClean="0">
                              <a:ln>
                                <a:solidFill>
                                  <a:schemeClr val="tx1">
                                    <a:alpha val="2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dirty="0" smtClean="0">
                              <a:ln>
                                <a:solidFill>
                                  <a:schemeClr val="tx1">
                                    <a:alpha val="2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i="1" dirty="0" smtClean="0">
                                  <a:ln>
                                    <a:solidFill>
                                      <a:schemeClr val="tx1">
                                        <a:alpha val="2000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b="0" i="1" dirty="0" smtClean="0">
                                  <a:ln>
                                    <a:solidFill>
                                      <a:schemeClr val="tx1">
                                        <a:alpha val="2000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n>
                                        <a:solidFill>
                                          <a:schemeClr val="tx1">
                                            <a:alpha val="20000"/>
                                          </a:scheme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n>
                                        <a:solidFill>
                                          <a:schemeClr val="tx1">
                                            <a:alpha val="20000"/>
                                          </a:scheme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n>
                                        <a:solidFill>
                                          <a:schemeClr val="tx1">
                                            <a:alpha val="20000"/>
                                          </a:scheme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ln>
                                    <a:solidFill>
                                      <a:schemeClr val="tx1">
                                        <a:alpha val="2000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b="0" i="1" dirty="0" smtClean="0">
                                      <a:ln>
                                        <a:solidFill>
                                          <a:schemeClr val="tx1">
                                            <a:alpha val="20000"/>
                                          </a:scheme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dirty="0" smtClean="0">
                                      <a:ln>
                                        <a:solidFill>
                                          <a:schemeClr val="tx1">
                                            <a:alpha val="20000"/>
                                          </a:scheme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ko-KR" b="0" i="1" dirty="0" smtClean="0">
                                  <a:ln>
                                    <a:solidFill>
                                      <a:schemeClr val="tx1">
                                        <a:alpha val="2000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b="0" i="1" dirty="0" smtClean="0">
                                  <a:ln>
                                    <a:solidFill>
                                      <a:schemeClr val="tx1">
                                        <a:alpha val="2000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dirty="0" smtClean="0">
                              <a:ln>
                                <a:solidFill>
                                  <a:schemeClr val="tx1">
                                    <a:alpha val="2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ko-KR" i="1" dirty="0">
                              <a:ln>
                                <a:solidFill>
                                  <a:schemeClr val="tx1">
                                    <a:alpha val="2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 dirty="0">
                              <a:ln>
                                <a:solidFill>
                                  <a:schemeClr val="tx1">
                                    <a:alpha val="2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i="1" dirty="0">
                                  <a:ln>
                                    <a:solidFill>
                                      <a:schemeClr val="tx1">
                                        <a:alpha val="2000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i="1" dirty="0">
                                  <a:ln>
                                    <a:solidFill>
                                      <a:schemeClr val="tx1">
                                        <a:alpha val="2000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 dirty="0" smtClean="0">
                                      <a:ln>
                                        <a:solidFill>
                                          <a:schemeClr val="tx1">
                                            <a:alpha val="20000"/>
                                          </a:scheme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 dirty="0" smtClean="0">
                                          <a:ln>
                                            <a:solidFill>
                                              <a:schemeClr val="tx1">
                                                <a:alpha val="20000"/>
                                              </a:schemeClr>
                                            </a:solidFill>
                                          </a:ln>
                                          <a:latin typeface="Cambria Math" panose="02040503050406030204" pitchFamily="18" charset="0"/>
                                          <a:ea typeface="나눔스퀘어" panose="020B0600000101010101" pitchFamily="50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dirty="0" smtClean="0">
                                          <a:ln>
                                            <a:solidFill>
                                              <a:schemeClr val="tx1">
                                                <a:alpha val="20000"/>
                                              </a:schemeClr>
                                            </a:solidFill>
                                          </a:ln>
                                          <a:latin typeface="Cambria Math" panose="02040503050406030204" pitchFamily="18" charset="0"/>
                                          <a:ea typeface="나눔스퀘어" panose="020B0600000101010101" pitchFamily="50" charset="-127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dirty="0" smtClean="0">
                                      <a:ln>
                                        <a:solidFill>
                                          <a:schemeClr val="tx1">
                                            <a:alpha val="20000"/>
                                          </a:scheme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n>
                                    <a:solidFill>
                                      <a:schemeClr val="tx1">
                                        <a:alpha val="2000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i="1" dirty="0">
                                      <a:ln>
                                        <a:solidFill>
                                          <a:schemeClr val="tx1">
                                            <a:alpha val="20000"/>
                                          </a:scheme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dirty="0">
                                      <a:ln>
                                        <a:solidFill>
                                          <a:schemeClr val="tx1">
                                            <a:alpha val="20000"/>
                                          </a:scheme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ko-KR" i="1" dirty="0">
                                  <a:ln>
                                    <a:solidFill>
                                      <a:schemeClr val="tx1">
                                        <a:alpha val="2000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i="1" dirty="0">
                                  <a:ln>
                                    <a:solidFill>
                                      <a:schemeClr val="tx1">
                                        <a:alpha val="2000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dirty="0" smtClean="0">
                              <a:ln>
                                <a:solidFill>
                                  <a:schemeClr val="tx1">
                                    <a:alpha val="2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ko-KR" i="1" dirty="0">
                              <a:ln>
                                <a:solidFill>
                                  <a:schemeClr val="tx1">
                                    <a:alpha val="2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 dirty="0">
                              <a:ln>
                                <a:solidFill>
                                  <a:schemeClr val="tx1">
                                    <a:alpha val="2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i="1" dirty="0">
                                  <a:ln>
                                    <a:solidFill>
                                      <a:schemeClr val="tx1">
                                        <a:alpha val="2000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i="1" dirty="0">
                                  <a:ln>
                                    <a:solidFill>
                                      <a:schemeClr val="tx1">
                                        <a:alpha val="2000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n>
                                        <a:solidFill>
                                          <a:schemeClr val="tx1">
                                            <a:alpha val="20000"/>
                                          </a:scheme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n>
                                        <a:solidFill>
                                          <a:schemeClr val="tx1">
                                            <a:alpha val="20000"/>
                                          </a:scheme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n>
                                        <a:solidFill>
                                          <a:schemeClr val="tx1">
                                            <a:alpha val="20000"/>
                                          </a:scheme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n>
                                    <a:solidFill>
                                      <a:schemeClr val="tx1">
                                        <a:alpha val="2000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n>
                                        <a:solidFill>
                                          <a:schemeClr val="tx1">
                                            <a:alpha val="20000"/>
                                          </a:scheme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 dirty="0">
                                          <a:ln>
                                            <a:solidFill>
                                              <a:schemeClr val="tx1">
                                                <a:alpha val="20000"/>
                                              </a:schemeClr>
                                            </a:solidFill>
                                          </a:ln>
                                          <a:latin typeface="Cambria Math" panose="02040503050406030204" pitchFamily="18" charset="0"/>
                                          <a:ea typeface="나눔스퀘어" panose="020B0600000101010101" pitchFamily="50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 dirty="0">
                                          <a:ln>
                                            <a:solidFill>
                                              <a:schemeClr val="tx1">
                                                <a:alpha val="20000"/>
                                              </a:schemeClr>
                                            </a:solidFill>
                                          </a:ln>
                                          <a:latin typeface="Cambria Math" panose="02040503050406030204" pitchFamily="18" charset="0"/>
                                          <a:ea typeface="나눔스퀘어" panose="020B0600000101010101" pitchFamily="50" charset="-127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 dirty="0">
                                      <a:ln>
                                        <a:solidFill>
                                          <a:schemeClr val="tx1">
                                            <a:alpha val="20000"/>
                                          </a:scheme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 dirty="0">
                                  <a:ln>
                                    <a:solidFill>
                                      <a:schemeClr val="tx1">
                                        <a:alpha val="2000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i="1" dirty="0">
                                  <a:ln>
                                    <a:solidFill>
                                      <a:schemeClr val="tx1">
                                        <a:alpha val="2000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2809455-A3FC-4C30-9168-0DC1A6A92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703" y="4593471"/>
                <a:ext cx="4867061" cy="1107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38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63907" y="1916832"/>
            <a:ext cx="3997972" cy="39867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63907" y="1533549"/>
            <a:ext cx="3998544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9872" y="2366568"/>
            <a:ext cx="4392488" cy="3087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spc="3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회귀분석이란</a:t>
            </a:r>
            <a:r>
              <a:rPr lang="en-US" altLang="ko-KR" sz="2000" b="1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2000" b="1" spc="3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단순선형회귀</a:t>
            </a:r>
            <a:endParaRPr lang="en-US" altLang="ko-KR" sz="2000" b="1" spc="3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다중선형회귀</a:t>
            </a:r>
            <a:endParaRPr lang="en-US" altLang="ko-KR" sz="2000" b="1" spc="3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진단</a:t>
            </a:r>
            <a:endParaRPr lang="en-US" altLang="ko-KR" sz="2000" b="1" spc="3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로버스트 회귀</a:t>
            </a:r>
            <a:endParaRPr lang="en-US" altLang="ko-KR" sz="2000" b="1" spc="3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4987" y="260648"/>
            <a:ext cx="3456384" cy="12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400" b="1" spc="300" dirty="0">
                <a:solidFill>
                  <a:srgbClr val="2851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INDEX</a:t>
            </a:r>
            <a:endParaRPr lang="ko-KR" altLang="en-US" sz="4400" b="1" spc="300" dirty="0">
              <a:solidFill>
                <a:srgbClr val="28517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127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AD4ED05C-6BCC-4C28-BCE2-9E35C167F5C2}"/>
              </a:ext>
            </a:extLst>
          </p:cNvPr>
          <p:cNvSpPr txBox="1"/>
          <p:nvPr/>
        </p:nvSpPr>
        <p:spPr>
          <a:xfrm>
            <a:off x="539552" y="112474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적합성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(Goodness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of fit)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EEFE6C-BA05-4550-B981-090C11A69DA3}"/>
              </a:ext>
            </a:extLst>
          </p:cNvPr>
          <p:cNvSpPr txBox="1"/>
          <p:nvPr/>
        </p:nvSpPr>
        <p:spPr>
          <a:xfrm>
            <a:off x="910763" y="162880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잔차를 통한 적합성 검정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9C2244-1ED9-477B-A66A-1C6CB828175B}"/>
              </a:ext>
            </a:extLst>
          </p:cNvPr>
          <p:cNvSpPr txBox="1"/>
          <p:nvPr/>
        </p:nvSpPr>
        <p:spPr>
          <a:xfrm>
            <a:off x="1286694" y="2314728"/>
            <a:ext cx="6200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53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결정 계수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총 변동에서 회귀식이 설명하는 부분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F31D9D-C39B-483B-AB13-3C1FA077ADAA}"/>
              </a:ext>
            </a:extLst>
          </p:cNvPr>
          <p:cNvSpPr txBox="1"/>
          <p:nvPr/>
        </p:nvSpPr>
        <p:spPr>
          <a:xfrm>
            <a:off x="1533399" y="5240393"/>
            <a:ext cx="6278961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값이 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클수록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회귀식으로 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설명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되는 변동의 비율이 크므로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에 가까울수록 좋음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894BD8-D7FF-427C-ACA9-9226E59C300E}"/>
                  </a:ext>
                </a:extLst>
              </p:cNvPr>
              <p:cNvSpPr txBox="1"/>
              <p:nvPr/>
            </p:nvSpPr>
            <p:spPr>
              <a:xfrm>
                <a:off x="2097105" y="3174107"/>
                <a:ext cx="4867061" cy="873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dirty="0" smtClean="0">
                              <a:ln>
                                <a:solidFill>
                                  <a:schemeClr val="tx1">
                                    <a:alpha val="2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n>
                                <a:solidFill>
                                  <a:schemeClr val="tx1">
                                    <a:alpha val="2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𝑅</m:t>
                          </m:r>
                        </m:e>
                        <m:sup>
                          <m:r>
                            <a:rPr lang="en-US" altLang="ko-KR" b="0" i="1" dirty="0" smtClean="0">
                              <a:ln>
                                <a:solidFill>
                                  <a:schemeClr val="tx1">
                                    <a:alpha val="2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b="0" i="0" dirty="0" smtClean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dirty="0" smtClean="0">
                              <a:ln>
                                <a:solidFill>
                                  <a:schemeClr val="tx1">
                                    <a:alpha val="2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n>
                                <a:solidFill>
                                  <a:schemeClr val="tx1">
                                    <a:alpha val="2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𝑆𝑆𝑅</m:t>
                          </m:r>
                        </m:num>
                        <m:den>
                          <m:r>
                            <a:rPr lang="en-US" altLang="ko-KR" b="0" i="1" dirty="0" smtClean="0">
                              <a:ln>
                                <a:solidFill>
                                  <a:schemeClr val="tx1">
                                    <a:alpha val="2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𝑆𝑆𝑇</m:t>
                          </m:r>
                        </m:den>
                      </m:f>
                      <m:r>
                        <a:rPr lang="en-US" altLang="ko-KR" b="0" i="1" dirty="0" smtClean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=1−</m:t>
                      </m:r>
                      <m:f>
                        <m:fPr>
                          <m:ctrlPr>
                            <a:rPr lang="en-US" altLang="ko-KR" b="0" i="1" dirty="0" smtClean="0">
                              <a:ln>
                                <a:solidFill>
                                  <a:schemeClr val="tx1">
                                    <a:alpha val="2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n>
                                <a:solidFill>
                                  <a:schemeClr val="tx1">
                                    <a:alpha val="2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𝑆𝑆𝐸</m:t>
                          </m:r>
                        </m:num>
                        <m:den>
                          <m:r>
                            <a:rPr lang="en-US" altLang="ko-KR" b="0" i="1" dirty="0" smtClean="0">
                              <a:ln>
                                <a:solidFill>
                                  <a:schemeClr val="tx1">
                                    <a:alpha val="2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894BD8-D7FF-427C-ACA9-9226E59C3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105" y="3174107"/>
                <a:ext cx="4867061" cy="8730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D1B6103-2BC9-4B75-B37C-35CE6F4C4E59}"/>
                  </a:ext>
                </a:extLst>
              </p:cNvPr>
              <p:cNvSpPr txBox="1"/>
              <p:nvPr/>
            </p:nvSpPr>
            <p:spPr>
              <a:xfrm>
                <a:off x="1533399" y="4562483"/>
                <a:ext cx="4867061" cy="506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  </a:t>
                </a:r>
                <a:r>
                  <a:rPr lang="ko-KR" altLang="en-US" sz="20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범위</a:t>
                </a:r>
                <a:r>
                  <a:rPr lang="en-US" altLang="ko-KR" sz="20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0" smtClean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sz="2000" i="1" smtClean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ko-KR" sz="2000" i="1" smtClean="0">
                            <a:ln>
                              <a:solidFill>
                                <a:schemeClr val="tx1">
                                  <a:alpha val="2000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n>
                              <a:solidFill>
                                <a:schemeClr val="tx1">
                                  <a:alpha val="2000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000" b="0" i="1" smtClean="0">
                            <a:ln>
                              <a:solidFill>
                                <a:schemeClr val="tx1">
                                  <a:alpha val="2000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n>
                          <a:solidFill>
                            <a:schemeClr val="tx1">
                              <a:alpha val="20000"/>
                            </a:schemeClr>
                          </a:solidFill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altLang="ko-KR" sz="20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D1B6103-2BC9-4B75-B37C-35CE6F4C4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99" y="4562483"/>
                <a:ext cx="4867061" cy="5067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9EBE67EC-E1D2-483A-805F-E33517A5EC44}"/>
              </a:ext>
            </a:extLst>
          </p:cNvPr>
          <p:cNvGrpSpPr/>
          <p:nvPr/>
        </p:nvGrpSpPr>
        <p:grpSpPr>
          <a:xfrm>
            <a:off x="1286694" y="3001033"/>
            <a:ext cx="6705687" cy="1363082"/>
            <a:chOff x="539552" y="4017461"/>
            <a:chExt cx="7920880" cy="1734845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29AA6DD2-1A74-4588-B885-BBF8A7DA4127}"/>
                </a:ext>
              </a:extLst>
            </p:cNvPr>
            <p:cNvSpPr/>
            <p:nvPr/>
          </p:nvSpPr>
          <p:spPr>
            <a:xfrm>
              <a:off x="539552" y="4017461"/>
              <a:ext cx="7920880" cy="173484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9C7188C-4D4B-402A-AE0C-DCD464734906}"/>
                </a:ext>
              </a:extLst>
            </p:cNvPr>
            <p:cNvCxnSpPr>
              <a:cxnSpLocks/>
            </p:cNvCxnSpPr>
            <p:nvPr/>
          </p:nvCxnSpPr>
          <p:spPr>
            <a:xfrm>
              <a:off x="6588224" y="5752306"/>
              <a:ext cx="1368152" cy="0"/>
            </a:xfrm>
            <a:prstGeom prst="line">
              <a:avLst/>
            </a:prstGeom>
            <a:ln w="349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3205EF66-B264-426F-9564-E20B02D7A39B}"/>
                </a:ext>
              </a:extLst>
            </p:cNvPr>
            <p:cNvCxnSpPr>
              <a:cxnSpLocks/>
            </p:cNvCxnSpPr>
            <p:nvPr/>
          </p:nvCxnSpPr>
          <p:spPr>
            <a:xfrm>
              <a:off x="925483" y="4017461"/>
              <a:ext cx="1368152" cy="0"/>
            </a:xfrm>
            <a:prstGeom prst="line">
              <a:avLst/>
            </a:prstGeom>
            <a:ln w="349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9128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AD4ED05C-6BCC-4C28-BCE2-9E35C167F5C2}"/>
              </a:ext>
            </a:extLst>
          </p:cNvPr>
          <p:cNvSpPr txBox="1"/>
          <p:nvPr/>
        </p:nvSpPr>
        <p:spPr>
          <a:xfrm>
            <a:off x="539552" y="112474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pc="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유의성 검정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B24B3D-F33E-48F5-844A-A6A813333B14}"/>
                  </a:ext>
                </a:extLst>
              </p:cNvPr>
              <p:cNvSpPr txBox="1"/>
              <p:nvPr/>
            </p:nvSpPr>
            <p:spPr>
              <a:xfrm>
                <a:off x="972265" y="1615531"/>
                <a:ext cx="7760725" cy="1115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300" b="1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sz="2300" b="1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𝜺</m:t>
                        </m:r>
                      </m:e>
                      <m:sub>
                        <m:r>
                          <a:rPr lang="en-US" altLang="ko-KR" sz="2300" b="1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𝒊</m:t>
                        </m:r>
                        <m:r>
                          <a:rPr lang="en-US" altLang="ko-KR" sz="2300" b="1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 </m:t>
                        </m:r>
                      </m:sub>
                    </m:sSub>
                    <m:r>
                      <a:rPr lang="en-US" altLang="ko-KR" sz="2300" b="1" i="1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~</m:t>
                    </m:r>
                    <m:r>
                      <a:rPr lang="en-US" altLang="ko-KR" sz="2300" b="1" i="1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𝑵</m:t>
                    </m:r>
                    <m:r>
                      <a:rPr lang="en-US" altLang="ko-KR" sz="2300" b="1" i="1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(</m:t>
                    </m:r>
                    <m:r>
                      <a:rPr lang="en-US" altLang="ko-KR" sz="2300" b="1" i="1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𝟎</m:t>
                    </m:r>
                    <m:r>
                      <a:rPr lang="en-US" altLang="ko-KR" sz="2300" b="1" i="1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,</m:t>
                    </m:r>
                    <m:sSup>
                      <m:sSupPr>
                        <m:ctrlPr>
                          <a:rPr lang="en-US" altLang="ko-KR" sz="2300" b="1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pPr>
                      <m:e>
                        <m:r>
                          <a:rPr lang="ko-KR" altLang="en-US" sz="2300" b="1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𝝈</m:t>
                        </m:r>
                      </m:e>
                      <m:sup>
                        <m:r>
                          <a:rPr lang="en-US" altLang="ko-KR" sz="2300" b="1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𝟐</m:t>
                        </m:r>
                      </m:sup>
                    </m:sSup>
                    <m:r>
                      <a:rPr lang="en-US" altLang="ko-KR" sz="2300" b="1" i="1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sz="23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23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라는 </a:t>
                </a:r>
                <a:r>
                  <a:rPr lang="ko-KR" altLang="en-US" sz="2300" b="1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solidFill>
                      <a:srgbClr val="C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정규분포</a:t>
                </a:r>
                <a:r>
                  <a:rPr lang="ko-KR" altLang="en-US" sz="23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solidFill>
                      <a:srgbClr val="C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23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가정하에</a:t>
                </a:r>
                <a:r>
                  <a:rPr lang="ko-KR" altLang="en-US" sz="23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solidFill>
                      <a:srgbClr val="C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23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개별 베타 계수에 대한 </a:t>
                </a:r>
                <a:endParaRPr lang="en-US" altLang="ko-KR" sz="23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3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통계적 검정 가능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B24B3D-F33E-48F5-844A-A6A813333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65" y="1615531"/>
                <a:ext cx="7760725" cy="1115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F9C2244-1ED9-477B-A66A-1C6CB828175B}"/>
              </a:ext>
            </a:extLst>
          </p:cNvPr>
          <p:cNvSpPr txBox="1"/>
          <p:nvPr/>
        </p:nvSpPr>
        <p:spPr>
          <a:xfrm>
            <a:off x="340595" y="4701030"/>
            <a:ext cx="9024063" cy="1634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3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귀무가설을</a:t>
            </a:r>
            <a:r>
              <a:rPr lang="ko-KR" altLang="en-US" sz="2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기각하지 못하여도</a:t>
            </a:r>
            <a:r>
              <a:rPr lang="en-US" altLang="ko-KR" sz="2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en-US" altLang="ko-KR" sz="2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</a:t>
            </a:r>
            <a:r>
              <a:rPr lang="ko-KR" altLang="en-US" sz="2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sz="2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 </a:t>
            </a:r>
            <a:r>
              <a:rPr lang="ko-KR" altLang="en-US" sz="2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사이에 선형적 관계가</a:t>
            </a:r>
            <a:r>
              <a:rPr lang="en-US" altLang="ko-KR" sz="2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없을 뿐</a:t>
            </a:r>
            <a:endParaRPr lang="en-US" altLang="ko-KR" sz="23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3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아무 의미가 없는 것은 아님</a:t>
            </a:r>
            <a:r>
              <a:rPr lang="en-US" altLang="ko-KR" sz="23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</a:t>
            </a:r>
          </a:p>
        </p:txBody>
      </p:sp>
      <p:sp>
        <p:nvSpPr>
          <p:cNvPr id="19" name="사각형: 둥근 모서리 22">
            <a:extLst>
              <a:ext uri="{FF2B5EF4-FFF2-40B4-BE49-F238E27FC236}">
                <a16:creationId xmlns:a16="http://schemas.microsoft.com/office/drawing/2014/main" id="{B4BB3BE0-24BF-45B2-BC31-8C5F3DB304E5}"/>
              </a:ext>
            </a:extLst>
          </p:cNvPr>
          <p:cNvSpPr/>
          <p:nvPr/>
        </p:nvSpPr>
        <p:spPr>
          <a:xfrm>
            <a:off x="1115616" y="2926511"/>
            <a:ext cx="7065726" cy="15106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4A2B1C-53C7-492D-B483-BA61415693E1}"/>
                  </a:ext>
                </a:extLst>
              </p:cNvPr>
              <p:cNvSpPr txBox="1"/>
              <p:nvPr/>
            </p:nvSpPr>
            <p:spPr>
              <a:xfrm>
                <a:off x="2915151" y="3164083"/>
                <a:ext cx="1466042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3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3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23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ko-KR" sz="2300" b="1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ko-KR" altLang="en-US" sz="2300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ko-KR" sz="23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300" b="1" i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23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4A2B1C-53C7-492D-B483-BA6141569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151" y="3164083"/>
                <a:ext cx="1466042" cy="353943"/>
              </a:xfrm>
              <a:prstGeom prst="rect">
                <a:avLst/>
              </a:prstGeom>
              <a:blipFill>
                <a:blip r:embed="rId4"/>
                <a:stretch>
                  <a:fillRect l="-3734" r="-4149" b="-344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3127DA-14F6-49B9-BCDC-F9AF060CCA4C}"/>
                  </a:ext>
                </a:extLst>
              </p:cNvPr>
              <p:cNvSpPr txBox="1"/>
              <p:nvPr/>
            </p:nvSpPr>
            <p:spPr>
              <a:xfrm>
                <a:off x="2915151" y="3769919"/>
                <a:ext cx="1466042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3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3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300" b="1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ko-KR" altLang="en-US" sz="2300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ko-KR" sz="23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3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23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3127DA-14F6-49B9-BCDC-F9AF060CC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151" y="3769919"/>
                <a:ext cx="1466042" cy="353943"/>
              </a:xfrm>
              <a:prstGeom prst="rect">
                <a:avLst/>
              </a:prstGeom>
              <a:blipFill>
                <a:blip r:embed="rId5"/>
                <a:stretch>
                  <a:fillRect l="-3734" r="-4149" b="-344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20627E2-4149-4057-8DD6-738CCFF2E52E}"/>
              </a:ext>
            </a:extLst>
          </p:cNvPr>
          <p:cNvSpPr txBox="1"/>
          <p:nvPr/>
        </p:nvSpPr>
        <p:spPr>
          <a:xfrm>
            <a:off x="1546999" y="3117916"/>
            <a:ext cx="160726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귀무가설</a:t>
            </a:r>
            <a:r>
              <a:rPr lang="ko-KR" altLang="en-US" sz="2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6D13C7-0CD6-422F-8271-0AB8AA50A1A7}"/>
              </a:ext>
            </a:extLst>
          </p:cNvPr>
          <p:cNvSpPr txBox="1"/>
          <p:nvPr/>
        </p:nvSpPr>
        <p:spPr>
          <a:xfrm>
            <a:off x="1546999" y="3723752"/>
            <a:ext cx="160726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대립가설</a:t>
            </a:r>
            <a:r>
              <a:rPr lang="ko-KR" altLang="en-US" sz="2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0051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5756" y="2871790"/>
            <a:ext cx="4392488" cy="94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200" b="1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다중선형회귀</a:t>
            </a:r>
            <a:endParaRPr lang="en-US" altLang="ko-KR" sz="3200" b="1" spc="3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2010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>
                <a:solidFill>
                  <a:srgbClr val="2851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7200" b="1" spc="300" dirty="0">
              <a:solidFill>
                <a:srgbClr val="28517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788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793D13-98CC-4B40-8031-76FF6FB44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5B630D25-2A81-4601-A5E7-A7EEA3C8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C803014-F811-43E5-929B-E3E34730E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B24163D1-3237-4319-B55F-994F10FFD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4ED05C-6BCC-4C28-BCE2-9E35C167F5C2}"/>
              </a:ext>
            </a:extLst>
          </p:cNvPr>
          <p:cNvSpPr txBox="1"/>
          <p:nvPr/>
        </p:nvSpPr>
        <p:spPr>
          <a:xfrm>
            <a:off x="539552" y="112474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다중선형회귀란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EAC86-7E24-48A5-AE67-2735285ABC11}"/>
              </a:ext>
            </a:extLst>
          </p:cNvPr>
          <p:cNvSpPr txBox="1"/>
          <p:nvPr/>
        </p:nvSpPr>
        <p:spPr>
          <a:xfrm>
            <a:off x="890650" y="1669585"/>
            <a:ext cx="684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ko-KR" altLang="en-US" dirty="0"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설명변수 </a:t>
            </a:r>
            <a:r>
              <a:rPr lang="en-US" altLang="ko-KR" dirty="0"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종속변수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관계를 표현한 식을 찾는 것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B7BB8C5-E50D-4953-962E-CEA90B5A27B7}"/>
              </a:ext>
            </a:extLst>
          </p:cNvPr>
          <p:cNvGrpSpPr/>
          <p:nvPr/>
        </p:nvGrpSpPr>
        <p:grpSpPr>
          <a:xfrm>
            <a:off x="1315180" y="2669028"/>
            <a:ext cx="6502096" cy="945320"/>
            <a:chOff x="611560" y="2204864"/>
            <a:chExt cx="7920880" cy="1800200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1BEEB74D-E02C-43E9-AAE2-49B2400994CF}"/>
                </a:ext>
              </a:extLst>
            </p:cNvPr>
            <p:cNvGrpSpPr/>
            <p:nvPr/>
          </p:nvGrpSpPr>
          <p:grpSpPr>
            <a:xfrm>
              <a:off x="611560" y="2204864"/>
              <a:ext cx="7920880" cy="1800200"/>
              <a:chOff x="611560" y="2204864"/>
              <a:chExt cx="7920880" cy="1800200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A1168102-2C30-4A08-A403-7C7B69B4980D}"/>
                  </a:ext>
                </a:extLst>
              </p:cNvPr>
              <p:cNvSpPr/>
              <p:nvPr/>
            </p:nvSpPr>
            <p:spPr>
              <a:xfrm>
                <a:off x="611560" y="2204864"/>
                <a:ext cx="7920880" cy="180020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D9FCB0A2-D5C6-4E4E-B297-3214FFBC8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608" y="2214291"/>
                <a:ext cx="1368152" cy="0"/>
              </a:xfrm>
              <a:prstGeom prst="line">
                <a:avLst/>
              </a:prstGeom>
              <a:ln w="349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881C0D0-DF71-444C-AC6C-799618DD686E}"/>
                </a:ext>
              </a:extLst>
            </p:cNvPr>
            <p:cNvCxnSpPr>
              <a:cxnSpLocks/>
            </p:cNvCxnSpPr>
            <p:nvPr/>
          </p:nvCxnSpPr>
          <p:spPr>
            <a:xfrm>
              <a:off x="6876256" y="4005064"/>
              <a:ext cx="1296144" cy="0"/>
            </a:xfrm>
            <a:prstGeom prst="line">
              <a:avLst/>
            </a:prstGeom>
            <a:ln w="349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214D51-8730-4FC7-A3D7-F4C828AA3F32}"/>
              </a:ext>
            </a:extLst>
          </p:cNvPr>
          <p:cNvSpPr/>
          <p:nvPr/>
        </p:nvSpPr>
        <p:spPr>
          <a:xfrm>
            <a:off x="1565310" y="2365326"/>
            <a:ext cx="1332148" cy="3037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단순선형회귀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CCEB2E-A6F5-4D21-A521-70EC2432F6C3}"/>
                  </a:ext>
                </a:extLst>
              </p:cNvPr>
              <p:cNvSpPr txBox="1"/>
              <p:nvPr/>
            </p:nvSpPr>
            <p:spPr>
              <a:xfrm>
                <a:off x="1627046" y="2958003"/>
                <a:ext cx="19631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CCEB2E-A6F5-4D21-A521-70EC2432F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46" y="2958003"/>
                <a:ext cx="1963165" cy="276999"/>
              </a:xfrm>
              <a:prstGeom prst="rect">
                <a:avLst/>
              </a:prstGeom>
              <a:blipFill>
                <a:blip r:embed="rId3"/>
                <a:stretch>
                  <a:fillRect l="-1863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그룹 38">
            <a:extLst>
              <a:ext uri="{FF2B5EF4-FFF2-40B4-BE49-F238E27FC236}">
                <a16:creationId xmlns:a16="http://schemas.microsoft.com/office/drawing/2014/main" id="{4ADDCBF9-52BA-47D9-A6C4-F2F48CE593E9}"/>
              </a:ext>
            </a:extLst>
          </p:cNvPr>
          <p:cNvGrpSpPr/>
          <p:nvPr/>
        </p:nvGrpSpPr>
        <p:grpSpPr>
          <a:xfrm>
            <a:off x="1315180" y="4969321"/>
            <a:ext cx="6502096" cy="945320"/>
            <a:chOff x="611560" y="2204864"/>
            <a:chExt cx="7920880" cy="180020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C6B8C50F-095B-43AF-A5D1-44926725D1BA}"/>
                </a:ext>
              </a:extLst>
            </p:cNvPr>
            <p:cNvGrpSpPr/>
            <p:nvPr/>
          </p:nvGrpSpPr>
          <p:grpSpPr>
            <a:xfrm>
              <a:off x="611560" y="2204864"/>
              <a:ext cx="7920880" cy="1800200"/>
              <a:chOff x="611560" y="2204864"/>
              <a:chExt cx="7920880" cy="1800200"/>
            </a:xfrm>
          </p:grpSpPr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30130772-D16D-44DD-9A73-7CAAA20AB914}"/>
                  </a:ext>
                </a:extLst>
              </p:cNvPr>
              <p:cNvSpPr/>
              <p:nvPr/>
            </p:nvSpPr>
            <p:spPr>
              <a:xfrm>
                <a:off x="611560" y="2204864"/>
                <a:ext cx="7920880" cy="180020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1BDC6B55-B76E-4739-BBE5-7C8F5F225A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608" y="2214291"/>
                <a:ext cx="1368152" cy="0"/>
              </a:xfrm>
              <a:prstGeom prst="line">
                <a:avLst/>
              </a:prstGeom>
              <a:ln w="349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BB58676E-696F-4E2F-B63D-DE23BEA4D127}"/>
                </a:ext>
              </a:extLst>
            </p:cNvPr>
            <p:cNvCxnSpPr>
              <a:cxnSpLocks/>
            </p:cNvCxnSpPr>
            <p:nvPr/>
          </p:nvCxnSpPr>
          <p:spPr>
            <a:xfrm>
              <a:off x="6876256" y="4005064"/>
              <a:ext cx="1296144" cy="0"/>
            </a:xfrm>
            <a:prstGeom prst="line">
              <a:avLst/>
            </a:prstGeom>
            <a:ln w="349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FE95E1A-DBF9-458F-BE78-CBD94BDFDFA7}"/>
              </a:ext>
            </a:extLst>
          </p:cNvPr>
          <p:cNvSpPr/>
          <p:nvPr/>
        </p:nvSpPr>
        <p:spPr>
          <a:xfrm>
            <a:off x="1565310" y="4656982"/>
            <a:ext cx="1332148" cy="303701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다중선형회귀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9F33F-210C-4D9F-8D14-FFE42DACD468}"/>
                  </a:ext>
                </a:extLst>
              </p:cNvPr>
              <p:cNvSpPr txBox="1"/>
              <p:nvPr/>
            </p:nvSpPr>
            <p:spPr>
              <a:xfrm>
                <a:off x="1627046" y="5295249"/>
                <a:ext cx="3335208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9F33F-210C-4D9F-8D14-FFE42DACD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46" y="5295249"/>
                <a:ext cx="3335208" cy="298415"/>
              </a:xfrm>
              <a:prstGeom prst="rect">
                <a:avLst/>
              </a:prstGeom>
              <a:blipFill>
                <a:blip r:embed="rId4"/>
                <a:stretch>
                  <a:fillRect l="-914" t="-2041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20967DCC-15FC-4C87-BF4B-0ED3529DEC57}"/>
              </a:ext>
            </a:extLst>
          </p:cNvPr>
          <p:cNvSpPr/>
          <p:nvPr/>
        </p:nvSpPr>
        <p:spPr>
          <a:xfrm>
            <a:off x="3063678" y="3751940"/>
            <a:ext cx="3151146" cy="1009067"/>
          </a:xfrm>
          <a:prstGeom prst="downArrow">
            <a:avLst/>
          </a:prstGeom>
          <a:gradFill>
            <a:gsLst>
              <a:gs pos="0">
                <a:schemeClr val="bg1"/>
              </a:gs>
              <a:gs pos="38000">
                <a:schemeClr val="bg1">
                  <a:lumMod val="95000"/>
                </a:schemeClr>
              </a:gs>
              <a:gs pos="6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681C2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10C2C7-2C5A-4C08-A121-03CCB780A0F7}"/>
              </a:ext>
            </a:extLst>
          </p:cNvPr>
          <p:cNvSpPr txBox="1"/>
          <p:nvPr/>
        </p:nvSpPr>
        <p:spPr>
          <a:xfrm>
            <a:off x="3718913" y="3751939"/>
            <a:ext cx="1840675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설명변수를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개로 확장</a:t>
            </a:r>
          </a:p>
        </p:txBody>
      </p:sp>
    </p:spTree>
    <p:extLst>
      <p:ext uri="{BB962C8B-B14F-4D97-AF65-F5344CB8AC3E}">
        <p14:creationId xmlns:p14="http://schemas.microsoft.com/office/powerpoint/2010/main" val="1094412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B432B6B2-B558-4375-9EC5-A0CB456FC5B0}"/>
              </a:ext>
            </a:extLst>
          </p:cNvPr>
          <p:cNvSpPr/>
          <p:nvPr/>
        </p:nvSpPr>
        <p:spPr>
          <a:xfrm>
            <a:off x="3063678" y="3751940"/>
            <a:ext cx="3151146" cy="1009067"/>
          </a:xfrm>
          <a:prstGeom prst="downArrow">
            <a:avLst/>
          </a:prstGeom>
          <a:gradFill>
            <a:gsLst>
              <a:gs pos="0">
                <a:schemeClr val="bg1"/>
              </a:gs>
              <a:gs pos="38000">
                <a:schemeClr val="bg1">
                  <a:lumMod val="95000"/>
                </a:schemeClr>
              </a:gs>
              <a:gs pos="6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681C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49D9569-A315-47FD-A120-E2EA6B1A53B9}"/>
              </a:ext>
            </a:extLst>
          </p:cNvPr>
          <p:cNvSpPr/>
          <p:nvPr/>
        </p:nvSpPr>
        <p:spPr>
          <a:xfrm>
            <a:off x="2646776" y="5291496"/>
            <a:ext cx="288032" cy="298414"/>
          </a:xfrm>
          <a:prstGeom prst="rect">
            <a:avLst/>
          </a:prstGeom>
          <a:solidFill>
            <a:srgbClr val="E5D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793D13-98CC-4B40-8031-76FF6FB44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5B630D25-2A81-4601-A5E7-A7EEA3C8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C803014-F811-43E5-929B-E3E34730E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B24163D1-3237-4319-B55F-994F10FFD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4ED05C-6BCC-4C28-BCE2-9E35C167F5C2}"/>
              </a:ext>
            </a:extLst>
          </p:cNvPr>
          <p:cNvSpPr txBox="1"/>
          <p:nvPr/>
        </p:nvSpPr>
        <p:spPr>
          <a:xfrm>
            <a:off x="539552" y="112474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다중선형회귀란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EAC86-7E24-48A5-AE67-2735285ABC11}"/>
              </a:ext>
            </a:extLst>
          </p:cNvPr>
          <p:cNvSpPr txBox="1"/>
          <p:nvPr/>
        </p:nvSpPr>
        <p:spPr>
          <a:xfrm>
            <a:off x="890650" y="1669585"/>
            <a:ext cx="684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ko-KR" altLang="en-US" dirty="0"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설명변수 </a:t>
            </a:r>
            <a:r>
              <a:rPr lang="en-US" altLang="ko-KR" dirty="0"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종속변수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관계를 표현한 식을 찾는 것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B7BB8C5-E50D-4953-962E-CEA90B5A27B7}"/>
              </a:ext>
            </a:extLst>
          </p:cNvPr>
          <p:cNvGrpSpPr/>
          <p:nvPr/>
        </p:nvGrpSpPr>
        <p:grpSpPr>
          <a:xfrm>
            <a:off x="1315180" y="2669028"/>
            <a:ext cx="6502096" cy="945320"/>
            <a:chOff x="611560" y="2204864"/>
            <a:chExt cx="7920880" cy="1800200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1BEEB74D-E02C-43E9-AAE2-49B2400994CF}"/>
                </a:ext>
              </a:extLst>
            </p:cNvPr>
            <p:cNvGrpSpPr/>
            <p:nvPr/>
          </p:nvGrpSpPr>
          <p:grpSpPr>
            <a:xfrm>
              <a:off x="611560" y="2204864"/>
              <a:ext cx="7920880" cy="1800200"/>
              <a:chOff x="611560" y="2204864"/>
              <a:chExt cx="7920880" cy="1800200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A1168102-2C30-4A08-A403-7C7B69B4980D}"/>
                  </a:ext>
                </a:extLst>
              </p:cNvPr>
              <p:cNvSpPr/>
              <p:nvPr/>
            </p:nvSpPr>
            <p:spPr>
              <a:xfrm>
                <a:off x="611560" y="2204864"/>
                <a:ext cx="7920880" cy="180020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D9FCB0A2-D5C6-4E4E-B297-3214FFBC8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608" y="2214291"/>
                <a:ext cx="1368152" cy="0"/>
              </a:xfrm>
              <a:prstGeom prst="line">
                <a:avLst/>
              </a:prstGeom>
              <a:ln w="349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881C0D0-DF71-444C-AC6C-799618DD686E}"/>
                </a:ext>
              </a:extLst>
            </p:cNvPr>
            <p:cNvCxnSpPr>
              <a:cxnSpLocks/>
            </p:cNvCxnSpPr>
            <p:nvPr/>
          </p:nvCxnSpPr>
          <p:spPr>
            <a:xfrm>
              <a:off x="6876256" y="4005064"/>
              <a:ext cx="1296144" cy="0"/>
            </a:xfrm>
            <a:prstGeom prst="line">
              <a:avLst/>
            </a:prstGeom>
            <a:ln w="349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214D51-8730-4FC7-A3D7-F4C828AA3F32}"/>
              </a:ext>
            </a:extLst>
          </p:cNvPr>
          <p:cNvSpPr/>
          <p:nvPr/>
        </p:nvSpPr>
        <p:spPr>
          <a:xfrm>
            <a:off x="1565310" y="2365326"/>
            <a:ext cx="1332148" cy="3037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단순선형회귀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CCEB2E-A6F5-4D21-A521-70EC2432F6C3}"/>
                  </a:ext>
                </a:extLst>
              </p:cNvPr>
              <p:cNvSpPr txBox="1"/>
              <p:nvPr/>
            </p:nvSpPr>
            <p:spPr>
              <a:xfrm>
                <a:off x="1627046" y="2958003"/>
                <a:ext cx="19631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CCEB2E-A6F5-4D21-A521-70EC2432F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46" y="2958003"/>
                <a:ext cx="1963165" cy="276999"/>
              </a:xfrm>
              <a:prstGeom prst="rect">
                <a:avLst/>
              </a:prstGeom>
              <a:blipFill>
                <a:blip r:embed="rId3"/>
                <a:stretch>
                  <a:fillRect l="-1863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그룹 38">
            <a:extLst>
              <a:ext uri="{FF2B5EF4-FFF2-40B4-BE49-F238E27FC236}">
                <a16:creationId xmlns:a16="http://schemas.microsoft.com/office/drawing/2014/main" id="{4ADDCBF9-52BA-47D9-A6C4-F2F48CE593E9}"/>
              </a:ext>
            </a:extLst>
          </p:cNvPr>
          <p:cNvGrpSpPr/>
          <p:nvPr/>
        </p:nvGrpSpPr>
        <p:grpSpPr>
          <a:xfrm>
            <a:off x="1315180" y="4969321"/>
            <a:ext cx="6502096" cy="945320"/>
            <a:chOff x="611560" y="2204864"/>
            <a:chExt cx="7920880" cy="180020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C6B8C50F-095B-43AF-A5D1-44926725D1BA}"/>
                </a:ext>
              </a:extLst>
            </p:cNvPr>
            <p:cNvGrpSpPr/>
            <p:nvPr/>
          </p:nvGrpSpPr>
          <p:grpSpPr>
            <a:xfrm>
              <a:off x="611560" y="2204864"/>
              <a:ext cx="7920880" cy="1800200"/>
              <a:chOff x="611560" y="2204864"/>
              <a:chExt cx="7920880" cy="1800200"/>
            </a:xfrm>
          </p:grpSpPr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30130772-D16D-44DD-9A73-7CAAA20AB914}"/>
                  </a:ext>
                </a:extLst>
              </p:cNvPr>
              <p:cNvSpPr/>
              <p:nvPr/>
            </p:nvSpPr>
            <p:spPr>
              <a:xfrm>
                <a:off x="611560" y="2204864"/>
                <a:ext cx="7920880" cy="180020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1BDC6B55-B76E-4739-BBE5-7C8F5F225A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608" y="2214291"/>
                <a:ext cx="1368152" cy="0"/>
              </a:xfrm>
              <a:prstGeom prst="line">
                <a:avLst/>
              </a:prstGeom>
              <a:ln w="349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BB58676E-696F-4E2F-B63D-DE23BEA4D127}"/>
                </a:ext>
              </a:extLst>
            </p:cNvPr>
            <p:cNvCxnSpPr>
              <a:cxnSpLocks/>
            </p:cNvCxnSpPr>
            <p:nvPr/>
          </p:nvCxnSpPr>
          <p:spPr>
            <a:xfrm>
              <a:off x="6876256" y="4005064"/>
              <a:ext cx="1296144" cy="0"/>
            </a:xfrm>
            <a:prstGeom prst="line">
              <a:avLst/>
            </a:prstGeom>
            <a:ln w="349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FE95E1A-DBF9-458F-BE78-CBD94BDFDFA7}"/>
              </a:ext>
            </a:extLst>
          </p:cNvPr>
          <p:cNvSpPr/>
          <p:nvPr/>
        </p:nvSpPr>
        <p:spPr>
          <a:xfrm>
            <a:off x="1565310" y="4656982"/>
            <a:ext cx="1332148" cy="303701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다중선형회귀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9F33F-210C-4D9F-8D14-FFE42DACD468}"/>
                  </a:ext>
                </a:extLst>
              </p:cNvPr>
              <p:cNvSpPr txBox="1"/>
              <p:nvPr/>
            </p:nvSpPr>
            <p:spPr>
              <a:xfrm>
                <a:off x="1627046" y="5295249"/>
                <a:ext cx="3335208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9F33F-210C-4D9F-8D14-FFE42DACD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46" y="5295249"/>
                <a:ext cx="3335208" cy="298415"/>
              </a:xfrm>
              <a:prstGeom prst="rect">
                <a:avLst/>
              </a:prstGeom>
              <a:blipFill>
                <a:blip r:embed="rId4"/>
                <a:stretch>
                  <a:fillRect l="-914" t="-2041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F810C2C7-2C5A-4C08-A121-03CCB780A0F7}"/>
              </a:ext>
            </a:extLst>
          </p:cNvPr>
          <p:cNvSpPr txBox="1"/>
          <p:nvPr/>
        </p:nvSpPr>
        <p:spPr>
          <a:xfrm>
            <a:off x="3718913" y="3751939"/>
            <a:ext cx="1840675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설명변수를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개로 확장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3A53EFC-FB71-4371-8977-B5F456AE7C94}"/>
              </a:ext>
            </a:extLst>
          </p:cNvPr>
          <p:cNvCxnSpPr>
            <a:cxnSpLocks/>
          </p:cNvCxnSpPr>
          <p:nvPr/>
        </p:nvCxnSpPr>
        <p:spPr>
          <a:xfrm>
            <a:off x="2790792" y="5585586"/>
            <a:ext cx="928121" cy="774684"/>
          </a:xfrm>
          <a:prstGeom prst="bentConnector3">
            <a:avLst>
              <a:gd name="adj1" fmla="val 287"/>
            </a:avLst>
          </a:prstGeom>
          <a:ln>
            <a:solidFill>
              <a:srgbClr val="A681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4D254C-6BA0-4622-9229-9C1C6EA69326}"/>
                  </a:ext>
                </a:extLst>
              </p:cNvPr>
              <p:cNvSpPr txBox="1"/>
              <p:nvPr/>
            </p:nvSpPr>
            <p:spPr>
              <a:xfrm>
                <a:off x="3792848" y="6086383"/>
                <a:ext cx="4537191" cy="496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나머지 </a:t>
                </a:r>
                <a:r>
                  <a:rPr lang="en-US" altLang="ko-KR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X </a:t>
                </a:r>
                <a:r>
                  <a:rPr lang="ko-KR" altLang="en-US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변수들이 </a:t>
                </a:r>
                <a:r>
                  <a:rPr lang="ko-KR" altLang="en-US" sz="1300" dirty="0">
                    <a:solidFill>
                      <a:srgbClr val="912E2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고정</a:t>
                </a:r>
                <a:r>
                  <a:rPr lang="ko-KR" altLang="en-US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되었을 때</a:t>
                </a:r>
                <a:r>
                  <a:rPr lang="en-US" altLang="ko-KR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endParaRPr lang="en-US" altLang="ko-KR" sz="1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3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1</a:t>
                </a:r>
                <a:r>
                  <a:rPr lang="ko-KR" altLang="en-US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단위 증가하면 </a:t>
                </a:r>
                <a14:m>
                  <m:oMath xmlns:m="http://schemas.openxmlformats.org/officeDocument/2006/math">
                    <m:r>
                      <a:rPr lang="en-US" altLang="ko-KR" sz="13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ko-KR" altLang="en-US" sz="1300" i="1" smtClean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평균적으로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3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만큼 증가함을 의미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4D254C-6BA0-4622-9229-9C1C6EA69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848" y="6086383"/>
                <a:ext cx="4537191" cy="496226"/>
              </a:xfrm>
              <a:prstGeom prst="rect">
                <a:avLst/>
              </a:prstGeom>
              <a:blipFill>
                <a:blip r:embed="rId5"/>
                <a:stretch>
                  <a:fillRect l="-134" t="-1220" b="-85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917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EF2861C-778C-4F87-8B04-C5A83E88E997}"/>
              </a:ext>
            </a:extLst>
          </p:cNvPr>
          <p:cNvSpPr/>
          <p:nvPr/>
        </p:nvSpPr>
        <p:spPr>
          <a:xfrm>
            <a:off x="1357927" y="2302949"/>
            <a:ext cx="6849702" cy="32434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4ED05C-6BCC-4C28-BCE2-9E35C167F5C2}"/>
              </a:ext>
            </a:extLst>
          </p:cNvPr>
          <p:cNvSpPr txBox="1"/>
          <p:nvPr/>
        </p:nvSpPr>
        <p:spPr>
          <a:xfrm>
            <a:off x="539552" y="112474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모수의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추정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최소제곱법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(LSE)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82E2F9E-12C4-485D-B034-F2E0C9996C02}"/>
                  </a:ext>
                </a:extLst>
              </p:cNvPr>
              <p:cNvSpPr txBox="1"/>
              <p:nvPr/>
            </p:nvSpPr>
            <p:spPr>
              <a:xfrm>
                <a:off x="1343457" y="2465832"/>
                <a:ext cx="4722070" cy="76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𝛽</m:t>
                          </m:r>
                        </m:e>
                      </m:d>
                      <m:r>
                        <a:rPr lang="en-US" altLang="ko-KR" b="0" i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−…−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82E2F9E-12C4-485D-B034-F2E0C9996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457" y="2465832"/>
                <a:ext cx="4722070" cy="764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CDB4B8E-CD83-4349-8332-A344B8AA2334}"/>
                  </a:ext>
                </a:extLst>
              </p:cNvPr>
              <p:cNvSpPr txBox="1"/>
              <p:nvPr/>
            </p:nvSpPr>
            <p:spPr>
              <a:xfrm>
                <a:off x="967895" y="3280126"/>
                <a:ext cx="6035684" cy="76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ko-KR" b="0" i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−2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−…−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b="0" i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CDB4B8E-CD83-4349-8332-A344B8AA2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95" y="3280126"/>
                <a:ext cx="6035684" cy="7645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22DF1E33-CDD9-45DD-9175-8B46B4339FD7}"/>
              </a:ext>
            </a:extLst>
          </p:cNvPr>
          <p:cNvSpPr txBox="1"/>
          <p:nvPr/>
        </p:nvSpPr>
        <p:spPr>
          <a:xfrm>
            <a:off x="890650" y="1669585"/>
            <a:ext cx="684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단순선형회귀와 동일한 방식으로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모수의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추정치 산출 가능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8061C4-980C-4CE0-90A3-AFE85B1B202F}"/>
                  </a:ext>
                </a:extLst>
              </p:cNvPr>
              <p:cNvSpPr txBox="1"/>
              <p:nvPr/>
            </p:nvSpPr>
            <p:spPr>
              <a:xfrm>
                <a:off x="1102818" y="4556946"/>
                <a:ext cx="6035684" cy="76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altLang="ko-KR" b="0" i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−2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−…−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𝑝𝑖</m:t>
                              </m:r>
                            </m:sub>
                          </m:sSub>
                        </m:e>
                      </m:nary>
                      <m:r>
                        <a:rPr lang="en-US" altLang="ko-KR" b="0" i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8061C4-980C-4CE0-90A3-AFE85B1B2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818" y="4556946"/>
                <a:ext cx="6035684" cy="7645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183AB07-3824-4B7C-A8F5-3D08C58FDA18}"/>
                  </a:ext>
                </a:extLst>
              </p:cNvPr>
              <p:cNvSpPr txBox="1"/>
              <p:nvPr/>
            </p:nvSpPr>
            <p:spPr>
              <a:xfrm>
                <a:off x="935712" y="4083756"/>
                <a:ext cx="6035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⋮</m:t>
                      </m:r>
                    </m:oMath>
                  </m:oMathPara>
                </a14:m>
                <a:endParaRPr lang="ko-KR" altLang="en-US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183AB07-3824-4B7C-A8F5-3D08C58FD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712" y="4083756"/>
                <a:ext cx="60356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7349D8D1-DC6E-41D6-B511-76F8D5C59C19}"/>
              </a:ext>
            </a:extLst>
          </p:cNvPr>
          <p:cNvSpPr txBox="1"/>
          <p:nvPr/>
        </p:nvSpPr>
        <p:spPr>
          <a:xfrm>
            <a:off x="6804248" y="4168830"/>
            <a:ext cx="2058353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계산이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 </a:t>
            </a:r>
            <a:r>
              <a:rPr lang="ko-KR" altLang="en-US" dirty="0">
                <a:solidFill>
                  <a:srgbClr val="912E2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복잡하다</a:t>
            </a:r>
            <a:r>
              <a:rPr lang="en-US" altLang="ko-KR" dirty="0">
                <a:solidFill>
                  <a:srgbClr val="912E2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…!</a:t>
            </a:r>
            <a:endParaRPr lang="ko-KR" altLang="en-US" dirty="0">
              <a:solidFill>
                <a:srgbClr val="912E2C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08CA01-45BD-45E6-B7AE-83457ED5FB02}"/>
              </a:ext>
            </a:extLst>
          </p:cNvPr>
          <p:cNvSpPr txBox="1"/>
          <p:nvPr/>
        </p:nvSpPr>
        <p:spPr>
          <a:xfrm>
            <a:off x="3104192" y="5871491"/>
            <a:ext cx="29356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행렬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이용하자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A1BADC-EB82-44A1-A2B7-EFBC6268E79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009" b="92650" l="12240" r="88453">
                        <a14:foregroundMark x1="36259" y1="88864" x2="41339" y2="86860"/>
                        <a14:foregroundMark x1="49192" y1="83519" x2="72286" y2="89532"/>
                        <a14:foregroundMark x1="75058" y1="91982" x2="78522" y2="92873"/>
                        <a14:foregroundMark x1="38799" y1="32071" x2="62125" y2="39198"/>
                        <a14:foregroundMark x1="36952" y1="37639" x2="39492" y2="38753"/>
                        <a14:foregroundMark x1="39723" y1="40757" x2="37413" y2="42094"/>
                        <a14:foregroundMark x1="56813" y1="32739" x2="58199" y2="32071"/>
                        <a14:foregroundMark x1="44342" y1="4009" x2="48268" y2="6682"/>
                        <a14:foregroundMark x1="54965" y1="56570" x2="45266" y2="59688"/>
                      </a14:backgroundRemoval>
                    </a14:imgEffect>
                  </a14:imgLayer>
                </a14:imgProps>
              </a:ext>
            </a:extLst>
          </a:blip>
          <a:srcRect l="3557" t="3112" r="2062" b="2414"/>
          <a:stretch/>
        </p:blipFill>
        <p:spPr>
          <a:xfrm>
            <a:off x="7003579" y="2696441"/>
            <a:ext cx="1464968" cy="1520589"/>
          </a:xfrm>
          <a:prstGeom prst="rect">
            <a:avLst/>
          </a:prstGeom>
        </p:spPr>
      </p:pic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445243FD-EEF8-42B1-BF6A-A2333B712756}"/>
              </a:ext>
            </a:extLst>
          </p:cNvPr>
          <p:cNvSpPr/>
          <p:nvPr/>
        </p:nvSpPr>
        <p:spPr>
          <a:xfrm rot="16200000">
            <a:off x="2098434" y="5691733"/>
            <a:ext cx="599128" cy="836571"/>
          </a:xfrm>
          <a:prstGeom prst="downArrow">
            <a:avLst/>
          </a:prstGeom>
          <a:gradFill flip="none" rotWithShape="1">
            <a:gsLst>
              <a:gs pos="0">
                <a:schemeClr val="bg1"/>
              </a:gs>
              <a:gs pos="48000">
                <a:schemeClr val="accent1">
                  <a:lumMod val="40000"/>
                  <a:lumOff val="60000"/>
                </a:schemeClr>
              </a:gs>
              <a:gs pos="7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533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>
            <a:extLst>
              <a:ext uri="{FF2B5EF4-FFF2-40B4-BE49-F238E27FC236}">
                <a16:creationId xmlns:a16="http://schemas.microsoft.com/office/drawing/2014/main" id="{C81A9E20-9F9F-4FE4-9B15-A7CEBA380BC8}"/>
              </a:ext>
            </a:extLst>
          </p:cNvPr>
          <p:cNvSpPr/>
          <p:nvPr/>
        </p:nvSpPr>
        <p:spPr>
          <a:xfrm rot="21435206">
            <a:off x="4583263" y="5603584"/>
            <a:ext cx="1291224" cy="384336"/>
          </a:xfrm>
          <a:prstGeom prst="ellipse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A900ED8-B2E2-4CD7-B477-DB1F06F049C5}"/>
                  </a:ext>
                </a:extLst>
              </p:cNvPr>
              <p:cNvSpPr txBox="1"/>
              <p:nvPr/>
            </p:nvSpPr>
            <p:spPr>
              <a:xfrm>
                <a:off x="1907704" y="5595040"/>
                <a:ext cx="6731442" cy="384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acc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𝐿𝑆𝐸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𝑎𝑟𝑔𝑚𝑖𝑛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𝑆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𝛽</m:t>
                          </m:r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𝑋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𝑌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       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when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 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exists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A900ED8-B2E2-4CD7-B477-DB1F06F04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595040"/>
                <a:ext cx="6731442" cy="384336"/>
              </a:xfrm>
              <a:prstGeom prst="rect">
                <a:avLst/>
              </a:prstGeom>
              <a:blipFill>
                <a:blip r:embed="rId3"/>
                <a:stretch>
                  <a:fillRect t="-952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4ED05C-6BCC-4C28-BCE2-9E35C167F5C2}"/>
              </a:ext>
            </a:extLst>
          </p:cNvPr>
          <p:cNvSpPr txBox="1"/>
          <p:nvPr/>
        </p:nvSpPr>
        <p:spPr>
          <a:xfrm>
            <a:off x="539552" y="112474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모수의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추정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최소제곱법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(LSE)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6EAC86-7E24-48A5-AE67-2735285ABC11}"/>
                  </a:ext>
                </a:extLst>
              </p:cNvPr>
              <p:cNvSpPr txBox="1"/>
              <p:nvPr/>
            </p:nvSpPr>
            <p:spPr>
              <a:xfrm>
                <a:off x="1548917" y="2995369"/>
                <a:ext cx="26732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𝑋</m:t>
                      </m:r>
                      <m:r>
                        <a:rPr lang="ko-KR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𝛽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+</m:t>
                      </m:r>
                      <m:r>
                        <a:rPr lang="ko-KR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6EAC86-7E24-48A5-AE67-2735285AB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917" y="2995369"/>
                <a:ext cx="267323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DEE9EF-DC86-429C-AD36-E8271E8746E3}"/>
                  </a:ext>
                </a:extLst>
              </p:cNvPr>
              <p:cNvSpPr txBox="1"/>
              <p:nvPr/>
            </p:nvSpPr>
            <p:spPr>
              <a:xfrm>
                <a:off x="1116214" y="1898319"/>
                <a:ext cx="1040606" cy="733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DEE9EF-DC86-429C-AD36-E8271E874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214" y="1898319"/>
                <a:ext cx="1040606" cy="7337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ECCDDDC-3247-41B2-AEF7-7CF91A8633E2}"/>
                  </a:ext>
                </a:extLst>
              </p:cNvPr>
              <p:cNvSpPr txBox="1"/>
              <p:nvPr/>
            </p:nvSpPr>
            <p:spPr>
              <a:xfrm>
                <a:off x="2528848" y="1819354"/>
                <a:ext cx="1988045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ECCDDDC-3247-41B2-AEF7-7CF91A863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848" y="1819354"/>
                <a:ext cx="1988045" cy="8917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D38A1A0-45EC-4B3E-B6DC-7334188D43A1}"/>
                  </a:ext>
                </a:extLst>
              </p:cNvPr>
              <p:cNvSpPr txBox="1"/>
              <p:nvPr/>
            </p:nvSpPr>
            <p:spPr>
              <a:xfrm>
                <a:off x="4935609" y="1817232"/>
                <a:ext cx="1086451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D38A1A0-45EC-4B3E-B6DC-7334188D4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609" y="1817232"/>
                <a:ext cx="1086451" cy="8917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1A4B7FA-DD3F-4E98-83CF-6220F99AF90B}"/>
                  </a:ext>
                </a:extLst>
              </p:cNvPr>
              <p:cNvSpPr txBox="1"/>
              <p:nvPr/>
            </p:nvSpPr>
            <p:spPr>
              <a:xfrm>
                <a:off x="6479010" y="1898768"/>
                <a:ext cx="1000787" cy="733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1A4B7FA-DD3F-4E98-83CF-6220F99AF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010" y="1898768"/>
                <a:ext cx="1000787" cy="7333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직사각형 37">
            <a:extLst>
              <a:ext uri="{FF2B5EF4-FFF2-40B4-BE49-F238E27FC236}">
                <a16:creationId xmlns:a16="http://schemas.microsoft.com/office/drawing/2014/main" id="{56DEF9CA-28DD-4673-ADC6-0E2BC3A1EE1A}"/>
              </a:ext>
            </a:extLst>
          </p:cNvPr>
          <p:cNvSpPr/>
          <p:nvPr/>
        </p:nvSpPr>
        <p:spPr>
          <a:xfrm>
            <a:off x="1081791" y="3028185"/>
            <a:ext cx="972108" cy="303701"/>
          </a:xfrm>
          <a:prstGeom prst="rect">
            <a:avLst/>
          </a:prstGeom>
          <a:solidFill>
            <a:srgbClr val="C6D9F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회귀식</a:t>
            </a: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9156132-87BD-4B7D-885F-66A8FF46C5DB}"/>
              </a:ext>
            </a:extLst>
          </p:cNvPr>
          <p:cNvSpPr/>
          <p:nvPr/>
        </p:nvSpPr>
        <p:spPr>
          <a:xfrm>
            <a:off x="1080849" y="3749900"/>
            <a:ext cx="972108" cy="303701"/>
          </a:xfrm>
          <a:prstGeom prst="rect">
            <a:avLst/>
          </a:prstGeom>
          <a:solidFill>
            <a:srgbClr val="C6D9F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목적함수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82E2F9E-12C4-485D-B034-F2E0C9996C02}"/>
                  </a:ext>
                </a:extLst>
              </p:cNvPr>
              <p:cNvSpPr txBox="1"/>
              <p:nvPr/>
            </p:nvSpPr>
            <p:spPr>
              <a:xfrm>
                <a:off x="1701395" y="3558472"/>
                <a:ext cx="4722070" cy="76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𝛽</m:t>
                          </m:r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Sup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𝑋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𝑋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82E2F9E-12C4-485D-B034-F2E0C9996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395" y="3558472"/>
                <a:ext cx="4722070" cy="7645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eform 498">
            <a:extLst>
              <a:ext uri="{FF2B5EF4-FFF2-40B4-BE49-F238E27FC236}">
                <a16:creationId xmlns:a16="http://schemas.microsoft.com/office/drawing/2014/main" id="{354DFDF9-3279-470A-8DCD-E74048A3CDDA}"/>
              </a:ext>
            </a:extLst>
          </p:cNvPr>
          <p:cNvSpPr>
            <a:spLocks noEditPoints="1"/>
          </p:cNvSpPr>
          <p:nvPr/>
        </p:nvSpPr>
        <p:spPr bwMode="auto">
          <a:xfrm>
            <a:off x="5726928" y="5456342"/>
            <a:ext cx="273207" cy="262085"/>
          </a:xfrm>
          <a:custGeom>
            <a:avLst/>
            <a:gdLst>
              <a:gd name="T0" fmla="*/ 255 w 399"/>
              <a:gd name="T1" fmla="*/ 133 h 381"/>
              <a:gd name="T2" fmla="*/ 384 w 399"/>
              <a:gd name="T3" fmla="*/ 133 h 381"/>
              <a:gd name="T4" fmla="*/ 395 w 399"/>
              <a:gd name="T5" fmla="*/ 138 h 381"/>
              <a:gd name="T6" fmla="*/ 399 w 399"/>
              <a:gd name="T7" fmla="*/ 149 h 381"/>
              <a:gd name="T8" fmla="*/ 399 w 399"/>
              <a:gd name="T9" fmla="*/ 153 h 381"/>
              <a:gd name="T10" fmla="*/ 396 w 399"/>
              <a:gd name="T11" fmla="*/ 158 h 381"/>
              <a:gd name="T12" fmla="*/ 394 w 399"/>
              <a:gd name="T13" fmla="*/ 162 h 381"/>
              <a:gd name="T14" fmla="*/ 328 w 399"/>
              <a:gd name="T15" fmla="*/ 361 h 381"/>
              <a:gd name="T16" fmla="*/ 330 w 399"/>
              <a:gd name="T17" fmla="*/ 367 h 381"/>
              <a:gd name="T18" fmla="*/ 324 w 399"/>
              <a:gd name="T19" fmla="*/ 377 h 381"/>
              <a:gd name="T20" fmla="*/ 319 w 399"/>
              <a:gd name="T21" fmla="*/ 380 h 381"/>
              <a:gd name="T22" fmla="*/ 311 w 399"/>
              <a:gd name="T23" fmla="*/ 380 h 381"/>
              <a:gd name="T24" fmla="*/ 305 w 399"/>
              <a:gd name="T25" fmla="*/ 378 h 381"/>
              <a:gd name="T26" fmla="*/ 200 w 399"/>
              <a:gd name="T27" fmla="*/ 301 h 381"/>
              <a:gd name="T28" fmla="*/ 95 w 399"/>
              <a:gd name="T29" fmla="*/ 378 h 381"/>
              <a:gd name="T30" fmla="*/ 84 w 399"/>
              <a:gd name="T31" fmla="*/ 380 h 381"/>
              <a:gd name="T32" fmla="*/ 74 w 399"/>
              <a:gd name="T33" fmla="*/ 375 h 381"/>
              <a:gd name="T34" fmla="*/ 72 w 399"/>
              <a:gd name="T35" fmla="*/ 371 h 381"/>
              <a:gd name="T36" fmla="*/ 71 w 399"/>
              <a:gd name="T37" fmla="*/ 364 h 381"/>
              <a:gd name="T38" fmla="*/ 112 w 399"/>
              <a:gd name="T39" fmla="*/ 238 h 381"/>
              <a:gd name="T40" fmla="*/ 7 w 399"/>
              <a:gd name="T41" fmla="*/ 162 h 381"/>
              <a:gd name="T42" fmla="*/ 0 w 399"/>
              <a:gd name="T43" fmla="*/ 151 h 381"/>
              <a:gd name="T44" fmla="*/ 3 w 399"/>
              <a:gd name="T45" fmla="*/ 140 h 381"/>
              <a:gd name="T46" fmla="*/ 6 w 399"/>
              <a:gd name="T47" fmla="*/ 137 h 381"/>
              <a:gd name="T48" fmla="*/ 12 w 399"/>
              <a:gd name="T49" fmla="*/ 133 h 381"/>
              <a:gd name="T50" fmla="*/ 15 w 399"/>
              <a:gd name="T51" fmla="*/ 133 h 381"/>
              <a:gd name="T52" fmla="*/ 185 w 399"/>
              <a:gd name="T53" fmla="*/ 11 h 381"/>
              <a:gd name="T54" fmla="*/ 188 w 399"/>
              <a:gd name="T55" fmla="*/ 5 h 381"/>
              <a:gd name="T56" fmla="*/ 199 w 399"/>
              <a:gd name="T57" fmla="*/ 0 h 381"/>
              <a:gd name="T58" fmla="*/ 205 w 399"/>
              <a:gd name="T59" fmla="*/ 1 h 381"/>
              <a:gd name="T60" fmla="*/ 211 w 399"/>
              <a:gd name="T61" fmla="*/ 4 h 381"/>
              <a:gd name="T62" fmla="*/ 214 w 399"/>
              <a:gd name="T63" fmla="*/ 11 h 381"/>
              <a:gd name="T64" fmla="*/ 214 w 399"/>
              <a:gd name="T65" fmla="*/ 11 h 381"/>
              <a:gd name="T66" fmla="*/ 200 w 399"/>
              <a:gd name="T67" fmla="*/ 65 h 381"/>
              <a:gd name="T68" fmla="*/ 172 w 399"/>
              <a:gd name="T69" fmla="*/ 153 h 381"/>
              <a:gd name="T70" fmla="*/ 166 w 399"/>
              <a:gd name="T71" fmla="*/ 161 h 381"/>
              <a:gd name="T72" fmla="*/ 157 w 399"/>
              <a:gd name="T73" fmla="*/ 165 h 381"/>
              <a:gd name="T74" fmla="*/ 139 w 399"/>
              <a:gd name="T75" fmla="*/ 219 h 381"/>
              <a:gd name="T76" fmla="*/ 139 w 399"/>
              <a:gd name="T77" fmla="*/ 219 h 381"/>
              <a:gd name="T78" fmla="*/ 145 w 399"/>
              <a:gd name="T79" fmla="*/ 227 h 381"/>
              <a:gd name="T80" fmla="*/ 145 w 399"/>
              <a:gd name="T81" fmla="*/ 237 h 381"/>
              <a:gd name="T82" fmla="*/ 190 w 399"/>
              <a:gd name="T83" fmla="*/ 270 h 381"/>
              <a:gd name="T84" fmla="*/ 195 w 399"/>
              <a:gd name="T85" fmla="*/ 268 h 381"/>
              <a:gd name="T86" fmla="*/ 205 w 399"/>
              <a:gd name="T87" fmla="*/ 268 h 381"/>
              <a:gd name="T88" fmla="*/ 285 w 399"/>
              <a:gd name="T89" fmla="*/ 325 h 381"/>
              <a:gd name="T90" fmla="*/ 256 w 399"/>
              <a:gd name="T91" fmla="*/ 237 h 381"/>
              <a:gd name="T92" fmla="*/ 255 w 399"/>
              <a:gd name="T93" fmla="*/ 231 h 381"/>
              <a:gd name="T94" fmla="*/ 258 w 399"/>
              <a:gd name="T95" fmla="*/ 223 h 381"/>
              <a:gd name="T96" fmla="*/ 337 w 399"/>
              <a:gd name="T97" fmla="*/ 164 h 381"/>
              <a:gd name="T98" fmla="*/ 245 w 399"/>
              <a:gd name="T99" fmla="*/ 164 h 381"/>
              <a:gd name="T100" fmla="*/ 235 w 399"/>
              <a:gd name="T101" fmla="*/ 162 h 381"/>
              <a:gd name="T102" fmla="*/ 228 w 399"/>
              <a:gd name="T103" fmla="*/ 154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99" h="381">
                <a:moveTo>
                  <a:pt x="214" y="11"/>
                </a:moveTo>
                <a:lnTo>
                  <a:pt x="255" y="133"/>
                </a:lnTo>
                <a:lnTo>
                  <a:pt x="384" y="133"/>
                </a:lnTo>
                <a:lnTo>
                  <a:pt x="384" y="133"/>
                </a:lnTo>
                <a:lnTo>
                  <a:pt x="390" y="135"/>
                </a:lnTo>
                <a:lnTo>
                  <a:pt x="395" y="138"/>
                </a:lnTo>
                <a:lnTo>
                  <a:pt x="398" y="143"/>
                </a:lnTo>
                <a:lnTo>
                  <a:pt x="399" y="149"/>
                </a:lnTo>
                <a:lnTo>
                  <a:pt x="399" y="149"/>
                </a:lnTo>
                <a:lnTo>
                  <a:pt x="399" y="153"/>
                </a:lnTo>
                <a:lnTo>
                  <a:pt x="398" y="156"/>
                </a:lnTo>
                <a:lnTo>
                  <a:pt x="396" y="158"/>
                </a:lnTo>
                <a:lnTo>
                  <a:pt x="394" y="162"/>
                </a:lnTo>
                <a:lnTo>
                  <a:pt x="394" y="162"/>
                </a:lnTo>
                <a:lnTo>
                  <a:pt x="288" y="238"/>
                </a:lnTo>
                <a:lnTo>
                  <a:pt x="328" y="361"/>
                </a:lnTo>
                <a:lnTo>
                  <a:pt x="328" y="361"/>
                </a:lnTo>
                <a:lnTo>
                  <a:pt x="330" y="367"/>
                </a:lnTo>
                <a:lnTo>
                  <a:pt x="327" y="373"/>
                </a:lnTo>
                <a:lnTo>
                  <a:pt x="324" y="377"/>
                </a:lnTo>
                <a:lnTo>
                  <a:pt x="319" y="380"/>
                </a:lnTo>
                <a:lnTo>
                  <a:pt x="319" y="380"/>
                </a:lnTo>
                <a:lnTo>
                  <a:pt x="315" y="381"/>
                </a:lnTo>
                <a:lnTo>
                  <a:pt x="311" y="380"/>
                </a:lnTo>
                <a:lnTo>
                  <a:pt x="308" y="379"/>
                </a:lnTo>
                <a:lnTo>
                  <a:pt x="305" y="378"/>
                </a:lnTo>
                <a:lnTo>
                  <a:pt x="305" y="378"/>
                </a:lnTo>
                <a:lnTo>
                  <a:pt x="200" y="301"/>
                </a:lnTo>
                <a:lnTo>
                  <a:pt x="95" y="378"/>
                </a:lnTo>
                <a:lnTo>
                  <a:pt x="95" y="378"/>
                </a:lnTo>
                <a:lnTo>
                  <a:pt x="89" y="380"/>
                </a:lnTo>
                <a:lnTo>
                  <a:pt x="84" y="380"/>
                </a:lnTo>
                <a:lnTo>
                  <a:pt x="78" y="379"/>
                </a:lnTo>
                <a:lnTo>
                  <a:pt x="74" y="375"/>
                </a:lnTo>
                <a:lnTo>
                  <a:pt x="74" y="375"/>
                </a:lnTo>
                <a:lnTo>
                  <a:pt x="72" y="371"/>
                </a:lnTo>
                <a:lnTo>
                  <a:pt x="71" y="367"/>
                </a:lnTo>
                <a:lnTo>
                  <a:pt x="71" y="364"/>
                </a:lnTo>
                <a:lnTo>
                  <a:pt x="72" y="360"/>
                </a:lnTo>
                <a:lnTo>
                  <a:pt x="112" y="238"/>
                </a:lnTo>
                <a:lnTo>
                  <a:pt x="7" y="162"/>
                </a:lnTo>
                <a:lnTo>
                  <a:pt x="7" y="162"/>
                </a:lnTo>
                <a:lnTo>
                  <a:pt x="2" y="156"/>
                </a:lnTo>
                <a:lnTo>
                  <a:pt x="0" y="151"/>
                </a:lnTo>
                <a:lnTo>
                  <a:pt x="1" y="145"/>
                </a:lnTo>
                <a:lnTo>
                  <a:pt x="3" y="140"/>
                </a:lnTo>
                <a:lnTo>
                  <a:pt x="3" y="140"/>
                </a:lnTo>
                <a:lnTo>
                  <a:pt x="6" y="137"/>
                </a:lnTo>
                <a:lnTo>
                  <a:pt x="9" y="136"/>
                </a:lnTo>
                <a:lnTo>
                  <a:pt x="12" y="133"/>
                </a:lnTo>
                <a:lnTo>
                  <a:pt x="15" y="133"/>
                </a:lnTo>
                <a:lnTo>
                  <a:pt x="15" y="133"/>
                </a:lnTo>
                <a:lnTo>
                  <a:pt x="146" y="133"/>
                </a:lnTo>
                <a:lnTo>
                  <a:pt x="185" y="11"/>
                </a:lnTo>
                <a:lnTo>
                  <a:pt x="185" y="11"/>
                </a:lnTo>
                <a:lnTo>
                  <a:pt x="188" y="5"/>
                </a:lnTo>
                <a:lnTo>
                  <a:pt x="193" y="1"/>
                </a:lnTo>
                <a:lnTo>
                  <a:pt x="199" y="0"/>
                </a:lnTo>
                <a:lnTo>
                  <a:pt x="205" y="1"/>
                </a:lnTo>
                <a:lnTo>
                  <a:pt x="205" y="1"/>
                </a:lnTo>
                <a:lnTo>
                  <a:pt x="208" y="2"/>
                </a:lnTo>
                <a:lnTo>
                  <a:pt x="211" y="4"/>
                </a:lnTo>
                <a:lnTo>
                  <a:pt x="213" y="7"/>
                </a:lnTo>
                <a:lnTo>
                  <a:pt x="214" y="11"/>
                </a:lnTo>
                <a:lnTo>
                  <a:pt x="214" y="11"/>
                </a:lnTo>
                <a:lnTo>
                  <a:pt x="214" y="11"/>
                </a:lnTo>
                <a:close/>
                <a:moveTo>
                  <a:pt x="228" y="154"/>
                </a:moveTo>
                <a:lnTo>
                  <a:pt x="200" y="65"/>
                </a:lnTo>
                <a:lnTo>
                  <a:pt x="172" y="153"/>
                </a:lnTo>
                <a:lnTo>
                  <a:pt x="172" y="153"/>
                </a:lnTo>
                <a:lnTo>
                  <a:pt x="170" y="157"/>
                </a:lnTo>
                <a:lnTo>
                  <a:pt x="166" y="161"/>
                </a:lnTo>
                <a:lnTo>
                  <a:pt x="162" y="164"/>
                </a:lnTo>
                <a:lnTo>
                  <a:pt x="157" y="165"/>
                </a:lnTo>
                <a:lnTo>
                  <a:pt x="63" y="164"/>
                </a:lnTo>
                <a:lnTo>
                  <a:pt x="139" y="219"/>
                </a:lnTo>
                <a:lnTo>
                  <a:pt x="139" y="219"/>
                </a:lnTo>
                <a:lnTo>
                  <a:pt x="139" y="219"/>
                </a:lnTo>
                <a:lnTo>
                  <a:pt x="143" y="223"/>
                </a:lnTo>
                <a:lnTo>
                  <a:pt x="145" y="227"/>
                </a:lnTo>
                <a:lnTo>
                  <a:pt x="145" y="231"/>
                </a:lnTo>
                <a:lnTo>
                  <a:pt x="145" y="237"/>
                </a:lnTo>
                <a:lnTo>
                  <a:pt x="115" y="325"/>
                </a:lnTo>
                <a:lnTo>
                  <a:pt x="190" y="270"/>
                </a:lnTo>
                <a:lnTo>
                  <a:pt x="190" y="270"/>
                </a:lnTo>
                <a:lnTo>
                  <a:pt x="195" y="268"/>
                </a:lnTo>
                <a:lnTo>
                  <a:pt x="199" y="267"/>
                </a:lnTo>
                <a:lnTo>
                  <a:pt x="205" y="268"/>
                </a:lnTo>
                <a:lnTo>
                  <a:pt x="209" y="270"/>
                </a:lnTo>
                <a:lnTo>
                  <a:pt x="285" y="325"/>
                </a:lnTo>
                <a:lnTo>
                  <a:pt x="256" y="237"/>
                </a:lnTo>
                <a:lnTo>
                  <a:pt x="256" y="237"/>
                </a:lnTo>
                <a:lnTo>
                  <a:pt x="256" y="237"/>
                </a:lnTo>
                <a:lnTo>
                  <a:pt x="255" y="231"/>
                </a:lnTo>
                <a:lnTo>
                  <a:pt x="256" y="227"/>
                </a:lnTo>
                <a:lnTo>
                  <a:pt x="258" y="223"/>
                </a:lnTo>
                <a:lnTo>
                  <a:pt x="261" y="219"/>
                </a:lnTo>
                <a:lnTo>
                  <a:pt x="337" y="164"/>
                </a:lnTo>
                <a:lnTo>
                  <a:pt x="245" y="164"/>
                </a:lnTo>
                <a:lnTo>
                  <a:pt x="245" y="164"/>
                </a:lnTo>
                <a:lnTo>
                  <a:pt x="239" y="164"/>
                </a:lnTo>
                <a:lnTo>
                  <a:pt x="235" y="162"/>
                </a:lnTo>
                <a:lnTo>
                  <a:pt x="231" y="158"/>
                </a:lnTo>
                <a:lnTo>
                  <a:pt x="228" y="154"/>
                </a:lnTo>
                <a:lnTo>
                  <a:pt x="228" y="15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Freeform 498">
            <a:extLst>
              <a:ext uri="{FF2B5EF4-FFF2-40B4-BE49-F238E27FC236}">
                <a16:creationId xmlns:a16="http://schemas.microsoft.com/office/drawing/2014/main" id="{CA147EC7-F480-4CB8-B40E-FA74006207F0}"/>
              </a:ext>
            </a:extLst>
          </p:cNvPr>
          <p:cNvSpPr>
            <a:spLocks noEditPoints="1"/>
          </p:cNvSpPr>
          <p:nvPr/>
        </p:nvSpPr>
        <p:spPr bwMode="auto">
          <a:xfrm>
            <a:off x="5523154" y="5387012"/>
            <a:ext cx="273206" cy="262085"/>
          </a:xfrm>
          <a:custGeom>
            <a:avLst/>
            <a:gdLst>
              <a:gd name="T0" fmla="*/ 255 w 399"/>
              <a:gd name="T1" fmla="*/ 133 h 381"/>
              <a:gd name="T2" fmla="*/ 384 w 399"/>
              <a:gd name="T3" fmla="*/ 133 h 381"/>
              <a:gd name="T4" fmla="*/ 395 w 399"/>
              <a:gd name="T5" fmla="*/ 138 h 381"/>
              <a:gd name="T6" fmla="*/ 399 w 399"/>
              <a:gd name="T7" fmla="*/ 149 h 381"/>
              <a:gd name="T8" fmla="*/ 399 w 399"/>
              <a:gd name="T9" fmla="*/ 153 h 381"/>
              <a:gd name="T10" fmla="*/ 396 w 399"/>
              <a:gd name="T11" fmla="*/ 158 h 381"/>
              <a:gd name="T12" fmla="*/ 394 w 399"/>
              <a:gd name="T13" fmla="*/ 162 h 381"/>
              <a:gd name="T14" fmla="*/ 328 w 399"/>
              <a:gd name="T15" fmla="*/ 361 h 381"/>
              <a:gd name="T16" fmla="*/ 330 w 399"/>
              <a:gd name="T17" fmla="*/ 367 h 381"/>
              <a:gd name="T18" fmla="*/ 324 w 399"/>
              <a:gd name="T19" fmla="*/ 377 h 381"/>
              <a:gd name="T20" fmla="*/ 319 w 399"/>
              <a:gd name="T21" fmla="*/ 380 h 381"/>
              <a:gd name="T22" fmla="*/ 311 w 399"/>
              <a:gd name="T23" fmla="*/ 380 h 381"/>
              <a:gd name="T24" fmla="*/ 305 w 399"/>
              <a:gd name="T25" fmla="*/ 378 h 381"/>
              <a:gd name="T26" fmla="*/ 200 w 399"/>
              <a:gd name="T27" fmla="*/ 301 h 381"/>
              <a:gd name="T28" fmla="*/ 95 w 399"/>
              <a:gd name="T29" fmla="*/ 378 h 381"/>
              <a:gd name="T30" fmla="*/ 84 w 399"/>
              <a:gd name="T31" fmla="*/ 380 h 381"/>
              <a:gd name="T32" fmla="*/ 74 w 399"/>
              <a:gd name="T33" fmla="*/ 375 h 381"/>
              <a:gd name="T34" fmla="*/ 72 w 399"/>
              <a:gd name="T35" fmla="*/ 371 h 381"/>
              <a:gd name="T36" fmla="*/ 71 w 399"/>
              <a:gd name="T37" fmla="*/ 364 h 381"/>
              <a:gd name="T38" fmla="*/ 112 w 399"/>
              <a:gd name="T39" fmla="*/ 238 h 381"/>
              <a:gd name="T40" fmla="*/ 7 w 399"/>
              <a:gd name="T41" fmla="*/ 162 h 381"/>
              <a:gd name="T42" fmla="*/ 0 w 399"/>
              <a:gd name="T43" fmla="*/ 151 h 381"/>
              <a:gd name="T44" fmla="*/ 3 w 399"/>
              <a:gd name="T45" fmla="*/ 140 h 381"/>
              <a:gd name="T46" fmla="*/ 6 w 399"/>
              <a:gd name="T47" fmla="*/ 137 h 381"/>
              <a:gd name="T48" fmla="*/ 12 w 399"/>
              <a:gd name="T49" fmla="*/ 133 h 381"/>
              <a:gd name="T50" fmla="*/ 15 w 399"/>
              <a:gd name="T51" fmla="*/ 133 h 381"/>
              <a:gd name="T52" fmla="*/ 185 w 399"/>
              <a:gd name="T53" fmla="*/ 11 h 381"/>
              <a:gd name="T54" fmla="*/ 188 w 399"/>
              <a:gd name="T55" fmla="*/ 5 h 381"/>
              <a:gd name="T56" fmla="*/ 199 w 399"/>
              <a:gd name="T57" fmla="*/ 0 h 381"/>
              <a:gd name="T58" fmla="*/ 205 w 399"/>
              <a:gd name="T59" fmla="*/ 1 h 381"/>
              <a:gd name="T60" fmla="*/ 211 w 399"/>
              <a:gd name="T61" fmla="*/ 4 h 381"/>
              <a:gd name="T62" fmla="*/ 214 w 399"/>
              <a:gd name="T63" fmla="*/ 11 h 381"/>
              <a:gd name="T64" fmla="*/ 214 w 399"/>
              <a:gd name="T65" fmla="*/ 11 h 381"/>
              <a:gd name="T66" fmla="*/ 200 w 399"/>
              <a:gd name="T67" fmla="*/ 65 h 381"/>
              <a:gd name="T68" fmla="*/ 172 w 399"/>
              <a:gd name="T69" fmla="*/ 153 h 381"/>
              <a:gd name="T70" fmla="*/ 166 w 399"/>
              <a:gd name="T71" fmla="*/ 161 h 381"/>
              <a:gd name="T72" fmla="*/ 157 w 399"/>
              <a:gd name="T73" fmla="*/ 165 h 381"/>
              <a:gd name="T74" fmla="*/ 139 w 399"/>
              <a:gd name="T75" fmla="*/ 219 h 381"/>
              <a:gd name="T76" fmla="*/ 139 w 399"/>
              <a:gd name="T77" fmla="*/ 219 h 381"/>
              <a:gd name="T78" fmla="*/ 145 w 399"/>
              <a:gd name="T79" fmla="*/ 227 h 381"/>
              <a:gd name="T80" fmla="*/ 145 w 399"/>
              <a:gd name="T81" fmla="*/ 237 h 381"/>
              <a:gd name="T82" fmla="*/ 190 w 399"/>
              <a:gd name="T83" fmla="*/ 270 h 381"/>
              <a:gd name="T84" fmla="*/ 195 w 399"/>
              <a:gd name="T85" fmla="*/ 268 h 381"/>
              <a:gd name="T86" fmla="*/ 205 w 399"/>
              <a:gd name="T87" fmla="*/ 268 h 381"/>
              <a:gd name="T88" fmla="*/ 285 w 399"/>
              <a:gd name="T89" fmla="*/ 325 h 381"/>
              <a:gd name="T90" fmla="*/ 256 w 399"/>
              <a:gd name="T91" fmla="*/ 237 h 381"/>
              <a:gd name="T92" fmla="*/ 255 w 399"/>
              <a:gd name="T93" fmla="*/ 231 h 381"/>
              <a:gd name="T94" fmla="*/ 258 w 399"/>
              <a:gd name="T95" fmla="*/ 223 h 381"/>
              <a:gd name="T96" fmla="*/ 337 w 399"/>
              <a:gd name="T97" fmla="*/ 164 h 381"/>
              <a:gd name="T98" fmla="*/ 245 w 399"/>
              <a:gd name="T99" fmla="*/ 164 h 381"/>
              <a:gd name="T100" fmla="*/ 235 w 399"/>
              <a:gd name="T101" fmla="*/ 162 h 381"/>
              <a:gd name="T102" fmla="*/ 228 w 399"/>
              <a:gd name="T103" fmla="*/ 154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99" h="381">
                <a:moveTo>
                  <a:pt x="214" y="11"/>
                </a:moveTo>
                <a:lnTo>
                  <a:pt x="255" y="133"/>
                </a:lnTo>
                <a:lnTo>
                  <a:pt x="384" y="133"/>
                </a:lnTo>
                <a:lnTo>
                  <a:pt x="384" y="133"/>
                </a:lnTo>
                <a:lnTo>
                  <a:pt x="390" y="135"/>
                </a:lnTo>
                <a:lnTo>
                  <a:pt x="395" y="138"/>
                </a:lnTo>
                <a:lnTo>
                  <a:pt x="398" y="143"/>
                </a:lnTo>
                <a:lnTo>
                  <a:pt x="399" y="149"/>
                </a:lnTo>
                <a:lnTo>
                  <a:pt x="399" y="149"/>
                </a:lnTo>
                <a:lnTo>
                  <a:pt x="399" y="153"/>
                </a:lnTo>
                <a:lnTo>
                  <a:pt x="398" y="156"/>
                </a:lnTo>
                <a:lnTo>
                  <a:pt x="396" y="158"/>
                </a:lnTo>
                <a:lnTo>
                  <a:pt x="394" y="162"/>
                </a:lnTo>
                <a:lnTo>
                  <a:pt x="394" y="162"/>
                </a:lnTo>
                <a:lnTo>
                  <a:pt x="288" y="238"/>
                </a:lnTo>
                <a:lnTo>
                  <a:pt x="328" y="361"/>
                </a:lnTo>
                <a:lnTo>
                  <a:pt x="328" y="361"/>
                </a:lnTo>
                <a:lnTo>
                  <a:pt x="330" y="367"/>
                </a:lnTo>
                <a:lnTo>
                  <a:pt x="327" y="373"/>
                </a:lnTo>
                <a:lnTo>
                  <a:pt x="324" y="377"/>
                </a:lnTo>
                <a:lnTo>
                  <a:pt x="319" y="380"/>
                </a:lnTo>
                <a:lnTo>
                  <a:pt x="319" y="380"/>
                </a:lnTo>
                <a:lnTo>
                  <a:pt x="315" y="381"/>
                </a:lnTo>
                <a:lnTo>
                  <a:pt x="311" y="380"/>
                </a:lnTo>
                <a:lnTo>
                  <a:pt x="308" y="379"/>
                </a:lnTo>
                <a:lnTo>
                  <a:pt x="305" y="378"/>
                </a:lnTo>
                <a:lnTo>
                  <a:pt x="305" y="378"/>
                </a:lnTo>
                <a:lnTo>
                  <a:pt x="200" y="301"/>
                </a:lnTo>
                <a:lnTo>
                  <a:pt x="95" y="378"/>
                </a:lnTo>
                <a:lnTo>
                  <a:pt x="95" y="378"/>
                </a:lnTo>
                <a:lnTo>
                  <a:pt x="89" y="380"/>
                </a:lnTo>
                <a:lnTo>
                  <a:pt x="84" y="380"/>
                </a:lnTo>
                <a:lnTo>
                  <a:pt x="78" y="379"/>
                </a:lnTo>
                <a:lnTo>
                  <a:pt x="74" y="375"/>
                </a:lnTo>
                <a:lnTo>
                  <a:pt x="74" y="375"/>
                </a:lnTo>
                <a:lnTo>
                  <a:pt x="72" y="371"/>
                </a:lnTo>
                <a:lnTo>
                  <a:pt x="71" y="367"/>
                </a:lnTo>
                <a:lnTo>
                  <a:pt x="71" y="364"/>
                </a:lnTo>
                <a:lnTo>
                  <a:pt x="72" y="360"/>
                </a:lnTo>
                <a:lnTo>
                  <a:pt x="112" y="238"/>
                </a:lnTo>
                <a:lnTo>
                  <a:pt x="7" y="162"/>
                </a:lnTo>
                <a:lnTo>
                  <a:pt x="7" y="162"/>
                </a:lnTo>
                <a:lnTo>
                  <a:pt x="2" y="156"/>
                </a:lnTo>
                <a:lnTo>
                  <a:pt x="0" y="151"/>
                </a:lnTo>
                <a:lnTo>
                  <a:pt x="1" y="145"/>
                </a:lnTo>
                <a:lnTo>
                  <a:pt x="3" y="140"/>
                </a:lnTo>
                <a:lnTo>
                  <a:pt x="3" y="140"/>
                </a:lnTo>
                <a:lnTo>
                  <a:pt x="6" y="137"/>
                </a:lnTo>
                <a:lnTo>
                  <a:pt x="9" y="136"/>
                </a:lnTo>
                <a:lnTo>
                  <a:pt x="12" y="133"/>
                </a:lnTo>
                <a:lnTo>
                  <a:pt x="15" y="133"/>
                </a:lnTo>
                <a:lnTo>
                  <a:pt x="15" y="133"/>
                </a:lnTo>
                <a:lnTo>
                  <a:pt x="146" y="133"/>
                </a:lnTo>
                <a:lnTo>
                  <a:pt x="185" y="11"/>
                </a:lnTo>
                <a:lnTo>
                  <a:pt x="185" y="11"/>
                </a:lnTo>
                <a:lnTo>
                  <a:pt x="188" y="5"/>
                </a:lnTo>
                <a:lnTo>
                  <a:pt x="193" y="1"/>
                </a:lnTo>
                <a:lnTo>
                  <a:pt x="199" y="0"/>
                </a:lnTo>
                <a:lnTo>
                  <a:pt x="205" y="1"/>
                </a:lnTo>
                <a:lnTo>
                  <a:pt x="205" y="1"/>
                </a:lnTo>
                <a:lnTo>
                  <a:pt x="208" y="2"/>
                </a:lnTo>
                <a:lnTo>
                  <a:pt x="211" y="4"/>
                </a:lnTo>
                <a:lnTo>
                  <a:pt x="213" y="7"/>
                </a:lnTo>
                <a:lnTo>
                  <a:pt x="214" y="11"/>
                </a:lnTo>
                <a:lnTo>
                  <a:pt x="214" y="11"/>
                </a:lnTo>
                <a:lnTo>
                  <a:pt x="214" y="11"/>
                </a:lnTo>
                <a:close/>
                <a:moveTo>
                  <a:pt x="228" y="154"/>
                </a:moveTo>
                <a:lnTo>
                  <a:pt x="200" y="65"/>
                </a:lnTo>
                <a:lnTo>
                  <a:pt x="172" y="153"/>
                </a:lnTo>
                <a:lnTo>
                  <a:pt x="172" y="153"/>
                </a:lnTo>
                <a:lnTo>
                  <a:pt x="170" y="157"/>
                </a:lnTo>
                <a:lnTo>
                  <a:pt x="166" y="161"/>
                </a:lnTo>
                <a:lnTo>
                  <a:pt x="162" y="164"/>
                </a:lnTo>
                <a:lnTo>
                  <a:pt x="157" y="165"/>
                </a:lnTo>
                <a:lnTo>
                  <a:pt x="63" y="164"/>
                </a:lnTo>
                <a:lnTo>
                  <a:pt x="139" y="219"/>
                </a:lnTo>
                <a:lnTo>
                  <a:pt x="139" y="219"/>
                </a:lnTo>
                <a:lnTo>
                  <a:pt x="139" y="219"/>
                </a:lnTo>
                <a:lnTo>
                  <a:pt x="143" y="223"/>
                </a:lnTo>
                <a:lnTo>
                  <a:pt x="145" y="227"/>
                </a:lnTo>
                <a:lnTo>
                  <a:pt x="145" y="231"/>
                </a:lnTo>
                <a:lnTo>
                  <a:pt x="145" y="237"/>
                </a:lnTo>
                <a:lnTo>
                  <a:pt x="115" y="325"/>
                </a:lnTo>
                <a:lnTo>
                  <a:pt x="190" y="270"/>
                </a:lnTo>
                <a:lnTo>
                  <a:pt x="190" y="270"/>
                </a:lnTo>
                <a:lnTo>
                  <a:pt x="195" y="268"/>
                </a:lnTo>
                <a:lnTo>
                  <a:pt x="199" y="267"/>
                </a:lnTo>
                <a:lnTo>
                  <a:pt x="205" y="268"/>
                </a:lnTo>
                <a:lnTo>
                  <a:pt x="209" y="270"/>
                </a:lnTo>
                <a:lnTo>
                  <a:pt x="285" y="325"/>
                </a:lnTo>
                <a:lnTo>
                  <a:pt x="256" y="237"/>
                </a:lnTo>
                <a:lnTo>
                  <a:pt x="256" y="237"/>
                </a:lnTo>
                <a:lnTo>
                  <a:pt x="256" y="237"/>
                </a:lnTo>
                <a:lnTo>
                  <a:pt x="255" y="231"/>
                </a:lnTo>
                <a:lnTo>
                  <a:pt x="256" y="227"/>
                </a:lnTo>
                <a:lnTo>
                  <a:pt x="258" y="223"/>
                </a:lnTo>
                <a:lnTo>
                  <a:pt x="261" y="219"/>
                </a:lnTo>
                <a:lnTo>
                  <a:pt x="337" y="164"/>
                </a:lnTo>
                <a:lnTo>
                  <a:pt x="245" y="164"/>
                </a:lnTo>
                <a:lnTo>
                  <a:pt x="245" y="164"/>
                </a:lnTo>
                <a:lnTo>
                  <a:pt x="239" y="164"/>
                </a:lnTo>
                <a:lnTo>
                  <a:pt x="235" y="162"/>
                </a:lnTo>
                <a:lnTo>
                  <a:pt x="231" y="158"/>
                </a:lnTo>
                <a:lnTo>
                  <a:pt x="228" y="154"/>
                </a:lnTo>
                <a:lnTo>
                  <a:pt x="228" y="15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CDB4B8E-CD83-4349-8332-A344B8AA2334}"/>
                  </a:ext>
                </a:extLst>
              </p:cNvPr>
              <p:cNvSpPr txBox="1"/>
              <p:nvPr/>
            </p:nvSpPr>
            <p:spPr>
              <a:xfrm>
                <a:off x="1242686" y="4516541"/>
                <a:ext cx="4722070" cy="665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𝛽</m:t>
                          </m:r>
                        </m:den>
                      </m:f>
                      <m:r>
                        <a:rPr lang="en-US" altLang="ko-KR" b="0" i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−2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𝑋</m:t>
                          </m:r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CDB4B8E-CD83-4349-8332-A344B8AA2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686" y="4516541"/>
                <a:ext cx="4722070" cy="6656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직사각형 58">
            <a:extLst>
              <a:ext uri="{FF2B5EF4-FFF2-40B4-BE49-F238E27FC236}">
                <a16:creationId xmlns:a16="http://schemas.microsoft.com/office/drawing/2014/main" id="{F39A61EA-C0B6-4877-94A0-E3EE17FEF5FC}"/>
              </a:ext>
            </a:extLst>
          </p:cNvPr>
          <p:cNvSpPr/>
          <p:nvPr/>
        </p:nvSpPr>
        <p:spPr>
          <a:xfrm>
            <a:off x="1081791" y="4490437"/>
            <a:ext cx="971166" cy="693661"/>
          </a:xfrm>
          <a:prstGeom prst="rect">
            <a:avLst/>
          </a:prstGeom>
          <a:solidFill>
            <a:srgbClr val="C6D9F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Normal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Equation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B1C121-3A19-4BF4-A0F7-E127F52FFC22}"/>
              </a:ext>
            </a:extLst>
          </p:cNvPr>
          <p:cNvSpPr txBox="1"/>
          <p:nvPr/>
        </p:nvSpPr>
        <p:spPr>
          <a:xfrm>
            <a:off x="890650" y="10930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D5570FF3-1977-4D9A-88BD-0F8FECBDEDC0}"/>
              </a:ext>
            </a:extLst>
          </p:cNvPr>
          <p:cNvSpPr/>
          <p:nvPr/>
        </p:nvSpPr>
        <p:spPr>
          <a:xfrm rot="16200000">
            <a:off x="1320108" y="5377467"/>
            <a:ext cx="599128" cy="836571"/>
          </a:xfrm>
          <a:prstGeom prst="downArrow">
            <a:avLst/>
          </a:prstGeom>
          <a:gradFill flip="none" rotWithShape="1">
            <a:gsLst>
              <a:gs pos="0">
                <a:schemeClr val="bg1"/>
              </a:gs>
              <a:gs pos="48000">
                <a:schemeClr val="accent1">
                  <a:lumMod val="40000"/>
                  <a:lumOff val="60000"/>
                </a:schemeClr>
              </a:gs>
              <a:gs pos="7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358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4ED05C-6BCC-4C28-BCE2-9E35C167F5C2}"/>
              </a:ext>
            </a:extLst>
          </p:cNvPr>
          <p:cNvSpPr txBox="1"/>
          <p:nvPr/>
        </p:nvSpPr>
        <p:spPr>
          <a:xfrm>
            <a:off x="539552" y="112474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모수의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추정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최소제곱법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(LSE)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557CAF-CA29-4E13-8480-F4855EA91F62}"/>
              </a:ext>
            </a:extLst>
          </p:cNvPr>
          <p:cNvSpPr txBox="1"/>
          <p:nvPr/>
        </p:nvSpPr>
        <p:spPr>
          <a:xfrm>
            <a:off x="663566" y="1719406"/>
            <a:ext cx="512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Normal Equation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기하학적 해석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81A4743-1B42-40B3-8D0A-A839AB9368F0}"/>
              </a:ext>
            </a:extLst>
          </p:cNvPr>
          <p:cNvSpPr/>
          <p:nvPr/>
        </p:nvSpPr>
        <p:spPr>
          <a:xfrm>
            <a:off x="4415251" y="2267852"/>
            <a:ext cx="1700482" cy="20587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15232DC-BC3A-4373-87CA-F652DB8EBAE5}"/>
                  </a:ext>
                </a:extLst>
              </p:cNvPr>
              <p:cNvSpPr txBox="1"/>
              <p:nvPr/>
            </p:nvSpPr>
            <p:spPr>
              <a:xfrm>
                <a:off x="3827060" y="2369592"/>
                <a:ext cx="2802471" cy="34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1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d>
                        <m:d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𝑋</m:t>
                          </m:r>
                          <m:acc>
                            <m:accPr>
                              <m:chr m:val="̂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acc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15232DC-BC3A-4373-87CA-F652DB8EB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060" y="2369592"/>
                <a:ext cx="2802471" cy="343427"/>
              </a:xfrm>
              <a:prstGeom prst="rect">
                <a:avLst/>
              </a:prstGeom>
              <a:blipFill>
                <a:blip r:embed="rId4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0F62554-BE47-4C85-B061-FD5E41EC63EE}"/>
                  </a:ext>
                </a:extLst>
              </p:cNvPr>
              <p:cNvSpPr txBox="1"/>
              <p:nvPr/>
            </p:nvSpPr>
            <p:spPr>
              <a:xfrm>
                <a:off x="3827059" y="2708336"/>
                <a:ext cx="2802471" cy="342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d>
                        <m:d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𝑋</m:t>
                          </m:r>
                          <m:acc>
                            <m:accPr>
                              <m:chr m:val="̂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acc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0F62554-BE47-4C85-B061-FD5E41EC6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059" y="2708336"/>
                <a:ext cx="2802471" cy="3429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06274D1-935F-42F0-9320-918B137567B2}"/>
                  </a:ext>
                </a:extLst>
              </p:cNvPr>
              <p:cNvSpPr txBox="1"/>
              <p:nvPr/>
            </p:nvSpPr>
            <p:spPr>
              <a:xfrm>
                <a:off x="3854116" y="3868864"/>
                <a:ext cx="2802471" cy="342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𝑝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 </m:t>
                      </m:r>
                      <m:d>
                        <m:d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𝑋</m:t>
                          </m:r>
                          <m:acc>
                            <m:accPr>
                              <m:chr m:val="̂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acc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06274D1-935F-42F0-9320-918B13756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116" y="3868864"/>
                <a:ext cx="2802471" cy="342914"/>
              </a:xfrm>
              <a:prstGeom prst="rect">
                <a:avLst/>
              </a:prstGeom>
              <a:blipFill>
                <a:blip r:embed="rId6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6C8885C-5491-401F-801F-3E033CD1845A}"/>
                  </a:ext>
                </a:extLst>
              </p:cNvPr>
              <p:cNvSpPr txBox="1"/>
              <p:nvPr/>
            </p:nvSpPr>
            <p:spPr>
              <a:xfrm>
                <a:off x="5108870" y="3195592"/>
                <a:ext cx="238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6C8885C-5491-401F-801F-3E033CD18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870" y="3195592"/>
                <a:ext cx="23884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D4E7677-2A29-43E0-97A7-9ECF1B03FD52}"/>
              </a:ext>
            </a:extLst>
          </p:cNvPr>
          <p:cNvSpPr/>
          <p:nvPr/>
        </p:nvSpPr>
        <p:spPr>
          <a:xfrm>
            <a:off x="6926023" y="2267852"/>
            <a:ext cx="1700482" cy="20587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5FB988-2783-4FE5-A0D1-62EDD0D1459F}"/>
                  </a:ext>
                </a:extLst>
              </p:cNvPr>
              <p:cNvSpPr txBox="1"/>
              <p:nvPr/>
            </p:nvSpPr>
            <p:spPr>
              <a:xfrm>
                <a:off x="6337832" y="2369592"/>
                <a:ext cx="2802471" cy="336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1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𝑋</m:t>
                          </m:r>
                          <m:acc>
                            <m:accPr>
                              <m:chr m:val="̂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acc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altLang="ko-KR" sz="1400" b="0" i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=0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5FB988-2783-4FE5-A0D1-62EDD0D14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832" y="2369592"/>
                <a:ext cx="2802471" cy="336695"/>
              </a:xfrm>
              <a:prstGeom prst="rect">
                <a:avLst/>
              </a:prstGeom>
              <a:blipFill>
                <a:blip r:embed="rId8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16B363D-4EF3-4B57-9182-01A7209D3BF7}"/>
                  </a:ext>
                </a:extLst>
              </p:cNvPr>
              <p:cNvSpPr txBox="1"/>
              <p:nvPr/>
            </p:nvSpPr>
            <p:spPr>
              <a:xfrm>
                <a:off x="6337831" y="2708336"/>
                <a:ext cx="2802471" cy="342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𝑋</m:t>
                          </m:r>
                          <m:acc>
                            <m:accPr>
                              <m:chr m:val="̂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acc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altLang="ko-KR" sz="1400" b="0" i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=0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16B363D-4EF3-4B57-9182-01A7209D3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831" y="2708336"/>
                <a:ext cx="2802471" cy="3429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2251FF2-5E24-48D1-B025-AFF0E6318FFB}"/>
                  </a:ext>
                </a:extLst>
              </p:cNvPr>
              <p:cNvSpPr txBox="1"/>
              <p:nvPr/>
            </p:nvSpPr>
            <p:spPr>
              <a:xfrm>
                <a:off x="6364888" y="3868864"/>
                <a:ext cx="2802471" cy="342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𝑝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𝑋</m:t>
                          </m:r>
                          <m:acc>
                            <m:accPr>
                              <m:chr m:val="̂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acc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altLang="ko-KR" sz="1400" b="0" i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=0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2251FF2-5E24-48D1-B025-AFF0E6318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888" y="3868864"/>
                <a:ext cx="2802471" cy="342914"/>
              </a:xfrm>
              <a:prstGeom prst="rect">
                <a:avLst/>
              </a:prstGeom>
              <a:blipFill>
                <a:blip r:embed="rId10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04A219F-77ED-4E31-943C-F7061C9B3B35}"/>
                  </a:ext>
                </a:extLst>
              </p:cNvPr>
              <p:cNvSpPr txBox="1"/>
              <p:nvPr/>
            </p:nvSpPr>
            <p:spPr>
              <a:xfrm>
                <a:off x="7619642" y="3195592"/>
                <a:ext cx="238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04A219F-77ED-4E31-943C-F7061C9B3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642" y="3195592"/>
                <a:ext cx="23884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그룹 31">
            <a:extLst>
              <a:ext uri="{FF2B5EF4-FFF2-40B4-BE49-F238E27FC236}">
                <a16:creationId xmlns:a16="http://schemas.microsoft.com/office/drawing/2014/main" id="{79E08959-19CF-47E1-9B29-4729B9993653}"/>
              </a:ext>
            </a:extLst>
          </p:cNvPr>
          <p:cNvGrpSpPr/>
          <p:nvPr/>
        </p:nvGrpSpPr>
        <p:grpSpPr>
          <a:xfrm>
            <a:off x="428461" y="2300399"/>
            <a:ext cx="4046944" cy="1792031"/>
            <a:chOff x="617532" y="2230316"/>
            <a:chExt cx="4046944" cy="1792031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812B458-B854-4897-BC39-CF811BCCC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17532" y="2230316"/>
              <a:ext cx="3717354" cy="1792031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DC4F28F-780B-4A72-B92E-AAF2F0C2717C}"/>
                </a:ext>
              </a:extLst>
            </p:cNvPr>
            <p:cNvSpPr/>
            <p:nvPr/>
          </p:nvSpPr>
          <p:spPr>
            <a:xfrm>
              <a:off x="2399969" y="2380873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DA94626-3F5F-4041-AE10-9C9D26D9B882}"/>
                </a:ext>
              </a:extLst>
            </p:cNvPr>
            <p:cNvSpPr/>
            <p:nvPr/>
          </p:nvSpPr>
          <p:spPr>
            <a:xfrm>
              <a:off x="2902894" y="3406632"/>
              <a:ext cx="648072" cy="216024"/>
            </a:xfrm>
            <a:prstGeom prst="rect">
              <a:avLst/>
            </a:prstGeom>
            <a:solidFill>
              <a:srgbClr val="99C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931D55B-8889-4FC4-A4C5-538ABE1802F4}"/>
                </a:ext>
              </a:extLst>
            </p:cNvPr>
            <p:cNvSpPr/>
            <p:nvPr/>
          </p:nvSpPr>
          <p:spPr>
            <a:xfrm>
              <a:off x="2196402" y="3714512"/>
              <a:ext cx="648072" cy="216024"/>
            </a:xfrm>
            <a:prstGeom prst="rect">
              <a:avLst/>
            </a:prstGeom>
            <a:solidFill>
              <a:srgbClr val="99C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4C4386B-E492-4C3E-B35F-7DFAC1BE0F80}"/>
                    </a:ext>
                  </a:extLst>
                </p:cNvPr>
                <p:cNvSpPr txBox="1"/>
                <p:nvPr/>
              </p:nvSpPr>
              <p:spPr>
                <a:xfrm>
                  <a:off x="2224354" y="2325691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4C4386B-E492-4C3E-B35F-7DFAC1BE0F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354" y="2325691"/>
                  <a:ext cx="432048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B2262A3-D1D0-45FA-A3B9-3F98FC6D862B}"/>
                </a:ext>
              </a:extLst>
            </p:cNvPr>
            <p:cNvSpPr/>
            <p:nvPr/>
          </p:nvSpPr>
          <p:spPr>
            <a:xfrm>
              <a:off x="3143575" y="3446439"/>
              <a:ext cx="648072" cy="216024"/>
            </a:xfrm>
            <a:prstGeom prst="rect">
              <a:avLst/>
            </a:prstGeom>
            <a:solidFill>
              <a:srgbClr val="99C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0CC083B-A604-4E50-BFE0-D85C4A7AFA0B}"/>
                </a:ext>
              </a:extLst>
            </p:cNvPr>
            <p:cNvSpPr/>
            <p:nvPr/>
          </p:nvSpPr>
          <p:spPr>
            <a:xfrm>
              <a:off x="2941608" y="3693744"/>
              <a:ext cx="648072" cy="216024"/>
            </a:xfrm>
            <a:prstGeom prst="rect">
              <a:avLst/>
            </a:prstGeom>
            <a:solidFill>
              <a:srgbClr val="99C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9577BA-ABC7-4CBF-BC99-E87CF995A630}"/>
                </a:ext>
              </a:extLst>
            </p:cNvPr>
            <p:cNvSpPr txBox="1"/>
            <p:nvPr/>
          </p:nvSpPr>
          <p:spPr>
            <a:xfrm>
              <a:off x="2980119" y="3646095"/>
              <a:ext cx="1141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Col(X)</a:t>
              </a:r>
              <a:endPara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D33F08BB-0FE0-499A-8F2F-CF3E16C2B9DC}"/>
                </a:ext>
              </a:extLst>
            </p:cNvPr>
            <p:cNvCxnSpPr/>
            <p:nvPr/>
          </p:nvCxnSpPr>
          <p:spPr>
            <a:xfrm flipV="1">
              <a:off x="2692233" y="2526468"/>
              <a:ext cx="1099414" cy="4680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73BEA6D-C350-40C0-8FEE-DD3F1EFA3215}"/>
                    </a:ext>
                  </a:extLst>
                </p:cNvPr>
                <p:cNvSpPr txBox="1"/>
                <p:nvPr/>
              </p:nvSpPr>
              <p:spPr>
                <a:xfrm>
                  <a:off x="3578515" y="2304194"/>
                  <a:ext cx="10859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73BEA6D-C350-40C0-8FEE-DD3F1EFA32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8515" y="2304194"/>
                  <a:ext cx="1085961" cy="369332"/>
                </a:xfrm>
                <a:prstGeom prst="rect">
                  <a:avLst/>
                </a:prstGeom>
                <a:blipFill>
                  <a:blip r:embed="rId15"/>
                  <a:stretch>
                    <a:fillRect t="-3279" r="-10112" b="-81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39A06D1-B2DD-47CD-911D-F2F6B307D702}"/>
                </a:ext>
              </a:extLst>
            </p:cNvPr>
            <p:cNvSpPr/>
            <p:nvPr/>
          </p:nvSpPr>
          <p:spPr>
            <a:xfrm>
              <a:off x="2754986" y="3406247"/>
              <a:ext cx="648072" cy="216024"/>
            </a:xfrm>
            <a:prstGeom prst="rect">
              <a:avLst/>
            </a:prstGeom>
            <a:solidFill>
              <a:srgbClr val="99C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2A956D1-B720-4768-98B7-544C5598E098}"/>
                    </a:ext>
                  </a:extLst>
                </p:cNvPr>
                <p:cNvSpPr txBox="1"/>
                <p:nvPr/>
              </p:nvSpPr>
              <p:spPr>
                <a:xfrm>
                  <a:off x="2615993" y="3266512"/>
                  <a:ext cx="1085961" cy="3843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2A956D1-B720-4768-98B7-544C5598E0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5993" y="3266512"/>
                  <a:ext cx="1085961" cy="384336"/>
                </a:xfrm>
                <a:prstGeom prst="rect">
                  <a:avLst/>
                </a:prstGeom>
                <a:blipFill>
                  <a:blip r:embed="rId16"/>
                  <a:stretch>
                    <a:fillRect t="-6349" r="-8989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2382C69-2B8E-4C06-9467-6E4F4EBEB6A2}"/>
                </a:ext>
              </a:extLst>
            </p:cNvPr>
            <p:cNvSpPr/>
            <p:nvPr/>
          </p:nvSpPr>
          <p:spPr>
            <a:xfrm>
              <a:off x="1214685" y="3451712"/>
              <a:ext cx="144017" cy="216025"/>
            </a:xfrm>
            <a:prstGeom prst="rect">
              <a:avLst/>
            </a:prstGeom>
            <a:solidFill>
              <a:srgbClr val="99C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6530E97D-8A63-48D5-A58A-51122D5E179A}"/>
              </a:ext>
            </a:extLst>
          </p:cNvPr>
          <p:cNvSpPr txBox="1"/>
          <p:nvPr/>
        </p:nvSpPr>
        <p:spPr>
          <a:xfrm>
            <a:off x="890650" y="10930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7264603-1ECB-4087-995C-A93782F237A4}"/>
                  </a:ext>
                </a:extLst>
              </p:cNvPr>
              <p:cNvSpPr txBox="1"/>
              <p:nvPr/>
            </p:nvSpPr>
            <p:spPr>
              <a:xfrm>
                <a:off x="2254963" y="5826551"/>
                <a:ext cx="4722070" cy="406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𝑋</m:t>
                          </m:r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7264603-1ECB-4087-995C-A93782F23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963" y="5826551"/>
                <a:ext cx="4722070" cy="406586"/>
              </a:xfrm>
              <a:prstGeom prst="rect">
                <a:avLst/>
              </a:prstGeom>
              <a:blipFill>
                <a:blip r:embed="rId17"/>
                <a:stretch>
                  <a:fillRect t="-6061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그룹 45">
            <a:extLst>
              <a:ext uri="{FF2B5EF4-FFF2-40B4-BE49-F238E27FC236}">
                <a16:creationId xmlns:a16="http://schemas.microsoft.com/office/drawing/2014/main" id="{BDC0E770-8093-48F6-BA7E-220D65DB650E}"/>
              </a:ext>
            </a:extLst>
          </p:cNvPr>
          <p:cNvGrpSpPr/>
          <p:nvPr/>
        </p:nvGrpSpPr>
        <p:grpSpPr>
          <a:xfrm>
            <a:off x="1455773" y="5644823"/>
            <a:ext cx="6304462" cy="770042"/>
            <a:chOff x="611560" y="2204864"/>
            <a:chExt cx="7920880" cy="1800200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DE07FD53-895F-4D64-93EA-8DFB6DF7EC3C}"/>
                </a:ext>
              </a:extLst>
            </p:cNvPr>
            <p:cNvGrpSpPr/>
            <p:nvPr/>
          </p:nvGrpSpPr>
          <p:grpSpPr>
            <a:xfrm>
              <a:off x="611560" y="2204864"/>
              <a:ext cx="7920880" cy="1800200"/>
              <a:chOff x="611560" y="2204864"/>
              <a:chExt cx="7920880" cy="1800200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03E68BCF-92F4-47E1-B012-FC8283E43ADA}"/>
                  </a:ext>
                </a:extLst>
              </p:cNvPr>
              <p:cNvSpPr/>
              <p:nvPr/>
            </p:nvSpPr>
            <p:spPr>
              <a:xfrm>
                <a:off x="611560" y="2204864"/>
                <a:ext cx="7920880" cy="180020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C16DBC0A-8D90-4EEB-A8F8-2D0C353BD3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608" y="2214291"/>
                <a:ext cx="1368152" cy="0"/>
              </a:xfrm>
              <a:prstGeom prst="line">
                <a:avLst/>
              </a:prstGeom>
              <a:ln w="349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ADFDB574-0279-4E1F-8D27-63F4E6FC4D5B}"/>
                </a:ext>
              </a:extLst>
            </p:cNvPr>
            <p:cNvCxnSpPr>
              <a:cxnSpLocks/>
            </p:cNvCxnSpPr>
            <p:nvPr/>
          </p:nvCxnSpPr>
          <p:spPr>
            <a:xfrm>
              <a:off x="6876256" y="4005064"/>
              <a:ext cx="1296144" cy="0"/>
            </a:xfrm>
            <a:prstGeom prst="line">
              <a:avLst/>
            </a:prstGeom>
            <a:ln w="349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1DD317C-BDFA-4381-BF13-3C3F1985AEED}"/>
                  </a:ext>
                </a:extLst>
              </p:cNvPr>
              <p:cNvSpPr txBox="1"/>
              <p:nvPr/>
            </p:nvSpPr>
            <p:spPr>
              <a:xfrm>
                <a:off x="690645" y="4487314"/>
                <a:ext cx="7947085" cy="881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를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𝐶𝑜𝑙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 </a:t>
                </a:r>
                <a:r>
                  <a:rPr lang="ko-KR" altLang="en-US" dirty="0" err="1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프로젝션</a:t>
                </a:r>
                <a:r>
                  <a:rPr lang="ko-KR" altLang="en-US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시킨 것이기 때문에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en-US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𝐶𝑜𝑙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ko-KR" altLang="en-US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 </a:t>
                </a:r>
                <a:r>
                  <a:rPr lang="ko-KR" altLang="en-US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solidFill>
                      <a:srgbClr val="912E2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수직</a:t>
                </a:r>
                <a:r>
                  <a:rPr lang="ko-KR" altLang="en-US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1DD317C-BDFA-4381-BF13-3C3F1985A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45" y="4487314"/>
                <a:ext cx="7947085" cy="881973"/>
              </a:xfrm>
              <a:prstGeom prst="rect">
                <a:avLst/>
              </a:prstGeom>
              <a:blipFill>
                <a:blip r:embed="rId18"/>
                <a:stretch>
                  <a:fillRect b="-20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C3026355-2140-46B8-82D3-AB14DBC12ABB}"/>
              </a:ext>
            </a:extLst>
          </p:cNvPr>
          <p:cNvSpPr/>
          <p:nvPr/>
        </p:nvSpPr>
        <p:spPr>
          <a:xfrm rot="16200000">
            <a:off x="6228465" y="3000813"/>
            <a:ext cx="592305" cy="592866"/>
          </a:xfrm>
          <a:prstGeom prst="downArrow">
            <a:avLst/>
          </a:prstGeom>
          <a:gradFill>
            <a:gsLst>
              <a:gs pos="0">
                <a:schemeClr val="bg1"/>
              </a:gs>
              <a:gs pos="38000">
                <a:schemeClr val="bg1">
                  <a:lumMod val="95000"/>
                </a:schemeClr>
              </a:gs>
              <a:gs pos="6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681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863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AD4ED05C-6BCC-4C28-BCE2-9E35C167F5C2}"/>
              </a:ext>
            </a:extLst>
          </p:cNvPr>
          <p:cNvSpPr txBox="1"/>
          <p:nvPr/>
        </p:nvSpPr>
        <p:spPr>
          <a:xfrm>
            <a:off x="539552" y="112474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모수의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추정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최소제곱법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(LSE)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557CAF-CA29-4E13-8480-F4855EA91F62}"/>
              </a:ext>
            </a:extLst>
          </p:cNvPr>
          <p:cNvSpPr txBox="1"/>
          <p:nvPr/>
        </p:nvSpPr>
        <p:spPr>
          <a:xfrm>
            <a:off x="663566" y="1719406"/>
            <a:ext cx="512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Normal Equation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기하학적 해석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AF3AAEA-FA0A-43B1-90CA-149C47D52CD2}"/>
                  </a:ext>
                </a:extLst>
              </p:cNvPr>
              <p:cNvSpPr txBox="1"/>
              <p:nvPr/>
            </p:nvSpPr>
            <p:spPr>
              <a:xfrm>
                <a:off x="79343" y="4589224"/>
                <a:ext cx="4722070" cy="406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𝑋</m:t>
                          </m:r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=0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AF3AAEA-FA0A-43B1-90CA-149C47D52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3" y="4589224"/>
                <a:ext cx="4722070" cy="406586"/>
              </a:xfrm>
              <a:prstGeom prst="rect">
                <a:avLst/>
              </a:prstGeom>
              <a:blipFill>
                <a:blip r:embed="rId3"/>
                <a:stretch>
                  <a:fillRect t="-5970"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81A4743-1B42-40B3-8D0A-A839AB9368F0}"/>
              </a:ext>
            </a:extLst>
          </p:cNvPr>
          <p:cNvSpPr/>
          <p:nvPr/>
        </p:nvSpPr>
        <p:spPr>
          <a:xfrm>
            <a:off x="4604322" y="2197769"/>
            <a:ext cx="1700482" cy="20587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15232DC-BC3A-4373-87CA-F652DB8EBAE5}"/>
                  </a:ext>
                </a:extLst>
              </p:cNvPr>
              <p:cNvSpPr txBox="1"/>
              <p:nvPr/>
            </p:nvSpPr>
            <p:spPr>
              <a:xfrm>
                <a:off x="4016131" y="2299509"/>
                <a:ext cx="2802471" cy="34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1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d>
                        <m:d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𝑋</m:t>
                          </m:r>
                          <m:acc>
                            <m:accPr>
                              <m:chr m:val="̂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acc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15232DC-BC3A-4373-87CA-F652DB8EB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131" y="2299509"/>
                <a:ext cx="2802471" cy="3434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0F62554-BE47-4C85-B061-FD5E41EC63EE}"/>
                  </a:ext>
                </a:extLst>
              </p:cNvPr>
              <p:cNvSpPr txBox="1"/>
              <p:nvPr/>
            </p:nvSpPr>
            <p:spPr>
              <a:xfrm>
                <a:off x="4016130" y="2638253"/>
                <a:ext cx="2802471" cy="342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d>
                        <m:d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𝑋</m:t>
                          </m:r>
                          <m:acc>
                            <m:accPr>
                              <m:chr m:val="̂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acc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0F62554-BE47-4C85-B061-FD5E41EC6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130" y="2638253"/>
                <a:ext cx="2802471" cy="342914"/>
              </a:xfrm>
              <a:prstGeom prst="rect">
                <a:avLst/>
              </a:prstGeom>
              <a:blipFill>
                <a:blip r:embed="rId5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06274D1-935F-42F0-9320-918B137567B2}"/>
                  </a:ext>
                </a:extLst>
              </p:cNvPr>
              <p:cNvSpPr txBox="1"/>
              <p:nvPr/>
            </p:nvSpPr>
            <p:spPr>
              <a:xfrm>
                <a:off x="4043187" y="3798781"/>
                <a:ext cx="2802471" cy="342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𝑝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 </m:t>
                      </m:r>
                      <m:d>
                        <m:d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𝑋</m:t>
                          </m:r>
                          <m:acc>
                            <m:accPr>
                              <m:chr m:val="̂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acc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06274D1-935F-42F0-9320-918B13756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187" y="3798781"/>
                <a:ext cx="2802471" cy="342914"/>
              </a:xfrm>
              <a:prstGeom prst="rect">
                <a:avLst/>
              </a:prstGeom>
              <a:blipFill>
                <a:blip r:embed="rId6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6C8885C-5491-401F-801F-3E033CD1845A}"/>
                  </a:ext>
                </a:extLst>
              </p:cNvPr>
              <p:cNvSpPr txBox="1"/>
              <p:nvPr/>
            </p:nvSpPr>
            <p:spPr>
              <a:xfrm>
                <a:off x="5297941" y="3125509"/>
                <a:ext cx="238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6C8885C-5491-401F-801F-3E033CD18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941" y="3125509"/>
                <a:ext cx="23884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D4E7677-2A29-43E0-97A7-9ECF1B03FD52}"/>
              </a:ext>
            </a:extLst>
          </p:cNvPr>
          <p:cNvSpPr/>
          <p:nvPr/>
        </p:nvSpPr>
        <p:spPr>
          <a:xfrm>
            <a:off x="7115094" y="2197769"/>
            <a:ext cx="1700482" cy="20587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5FB988-2783-4FE5-A0D1-62EDD0D1459F}"/>
                  </a:ext>
                </a:extLst>
              </p:cNvPr>
              <p:cNvSpPr txBox="1"/>
              <p:nvPr/>
            </p:nvSpPr>
            <p:spPr>
              <a:xfrm>
                <a:off x="6526903" y="2299509"/>
                <a:ext cx="2802471" cy="336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1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𝑋</m:t>
                          </m:r>
                          <m:acc>
                            <m:accPr>
                              <m:chr m:val="̂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acc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altLang="ko-KR" sz="1400" b="0" i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=0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5FB988-2783-4FE5-A0D1-62EDD0D14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903" y="2299509"/>
                <a:ext cx="2802471" cy="336695"/>
              </a:xfrm>
              <a:prstGeom prst="rect">
                <a:avLst/>
              </a:prstGeom>
              <a:blipFill>
                <a:blip r:embed="rId8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16B363D-4EF3-4B57-9182-01A7209D3BF7}"/>
                  </a:ext>
                </a:extLst>
              </p:cNvPr>
              <p:cNvSpPr txBox="1"/>
              <p:nvPr/>
            </p:nvSpPr>
            <p:spPr>
              <a:xfrm>
                <a:off x="6526902" y="2638253"/>
                <a:ext cx="2802471" cy="342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𝑋</m:t>
                          </m:r>
                          <m:acc>
                            <m:accPr>
                              <m:chr m:val="̂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acc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altLang="ko-KR" sz="1400" b="0" i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=0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16B363D-4EF3-4B57-9182-01A7209D3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902" y="2638253"/>
                <a:ext cx="2802471" cy="342914"/>
              </a:xfrm>
              <a:prstGeom prst="rect">
                <a:avLst/>
              </a:prstGeom>
              <a:blipFill>
                <a:blip r:embed="rId9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2251FF2-5E24-48D1-B025-AFF0E6318FFB}"/>
                  </a:ext>
                </a:extLst>
              </p:cNvPr>
              <p:cNvSpPr txBox="1"/>
              <p:nvPr/>
            </p:nvSpPr>
            <p:spPr>
              <a:xfrm>
                <a:off x="6553959" y="3798781"/>
                <a:ext cx="2802471" cy="342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𝑝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𝑋</m:t>
                          </m:r>
                          <m:acc>
                            <m:accPr>
                              <m:chr m:val="̂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acc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altLang="ko-KR" sz="1400" b="0" i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=0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2251FF2-5E24-48D1-B025-AFF0E6318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959" y="3798781"/>
                <a:ext cx="2802471" cy="342914"/>
              </a:xfrm>
              <a:prstGeom prst="rect">
                <a:avLst/>
              </a:prstGeom>
              <a:blipFill>
                <a:blip r:embed="rId10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04A219F-77ED-4E31-943C-F7061C9B3B35}"/>
                  </a:ext>
                </a:extLst>
              </p:cNvPr>
              <p:cNvSpPr txBox="1"/>
              <p:nvPr/>
            </p:nvSpPr>
            <p:spPr>
              <a:xfrm>
                <a:off x="7808713" y="3125509"/>
                <a:ext cx="238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04A219F-77ED-4E31-943C-F7061C9B3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713" y="3125509"/>
                <a:ext cx="23884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A3358B42-F3AE-4FE2-B4C2-0F6EA28FBDBD}"/>
              </a:ext>
            </a:extLst>
          </p:cNvPr>
          <p:cNvSpPr/>
          <p:nvPr/>
        </p:nvSpPr>
        <p:spPr>
          <a:xfrm>
            <a:off x="6433727" y="2943768"/>
            <a:ext cx="571116" cy="479383"/>
          </a:xfrm>
          <a:prstGeom prst="rightArrow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BC36726F-3BE4-47C0-9937-7DD960C55CBB}"/>
              </a:ext>
            </a:extLst>
          </p:cNvPr>
          <p:cNvSpPr/>
          <p:nvPr/>
        </p:nvSpPr>
        <p:spPr>
          <a:xfrm>
            <a:off x="629204" y="4584628"/>
            <a:ext cx="836570" cy="432048"/>
          </a:xfrm>
          <a:prstGeom prst="rightArrow">
            <a:avLst/>
          </a:prstGeom>
          <a:solidFill>
            <a:schemeClr val="bg1"/>
          </a:solidFill>
          <a:ln>
            <a:solidFill>
              <a:srgbClr val="C6D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7176CF7-AE6E-430B-9E9C-E2EF58EFA250}"/>
                  </a:ext>
                </a:extLst>
              </p:cNvPr>
              <p:cNvSpPr txBox="1"/>
              <p:nvPr/>
            </p:nvSpPr>
            <p:spPr>
              <a:xfrm>
                <a:off x="336233" y="5351060"/>
                <a:ext cx="6731442" cy="384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acc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𝐿𝑆𝐸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𝑋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𝑌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       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when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 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exists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7176CF7-AE6E-430B-9E9C-E2EF58EFA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33" y="5351060"/>
                <a:ext cx="6731442" cy="384336"/>
              </a:xfrm>
              <a:prstGeom prst="rect">
                <a:avLst/>
              </a:prstGeom>
              <a:blipFill>
                <a:blip r:embed="rId12"/>
                <a:stretch>
                  <a:fillRect t="-952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그룹 31">
            <a:extLst>
              <a:ext uri="{FF2B5EF4-FFF2-40B4-BE49-F238E27FC236}">
                <a16:creationId xmlns:a16="http://schemas.microsoft.com/office/drawing/2014/main" id="{79E08959-19CF-47E1-9B29-4729B9993653}"/>
              </a:ext>
            </a:extLst>
          </p:cNvPr>
          <p:cNvGrpSpPr/>
          <p:nvPr/>
        </p:nvGrpSpPr>
        <p:grpSpPr>
          <a:xfrm>
            <a:off x="617532" y="2230316"/>
            <a:ext cx="4046944" cy="1792031"/>
            <a:chOff x="617532" y="2230316"/>
            <a:chExt cx="4046944" cy="1792031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812B458-B854-4897-BC39-CF811BCCC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17532" y="2230316"/>
              <a:ext cx="3717354" cy="1792031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DC4F28F-780B-4A72-B92E-AAF2F0C2717C}"/>
                </a:ext>
              </a:extLst>
            </p:cNvPr>
            <p:cNvSpPr/>
            <p:nvPr/>
          </p:nvSpPr>
          <p:spPr>
            <a:xfrm>
              <a:off x="2399969" y="2380873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DA94626-3F5F-4041-AE10-9C9D26D9B882}"/>
                </a:ext>
              </a:extLst>
            </p:cNvPr>
            <p:cNvSpPr/>
            <p:nvPr/>
          </p:nvSpPr>
          <p:spPr>
            <a:xfrm>
              <a:off x="2902894" y="3406632"/>
              <a:ext cx="648072" cy="216024"/>
            </a:xfrm>
            <a:prstGeom prst="rect">
              <a:avLst/>
            </a:prstGeom>
            <a:solidFill>
              <a:srgbClr val="99C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931D55B-8889-4FC4-A4C5-538ABE1802F4}"/>
                </a:ext>
              </a:extLst>
            </p:cNvPr>
            <p:cNvSpPr/>
            <p:nvPr/>
          </p:nvSpPr>
          <p:spPr>
            <a:xfrm>
              <a:off x="2196402" y="3714512"/>
              <a:ext cx="648072" cy="216024"/>
            </a:xfrm>
            <a:prstGeom prst="rect">
              <a:avLst/>
            </a:prstGeom>
            <a:solidFill>
              <a:srgbClr val="99C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4C4386B-E492-4C3E-B35F-7DFAC1BE0F80}"/>
                    </a:ext>
                  </a:extLst>
                </p:cNvPr>
                <p:cNvSpPr txBox="1"/>
                <p:nvPr/>
              </p:nvSpPr>
              <p:spPr>
                <a:xfrm>
                  <a:off x="2224354" y="2325691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4C4386B-E492-4C3E-B35F-7DFAC1BE0F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354" y="2325691"/>
                  <a:ext cx="432048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B2262A3-D1D0-45FA-A3B9-3F98FC6D862B}"/>
                </a:ext>
              </a:extLst>
            </p:cNvPr>
            <p:cNvSpPr/>
            <p:nvPr/>
          </p:nvSpPr>
          <p:spPr>
            <a:xfrm>
              <a:off x="3143575" y="3446439"/>
              <a:ext cx="648072" cy="216024"/>
            </a:xfrm>
            <a:prstGeom prst="rect">
              <a:avLst/>
            </a:prstGeom>
            <a:solidFill>
              <a:srgbClr val="99C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0CC083B-A604-4E50-BFE0-D85C4A7AFA0B}"/>
                </a:ext>
              </a:extLst>
            </p:cNvPr>
            <p:cNvSpPr/>
            <p:nvPr/>
          </p:nvSpPr>
          <p:spPr>
            <a:xfrm>
              <a:off x="2941608" y="3693744"/>
              <a:ext cx="648072" cy="216024"/>
            </a:xfrm>
            <a:prstGeom prst="rect">
              <a:avLst/>
            </a:prstGeom>
            <a:solidFill>
              <a:srgbClr val="99C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9577BA-ABC7-4CBF-BC99-E87CF995A630}"/>
                </a:ext>
              </a:extLst>
            </p:cNvPr>
            <p:cNvSpPr txBox="1"/>
            <p:nvPr/>
          </p:nvSpPr>
          <p:spPr>
            <a:xfrm>
              <a:off x="2980119" y="3646095"/>
              <a:ext cx="1141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Col(X)</a:t>
              </a:r>
              <a:endPara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D33F08BB-0FE0-499A-8F2F-CF3E16C2B9DC}"/>
                </a:ext>
              </a:extLst>
            </p:cNvPr>
            <p:cNvCxnSpPr/>
            <p:nvPr/>
          </p:nvCxnSpPr>
          <p:spPr>
            <a:xfrm flipV="1">
              <a:off x="2692233" y="2526468"/>
              <a:ext cx="1099414" cy="4680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73BEA6D-C350-40C0-8FEE-DD3F1EFA3215}"/>
                    </a:ext>
                  </a:extLst>
                </p:cNvPr>
                <p:cNvSpPr txBox="1"/>
                <p:nvPr/>
              </p:nvSpPr>
              <p:spPr>
                <a:xfrm>
                  <a:off x="3578515" y="2304194"/>
                  <a:ext cx="10859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73BEA6D-C350-40C0-8FEE-DD3F1EFA32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8515" y="2304194"/>
                  <a:ext cx="1085961" cy="369332"/>
                </a:xfrm>
                <a:prstGeom prst="rect">
                  <a:avLst/>
                </a:prstGeom>
                <a:blipFill>
                  <a:blip r:embed="rId15"/>
                  <a:stretch>
                    <a:fillRect t="-3279" r="-10112" b="-81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39A06D1-B2DD-47CD-911D-F2F6B307D702}"/>
                </a:ext>
              </a:extLst>
            </p:cNvPr>
            <p:cNvSpPr/>
            <p:nvPr/>
          </p:nvSpPr>
          <p:spPr>
            <a:xfrm>
              <a:off x="2754986" y="3406247"/>
              <a:ext cx="648072" cy="216024"/>
            </a:xfrm>
            <a:prstGeom prst="rect">
              <a:avLst/>
            </a:prstGeom>
            <a:solidFill>
              <a:srgbClr val="99C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2A956D1-B720-4768-98B7-544C5598E098}"/>
                    </a:ext>
                  </a:extLst>
                </p:cNvPr>
                <p:cNvSpPr txBox="1"/>
                <p:nvPr/>
              </p:nvSpPr>
              <p:spPr>
                <a:xfrm>
                  <a:off x="2615993" y="3266512"/>
                  <a:ext cx="1085961" cy="3843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2A956D1-B720-4768-98B7-544C5598E0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5993" y="3266512"/>
                  <a:ext cx="1085961" cy="384336"/>
                </a:xfrm>
                <a:prstGeom prst="rect">
                  <a:avLst/>
                </a:prstGeom>
                <a:blipFill>
                  <a:blip r:embed="rId16"/>
                  <a:stretch>
                    <a:fillRect t="-6349" r="-8989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2382C69-2B8E-4C06-9467-6E4F4EBEB6A2}"/>
                </a:ext>
              </a:extLst>
            </p:cNvPr>
            <p:cNvSpPr/>
            <p:nvPr/>
          </p:nvSpPr>
          <p:spPr>
            <a:xfrm>
              <a:off x="1214685" y="3451712"/>
              <a:ext cx="144017" cy="216025"/>
            </a:xfrm>
            <a:prstGeom prst="rect">
              <a:avLst/>
            </a:prstGeom>
            <a:solidFill>
              <a:srgbClr val="99C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1C01AE-000E-485B-AA55-10929C21CC14}"/>
              </a:ext>
            </a:extLst>
          </p:cNvPr>
          <p:cNvSpPr/>
          <p:nvPr/>
        </p:nvSpPr>
        <p:spPr>
          <a:xfrm>
            <a:off x="0" y="1494075"/>
            <a:ext cx="9144000" cy="4409486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53611-8B3D-4267-9181-46E1827C9564}"/>
              </a:ext>
            </a:extLst>
          </p:cNvPr>
          <p:cNvSpPr txBox="1"/>
          <p:nvPr/>
        </p:nvSpPr>
        <p:spPr>
          <a:xfrm>
            <a:off x="1955228" y="2665787"/>
            <a:ext cx="5688632" cy="1147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rgbClr val="912E2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정규분포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가정 하에서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최소제곱법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최대가능도추정법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결과는 동일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DAC5015-6743-45FF-BA23-4B4621F4DB31}"/>
                  </a:ext>
                </a:extLst>
              </p:cNvPr>
              <p:cNvSpPr txBox="1"/>
              <p:nvPr/>
            </p:nvSpPr>
            <p:spPr>
              <a:xfrm>
                <a:off x="1433823" y="4370972"/>
                <a:ext cx="6731442" cy="546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accPr>
                            <m:e>
                              <m:r>
                                <a:rPr lang="ko-KR" altLang="en-US" sz="2800" b="0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𝐿𝑆𝐸</m:t>
                          </m:r>
                        </m:sup>
                      </m:sSup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acc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𝑀𝐿𝐸</m:t>
                          </m:r>
                        </m:sup>
                      </m:sSup>
                    </m:oMath>
                  </m:oMathPara>
                </a14:m>
                <a:endParaRPr lang="ko-KR" altLang="en-US" sz="28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DAC5015-6743-45FF-BA23-4B4621F4D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823" y="4370972"/>
                <a:ext cx="6731442" cy="54656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AED80DC5-F1F9-4DAE-92D2-4AC6646BE93C}"/>
              </a:ext>
            </a:extLst>
          </p:cNvPr>
          <p:cNvSpPr txBox="1"/>
          <p:nvPr/>
        </p:nvSpPr>
        <p:spPr>
          <a:xfrm>
            <a:off x="890650" y="10930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3131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22">
            <a:extLst>
              <a:ext uri="{FF2B5EF4-FFF2-40B4-BE49-F238E27FC236}">
                <a16:creationId xmlns:a16="http://schemas.microsoft.com/office/drawing/2014/main" id="{1AEA1AF5-C125-46A2-BD52-F19A65B92918}"/>
              </a:ext>
            </a:extLst>
          </p:cNvPr>
          <p:cNvSpPr/>
          <p:nvPr/>
        </p:nvSpPr>
        <p:spPr>
          <a:xfrm>
            <a:off x="1291165" y="2423119"/>
            <a:ext cx="6737219" cy="20117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4F7609-56D0-4E17-BD67-595CC46A972D}"/>
              </a:ext>
            </a:extLst>
          </p:cNvPr>
          <p:cNvSpPr txBox="1"/>
          <p:nvPr/>
        </p:nvSpPr>
        <p:spPr>
          <a:xfrm>
            <a:off x="899592" y="180488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F-test: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모델 전체에 대한 검정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4B69D2-B030-458D-8F74-6295C3A6E0C9}"/>
                  </a:ext>
                </a:extLst>
              </p:cNvPr>
              <p:cNvSpPr txBox="1"/>
              <p:nvPr/>
            </p:nvSpPr>
            <p:spPr>
              <a:xfrm>
                <a:off x="1732155" y="2880581"/>
                <a:ext cx="3169650" cy="335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⋯=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4B69D2-B030-458D-8F74-6295C3A6E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155" y="2880581"/>
                <a:ext cx="3169650" cy="335285"/>
              </a:xfrm>
              <a:prstGeom prst="rect">
                <a:avLst/>
              </a:prstGeom>
              <a:blipFill>
                <a:blip r:embed="rId3"/>
                <a:stretch>
                  <a:fillRect l="-2692" r="-211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A99FF61-A4A6-42EC-AD7B-923D0415000C}"/>
                  </a:ext>
                </a:extLst>
              </p:cNvPr>
              <p:cNvSpPr txBox="1"/>
              <p:nvPr/>
            </p:nvSpPr>
            <p:spPr>
              <a:xfrm>
                <a:off x="1732155" y="3612729"/>
                <a:ext cx="5237972" cy="335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0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1" i="1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중 적어도 하나는 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 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 아니다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  <a:endPara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A99FF61-A4A6-42EC-AD7B-923D04150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155" y="3612729"/>
                <a:ext cx="5237972" cy="335092"/>
              </a:xfrm>
              <a:prstGeom prst="rect">
                <a:avLst/>
              </a:prstGeom>
              <a:blipFill>
                <a:blip r:embed="rId4"/>
                <a:stretch>
                  <a:fillRect l="-1630" t="-20000" r="-1979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8683970D-8F19-4B7A-AE72-BA27DBAA3529}"/>
              </a:ext>
            </a:extLst>
          </p:cNvPr>
          <p:cNvSpPr/>
          <p:nvPr/>
        </p:nvSpPr>
        <p:spPr>
          <a:xfrm>
            <a:off x="1763688" y="5215991"/>
            <a:ext cx="1152128" cy="303701"/>
          </a:xfrm>
          <a:prstGeom prst="rect">
            <a:avLst/>
          </a:prstGeom>
          <a:solidFill>
            <a:schemeClr val="tx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검정통계량</a:t>
            </a: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9D6907-2DC7-4744-A789-25AE0094EE00}"/>
                  </a:ext>
                </a:extLst>
              </p:cNvPr>
              <p:cNvSpPr txBox="1"/>
              <p:nvPr/>
            </p:nvSpPr>
            <p:spPr>
              <a:xfrm>
                <a:off x="3131840" y="4858631"/>
                <a:ext cx="4070602" cy="11315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𝑆𝑆𝑇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𝑆𝑆𝐸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𝑆𝑆𝐸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𝑆𝑆𝑅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𝑆𝑆𝐸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𝑀𝑆𝑅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9D6907-2DC7-4744-A789-25AE0094E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858631"/>
                <a:ext cx="4070602" cy="11315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2F73405-6D2C-4562-9D33-2C814DF65913}"/>
              </a:ext>
            </a:extLst>
          </p:cNvPr>
          <p:cNvSpPr txBox="1"/>
          <p:nvPr/>
        </p:nvSpPr>
        <p:spPr>
          <a:xfrm>
            <a:off x="539552" y="112474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유의성 검정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회귀식의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독립변수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통계적으로 </a:t>
            </a:r>
            <a:r>
              <a:rPr lang="ko-KR" altLang="en-US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유의미</a:t>
            </a:r>
            <a:r>
              <a:rPr lang="ko-KR" altLang="en-US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한가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5B986C-2776-4D54-B792-CA990EEB84BE}"/>
              </a:ext>
            </a:extLst>
          </p:cNvPr>
          <p:cNvSpPr txBox="1"/>
          <p:nvPr/>
        </p:nvSpPr>
        <p:spPr>
          <a:xfrm>
            <a:off x="890650" y="10930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4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5756" y="2871790"/>
            <a:ext cx="4392488" cy="94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200" b="1" spc="3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회귀분석이란</a:t>
            </a:r>
            <a:r>
              <a:rPr lang="en-US" altLang="ko-KR" sz="3200" b="1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2010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>
                <a:solidFill>
                  <a:srgbClr val="2851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7200" b="1" spc="300" dirty="0">
              <a:solidFill>
                <a:srgbClr val="28517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9198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22">
            <a:extLst>
              <a:ext uri="{FF2B5EF4-FFF2-40B4-BE49-F238E27FC236}">
                <a16:creationId xmlns:a16="http://schemas.microsoft.com/office/drawing/2014/main" id="{1AEA1AF5-C125-46A2-BD52-F19A65B92918}"/>
              </a:ext>
            </a:extLst>
          </p:cNvPr>
          <p:cNvSpPr/>
          <p:nvPr/>
        </p:nvSpPr>
        <p:spPr>
          <a:xfrm>
            <a:off x="1291165" y="2423119"/>
            <a:ext cx="6737219" cy="20117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4F7609-56D0-4E17-BD67-595CC46A972D}"/>
              </a:ext>
            </a:extLst>
          </p:cNvPr>
          <p:cNvSpPr txBox="1"/>
          <p:nvPr/>
        </p:nvSpPr>
        <p:spPr>
          <a:xfrm>
            <a:off x="899592" y="180488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F-test: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모델 전체에 대한 검정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4B69D2-B030-458D-8F74-6295C3A6E0C9}"/>
                  </a:ext>
                </a:extLst>
              </p:cNvPr>
              <p:cNvSpPr txBox="1"/>
              <p:nvPr/>
            </p:nvSpPr>
            <p:spPr>
              <a:xfrm>
                <a:off x="1732155" y="2880581"/>
                <a:ext cx="3169650" cy="335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⋯=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4B69D2-B030-458D-8F74-6295C3A6E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155" y="2880581"/>
                <a:ext cx="3169650" cy="335285"/>
              </a:xfrm>
              <a:prstGeom prst="rect">
                <a:avLst/>
              </a:prstGeom>
              <a:blipFill>
                <a:blip r:embed="rId3"/>
                <a:stretch>
                  <a:fillRect l="-2692" r="-211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A99FF61-A4A6-42EC-AD7B-923D0415000C}"/>
                  </a:ext>
                </a:extLst>
              </p:cNvPr>
              <p:cNvSpPr txBox="1"/>
              <p:nvPr/>
            </p:nvSpPr>
            <p:spPr>
              <a:xfrm>
                <a:off x="1732155" y="3612729"/>
                <a:ext cx="5237972" cy="335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0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1" i="1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중 적어도 하나는 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 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 아니다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  <a:endPara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A99FF61-A4A6-42EC-AD7B-923D04150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155" y="3612729"/>
                <a:ext cx="5237972" cy="335092"/>
              </a:xfrm>
              <a:prstGeom prst="rect">
                <a:avLst/>
              </a:prstGeom>
              <a:blipFill>
                <a:blip r:embed="rId4"/>
                <a:stretch>
                  <a:fillRect l="-1630" t="-20000" r="-1979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2F73405-6D2C-4562-9D33-2C814DF65913}"/>
              </a:ext>
            </a:extLst>
          </p:cNvPr>
          <p:cNvSpPr txBox="1"/>
          <p:nvPr/>
        </p:nvSpPr>
        <p:spPr>
          <a:xfrm>
            <a:off x="539552" y="112474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유의성 검정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회귀식의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독립변수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통계적으로 </a:t>
            </a:r>
            <a:r>
              <a:rPr lang="ko-KR" altLang="en-US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유의미</a:t>
            </a:r>
            <a:r>
              <a:rPr lang="ko-KR" altLang="en-US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한가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5B986C-2776-4D54-B792-CA990EEB84BE}"/>
              </a:ext>
            </a:extLst>
          </p:cNvPr>
          <p:cNvSpPr txBox="1"/>
          <p:nvPr/>
        </p:nvSpPr>
        <p:spPr>
          <a:xfrm>
            <a:off x="890650" y="10930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CBD42F-C794-4DC4-AB86-E4A60EA13BB0}"/>
              </a:ext>
            </a:extLst>
          </p:cNvPr>
          <p:cNvSpPr txBox="1"/>
          <p:nvPr/>
        </p:nvSpPr>
        <p:spPr>
          <a:xfrm>
            <a:off x="1619672" y="4656098"/>
            <a:ext cx="7773530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기각되지 않는다면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68D7B7-B481-44EB-BE7C-5248784F381A}"/>
              </a:ext>
            </a:extLst>
          </p:cNvPr>
          <p:cNvSpPr txBox="1"/>
          <p:nvPr/>
        </p:nvSpPr>
        <p:spPr>
          <a:xfrm>
            <a:off x="1185682" y="4618876"/>
            <a:ext cx="851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i="1" dirty="0">
                <a:solidFill>
                  <a:srgbClr val="28517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if</a:t>
            </a:r>
            <a:endParaRPr lang="ko-KR" altLang="en-US" sz="3200" i="1" dirty="0">
              <a:solidFill>
                <a:srgbClr val="28517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45558FA-767D-43A6-96DC-F22FCD9B7FE3}"/>
                  </a:ext>
                </a:extLst>
              </p:cNvPr>
              <p:cNvSpPr txBox="1"/>
              <p:nvPr/>
            </p:nvSpPr>
            <p:spPr>
              <a:xfrm>
                <a:off x="1728240" y="5385762"/>
                <a:ext cx="47329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∵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ko-KR" dirty="0"/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45558FA-767D-43A6-96DC-F22FCD9B7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240" y="5385762"/>
                <a:ext cx="4732954" cy="390748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EE77D633-0886-4303-951E-F9699707CC6D}"/>
              </a:ext>
            </a:extLst>
          </p:cNvPr>
          <p:cNvGrpSpPr/>
          <p:nvPr/>
        </p:nvGrpSpPr>
        <p:grpSpPr>
          <a:xfrm rot="5400000" flipH="1">
            <a:off x="3275106" y="3039602"/>
            <a:ext cx="114680" cy="4072509"/>
            <a:chOff x="5582735" y="38516"/>
            <a:chExt cx="114680" cy="4072509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12E2699F-BD4F-411A-ABA1-DE10058EE2F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546480" y="2074771"/>
              <a:ext cx="4072509" cy="0"/>
            </a:xfrm>
            <a:prstGeom prst="line">
              <a:avLst/>
            </a:prstGeom>
            <a:ln>
              <a:solidFill>
                <a:srgbClr val="2B35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A3989B2-018B-4721-AAE2-5662F997D235}"/>
                </a:ext>
              </a:extLst>
            </p:cNvPr>
            <p:cNvSpPr/>
            <p:nvPr/>
          </p:nvSpPr>
          <p:spPr>
            <a:xfrm>
              <a:off x="5582735" y="38516"/>
              <a:ext cx="114680" cy="117231"/>
            </a:xfrm>
            <a:prstGeom prst="rect">
              <a:avLst/>
            </a:prstGeom>
            <a:solidFill>
              <a:srgbClr val="2B35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125A3D1-868E-47A5-A6AF-7666228995E2}"/>
              </a:ext>
            </a:extLst>
          </p:cNvPr>
          <p:cNvSpPr txBox="1"/>
          <p:nvPr/>
        </p:nvSpPr>
        <p:spPr>
          <a:xfrm>
            <a:off x="2036825" y="5939471"/>
            <a:ext cx="601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회귀식이 아무런 </a:t>
            </a:r>
            <a:r>
              <a:rPr lang="ko-KR" altLang="en-US" dirty="0">
                <a:solidFill>
                  <a:srgbClr val="912E2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의미가 없음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의미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89A1AC9-187E-4AE9-98A5-A031D2F5B2B1}"/>
                  </a:ext>
                </a:extLst>
              </p:cNvPr>
              <p:cNvSpPr txBox="1"/>
              <p:nvPr/>
            </p:nvSpPr>
            <p:spPr>
              <a:xfrm>
                <a:off x="7236296" y="6337135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전부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140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로</a:t>
                </a:r>
                <a:r>
                  <a:rPr lang="en-US" altLang="ko-KR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예측하게 됨</a:t>
                </a:r>
                <a:r>
                  <a:rPr lang="en-US" altLang="ko-KR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…</a:t>
                </a:r>
                <a:endPara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89A1AC9-187E-4AE9-98A5-A031D2F5B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6337135"/>
                <a:ext cx="2016224" cy="307777"/>
              </a:xfrm>
              <a:prstGeom prst="rect">
                <a:avLst/>
              </a:prstGeom>
              <a:blipFill>
                <a:blip r:embed="rId6"/>
                <a:stretch>
                  <a:fillRect l="-906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0669EEEE-4B4F-4716-93C1-237F449A4CC7}"/>
              </a:ext>
            </a:extLst>
          </p:cNvPr>
          <p:cNvSpPr/>
          <p:nvPr/>
        </p:nvSpPr>
        <p:spPr>
          <a:xfrm rot="16200000">
            <a:off x="1461464" y="5317709"/>
            <a:ext cx="390749" cy="526855"/>
          </a:xfrm>
          <a:prstGeom prst="downArrow">
            <a:avLst/>
          </a:prstGeom>
          <a:gradFill flip="none" rotWithShape="1">
            <a:gsLst>
              <a:gs pos="0">
                <a:schemeClr val="bg1"/>
              </a:gs>
              <a:gs pos="48000">
                <a:schemeClr val="accent1">
                  <a:lumMod val="40000"/>
                  <a:lumOff val="60000"/>
                </a:schemeClr>
              </a:gs>
              <a:gs pos="7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7581F977-CEDA-44A9-9536-99E0C92F6AA3}"/>
              </a:ext>
            </a:extLst>
          </p:cNvPr>
          <p:cNvSpPr/>
          <p:nvPr/>
        </p:nvSpPr>
        <p:spPr>
          <a:xfrm rot="16200000">
            <a:off x="1461464" y="5860710"/>
            <a:ext cx="390749" cy="526855"/>
          </a:xfrm>
          <a:prstGeom prst="downArrow">
            <a:avLst/>
          </a:prstGeom>
          <a:gradFill flip="none" rotWithShape="1">
            <a:gsLst>
              <a:gs pos="0">
                <a:schemeClr val="bg1"/>
              </a:gs>
              <a:gs pos="48000">
                <a:schemeClr val="accent1">
                  <a:lumMod val="40000"/>
                  <a:lumOff val="60000"/>
                </a:schemeClr>
              </a:gs>
              <a:gs pos="7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422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EDDE047F-1F3F-48AA-8723-DB38DEE88C49}"/>
              </a:ext>
            </a:extLst>
          </p:cNvPr>
          <p:cNvSpPr txBox="1"/>
          <p:nvPr/>
        </p:nvSpPr>
        <p:spPr>
          <a:xfrm>
            <a:off x="539552" y="112474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유의성 검정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회귀식의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독립변수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통계적으로 </a:t>
            </a:r>
            <a:r>
              <a:rPr lang="ko-KR" altLang="en-US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유의미</a:t>
            </a:r>
            <a:r>
              <a:rPr lang="ko-KR" altLang="en-US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한가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사각형: 둥근 모서리 22">
            <a:extLst>
              <a:ext uri="{FF2B5EF4-FFF2-40B4-BE49-F238E27FC236}">
                <a16:creationId xmlns:a16="http://schemas.microsoft.com/office/drawing/2014/main" id="{D0315820-69F3-4D43-8638-B083080D2860}"/>
              </a:ext>
            </a:extLst>
          </p:cNvPr>
          <p:cNvSpPr/>
          <p:nvPr/>
        </p:nvSpPr>
        <p:spPr>
          <a:xfrm>
            <a:off x="1048982" y="2992647"/>
            <a:ext cx="7118044" cy="10274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77E8C9-9A56-499E-986B-C8A2341A96D8}"/>
              </a:ext>
            </a:extLst>
          </p:cNvPr>
          <p:cNvSpPr txBox="1"/>
          <p:nvPr/>
        </p:nvSpPr>
        <p:spPr>
          <a:xfrm>
            <a:off x="1048982" y="2322262"/>
            <a:ext cx="8195546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i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FM</a:t>
            </a:r>
            <a:r>
              <a:rPr lang="en-US" altLang="ko-KR" sz="3200" i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3200" i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</a:t>
            </a:r>
            <a:r>
              <a:rPr lang="en-US" altLang="ko-KR" sz="3200" i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ull </a:t>
            </a:r>
            <a:r>
              <a:rPr lang="en-US" altLang="ko-KR" sz="3200" i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</a:t>
            </a:r>
            <a:r>
              <a:rPr lang="en-US" altLang="ko-KR" sz="3200" i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odel)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98A411-EE78-4440-A600-BC4DF9FB6CE5}"/>
              </a:ext>
            </a:extLst>
          </p:cNvPr>
          <p:cNvSpPr txBox="1"/>
          <p:nvPr/>
        </p:nvSpPr>
        <p:spPr>
          <a:xfrm>
            <a:off x="5009422" y="2635620"/>
            <a:ext cx="4032448" cy="363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en-US" altLang="ko-KR" sz="13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변수</a:t>
            </a:r>
            <a:r>
              <a:rPr lang="ko-KR" altLang="en-US" sz="1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13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사용한 회귀모형</a:t>
            </a:r>
            <a:endParaRPr lang="en-US" altLang="ko-KR" sz="13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사각형: 둥근 모서리 22">
            <a:extLst>
              <a:ext uri="{FF2B5EF4-FFF2-40B4-BE49-F238E27FC236}">
                <a16:creationId xmlns:a16="http://schemas.microsoft.com/office/drawing/2014/main" id="{DF4904A4-7FB1-47EA-968B-783D37AAC323}"/>
              </a:ext>
            </a:extLst>
          </p:cNvPr>
          <p:cNvSpPr/>
          <p:nvPr/>
        </p:nvSpPr>
        <p:spPr>
          <a:xfrm>
            <a:off x="1048981" y="4956193"/>
            <a:ext cx="7118045" cy="10274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992EAF-EC30-4B1C-98C6-BC49FD7C623D}"/>
              </a:ext>
            </a:extLst>
          </p:cNvPr>
          <p:cNvSpPr txBox="1"/>
          <p:nvPr/>
        </p:nvSpPr>
        <p:spPr>
          <a:xfrm>
            <a:off x="1048982" y="4285808"/>
            <a:ext cx="7704856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i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RM</a:t>
            </a:r>
            <a:r>
              <a:rPr lang="en-US" altLang="ko-KR" sz="3200" i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3200" i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</a:t>
            </a:r>
            <a:r>
              <a:rPr lang="en-US" altLang="ko-KR" sz="3200" i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educed </a:t>
            </a:r>
            <a:r>
              <a:rPr lang="en-US" altLang="ko-KR" sz="3200" i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</a:t>
            </a:r>
            <a:r>
              <a:rPr lang="en-US" altLang="ko-KR" sz="3200" i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odel)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683B02-A978-4026-9C78-62F0E3AED4C2}"/>
              </a:ext>
            </a:extLst>
          </p:cNvPr>
          <p:cNvSpPr txBox="1"/>
          <p:nvPr/>
        </p:nvSpPr>
        <p:spPr>
          <a:xfrm>
            <a:off x="5009422" y="4593149"/>
            <a:ext cx="3456384" cy="363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일부 회귀계수를 특정한 값으로 둔 </a:t>
            </a:r>
            <a:r>
              <a:rPr lang="ko-KR" altLang="en-US" sz="13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축소모형</a:t>
            </a:r>
            <a:endParaRPr lang="en-US" altLang="ko-KR" sz="13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ECA17CD-FA8A-4351-9FFC-AFA830DE782F}"/>
                  </a:ext>
                </a:extLst>
              </p:cNvPr>
              <p:cNvSpPr txBox="1"/>
              <p:nvPr/>
            </p:nvSpPr>
            <p:spPr>
              <a:xfrm>
                <a:off x="1386182" y="3343590"/>
                <a:ext cx="3479224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ECA17CD-FA8A-4351-9FFC-AFA830DE7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182" y="3343590"/>
                <a:ext cx="3479224" cy="298415"/>
              </a:xfrm>
              <a:prstGeom prst="rect">
                <a:avLst/>
              </a:prstGeom>
              <a:blipFill>
                <a:blip r:embed="rId3"/>
                <a:stretch>
                  <a:fillRect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27D392-4ECD-42C1-99E2-A4F624512BCD}"/>
                  </a:ext>
                </a:extLst>
              </p:cNvPr>
              <p:cNvSpPr txBox="1"/>
              <p:nvPr/>
            </p:nvSpPr>
            <p:spPr>
              <a:xfrm>
                <a:off x="1386182" y="5294004"/>
                <a:ext cx="5135408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27D392-4ECD-42C1-99E2-A4F624512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182" y="5294004"/>
                <a:ext cx="5135408" cy="298415"/>
              </a:xfrm>
              <a:prstGeom prst="rect">
                <a:avLst/>
              </a:prstGeom>
              <a:blipFill>
                <a:blip r:embed="rId4"/>
                <a:stretch>
                  <a:fillRect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8B7F1F4-5A63-43B0-BB1B-4CBB8727AA8F}"/>
              </a:ext>
            </a:extLst>
          </p:cNvPr>
          <p:cNvSpPr txBox="1"/>
          <p:nvPr/>
        </p:nvSpPr>
        <p:spPr>
          <a:xfrm>
            <a:off x="899592" y="180488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2.   Partial F-test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52F52E-4688-487B-8DB4-0A09F62290F6}"/>
              </a:ext>
            </a:extLst>
          </p:cNvPr>
          <p:cNvSpPr txBox="1"/>
          <p:nvPr/>
        </p:nvSpPr>
        <p:spPr>
          <a:xfrm>
            <a:off x="890650" y="10930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744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683970D-8F19-4B7A-AE72-BA27DBAA3529}"/>
              </a:ext>
            </a:extLst>
          </p:cNvPr>
          <p:cNvSpPr/>
          <p:nvPr/>
        </p:nvSpPr>
        <p:spPr>
          <a:xfrm>
            <a:off x="1354234" y="5292443"/>
            <a:ext cx="1152128" cy="303701"/>
          </a:xfrm>
          <a:prstGeom prst="rect">
            <a:avLst/>
          </a:prstGeom>
          <a:solidFill>
            <a:schemeClr val="tx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검정통계량</a:t>
            </a: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9D6907-2DC7-4744-A789-25AE0094EE00}"/>
                  </a:ext>
                </a:extLst>
              </p:cNvPr>
              <p:cNvSpPr txBox="1"/>
              <p:nvPr/>
            </p:nvSpPr>
            <p:spPr>
              <a:xfrm>
                <a:off x="2833172" y="4860319"/>
                <a:ext cx="4691156" cy="1167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𝑆𝑆𝑅</m:t>
                              </m:r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𝐹𝑀</m:t>
                                  </m:r>
                                </m:e>
                              </m:d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𝑆𝑆𝑅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𝑅𝑀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𝑆𝑆𝐸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𝐹𝑀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~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9D6907-2DC7-4744-A789-25AE0094E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172" y="4860319"/>
                <a:ext cx="4691156" cy="11679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DDE047F-1F3F-48AA-8723-DB38DEE88C49}"/>
              </a:ext>
            </a:extLst>
          </p:cNvPr>
          <p:cNvSpPr txBox="1"/>
          <p:nvPr/>
        </p:nvSpPr>
        <p:spPr>
          <a:xfrm>
            <a:off x="539552" y="112474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유의성 검정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회귀식의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독립변수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통계적으로 </a:t>
            </a:r>
            <a:r>
              <a:rPr lang="ko-KR" altLang="en-US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유의미</a:t>
            </a:r>
            <a:r>
              <a:rPr lang="ko-KR" altLang="en-US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한가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9821E6-BA89-40E9-AD63-C1ACC12E99D0}"/>
              </a:ext>
            </a:extLst>
          </p:cNvPr>
          <p:cNvSpPr txBox="1"/>
          <p:nvPr/>
        </p:nvSpPr>
        <p:spPr>
          <a:xfrm>
            <a:off x="899592" y="180488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2.   Partial F-test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8F5F3B-33AB-411B-B8BA-C7F8BF831C4D}"/>
              </a:ext>
            </a:extLst>
          </p:cNvPr>
          <p:cNvSpPr txBox="1"/>
          <p:nvPr/>
        </p:nvSpPr>
        <p:spPr>
          <a:xfrm>
            <a:off x="890650" y="10930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9" name="사각형: 둥근 모서리 22">
            <a:extLst>
              <a:ext uri="{FF2B5EF4-FFF2-40B4-BE49-F238E27FC236}">
                <a16:creationId xmlns:a16="http://schemas.microsoft.com/office/drawing/2014/main" id="{3EB7D8C0-DA12-4E80-AFDD-AF82D1432782}"/>
              </a:ext>
            </a:extLst>
          </p:cNvPr>
          <p:cNvSpPr/>
          <p:nvPr/>
        </p:nvSpPr>
        <p:spPr>
          <a:xfrm>
            <a:off x="885844" y="2447421"/>
            <a:ext cx="7281750" cy="195989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61EBC8B-B0AD-48AC-BB4B-0F69432DC84B}"/>
                  </a:ext>
                </a:extLst>
              </p:cNvPr>
              <p:cNvSpPr txBox="1"/>
              <p:nvPr/>
            </p:nvSpPr>
            <p:spPr>
              <a:xfrm>
                <a:off x="1328426" y="2955422"/>
                <a:ext cx="3306739" cy="3020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⋯=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ko-KR" altLang="en-US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61EBC8B-B0AD-48AC-BB4B-0F69432DC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426" y="2955422"/>
                <a:ext cx="3306739" cy="302006"/>
              </a:xfrm>
              <a:prstGeom prst="rect">
                <a:avLst/>
              </a:prstGeom>
              <a:blipFill>
                <a:blip r:embed="rId4"/>
                <a:stretch>
                  <a:fillRect l="-2583" r="-1661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0F76DEE-F643-41DA-B34B-8D6258D99916}"/>
                  </a:ext>
                </a:extLst>
              </p:cNvPr>
              <p:cNvSpPr txBox="1"/>
              <p:nvPr/>
            </p:nvSpPr>
            <p:spPr>
              <a:xfrm>
                <a:off x="1259632" y="3554847"/>
                <a:ext cx="5193473" cy="3020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, 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altLang="ko-KR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 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중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적어도 하나는 </m:t>
                      </m:r>
                      <m:r>
                        <m:rPr>
                          <m:nor/>
                        </m:rP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0</m:t>
                      </m:r>
                      <m:r>
                        <m:rPr>
                          <m:nor/>
                        </m:rP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이 아니다</m:t>
                      </m:r>
                      <m:r>
                        <m:rPr>
                          <m:nor/>
                        </m:rP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.</m:t>
                      </m:r>
                    </m:oMath>
                  </m:oMathPara>
                </a14:m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0F76DEE-F643-41DA-B34B-8D6258D99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554847"/>
                <a:ext cx="5193473" cy="302006"/>
              </a:xfrm>
              <a:prstGeom prst="rect">
                <a:avLst/>
              </a:prstGeom>
              <a:blipFill>
                <a:blip r:embed="rId5"/>
                <a:stretch>
                  <a:fillRect l="-587" t="-6000" r="-117" b="-2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D6E8EBDD-BE1A-46A2-AC4D-A3BBD1485DAD}"/>
              </a:ext>
            </a:extLst>
          </p:cNvPr>
          <p:cNvSpPr txBox="1"/>
          <p:nvPr/>
        </p:nvSpPr>
        <p:spPr>
          <a:xfrm>
            <a:off x="6660232" y="2919964"/>
            <a:ext cx="150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RM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이 적절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006710-57CA-434B-87A3-7D8F6EBAEA47}"/>
              </a:ext>
            </a:extLst>
          </p:cNvPr>
          <p:cNvSpPr txBox="1"/>
          <p:nvPr/>
        </p:nvSpPr>
        <p:spPr>
          <a:xfrm>
            <a:off x="6660232" y="3515799"/>
            <a:ext cx="150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FM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이 적절</a:t>
            </a:r>
          </a:p>
        </p:txBody>
      </p:sp>
    </p:spTree>
    <p:extLst>
      <p:ext uri="{BB962C8B-B14F-4D97-AF65-F5344CB8AC3E}">
        <p14:creationId xmlns:p14="http://schemas.microsoft.com/office/powerpoint/2010/main" val="1612191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DE047F-1F3F-48AA-8723-DB38DEE88C49}"/>
              </a:ext>
            </a:extLst>
          </p:cNvPr>
          <p:cNvSpPr txBox="1"/>
          <p:nvPr/>
        </p:nvSpPr>
        <p:spPr>
          <a:xfrm>
            <a:off x="539552" y="112474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유의성 검정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회귀식의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독립변수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통계적으로 </a:t>
            </a:r>
            <a:r>
              <a:rPr lang="ko-KR" altLang="en-US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유의미</a:t>
            </a:r>
            <a:r>
              <a:rPr lang="ko-KR" altLang="en-US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한가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9821E6-BA89-40E9-AD63-C1ACC12E99D0}"/>
              </a:ext>
            </a:extLst>
          </p:cNvPr>
          <p:cNvSpPr txBox="1"/>
          <p:nvPr/>
        </p:nvSpPr>
        <p:spPr>
          <a:xfrm>
            <a:off x="899592" y="180488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2.   Partial F-test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8F5F3B-33AB-411B-B8BA-C7F8BF831C4D}"/>
              </a:ext>
            </a:extLst>
          </p:cNvPr>
          <p:cNvSpPr txBox="1"/>
          <p:nvPr/>
        </p:nvSpPr>
        <p:spPr>
          <a:xfrm>
            <a:off x="890650" y="10930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9" name="사각형: 둥근 모서리 22">
            <a:extLst>
              <a:ext uri="{FF2B5EF4-FFF2-40B4-BE49-F238E27FC236}">
                <a16:creationId xmlns:a16="http://schemas.microsoft.com/office/drawing/2014/main" id="{3EB7D8C0-DA12-4E80-AFDD-AF82D1432782}"/>
              </a:ext>
            </a:extLst>
          </p:cNvPr>
          <p:cNvSpPr/>
          <p:nvPr/>
        </p:nvSpPr>
        <p:spPr>
          <a:xfrm>
            <a:off x="885844" y="2447421"/>
            <a:ext cx="7281750" cy="195989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61EBC8B-B0AD-48AC-BB4B-0F69432DC84B}"/>
                  </a:ext>
                </a:extLst>
              </p:cNvPr>
              <p:cNvSpPr txBox="1"/>
              <p:nvPr/>
            </p:nvSpPr>
            <p:spPr>
              <a:xfrm>
                <a:off x="1328426" y="2955422"/>
                <a:ext cx="3306739" cy="3020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⋯=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ko-KR" altLang="en-US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61EBC8B-B0AD-48AC-BB4B-0F69432DC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426" y="2955422"/>
                <a:ext cx="3306739" cy="302006"/>
              </a:xfrm>
              <a:prstGeom prst="rect">
                <a:avLst/>
              </a:prstGeom>
              <a:blipFill>
                <a:blip r:embed="rId3"/>
                <a:stretch>
                  <a:fillRect l="-2583" r="-1661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0F76DEE-F643-41DA-B34B-8D6258D99916}"/>
                  </a:ext>
                </a:extLst>
              </p:cNvPr>
              <p:cNvSpPr txBox="1"/>
              <p:nvPr/>
            </p:nvSpPr>
            <p:spPr>
              <a:xfrm>
                <a:off x="1259632" y="3554847"/>
                <a:ext cx="5193473" cy="3020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, 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altLang="ko-KR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 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중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적어도 하나는 </m:t>
                      </m:r>
                      <m:r>
                        <m:rPr>
                          <m:nor/>
                        </m:rP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0</m:t>
                      </m:r>
                      <m:r>
                        <m:rPr>
                          <m:nor/>
                        </m:rP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이 아니다</m:t>
                      </m:r>
                      <m:r>
                        <m:rPr>
                          <m:nor/>
                        </m:rP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.</m:t>
                      </m:r>
                    </m:oMath>
                  </m:oMathPara>
                </a14:m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0F76DEE-F643-41DA-B34B-8D6258D99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554847"/>
                <a:ext cx="5193473" cy="302006"/>
              </a:xfrm>
              <a:prstGeom prst="rect">
                <a:avLst/>
              </a:prstGeom>
              <a:blipFill>
                <a:blip r:embed="rId4"/>
                <a:stretch>
                  <a:fillRect l="-587" t="-6000" r="-117" b="-2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D6E8EBDD-BE1A-46A2-AC4D-A3BBD1485DAD}"/>
              </a:ext>
            </a:extLst>
          </p:cNvPr>
          <p:cNvSpPr txBox="1"/>
          <p:nvPr/>
        </p:nvSpPr>
        <p:spPr>
          <a:xfrm>
            <a:off x="6660232" y="2919964"/>
            <a:ext cx="150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RM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이 적절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006710-57CA-434B-87A3-7D8F6EBAEA47}"/>
              </a:ext>
            </a:extLst>
          </p:cNvPr>
          <p:cNvSpPr txBox="1"/>
          <p:nvPr/>
        </p:nvSpPr>
        <p:spPr>
          <a:xfrm>
            <a:off x="6660232" y="3515799"/>
            <a:ext cx="150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FM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이 적절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3FA621A-FBA1-43A9-B618-BA2C89A2A160}"/>
                  </a:ext>
                </a:extLst>
              </p:cNvPr>
              <p:cNvSpPr txBox="1"/>
              <p:nvPr/>
            </p:nvSpPr>
            <p:spPr>
              <a:xfrm>
                <a:off x="827584" y="4785179"/>
                <a:ext cx="403244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>
                                <a:solidFill>
                                  <a:schemeClr val="tx1">
                                    <a:alpha val="2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>
                                <a:solidFill>
                                  <a:schemeClr val="tx1">
                                    <a:alpha val="2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</m:t>
                          </m:r>
                          <m:r>
                            <a:rPr lang="en-US" altLang="ko-KR" b="0" i="1" smtClean="0">
                              <a:ln>
                                <a:solidFill>
                                  <a:schemeClr val="tx1">
                                    <a:alpha val="2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𝐹</m:t>
                          </m:r>
                          <m:r>
                            <a:rPr lang="en-US" altLang="ko-KR" b="0" i="1" smtClean="0">
                              <a:ln>
                                <a:solidFill>
                                  <a:schemeClr val="tx1">
                                    <a:alpha val="2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ko-KR" b="0" i="1" smtClean="0">
                              <a:ln>
                                <a:solidFill>
                                  <a:schemeClr val="tx1">
                                    <a:alpha val="2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n>
                                <a:solidFill>
                                  <a:schemeClr val="tx1">
                                    <a:alpha val="2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𝑝</m:t>
                          </m:r>
                          <m:r>
                            <a:rPr lang="en-US" altLang="ko-KR" b="0" i="1" smtClean="0">
                              <a:ln>
                                <a:solidFill>
                                  <a:schemeClr val="tx1">
                                    <a:alpha val="2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−</m:t>
                          </m:r>
                          <m:r>
                            <a:rPr lang="en-US" altLang="ko-KR" b="0" i="1" smtClean="0">
                              <a:ln>
                                <a:solidFill>
                                  <a:schemeClr val="tx1">
                                    <a:alpha val="2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𝑞</m:t>
                          </m:r>
                          <m:r>
                            <a:rPr lang="en-US" altLang="ko-KR" b="0" i="1" smtClean="0">
                              <a:ln>
                                <a:solidFill>
                                  <a:schemeClr val="tx1">
                                    <a:alpha val="2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,</m:t>
                          </m:r>
                          <m:r>
                            <a:rPr lang="en-US" altLang="ko-KR" b="0" i="1" smtClean="0">
                              <a:ln>
                                <a:solidFill>
                                  <a:schemeClr val="tx1">
                                    <a:alpha val="2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𝑛</m:t>
                          </m:r>
                          <m:r>
                            <a:rPr lang="en-US" altLang="ko-KR" b="0" i="1" smtClean="0">
                              <a:ln>
                                <a:solidFill>
                                  <a:schemeClr val="tx1">
                                    <a:alpha val="2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−</m:t>
                          </m:r>
                          <m:r>
                            <a:rPr lang="en-US" altLang="ko-KR" b="0" i="1" smtClean="0">
                              <a:ln>
                                <a:solidFill>
                                  <a:schemeClr val="tx1">
                                    <a:alpha val="2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𝑝</m:t>
                          </m:r>
                          <m:r>
                            <a:rPr lang="en-US" altLang="ko-KR" b="0" i="1" smtClean="0">
                              <a:ln>
                                <a:solidFill>
                                  <a:schemeClr val="tx1">
                                    <a:alpha val="2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−1;</m:t>
                          </m:r>
                          <m:r>
                            <a:rPr lang="ko-KR" altLang="en-US" b="0" i="1" smtClean="0">
                              <a:ln>
                                <a:solidFill>
                                  <a:schemeClr val="tx1">
                                    <a:alpha val="2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3FA621A-FBA1-43A9-B618-BA2C89A2A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785179"/>
                <a:ext cx="4032448" cy="3907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E7776A8-2E7D-4F6E-8291-53DACAE06E61}"/>
              </a:ext>
            </a:extLst>
          </p:cNvPr>
          <p:cNvSpPr txBox="1"/>
          <p:nvPr/>
        </p:nvSpPr>
        <p:spPr>
          <a:xfrm>
            <a:off x="1910262" y="5450782"/>
            <a:ext cx="363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귀무가설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기각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7BF4C-6836-4343-9F56-64931C458907}"/>
              </a:ext>
            </a:extLst>
          </p:cNvPr>
          <p:cNvSpPr txBox="1"/>
          <p:nvPr/>
        </p:nvSpPr>
        <p:spPr>
          <a:xfrm>
            <a:off x="1056561" y="4683944"/>
            <a:ext cx="851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i="1" dirty="0">
                <a:solidFill>
                  <a:srgbClr val="28517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if</a:t>
            </a:r>
            <a:endParaRPr lang="ko-KR" altLang="en-US" sz="3200" i="1" dirty="0">
              <a:solidFill>
                <a:srgbClr val="28517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2B054FD-E5C9-4EE3-AC9A-19F984D0627F}"/>
              </a:ext>
            </a:extLst>
          </p:cNvPr>
          <p:cNvGrpSpPr/>
          <p:nvPr/>
        </p:nvGrpSpPr>
        <p:grpSpPr>
          <a:xfrm rot="5400000" flipH="1">
            <a:off x="3089296" y="3104670"/>
            <a:ext cx="114680" cy="4072509"/>
            <a:chOff x="5582735" y="38516"/>
            <a:chExt cx="114680" cy="4072509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F28630A-163F-416F-BE66-2C2E656A97A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546480" y="2074771"/>
              <a:ext cx="4072509" cy="0"/>
            </a:xfrm>
            <a:prstGeom prst="line">
              <a:avLst/>
            </a:prstGeom>
            <a:ln>
              <a:solidFill>
                <a:srgbClr val="2B35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65F6C2B-3466-4006-8E15-DD228171D250}"/>
                </a:ext>
              </a:extLst>
            </p:cNvPr>
            <p:cNvSpPr/>
            <p:nvPr/>
          </p:nvSpPr>
          <p:spPr>
            <a:xfrm>
              <a:off x="5582735" y="38516"/>
              <a:ext cx="114680" cy="117231"/>
            </a:xfrm>
            <a:prstGeom prst="rect">
              <a:avLst/>
            </a:prstGeom>
            <a:solidFill>
              <a:srgbClr val="2B35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C453B1C-498B-44A2-A541-C338E8EB681C}"/>
              </a:ext>
            </a:extLst>
          </p:cNvPr>
          <p:cNvSpPr txBox="1"/>
          <p:nvPr/>
        </p:nvSpPr>
        <p:spPr>
          <a:xfrm>
            <a:off x="1923480" y="5965981"/>
            <a:ext cx="659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추가된 변수들이 </a:t>
            </a:r>
            <a:r>
              <a:rPr lang="ko-KR" altLang="en-US" dirty="0"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설명력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유의미하게 증가시키므로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dirty="0"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FM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적절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D94197AD-76A1-445D-BF3A-D3A76978F105}"/>
              </a:ext>
            </a:extLst>
          </p:cNvPr>
          <p:cNvSpPr/>
          <p:nvPr/>
        </p:nvSpPr>
        <p:spPr>
          <a:xfrm rot="16200000">
            <a:off x="1286757" y="5372021"/>
            <a:ext cx="390749" cy="526855"/>
          </a:xfrm>
          <a:prstGeom prst="downArrow">
            <a:avLst/>
          </a:prstGeom>
          <a:gradFill flip="none" rotWithShape="1">
            <a:gsLst>
              <a:gs pos="0">
                <a:schemeClr val="bg1"/>
              </a:gs>
              <a:gs pos="48000">
                <a:schemeClr val="accent1">
                  <a:lumMod val="40000"/>
                  <a:lumOff val="60000"/>
                </a:schemeClr>
              </a:gs>
              <a:gs pos="7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9B383FC9-1955-430D-B28D-CD4E59C74612}"/>
              </a:ext>
            </a:extLst>
          </p:cNvPr>
          <p:cNvSpPr/>
          <p:nvPr/>
        </p:nvSpPr>
        <p:spPr>
          <a:xfrm rot="16200000">
            <a:off x="1286757" y="5887220"/>
            <a:ext cx="390749" cy="526855"/>
          </a:xfrm>
          <a:prstGeom prst="downArrow">
            <a:avLst/>
          </a:prstGeom>
          <a:gradFill flip="none" rotWithShape="1">
            <a:gsLst>
              <a:gs pos="0">
                <a:schemeClr val="bg1"/>
              </a:gs>
              <a:gs pos="48000">
                <a:schemeClr val="accent1">
                  <a:lumMod val="40000"/>
                  <a:lumOff val="60000"/>
                </a:schemeClr>
              </a:gs>
              <a:gs pos="7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313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DE047F-1F3F-48AA-8723-DB38DEE88C49}"/>
              </a:ext>
            </a:extLst>
          </p:cNvPr>
          <p:cNvSpPr txBox="1"/>
          <p:nvPr/>
        </p:nvSpPr>
        <p:spPr>
          <a:xfrm>
            <a:off x="539552" y="112474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유의성 검정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회귀식의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독립변수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통계적으로 </a:t>
            </a:r>
            <a:r>
              <a:rPr lang="ko-KR" altLang="en-US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유의미</a:t>
            </a:r>
            <a:r>
              <a:rPr lang="ko-KR" altLang="en-US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한가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9821E6-BA89-40E9-AD63-C1ACC12E99D0}"/>
              </a:ext>
            </a:extLst>
          </p:cNvPr>
          <p:cNvSpPr txBox="1"/>
          <p:nvPr/>
        </p:nvSpPr>
        <p:spPr>
          <a:xfrm>
            <a:off x="899592" y="180488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2.   Partial F-test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8F5F3B-33AB-411B-B8BA-C7F8BF831C4D}"/>
              </a:ext>
            </a:extLst>
          </p:cNvPr>
          <p:cNvSpPr txBox="1"/>
          <p:nvPr/>
        </p:nvSpPr>
        <p:spPr>
          <a:xfrm>
            <a:off x="890650" y="10930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9" name="사각형: 둥근 모서리 22">
            <a:extLst>
              <a:ext uri="{FF2B5EF4-FFF2-40B4-BE49-F238E27FC236}">
                <a16:creationId xmlns:a16="http://schemas.microsoft.com/office/drawing/2014/main" id="{3EB7D8C0-DA12-4E80-AFDD-AF82D1432782}"/>
              </a:ext>
            </a:extLst>
          </p:cNvPr>
          <p:cNvSpPr/>
          <p:nvPr/>
        </p:nvSpPr>
        <p:spPr>
          <a:xfrm>
            <a:off x="885844" y="2447421"/>
            <a:ext cx="7281750" cy="195989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61EBC8B-B0AD-48AC-BB4B-0F69432DC84B}"/>
                  </a:ext>
                </a:extLst>
              </p:cNvPr>
              <p:cNvSpPr txBox="1"/>
              <p:nvPr/>
            </p:nvSpPr>
            <p:spPr>
              <a:xfrm>
                <a:off x="1328426" y="2955422"/>
                <a:ext cx="3306739" cy="3020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⋯=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ko-KR" altLang="en-US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61EBC8B-B0AD-48AC-BB4B-0F69432DC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426" y="2955422"/>
                <a:ext cx="3306739" cy="302006"/>
              </a:xfrm>
              <a:prstGeom prst="rect">
                <a:avLst/>
              </a:prstGeom>
              <a:blipFill>
                <a:blip r:embed="rId3"/>
                <a:stretch>
                  <a:fillRect l="-2583" r="-1661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0F76DEE-F643-41DA-B34B-8D6258D99916}"/>
                  </a:ext>
                </a:extLst>
              </p:cNvPr>
              <p:cNvSpPr txBox="1"/>
              <p:nvPr/>
            </p:nvSpPr>
            <p:spPr>
              <a:xfrm>
                <a:off x="1259632" y="3554847"/>
                <a:ext cx="5193473" cy="3020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, 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altLang="ko-KR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 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중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적어도 하나는 </m:t>
                      </m:r>
                      <m:r>
                        <m:rPr>
                          <m:nor/>
                        </m:rP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0</m:t>
                      </m:r>
                      <m:r>
                        <m:rPr>
                          <m:nor/>
                        </m:rP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이 아니다</m:t>
                      </m:r>
                      <m:r>
                        <m:rPr>
                          <m:nor/>
                        </m:rP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m:t>.</m:t>
                      </m:r>
                    </m:oMath>
                  </m:oMathPara>
                </a14:m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0F76DEE-F643-41DA-B34B-8D6258D99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554847"/>
                <a:ext cx="5193473" cy="302006"/>
              </a:xfrm>
              <a:prstGeom prst="rect">
                <a:avLst/>
              </a:prstGeom>
              <a:blipFill>
                <a:blip r:embed="rId4"/>
                <a:stretch>
                  <a:fillRect l="-587" t="-6000" r="-117" b="-2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D6E8EBDD-BE1A-46A2-AC4D-A3BBD1485DAD}"/>
              </a:ext>
            </a:extLst>
          </p:cNvPr>
          <p:cNvSpPr txBox="1"/>
          <p:nvPr/>
        </p:nvSpPr>
        <p:spPr>
          <a:xfrm>
            <a:off x="6660232" y="2919964"/>
            <a:ext cx="150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RM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이 적절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006710-57CA-434B-87A3-7D8F6EBAEA47}"/>
              </a:ext>
            </a:extLst>
          </p:cNvPr>
          <p:cNvSpPr txBox="1"/>
          <p:nvPr/>
        </p:nvSpPr>
        <p:spPr>
          <a:xfrm>
            <a:off x="6660232" y="3515799"/>
            <a:ext cx="150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FM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이 적절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15681E2-F62F-4E17-904E-44A13E78ED1E}"/>
              </a:ext>
            </a:extLst>
          </p:cNvPr>
          <p:cNvSpPr/>
          <p:nvPr/>
        </p:nvSpPr>
        <p:spPr>
          <a:xfrm>
            <a:off x="2795304" y="5463029"/>
            <a:ext cx="769513" cy="227477"/>
          </a:xfrm>
          <a:prstGeom prst="rect">
            <a:avLst/>
          </a:prstGeom>
          <a:solidFill>
            <a:srgbClr val="FA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1E0710-6FD7-4714-9A73-24C89148ED1E}"/>
              </a:ext>
            </a:extLst>
          </p:cNvPr>
          <p:cNvSpPr txBox="1"/>
          <p:nvPr/>
        </p:nvSpPr>
        <p:spPr>
          <a:xfrm>
            <a:off x="1346970" y="465498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회귀식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전체에 대한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F-test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Partial F-test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한 케이스임 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6435BCE-0EF6-4D23-B6AE-C32F9060FFF4}"/>
                  </a:ext>
                </a:extLst>
              </p:cNvPr>
              <p:cNvSpPr txBox="1"/>
              <p:nvPr/>
            </p:nvSpPr>
            <p:spPr>
              <a:xfrm>
                <a:off x="1507505" y="5483835"/>
                <a:ext cx="3682675" cy="8174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𝑆𝑆𝑅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𝐹𝑀</m:t>
                                  </m:r>
                                </m:e>
                              </m:d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𝑆𝑆𝑅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𝑅𝑀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𝑆𝑆𝐸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𝐹𝑀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den>
                      </m:f>
                      <m:r>
                        <a:rPr lang="en-US" altLang="ko-KR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𝑆𝑆𝑅</m:t>
                              </m:r>
                            </m:num>
                            <m:den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𝑆𝑆𝐸</m:t>
                              </m:r>
                            </m:num>
                            <m:den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den>
                      </m:f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𝑀𝑆𝑅</m:t>
                          </m:r>
                        </m:num>
                        <m:den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𝑀𝑆𝐸</m:t>
                          </m:r>
                        </m:den>
                      </m:f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6435BCE-0EF6-4D23-B6AE-C32F9060F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505" y="5483835"/>
                <a:ext cx="3682675" cy="8174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97C2C79-B514-4404-88D6-255BF6901019}"/>
                  </a:ext>
                </a:extLst>
              </p:cNvPr>
              <p:cNvSpPr txBox="1"/>
              <p:nvPr/>
            </p:nvSpPr>
            <p:spPr>
              <a:xfrm>
                <a:off x="6413521" y="5167671"/>
                <a:ext cx="1252651" cy="52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m:rPr>
                                  <m:brk m:alnAt="7"/>
                                </m:r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97C2C79-B514-4404-88D6-255BF6901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521" y="5167671"/>
                <a:ext cx="1252651" cy="522835"/>
              </a:xfrm>
              <a:prstGeom prst="rect">
                <a:avLst/>
              </a:prstGeom>
              <a:blipFill>
                <a:blip r:embed="rId6"/>
                <a:stretch>
                  <a:fillRect l="-50485" t="-147059" r="-26699" b="-2070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5532D216-841C-45FD-8515-B9BF5759310A}"/>
              </a:ext>
            </a:extLst>
          </p:cNvPr>
          <p:cNvCxnSpPr>
            <a:stCxn id="26" idx="0"/>
          </p:cNvCxnSpPr>
          <p:nvPr/>
        </p:nvCxnSpPr>
        <p:spPr>
          <a:xfrm rot="5400000" flipH="1" flipV="1">
            <a:off x="4784228" y="3942144"/>
            <a:ext cx="106307" cy="2977077"/>
          </a:xfrm>
          <a:prstGeom prst="bentConnector2">
            <a:avLst/>
          </a:prstGeom>
          <a:ln>
            <a:solidFill>
              <a:srgbClr val="A681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017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F1D17F3F-6629-43E4-9702-AE4DA3C7ED0C}"/>
              </a:ext>
            </a:extLst>
          </p:cNvPr>
          <p:cNvSpPr/>
          <p:nvPr/>
        </p:nvSpPr>
        <p:spPr>
          <a:xfrm>
            <a:off x="2044992" y="5453202"/>
            <a:ext cx="1152128" cy="303701"/>
          </a:xfrm>
          <a:prstGeom prst="rect">
            <a:avLst/>
          </a:prstGeom>
          <a:solidFill>
            <a:schemeClr val="tx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검정통계량</a:t>
            </a: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7C15B3A-70F1-4F37-B103-E2690306DB2F}"/>
                  </a:ext>
                </a:extLst>
              </p:cNvPr>
              <p:cNvSpPr txBox="1"/>
              <p:nvPr/>
            </p:nvSpPr>
            <p:spPr>
              <a:xfrm>
                <a:off x="3762766" y="5188816"/>
                <a:ext cx="3009991" cy="832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2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.(</m:t>
                          </m:r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  ~</m:t>
                      </m:r>
                      <m:sSub>
                        <m:sSub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2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7C15B3A-70F1-4F37-B103-E2690306D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766" y="5188816"/>
                <a:ext cx="3009991" cy="832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B7A81AAA-ADCF-4A2F-B069-5688B4257787}"/>
              </a:ext>
            </a:extLst>
          </p:cNvPr>
          <p:cNvSpPr txBox="1"/>
          <p:nvPr/>
        </p:nvSpPr>
        <p:spPr>
          <a:xfrm>
            <a:off x="539552" y="112474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유의성 검정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회귀식의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독립변수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통계적으로 </a:t>
            </a:r>
            <a:r>
              <a:rPr lang="ko-KR" altLang="en-US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유의미</a:t>
            </a:r>
            <a:r>
              <a:rPr lang="ko-KR" altLang="en-US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한가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53F3D6-E304-4BC8-A85A-3D7070D61856}"/>
              </a:ext>
            </a:extLst>
          </p:cNvPr>
          <p:cNvSpPr txBox="1"/>
          <p:nvPr/>
        </p:nvSpPr>
        <p:spPr>
          <a:xfrm>
            <a:off x="1111777" y="2206613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개별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회귀계수의 유의성을 검정함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4DC8D3-AE87-4883-9E13-420F9AFC8B53}"/>
              </a:ext>
            </a:extLst>
          </p:cNvPr>
          <p:cNvSpPr txBox="1"/>
          <p:nvPr/>
        </p:nvSpPr>
        <p:spPr>
          <a:xfrm>
            <a:off x="908534" y="1746959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3.   t-test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079E68D-A5FF-4953-BAC6-39798F4E2139}"/>
              </a:ext>
            </a:extLst>
          </p:cNvPr>
          <p:cNvSpPr txBox="1"/>
          <p:nvPr/>
        </p:nvSpPr>
        <p:spPr>
          <a:xfrm>
            <a:off x="890650" y="10930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6" name="사각형: 둥근 모서리 22">
            <a:extLst>
              <a:ext uri="{FF2B5EF4-FFF2-40B4-BE49-F238E27FC236}">
                <a16:creationId xmlns:a16="http://schemas.microsoft.com/office/drawing/2014/main" id="{E58C68FB-8F54-447B-9961-BCA412763F1F}"/>
              </a:ext>
            </a:extLst>
          </p:cNvPr>
          <p:cNvSpPr/>
          <p:nvPr/>
        </p:nvSpPr>
        <p:spPr>
          <a:xfrm>
            <a:off x="1111777" y="2828828"/>
            <a:ext cx="7065726" cy="195053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8E6EDF-5135-4C06-835F-AD6793AE1D6A}"/>
                  </a:ext>
                </a:extLst>
              </p:cNvPr>
              <p:cNvSpPr txBox="1"/>
              <p:nvPr/>
            </p:nvSpPr>
            <p:spPr>
              <a:xfrm>
                <a:off x="1908599" y="3279051"/>
                <a:ext cx="1290161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8E6EDF-5135-4C06-835F-AD6793AE1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599" y="3279051"/>
                <a:ext cx="1290161" cy="332463"/>
              </a:xfrm>
              <a:prstGeom prst="rect">
                <a:avLst/>
              </a:prstGeom>
              <a:blipFill>
                <a:blip r:embed="rId4"/>
                <a:stretch>
                  <a:fillRect l="-3774" r="-3774" b="-2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8EA804E-55A9-4A44-9798-922DAB22901C}"/>
                  </a:ext>
                </a:extLst>
              </p:cNvPr>
              <p:cNvSpPr txBox="1"/>
              <p:nvPr/>
            </p:nvSpPr>
            <p:spPr>
              <a:xfrm>
                <a:off x="1919650" y="4053556"/>
                <a:ext cx="1284198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8EA804E-55A9-4A44-9798-922DAB229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650" y="4053556"/>
                <a:ext cx="1284198" cy="332463"/>
              </a:xfrm>
              <a:prstGeom prst="rect">
                <a:avLst/>
              </a:prstGeom>
              <a:blipFill>
                <a:blip r:embed="rId5"/>
                <a:stretch>
                  <a:fillRect l="-4265" r="-3318" b="-2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3DD70B6-AF8C-4DFB-9C49-39FAEFD3746B}"/>
                  </a:ext>
                </a:extLst>
              </p:cNvPr>
              <p:cNvSpPr txBox="1"/>
              <p:nvPr/>
            </p:nvSpPr>
            <p:spPr>
              <a:xfrm>
                <a:off x="4227637" y="3142988"/>
                <a:ext cx="3633190" cy="604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rgbClr val="912E2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다른</a:t>
                </a:r>
                <a:r>
                  <a:rPr lang="en-US" altLang="ko-KR" sz="1600" dirty="0">
                    <a:solidFill>
                      <a:srgbClr val="912E2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변수들이</a:t>
                </a:r>
                <a:r>
                  <a:rPr lang="ko-KR" altLang="en-US" sz="1600" dirty="0">
                    <a:solidFill>
                      <a:srgbClr val="912E2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600" dirty="0" err="1">
                    <a:solidFill>
                      <a:srgbClr val="912E2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적합</a:t>
                </a:r>
                <a:r>
                  <a:rPr lang="ko-KR" altLang="en-US" sz="16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된</a:t>
                </a:r>
                <a:r>
                  <a:rPr lang="ko-KR" altLang="en-US" sz="1600" dirty="0">
                    <a:solidFill>
                      <a:srgbClr val="912E2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상태에서 </a:t>
                </a:r>
                <a:endPara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는 통계적으로 유의하지 않다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3DD70B6-AF8C-4DFB-9C49-39FAEFD37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637" y="3142988"/>
                <a:ext cx="3633190" cy="604589"/>
              </a:xfrm>
              <a:prstGeom prst="rect">
                <a:avLst/>
              </a:prstGeom>
              <a:blipFill>
                <a:blip r:embed="rId6"/>
                <a:stretch>
                  <a:fillRect t="-3030" b="-10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CE5973C-4B6D-49A4-BC70-574AF038BCFF}"/>
                  </a:ext>
                </a:extLst>
              </p:cNvPr>
              <p:cNvSpPr txBox="1"/>
              <p:nvPr/>
            </p:nvSpPr>
            <p:spPr>
              <a:xfrm>
                <a:off x="4227637" y="3917493"/>
                <a:ext cx="3633190" cy="604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rgbClr val="912E2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다른</a:t>
                </a:r>
                <a:r>
                  <a:rPr lang="en-US" altLang="ko-KR" sz="1600" dirty="0">
                    <a:solidFill>
                      <a:srgbClr val="912E2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변수들이 </a:t>
                </a:r>
                <a:r>
                  <a:rPr lang="ko-KR" altLang="en-US" sz="1600" dirty="0" err="1">
                    <a:solidFill>
                      <a:srgbClr val="912E2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적합</a:t>
                </a:r>
                <a:r>
                  <a:rPr lang="ko-KR" altLang="en-US" sz="16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된</a:t>
                </a:r>
                <a:r>
                  <a:rPr lang="ko-KR" altLang="en-US" sz="1600" dirty="0">
                    <a:solidFill>
                      <a:srgbClr val="912E2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상태에서 </a:t>
                </a:r>
                <a:endPara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는 통계적으로 유의하다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CE5973C-4B6D-49A4-BC70-574AF038B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637" y="3917493"/>
                <a:ext cx="3633190" cy="604589"/>
              </a:xfrm>
              <a:prstGeom prst="rect">
                <a:avLst/>
              </a:prstGeom>
              <a:blipFill>
                <a:blip r:embed="rId7"/>
                <a:stretch>
                  <a:fillRect t="-3030" b="-10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440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B7A81AAA-ADCF-4A2F-B069-5688B4257787}"/>
              </a:ext>
            </a:extLst>
          </p:cNvPr>
          <p:cNvSpPr txBox="1"/>
          <p:nvPr/>
        </p:nvSpPr>
        <p:spPr>
          <a:xfrm>
            <a:off x="539552" y="112474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유의성 검정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회귀식의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독립변수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통계적으로 </a:t>
            </a:r>
            <a:r>
              <a:rPr lang="ko-KR" altLang="en-US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유의미</a:t>
            </a:r>
            <a:r>
              <a:rPr lang="ko-KR" altLang="en-US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한가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53F3D6-E304-4BC8-A85A-3D7070D61856}"/>
              </a:ext>
            </a:extLst>
          </p:cNvPr>
          <p:cNvSpPr txBox="1"/>
          <p:nvPr/>
        </p:nvSpPr>
        <p:spPr>
          <a:xfrm>
            <a:off x="1111777" y="2206613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개별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회귀계수의 유의성을 검정함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4DC8D3-AE87-4883-9E13-420F9AFC8B53}"/>
              </a:ext>
            </a:extLst>
          </p:cNvPr>
          <p:cNvSpPr txBox="1"/>
          <p:nvPr/>
        </p:nvSpPr>
        <p:spPr>
          <a:xfrm>
            <a:off x="908534" y="1746959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3.   t-test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079E68D-A5FF-4953-BAC6-39798F4E2139}"/>
              </a:ext>
            </a:extLst>
          </p:cNvPr>
          <p:cNvSpPr txBox="1"/>
          <p:nvPr/>
        </p:nvSpPr>
        <p:spPr>
          <a:xfrm>
            <a:off x="890650" y="10930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6" name="사각형: 둥근 모서리 22">
            <a:extLst>
              <a:ext uri="{FF2B5EF4-FFF2-40B4-BE49-F238E27FC236}">
                <a16:creationId xmlns:a16="http://schemas.microsoft.com/office/drawing/2014/main" id="{E58C68FB-8F54-447B-9961-BCA412763F1F}"/>
              </a:ext>
            </a:extLst>
          </p:cNvPr>
          <p:cNvSpPr/>
          <p:nvPr/>
        </p:nvSpPr>
        <p:spPr>
          <a:xfrm>
            <a:off x="1111777" y="2828828"/>
            <a:ext cx="7065726" cy="195053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8E6EDF-5135-4C06-835F-AD6793AE1D6A}"/>
                  </a:ext>
                </a:extLst>
              </p:cNvPr>
              <p:cNvSpPr txBox="1"/>
              <p:nvPr/>
            </p:nvSpPr>
            <p:spPr>
              <a:xfrm>
                <a:off x="1908599" y="3279051"/>
                <a:ext cx="1290161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8E6EDF-5135-4C06-835F-AD6793AE1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599" y="3279051"/>
                <a:ext cx="1290161" cy="332463"/>
              </a:xfrm>
              <a:prstGeom prst="rect">
                <a:avLst/>
              </a:prstGeom>
              <a:blipFill>
                <a:blip r:embed="rId3"/>
                <a:stretch>
                  <a:fillRect l="-3774" r="-3774" b="-2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8EA804E-55A9-4A44-9798-922DAB22901C}"/>
                  </a:ext>
                </a:extLst>
              </p:cNvPr>
              <p:cNvSpPr txBox="1"/>
              <p:nvPr/>
            </p:nvSpPr>
            <p:spPr>
              <a:xfrm>
                <a:off x="1919650" y="4053556"/>
                <a:ext cx="1284198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8EA804E-55A9-4A44-9798-922DAB229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650" y="4053556"/>
                <a:ext cx="1284198" cy="332463"/>
              </a:xfrm>
              <a:prstGeom prst="rect">
                <a:avLst/>
              </a:prstGeom>
              <a:blipFill>
                <a:blip r:embed="rId4"/>
                <a:stretch>
                  <a:fillRect l="-4265" r="-3318" b="-2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3DD70B6-AF8C-4DFB-9C49-39FAEFD3746B}"/>
                  </a:ext>
                </a:extLst>
              </p:cNvPr>
              <p:cNvSpPr txBox="1"/>
              <p:nvPr/>
            </p:nvSpPr>
            <p:spPr>
              <a:xfrm>
                <a:off x="4227637" y="3142988"/>
                <a:ext cx="3633190" cy="604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rgbClr val="912E2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다른</a:t>
                </a:r>
                <a:r>
                  <a:rPr lang="en-US" altLang="ko-KR" sz="1600" dirty="0">
                    <a:solidFill>
                      <a:srgbClr val="912E2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변수들이</a:t>
                </a:r>
                <a:r>
                  <a:rPr lang="ko-KR" altLang="en-US" sz="1600" dirty="0">
                    <a:solidFill>
                      <a:srgbClr val="912E2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600" dirty="0" err="1">
                    <a:solidFill>
                      <a:srgbClr val="912E2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적합</a:t>
                </a:r>
                <a:r>
                  <a:rPr lang="ko-KR" altLang="en-US" sz="16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된</a:t>
                </a:r>
                <a:r>
                  <a:rPr lang="ko-KR" altLang="en-US" sz="1600" dirty="0">
                    <a:solidFill>
                      <a:srgbClr val="912E2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상태에서 </a:t>
                </a:r>
                <a:endPara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는 통계적으로 유의하지 않다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3DD70B6-AF8C-4DFB-9C49-39FAEFD37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637" y="3142988"/>
                <a:ext cx="3633190" cy="604589"/>
              </a:xfrm>
              <a:prstGeom prst="rect">
                <a:avLst/>
              </a:prstGeom>
              <a:blipFill>
                <a:blip r:embed="rId5"/>
                <a:stretch>
                  <a:fillRect t="-3030" b="-10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CE5973C-4B6D-49A4-BC70-574AF038BCFF}"/>
                  </a:ext>
                </a:extLst>
              </p:cNvPr>
              <p:cNvSpPr txBox="1"/>
              <p:nvPr/>
            </p:nvSpPr>
            <p:spPr>
              <a:xfrm>
                <a:off x="4227637" y="3917493"/>
                <a:ext cx="3633190" cy="604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rgbClr val="912E2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다른</a:t>
                </a:r>
                <a:r>
                  <a:rPr lang="en-US" altLang="ko-KR" sz="1600" dirty="0">
                    <a:solidFill>
                      <a:srgbClr val="912E2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변수들이 </a:t>
                </a:r>
                <a:r>
                  <a:rPr lang="ko-KR" altLang="en-US" sz="1600" dirty="0" err="1">
                    <a:solidFill>
                      <a:srgbClr val="912E2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적합</a:t>
                </a:r>
                <a:r>
                  <a:rPr lang="ko-KR" altLang="en-US" sz="16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된</a:t>
                </a:r>
                <a:r>
                  <a:rPr lang="ko-KR" altLang="en-US" sz="1600" dirty="0">
                    <a:solidFill>
                      <a:srgbClr val="912E2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상태에서 </a:t>
                </a:r>
                <a:endPara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는 통계적으로 유의하다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CE5973C-4B6D-49A4-BC70-574AF038B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637" y="3917493"/>
                <a:ext cx="3633190" cy="604589"/>
              </a:xfrm>
              <a:prstGeom prst="rect">
                <a:avLst/>
              </a:prstGeom>
              <a:blipFill>
                <a:blip r:embed="rId6"/>
                <a:stretch>
                  <a:fillRect t="-3030" b="-10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7591C3-AA95-4D19-940F-B5731612D910}"/>
                  </a:ext>
                </a:extLst>
              </p:cNvPr>
              <p:cNvSpPr txBox="1"/>
              <p:nvPr/>
            </p:nvSpPr>
            <p:spPr>
              <a:xfrm>
                <a:off x="1318909" y="4995936"/>
                <a:ext cx="4032448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>
                                <a:solidFill>
                                  <a:schemeClr val="tx1">
                                    <a:alpha val="2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>
                                <a:solidFill>
                                  <a:schemeClr val="tx1">
                                    <a:alpha val="2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|</m:t>
                          </m:r>
                          <m:r>
                            <a:rPr lang="en-US" altLang="ko-KR" b="0" i="1" smtClean="0">
                              <a:ln>
                                <a:solidFill>
                                  <a:schemeClr val="tx1">
                                    <a:alpha val="2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n>
                                <a:solidFill>
                                  <a:schemeClr val="tx1">
                                    <a:alpha val="2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n>
                            <a:solidFill>
                              <a:schemeClr val="tx1">
                                <a:alpha val="2000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|≥</m:t>
                      </m:r>
                      <m:sSub>
                        <m:sSubPr>
                          <m:ctrlPr>
                            <a:rPr lang="en-US" altLang="ko-KR" i="1" smtClean="0">
                              <a:ln>
                                <a:solidFill>
                                  <a:schemeClr val="tx1">
                                    <a:alpha val="2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>
                                <a:solidFill>
                                  <a:schemeClr val="tx1">
                                    <a:alpha val="2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n>
                                <a:solidFill>
                                  <a:schemeClr val="tx1">
                                    <a:alpha val="2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𝑛</m:t>
                          </m:r>
                          <m:r>
                            <a:rPr lang="en-US" altLang="ko-KR" b="0" i="1" smtClean="0">
                              <a:ln>
                                <a:solidFill>
                                  <a:schemeClr val="tx1">
                                    <a:alpha val="2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−</m:t>
                          </m:r>
                          <m:r>
                            <a:rPr lang="en-US" altLang="ko-KR" b="0" i="1" smtClean="0">
                              <a:ln>
                                <a:solidFill>
                                  <a:schemeClr val="tx1">
                                    <a:alpha val="2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𝑝</m:t>
                          </m:r>
                          <m:r>
                            <a:rPr lang="en-US" altLang="ko-KR" b="0" i="1" smtClean="0">
                              <a:ln>
                                <a:solidFill>
                                  <a:schemeClr val="tx1">
                                    <a:alpha val="2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−1;</m:t>
                          </m:r>
                          <m:r>
                            <a:rPr lang="ko-KR" altLang="en-US" b="0" i="1" smtClean="0">
                              <a:ln>
                                <a:solidFill>
                                  <a:schemeClr val="tx1">
                                    <a:alpha val="2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𝛼</m:t>
                          </m:r>
                          <m:r>
                            <a:rPr lang="en-US" altLang="ko-KR" b="0" i="1" smtClean="0">
                              <a:ln>
                                <a:solidFill>
                                  <a:schemeClr val="tx1">
                                    <a:alpha val="2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7591C3-AA95-4D19-940F-B5731612D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909" y="4995936"/>
                <a:ext cx="4032448" cy="3942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D9C145D-328C-49FB-A840-A38DE9915F82}"/>
              </a:ext>
            </a:extLst>
          </p:cNvPr>
          <p:cNvSpPr txBox="1"/>
          <p:nvPr/>
        </p:nvSpPr>
        <p:spPr>
          <a:xfrm>
            <a:off x="2254526" y="5594373"/>
            <a:ext cx="363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귀무가설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기각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AA000C-BBA6-4E73-BEA4-8F1114D39235}"/>
              </a:ext>
            </a:extLst>
          </p:cNvPr>
          <p:cNvSpPr txBox="1"/>
          <p:nvPr/>
        </p:nvSpPr>
        <p:spPr>
          <a:xfrm>
            <a:off x="1350405" y="4900096"/>
            <a:ext cx="851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i="1" dirty="0">
                <a:solidFill>
                  <a:srgbClr val="28517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if</a:t>
            </a:r>
            <a:endParaRPr lang="ko-KR" altLang="en-US" sz="3200" i="1" dirty="0">
              <a:solidFill>
                <a:srgbClr val="28517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69C378F-329D-4B29-972A-2E0F18D7155C}"/>
              </a:ext>
            </a:extLst>
          </p:cNvPr>
          <p:cNvGrpSpPr/>
          <p:nvPr/>
        </p:nvGrpSpPr>
        <p:grpSpPr>
          <a:xfrm rot="5400000" flipH="1">
            <a:off x="3439829" y="3320822"/>
            <a:ext cx="114680" cy="4072509"/>
            <a:chOff x="5582735" y="38516"/>
            <a:chExt cx="114680" cy="4072509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B560E1A-B2E1-473C-A391-0137243E76B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546480" y="2074771"/>
              <a:ext cx="4072509" cy="0"/>
            </a:xfrm>
            <a:prstGeom prst="line">
              <a:avLst/>
            </a:prstGeom>
            <a:ln>
              <a:solidFill>
                <a:srgbClr val="2B35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CBAAD0F-526A-4A01-A55E-86670B9AEF0C}"/>
                </a:ext>
              </a:extLst>
            </p:cNvPr>
            <p:cNvSpPr/>
            <p:nvPr/>
          </p:nvSpPr>
          <p:spPr>
            <a:xfrm>
              <a:off x="5582735" y="38516"/>
              <a:ext cx="114680" cy="117231"/>
            </a:xfrm>
            <a:prstGeom prst="rect">
              <a:avLst/>
            </a:prstGeom>
            <a:solidFill>
              <a:srgbClr val="2B35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8D1F76-F056-415F-BDF6-ABA535430173}"/>
                  </a:ext>
                </a:extLst>
              </p:cNvPr>
              <p:cNvSpPr txBox="1"/>
              <p:nvPr/>
            </p:nvSpPr>
            <p:spPr>
              <a:xfrm>
                <a:off x="2267744" y="6081793"/>
                <a:ext cx="6598213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다른 변수들이 </a:t>
                </a:r>
                <a:r>
                  <a:rPr lang="ko-KR" altLang="en-US" dirty="0" err="1">
                    <a:solidFill>
                      <a:srgbClr val="912E2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적합</a:t>
                </a:r>
                <a:r>
                  <a:rPr lang="ko-KR" altLang="en-US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된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상태에서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는 통계적으로 </a:t>
                </a:r>
                <a:r>
                  <a:rPr lang="ko-KR" altLang="en-US" dirty="0">
                    <a:solidFill>
                      <a:srgbClr val="912E2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유의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한 변수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8D1F76-F056-415F-BDF6-ABA535430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6081793"/>
                <a:ext cx="6598213" cy="391646"/>
              </a:xfrm>
              <a:prstGeom prst="rect">
                <a:avLst/>
              </a:prstGeom>
              <a:blipFill>
                <a:blip r:embed="rId8"/>
                <a:stretch>
                  <a:fillRect l="-739" t="-6250" b="-218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C2DF9964-0E5F-456A-9C9E-CC0E73D855D4}"/>
              </a:ext>
            </a:extLst>
          </p:cNvPr>
          <p:cNvSpPr/>
          <p:nvPr/>
        </p:nvSpPr>
        <p:spPr>
          <a:xfrm rot="16200000">
            <a:off x="1641815" y="5515612"/>
            <a:ext cx="390749" cy="526855"/>
          </a:xfrm>
          <a:prstGeom prst="downArrow">
            <a:avLst/>
          </a:prstGeom>
          <a:gradFill flip="none" rotWithShape="1">
            <a:gsLst>
              <a:gs pos="0">
                <a:schemeClr val="bg1"/>
              </a:gs>
              <a:gs pos="48000">
                <a:schemeClr val="accent1">
                  <a:lumMod val="40000"/>
                  <a:lumOff val="60000"/>
                </a:schemeClr>
              </a:gs>
              <a:gs pos="7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F2902CB7-89CB-4594-A09C-F12C60F5893E}"/>
              </a:ext>
            </a:extLst>
          </p:cNvPr>
          <p:cNvSpPr/>
          <p:nvPr/>
        </p:nvSpPr>
        <p:spPr>
          <a:xfrm rot="16200000">
            <a:off x="1641815" y="6014189"/>
            <a:ext cx="390749" cy="526855"/>
          </a:xfrm>
          <a:prstGeom prst="downArrow">
            <a:avLst/>
          </a:prstGeom>
          <a:gradFill flip="none" rotWithShape="1">
            <a:gsLst>
              <a:gs pos="0">
                <a:schemeClr val="bg1"/>
              </a:gs>
              <a:gs pos="48000">
                <a:schemeClr val="accent1">
                  <a:lumMod val="40000"/>
                  <a:lumOff val="60000"/>
                </a:schemeClr>
              </a:gs>
              <a:gs pos="7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281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22">
            <a:extLst>
              <a:ext uri="{FF2B5EF4-FFF2-40B4-BE49-F238E27FC236}">
                <a16:creationId xmlns:a16="http://schemas.microsoft.com/office/drawing/2014/main" id="{3CA2447A-54C8-4545-9D90-7DAD5AF21180}"/>
              </a:ext>
            </a:extLst>
          </p:cNvPr>
          <p:cNvSpPr/>
          <p:nvPr/>
        </p:nvSpPr>
        <p:spPr>
          <a:xfrm>
            <a:off x="860439" y="2845993"/>
            <a:ext cx="7281750" cy="193492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1580" y="215701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다중선형회귀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0650" y="10930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793D13-98CC-4B40-8031-76FF6FB44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5B630D25-2A81-4601-A5E7-A7EEA3C8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C803014-F811-43E5-929B-E3E34730E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B24163D1-3237-4319-B55F-994F10FFD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F3405-B759-48E3-B571-DA26D8E0F23E}"/>
              </a:ext>
            </a:extLst>
          </p:cNvPr>
          <p:cNvSpPr txBox="1"/>
          <p:nvPr/>
        </p:nvSpPr>
        <p:spPr>
          <a:xfrm>
            <a:off x="3270015" y="338811"/>
            <a:ext cx="2160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300" dirty="0">
                <a:solidFill>
                  <a:srgbClr val="D9D9D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28E3A6-3CC8-484B-B901-8AF9DC1ED129}"/>
              </a:ext>
            </a:extLst>
          </p:cNvPr>
          <p:cNvSpPr txBox="1"/>
          <p:nvPr/>
        </p:nvSpPr>
        <p:spPr>
          <a:xfrm>
            <a:off x="4350134" y="33881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pc="300" dirty="0">
                <a:solidFill>
                  <a:srgbClr val="D9D9D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모수 추정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2F8D7D-5D02-4A75-A40D-E68BEBD3184D}"/>
              </a:ext>
            </a:extLst>
          </p:cNvPr>
          <p:cNvSpPr txBox="1"/>
          <p:nvPr/>
        </p:nvSpPr>
        <p:spPr>
          <a:xfrm>
            <a:off x="5648225" y="341717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pc="300" dirty="0">
                <a:solidFill>
                  <a:srgbClr val="7F7F7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유의성 검정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192119-6522-4091-B25E-008B57D8F50A}"/>
              </a:ext>
            </a:extLst>
          </p:cNvPr>
          <p:cNvSpPr txBox="1"/>
          <p:nvPr/>
        </p:nvSpPr>
        <p:spPr>
          <a:xfrm>
            <a:off x="6937517" y="33881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pc="3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적합성 검정</a:t>
            </a:r>
            <a:endParaRPr lang="en-US" altLang="ko-KR" sz="1600" spc="300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4F7609-56D0-4E17-BD67-595CC46A972D}"/>
              </a:ext>
            </a:extLst>
          </p:cNvPr>
          <p:cNvSpPr txBox="1"/>
          <p:nvPr/>
        </p:nvSpPr>
        <p:spPr>
          <a:xfrm>
            <a:off x="1048871" y="2186462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spc="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개별 회귀계수의 유의성을 검정함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4B69D2-B030-458D-8F74-6295C3A6E0C9}"/>
                  </a:ext>
                </a:extLst>
              </p:cNvPr>
              <p:cNvSpPr txBox="1"/>
              <p:nvPr/>
            </p:nvSpPr>
            <p:spPr>
              <a:xfrm>
                <a:off x="1250906" y="3374707"/>
                <a:ext cx="1162177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4B69D2-B030-458D-8F74-6295C3A6E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06" y="3374707"/>
                <a:ext cx="1162177" cy="299313"/>
              </a:xfrm>
              <a:prstGeom prst="rect">
                <a:avLst/>
              </a:prstGeom>
              <a:blipFill>
                <a:blip r:embed="rId3"/>
                <a:stretch>
                  <a:fillRect l="-3665" t="-2041" r="-4188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A99FF61-A4A6-42EC-AD7B-923D0415000C}"/>
                  </a:ext>
                </a:extLst>
              </p:cNvPr>
              <p:cNvSpPr txBox="1"/>
              <p:nvPr/>
            </p:nvSpPr>
            <p:spPr>
              <a:xfrm>
                <a:off x="1250906" y="3908789"/>
                <a:ext cx="1156855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A99FF61-A4A6-42EC-AD7B-923D04150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06" y="3908789"/>
                <a:ext cx="1156855" cy="299313"/>
              </a:xfrm>
              <a:prstGeom prst="rect">
                <a:avLst/>
              </a:prstGeom>
              <a:blipFill>
                <a:blip r:embed="rId4"/>
                <a:stretch>
                  <a:fillRect l="-3684" r="-4211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23F0CD02-A75C-48BE-A01B-A838C3E8F550}"/>
              </a:ext>
            </a:extLst>
          </p:cNvPr>
          <p:cNvSpPr/>
          <p:nvPr/>
        </p:nvSpPr>
        <p:spPr>
          <a:xfrm>
            <a:off x="2875505" y="3361554"/>
            <a:ext cx="670183" cy="312466"/>
          </a:xfrm>
          <a:prstGeom prst="rightArrow">
            <a:avLst/>
          </a:prstGeom>
          <a:noFill/>
          <a:ln>
            <a:solidFill>
              <a:srgbClr val="C6D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0DDAA16-C702-4E24-8F72-9BAF0CE2FAE4}"/>
                  </a:ext>
                </a:extLst>
              </p:cNvPr>
              <p:cNvSpPr txBox="1"/>
              <p:nvPr/>
            </p:nvSpPr>
            <p:spPr>
              <a:xfrm>
                <a:off x="3317707" y="3260055"/>
                <a:ext cx="3633190" cy="50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>
                    <a:solidFill>
                      <a:srgbClr val="912E2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다른</a:t>
                </a:r>
                <a:r>
                  <a:rPr lang="en-US" altLang="ko-KR" sz="1300" dirty="0">
                    <a:solidFill>
                      <a:srgbClr val="912E2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300" dirty="0">
                    <a:solidFill>
                      <a:srgbClr val="912E2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변수들이 </a:t>
                </a:r>
                <a:r>
                  <a:rPr lang="ko-KR" altLang="en-US" sz="1300" dirty="0" err="1">
                    <a:solidFill>
                      <a:srgbClr val="912E2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적합된</a:t>
                </a:r>
                <a:r>
                  <a:rPr lang="ko-KR" altLang="en-US" sz="1300" dirty="0">
                    <a:solidFill>
                      <a:srgbClr val="912E2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상태에서 </a:t>
                </a:r>
                <a:endPara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는 통계적으로 유의하지 않다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0DDAA16-C702-4E24-8F72-9BAF0CE2F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707" y="3260055"/>
                <a:ext cx="3633190" cy="508537"/>
              </a:xfrm>
              <a:prstGeom prst="rect">
                <a:avLst/>
              </a:prstGeom>
              <a:blipFill>
                <a:blip r:embed="rId5"/>
                <a:stretch>
                  <a:fillRect t="-1205" b="-72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08A5653E-A5CB-4193-862F-271367A82688}"/>
              </a:ext>
            </a:extLst>
          </p:cNvPr>
          <p:cNvSpPr/>
          <p:nvPr/>
        </p:nvSpPr>
        <p:spPr>
          <a:xfrm>
            <a:off x="2869266" y="3889126"/>
            <a:ext cx="670183" cy="312466"/>
          </a:xfrm>
          <a:prstGeom prst="rightArrow">
            <a:avLst/>
          </a:prstGeom>
          <a:noFill/>
          <a:ln>
            <a:solidFill>
              <a:srgbClr val="C6D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1C23D8E-0F63-4E38-9692-4A589C5A8A7D}"/>
                  </a:ext>
                </a:extLst>
              </p:cNvPr>
              <p:cNvSpPr txBox="1"/>
              <p:nvPr/>
            </p:nvSpPr>
            <p:spPr>
              <a:xfrm>
                <a:off x="3308057" y="3846396"/>
                <a:ext cx="3633190" cy="50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>
                    <a:solidFill>
                      <a:srgbClr val="912E2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다른</a:t>
                </a:r>
                <a:r>
                  <a:rPr lang="en-US" altLang="ko-KR" sz="1300" dirty="0">
                    <a:solidFill>
                      <a:srgbClr val="912E2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300" dirty="0">
                    <a:solidFill>
                      <a:srgbClr val="912E2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변수들이 </a:t>
                </a:r>
                <a:r>
                  <a:rPr lang="ko-KR" altLang="en-US" sz="1300" dirty="0" err="1">
                    <a:solidFill>
                      <a:srgbClr val="912E2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적합된</a:t>
                </a:r>
                <a:r>
                  <a:rPr lang="ko-KR" altLang="en-US" sz="1300" dirty="0">
                    <a:solidFill>
                      <a:srgbClr val="912E2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상태에서 </a:t>
                </a:r>
                <a:endPara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는 통계적으로 유의하다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1C23D8E-0F63-4E38-9692-4A589C5A8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057" y="3846396"/>
                <a:ext cx="3633190" cy="508537"/>
              </a:xfrm>
              <a:prstGeom prst="rect">
                <a:avLst/>
              </a:prstGeom>
              <a:blipFill>
                <a:blip r:embed="rId6"/>
                <a:stretch>
                  <a:fillRect t="-1205" b="-72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CE422C76-F6C2-4AE2-BBA1-9A93D392BEDB}"/>
              </a:ext>
            </a:extLst>
          </p:cNvPr>
          <p:cNvSpPr txBox="1"/>
          <p:nvPr/>
        </p:nvSpPr>
        <p:spPr>
          <a:xfrm>
            <a:off x="539552" y="112474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pc="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유의성 검정</a:t>
            </a:r>
            <a:r>
              <a:rPr lang="en-US" altLang="ko-KR" spc="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pc="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회귀식의 </a:t>
            </a:r>
            <a:r>
              <a:rPr lang="ko-KR" altLang="en-US" spc="3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독립변수</a:t>
            </a:r>
            <a:r>
              <a:rPr lang="ko-KR" altLang="en-US" spc="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통계적으로 </a:t>
            </a:r>
            <a:r>
              <a:rPr lang="ko-KR" altLang="en-US" spc="300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유의미</a:t>
            </a:r>
            <a:r>
              <a:rPr lang="ko-KR" altLang="en-US" spc="3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한가</a:t>
            </a:r>
            <a:r>
              <a:rPr lang="en-US" altLang="ko-KR" spc="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pc="3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538CAC-7634-4E74-9920-C724561143B0}"/>
              </a:ext>
            </a:extLst>
          </p:cNvPr>
          <p:cNvSpPr txBox="1"/>
          <p:nvPr/>
        </p:nvSpPr>
        <p:spPr>
          <a:xfrm>
            <a:off x="899592" y="1700808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3. t-test</a:t>
            </a:r>
            <a:endParaRPr lang="ko-KR" altLang="en-US" sz="1600" spc="3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067661F-FA08-42AB-A8A3-1B8C2896E4D2}"/>
                  </a:ext>
                </a:extLst>
              </p:cNvPr>
              <p:cNvSpPr txBox="1"/>
              <p:nvPr/>
            </p:nvSpPr>
            <p:spPr>
              <a:xfrm>
                <a:off x="708265" y="5244725"/>
                <a:ext cx="7586097" cy="733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spc="3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T-test</a:t>
                </a:r>
                <a:r>
                  <a:rPr lang="ko-KR" altLang="en-US" sz="1400" spc="3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는 </a:t>
                </a:r>
                <a:r>
                  <a:rPr lang="ko-KR" altLang="en-US" sz="1400" spc="3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solidFill>
                      <a:srgbClr val="912E2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다른 변수들이 </a:t>
                </a:r>
                <a:r>
                  <a:rPr lang="ko-KR" altLang="en-US" sz="1400" spc="300" dirty="0" err="1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solidFill>
                      <a:srgbClr val="912E2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적합된</a:t>
                </a:r>
                <a:r>
                  <a:rPr lang="ko-KR" altLang="en-US" sz="1400" spc="3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solidFill>
                      <a:srgbClr val="912E2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상태</a:t>
                </a:r>
                <a:r>
                  <a:rPr lang="ko-KR" altLang="en-US" sz="1400" spc="3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𝑗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를</m:t>
                    </m:r>
                  </m:oMath>
                </a14:m>
                <a:r>
                  <a:rPr lang="en-US" altLang="ko-KR" sz="1400" spc="3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400" spc="3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추가하는 것이</a:t>
                </a:r>
                <a:endParaRPr lang="en-US" altLang="ko-KR" sz="1400" spc="3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spc="3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유의미한 회귀식의 </a:t>
                </a:r>
                <a:r>
                  <a:rPr lang="ko-KR" altLang="en-US" sz="1400" spc="3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solidFill>
                      <a:srgbClr val="912E2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설명력 증가</a:t>
                </a:r>
                <a:r>
                  <a:rPr lang="ko-KR" altLang="en-US" sz="1400" spc="3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를 가져오는지 확인하는 것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067661F-FA08-42AB-A8A3-1B8C2896E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65" y="5244725"/>
                <a:ext cx="7586097" cy="7335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직사각형 27">
            <a:extLst>
              <a:ext uri="{FF2B5EF4-FFF2-40B4-BE49-F238E27FC236}">
                <a16:creationId xmlns:a16="http://schemas.microsoft.com/office/drawing/2014/main" id="{29342185-0CA5-4DF7-B58B-3347C5ED589B}"/>
              </a:ext>
            </a:extLst>
          </p:cNvPr>
          <p:cNvSpPr/>
          <p:nvPr/>
        </p:nvSpPr>
        <p:spPr>
          <a:xfrm>
            <a:off x="0" y="0"/>
            <a:ext cx="9185168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0" name="그래픽 29">
            <a:extLst>
              <a:ext uri="{FF2B5EF4-FFF2-40B4-BE49-F238E27FC236}">
                <a16:creationId xmlns:a16="http://schemas.microsoft.com/office/drawing/2014/main" id="{E71D78B7-9EF6-4E3E-B2F5-AA89F627739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76965" y="285079"/>
            <a:ext cx="675549" cy="67554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6FC1ED3-AA67-4ED7-86BD-14002052C42D}"/>
              </a:ext>
            </a:extLst>
          </p:cNvPr>
          <p:cNvSpPr txBox="1"/>
          <p:nvPr/>
        </p:nvSpPr>
        <p:spPr>
          <a:xfrm>
            <a:off x="1952514" y="278090"/>
            <a:ext cx="5238972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T-test</a:t>
            </a:r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변수를 선택하는 것이 가능할까</a:t>
            </a:r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1C86F5-7C13-450D-A65D-D41D768263F6}"/>
              </a:ext>
            </a:extLst>
          </p:cNvPr>
          <p:cNvSpPr txBox="1"/>
          <p:nvPr/>
        </p:nvSpPr>
        <p:spPr>
          <a:xfrm>
            <a:off x="888845" y="1594422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T-test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다른 변수들이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C1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고정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된 상태에서 </a:t>
            </a:r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변수의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C1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유의미한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C1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설명력 증가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가져오는지 판단하는 것 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F95E8F-C1C2-43BD-8294-83C603259E34}"/>
              </a:ext>
            </a:extLst>
          </p:cNvPr>
          <p:cNvSpPr/>
          <p:nvPr/>
        </p:nvSpPr>
        <p:spPr>
          <a:xfrm>
            <a:off x="1057876" y="1262879"/>
            <a:ext cx="6968825" cy="1355870"/>
          </a:xfrm>
          <a:prstGeom prst="roundRect">
            <a:avLst/>
          </a:prstGeom>
          <a:noFill/>
          <a:ln>
            <a:solidFill>
              <a:srgbClr val="FFC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13D3F6DE-7082-426B-BAF5-14D446C1AEF7}"/>
              </a:ext>
            </a:extLst>
          </p:cNvPr>
          <p:cNvSpPr/>
          <p:nvPr/>
        </p:nvSpPr>
        <p:spPr>
          <a:xfrm>
            <a:off x="3822208" y="2816508"/>
            <a:ext cx="1440160" cy="1333619"/>
          </a:xfrm>
          <a:prstGeom prst="downArrow">
            <a:avLst/>
          </a:prstGeom>
          <a:solidFill>
            <a:srgbClr val="FFC1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88822CF-7361-4F85-BE07-431DF4AA6457}"/>
              </a:ext>
            </a:extLst>
          </p:cNvPr>
          <p:cNvSpPr/>
          <p:nvPr/>
        </p:nvSpPr>
        <p:spPr>
          <a:xfrm>
            <a:off x="1057876" y="4336904"/>
            <a:ext cx="6968825" cy="1258217"/>
          </a:xfrm>
          <a:prstGeom prst="roundRect">
            <a:avLst/>
          </a:prstGeom>
          <a:noFill/>
          <a:ln>
            <a:solidFill>
              <a:srgbClr val="FFC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205311-AE53-440E-8375-546E0254915D}"/>
              </a:ext>
            </a:extLst>
          </p:cNvPr>
          <p:cNvSpPr txBox="1"/>
          <p:nvPr/>
        </p:nvSpPr>
        <p:spPr>
          <a:xfrm>
            <a:off x="1469837" y="4650146"/>
            <a:ext cx="605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회귀식을 가정하면 </a:t>
            </a:r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변수의 유의성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C1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바뀔 수 있음</a:t>
            </a:r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FFC1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AB6392-85E2-4071-B21C-6505FE6A6DEF}"/>
              </a:ext>
            </a:extLst>
          </p:cNvPr>
          <p:cNvSpPr txBox="1"/>
          <p:nvPr/>
        </p:nvSpPr>
        <p:spPr>
          <a:xfrm>
            <a:off x="1509075" y="5890334"/>
            <a:ext cx="60573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T-test</a:t>
            </a:r>
            <a:r>
              <a:rPr lang="ko-KR" altLang="en-US" sz="23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로 변수를 선택하는 것은 </a:t>
            </a:r>
            <a:r>
              <a:rPr lang="ko-KR" altLang="en-US" sz="23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C1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위험</a:t>
            </a:r>
            <a:r>
              <a:rPr lang="en-US" altLang="ko-KR" sz="23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!</a:t>
            </a:r>
            <a:endParaRPr lang="en-US" altLang="ko-KR" sz="23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FFC1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B0524D-1286-4AFA-B969-FC9BFADF1D91}"/>
              </a:ext>
            </a:extLst>
          </p:cNvPr>
          <p:cNvSpPr txBox="1"/>
          <p:nvPr/>
        </p:nvSpPr>
        <p:spPr>
          <a:xfrm>
            <a:off x="7308304" y="6456638"/>
            <a:ext cx="2600500" cy="342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 선택법은 </a:t>
            </a:r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주차에서</a:t>
            </a:r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54911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1580" y="215701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다중선형회귀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0650" y="10930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793D13-98CC-4B40-8031-76FF6FB44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5B630D25-2A81-4601-A5E7-A7EEA3C8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C803014-F811-43E5-929B-E3E34730E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B24163D1-3237-4319-B55F-994F10FFD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4ED05C-6BCC-4C28-BCE2-9E35C167F5C2}"/>
              </a:ext>
            </a:extLst>
          </p:cNvPr>
          <p:cNvSpPr txBox="1"/>
          <p:nvPr/>
        </p:nvSpPr>
        <p:spPr>
          <a:xfrm>
            <a:off x="539552" y="112474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pc="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유의성 검정</a:t>
            </a:r>
            <a:r>
              <a:rPr lang="en-US" altLang="ko-KR" spc="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F-test</a:t>
            </a:r>
            <a:endParaRPr lang="ko-KR" altLang="en-US" spc="3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F3405-B759-48E3-B571-DA26D8E0F23E}"/>
              </a:ext>
            </a:extLst>
          </p:cNvPr>
          <p:cNvSpPr txBox="1"/>
          <p:nvPr/>
        </p:nvSpPr>
        <p:spPr>
          <a:xfrm>
            <a:off x="3270015" y="338811"/>
            <a:ext cx="2160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300" dirty="0">
                <a:solidFill>
                  <a:srgbClr val="D9D9D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28E3A6-3CC8-484B-B901-8AF9DC1ED129}"/>
              </a:ext>
            </a:extLst>
          </p:cNvPr>
          <p:cNvSpPr txBox="1"/>
          <p:nvPr/>
        </p:nvSpPr>
        <p:spPr>
          <a:xfrm>
            <a:off x="4350134" y="33881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pc="300" dirty="0">
                <a:solidFill>
                  <a:srgbClr val="D9D9D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모수 추정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2F8D7D-5D02-4A75-A40D-E68BEBD3184D}"/>
              </a:ext>
            </a:extLst>
          </p:cNvPr>
          <p:cNvSpPr txBox="1"/>
          <p:nvPr/>
        </p:nvSpPr>
        <p:spPr>
          <a:xfrm>
            <a:off x="5648225" y="341717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pc="300" dirty="0">
                <a:solidFill>
                  <a:srgbClr val="7F7F7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유의성 검정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192119-6522-4091-B25E-008B57D8F50A}"/>
              </a:ext>
            </a:extLst>
          </p:cNvPr>
          <p:cNvSpPr txBox="1"/>
          <p:nvPr/>
        </p:nvSpPr>
        <p:spPr>
          <a:xfrm>
            <a:off x="6937517" y="33881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pc="3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적합성 검정</a:t>
            </a:r>
            <a:endParaRPr lang="en-US" altLang="ko-KR" sz="1600" spc="300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4F7609-56D0-4E17-BD67-595CC46A972D}"/>
              </a:ext>
            </a:extLst>
          </p:cNvPr>
          <p:cNvSpPr txBox="1"/>
          <p:nvPr/>
        </p:nvSpPr>
        <p:spPr>
          <a:xfrm>
            <a:off x="899592" y="1700808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spc="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전체에 대한 검정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54C80F1-921A-4BDF-AAA8-506C1F3B394E}"/>
              </a:ext>
            </a:extLst>
          </p:cNvPr>
          <p:cNvGrpSpPr/>
          <p:nvPr/>
        </p:nvGrpSpPr>
        <p:grpSpPr>
          <a:xfrm>
            <a:off x="971600" y="2640378"/>
            <a:ext cx="6502096" cy="1470939"/>
            <a:chOff x="611560" y="2204864"/>
            <a:chExt cx="7920880" cy="1800200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5E24F1D-6C1D-4B05-8911-FE29AB868F35}"/>
                </a:ext>
              </a:extLst>
            </p:cNvPr>
            <p:cNvGrpSpPr/>
            <p:nvPr/>
          </p:nvGrpSpPr>
          <p:grpSpPr>
            <a:xfrm>
              <a:off x="611560" y="2204864"/>
              <a:ext cx="7920880" cy="1800200"/>
              <a:chOff x="611560" y="2204864"/>
              <a:chExt cx="7920880" cy="1800200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11A43BB6-5E72-420D-B38A-6501E26BEE03}"/>
                  </a:ext>
                </a:extLst>
              </p:cNvPr>
              <p:cNvSpPr/>
              <p:nvPr/>
            </p:nvSpPr>
            <p:spPr>
              <a:xfrm>
                <a:off x="611560" y="2204864"/>
                <a:ext cx="7920880" cy="180020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EDE373DD-746E-46A2-AA4C-3EE4D8256B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608" y="2214291"/>
                <a:ext cx="1368152" cy="0"/>
              </a:xfrm>
              <a:prstGeom prst="line">
                <a:avLst/>
              </a:prstGeom>
              <a:ln w="349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BB032D2-5FEC-4DFF-9D06-2C1DEAD3C124}"/>
                </a:ext>
              </a:extLst>
            </p:cNvPr>
            <p:cNvCxnSpPr>
              <a:cxnSpLocks/>
            </p:cNvCxnSpPr>
            <p:nvPr/>
          </p:nvCxnSpPr>
          <p:spPr>
            <a:xfrm>
              <a:off x="6876256" y="4005064"/>
              <a:ext cx="1296144" cy="0"/>
            </a:xfrm>
            <a:prstGeom prst="line">
              <a:avLst/>
            </a:prstGeom>
            <a:ln w="349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4B69D2-B030-458D-8F74-6295C3A6E0C9}"/>
                  </a:ext>
                </a:extLst>
              </p:cNvPr>
              <p:cNvSpPr txBox="1"/>
              <p:nvPr/>
            </p:nvSpPr>
            <p:spPr>
              <a:xfrm>
                <a:off x="1326260" y="2945289"/>
                <a:ext cx="271369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4B69D2-B030-458D-8F74-6295C3A6E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260" y="2945289"/>
                <a:ext cx="2713692" cy="298415"/>
              </a:xfrm>
              <a:prstGeom prst="rect">
                <a:avLst/>
              </a:prstGeom>
              <a:blipFill>
                <a:blip r:embed="rId3"/>
                <a:stretch>
                  <a:fillRect l="-3146" r="-2022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A99FF61-A4A6-42EC-AD7B-923D0415000C}"/>
                  </a:ext>
                </a:extLst>
              </p:cNvPr>
              <p:cNvSpPr txBox="1"/>
              <p:nvPr/>
            </p:nvSpPr>
            <p:spPr>
              <a:xfrm>
                <a:off x="1259632" y="3484160"/>
                <a:ext cx="12074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A99FF61-A4A6-42EC-AD7B-923D04150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484160"/>
                <a:ext cx="1207446" cy="276999"/>
              </a:xfrm>
              <a:prstGeom prst="rect">
                <a:avLst/>
              </a:prstGeom>
              <a:blipFill>
                <a:blip r:embed="rId4"/>
                <a:stretch>
                  <a:fillRect l="-3030" r="-50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8683970D-8F19-4B7A-AE72-BA27DBAA3529}"/>
              </a:ext>
            </a:extLst>
          </p:cNvPr>
          <p:cNvSpPr/>
          <p:nvPr/>
        </p:nvSpPr>
        <p:spPr>
          <a:xfrm>
            <a:off x="1023321" y="4962301"/>
            <a:ext cx="1152128" cy="3037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검정통계량</a:t>
            </a: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9D6907-2DC7-4744-A789-25AE0094EE00}"/>
                  </a:ext>
                </a:extLst>
              </p:cNvPr>
              <p:cNvSpPr txBox="1"/>
              <p:nvPr/>
            </p:nvSpPr>
            <p:spPr>
              <a:xfrm>
                <a:off x="2391473" y="4604941"/>
                <a:ext cx="3662349" cy="10184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𝑆𝑆𝑇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𝑆𝑆𝐸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𝑆𝑆𝐸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𝑆𝑆𝑅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𝑆𝑆𝐸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𝑀𝑆𝑅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9D6907-2DC7-4744-A789-25AE0094E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473" y="4604941"/>
                <a:ext cx="3662349" cy="10184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직사각형 32">
            <a:extLst>
              <a:ext uri="{FF2B5EF4-FFF2-40B4-BE49-F238E27FC236}">
                <a16:creationId xmlns:a16="http://schemas.microsoft.com/office/drawing/2014/main" id="{13C4A625-8F95-4722-893E-FD5E35713AE8}"/>
              </a:ext>
            </a:extLst>
          </p:cNvPr>
          <p:cNvSpPr/>
          <p:nvPr/>
        </p:nvSpPr>
        <p:spPr>
          <a:xfrm>
            <a:off x="0" y="0"/>
            <a:ext cx="9185168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49" name="그래픽 48">
            <a:extLst>
              <a:ext uri="{FF2B5EF4-FFF2-40B4-BE49-F238E27FC236}">
                <a16:creationId xmlns:a16="http://schemas.microsoft.com/office/drawing/2014/main" id="{6FC7391F-3162-40BC-A595-36D068A44D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91038" y="539651"/>
            <a:ext cx="675549" cy="67554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5FC9918-8C3E-4340-BADF-C6B01AFFAA7B}"/>
              </a:ext>
            </a:extLst>
          </p:cNvPr>
          <p:cNvSpPr txBox="1"/>
          <p:nvPr/>
        </p:nvSpPr>
        <p:spPr>
          <a:xfrm>
            <a:off x="685235" y="563311"/>
            <a:ext cx="7773530" cy="1147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T-test</a:t>
            </a:r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하기 전에 </a:t>
            </a:r>
            <a:endParaRPr lang="en-US" altLang="ko-KR" sz="2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회귀식</a:t>
            </a:r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전체에 대한 </a:t>
            </a:r>
            <a:r>
              <a:rPr lang="en-US" altLang="ko-KR" sz="2400" dirty="0">
                <a:solidFill>
                  <a:srgbClr val="FFC1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F-test</a:t>
            </a:r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</a:t>
            </a:r>
            <a:r>
              <a:rPr lang="ko-KR" altLang="en-US" sz="2400" dirty="0">
                <a:solidFill>
                  <a:srgbClr val="FFC1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먼저</a:t>
            </a:r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확인해야 하는 이유</a:t>
            </a:r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4EAFF1-72A3-468B-822D-3D6DBAA2F42C}"/>
              </a:ext>
            </a:extLst>
          </p:cNvPr>
          <p:cNvSpPr txBox="1"/>
          <p:nvPr/>
        </p:nvSpPr>
        <p:spPr>
          <a:xfrm>
            <a:off x="897532" y="223015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회귀식에 대한 검정이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C1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 엄격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하기 때문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0220E1-86EB-4C9A-BCD9-A7B07D40758F}"/>
              </a:ext>
            </a:extLst>
          </p:cNvPr>
          <p:cNvSpPr txBox="1"/>
          <p:nvPr/>
        </p:nvSpPr>
        <p:spPr>
          <a:xfrm>
            <a:off x="897532" y="2887319"/>
            <a:ext cx="862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C1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F-test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C1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기각 못 해도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몇몇 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C1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T-test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C1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기각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경우가 있을 수 있기 때문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13AE305-C82C-4456-A7F1-3C3F37BFD53B}"/>
              </a:ext>
            </a:extLst>
          </p:cNvPr>
          <p:cNvSpPr txBox="1"/>
          <p:nvPr/>
        </p:nvSpPr>
        <p:spPr>
          <a:xfrm>
            <a:off x="1847678" y="3776453"/>
            <a:ext cx="5448644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경우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C1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F-test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유의수준을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C1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충족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C1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T-test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Type1 error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유의수준보다 커지기 때문에 </a:t>
            </a:r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T-test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결과를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C1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신뢰할 수 없음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E7BC9B-C09C-4E28-87E8-953AA68644B1}"/>
              </a:ext>
            </a:extLst>
          </p:cNvPr>
          <p:cNvSpPr txBox="1"/>
          <p:nvPr/>
        </p:nvSpPr>
        <p:spPr>
          <a:xfrm>
            <a:off x="2051720" y="5445224"/>
            <a:ext cx="5040560" cy="61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∴ </a:t>
            </a:r>
            <a:r>
              <a:rPr lang="en-US" altLang="ko-KR" sz="25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C1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F-test</a:t>
            </a:r>
            <a:r>
              <a:rPr lang="ko-KR" altLang="en-US" sz="25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결과를 먼저 확인해야 함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48A56EA-3F4C-4770-8DC9-9A0FCBD9DA0F}"/>
              </a:ext>
            </a:extLst>
          </p:cNvPr>
          <p:cNvSpPr/>
          <p:nvPr/>
        </p:nvSpPr>
        <p:spPr>
          <a:xfrm>
            <a:off x="1087588" y="3647860"/>
            <a:ext cx="6968825" cy="1615591"/>
          </a:xfrm>
          <a:prstGeom prst="roundRect">
            <a:avLst/>
          </a:prstGeom>
          <a:noFill/>
          <a:ln>
            <a:solidFill>
              <a:srgbClr val="FFC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588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AD4ED05C-6BCC-4C28-BCE2-9E35C167F5C2}"/>
              </a:ext>
            </a:extLst>
          </p:cNvPr>
          <p:cNvSpPr txBox="1"/>
          <p:nvPr/>
        </p:nvSpPr>
        <p:spPr>
          <a:xfrm>
            <a:off x="539551" y="1124744"/>
            <a:ext cx="654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적합성 검정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모형이 주어진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잘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하는가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E53D33-85E5-46EE-9D46-EA48EDEC7787}"/>
              </a:ext>
            </a:extLst>
          </p:cNvPr>
          <p:cNvSpPr txBox="1"/>
          <p:nvPr/>
        </p:nvSpPr>
        <p:spPr>
          <a:xfrm>
            <a:off x="1521071" y="4166515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변수가 늘면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항상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값이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증가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BA80284-1016-4AA2-B64A-896AC80DF99D}"/>
                  </a:ext>
                </a:extLst>
              </p:cNvPr>
              <p:cNvSpPr/>
              <p:nvPr/>
            </p:nvSpPr>
            <p:spPr>
              <a:xfrm>
                <a:off x="1488202" y="3643263"/>
                <a:ext cx="1405741" cy="30370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6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 문제점</a:t>
                </a:r>
              </a:p>
            </p:txBody>
          </p:sp>
        </mc:Choice>
        <mc:Fallback xmlns="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BA80284-1016-4AA2-B64A-896AC80DF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02" y="3643263"/>
                <a:ext cx="1405741" cy="303701"/>
              </a:xfrm>
              <a:prstGeom prst="rect">
                <a:avLst/>
              </a:prstGeom>
              <a:blipFill>
                <a:blip r:embed="rId3"/>
                <a:stretch>
                  <a:fillRect t="-12245" b="-326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FAA20CBE-4724-485D-BB39-1599675BABDA}"/>
              </a:ext>
            </a:extLst>
          </p:cNvPr>
          <p:cNvSpPr txBox="1"/>
          <p:nvPr/>
        </p:nvSpPr>
        <p:spPr>
          <a:xfrm>
            <a:off x="1619672" y="5999363"/>
            <a:ext cx="638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∴ 변수의 개수가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두 회귀모형의 직접적인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비교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가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어려움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DC6485-7EEB-4E5E-83CB-335F8E27FF61}"/>
              </a:ext>
            </a:extLst>
          </p:cNvPr>
          <p:cNvSpPr txBox="1"/>
          <p:nvPr/>
        </p:nvSpPr>
        <p:spPr>
          <a:xfrm>
            <a:off x="1488202" y="4623805"/>
            <a:ext cx="6389457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총 변동은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고정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되어 있는데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변수가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추가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되면 회귀식으로 설명되는 변동이 조금이라도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증가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할 수 밖에 없기 때문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CEE10FC-26BE-4DB5-8AA2-D162954CAAB6}"/>
                  </a:ext>
                </a:extLst>
              </p:cNvPr>
              <p:cNvSpPr txBox="1"/>
              <p:nvPr/>
            </p:nvSpPr>
            <p:spPr>
              <a:xfrm>
                <a:off x="599714" y="1708815"/>
                <a:ext cx="8001830" cy="883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값</m:t>
                    </m:r>
                  </m:oMath>
                </a14:m>
                <a:r>
                  <a:rPr lang="ko-KR" altLang="en-US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을 통해 </a:t>
                </a:r>
                <a:endParaRPr lang="en-US" altLang="ko-KR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데이터를 잘 설명하는 모델을 찾을 수 있을까</a:t>
                </a:r>
                <a:r>
                  <a:rPr lang="en-US" altLang="ko-KR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?</a:t>
                </a:r>
                <a:endParaRPr lang="ko-KR" altLang="en-US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CEE10FC-26BE-4DB5-8AA2-D162954CA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14" y="1708815"/>
                <a:ext cx="8001830" cy="8833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BFAC683-389D-435A-AB1A-43E2A24B7B02}"/>
              </a:ext>
            </a:extLst>
          </p:cNvPr>
          <p:cNvSpPr/>
          <p:nvPr/>
        </p:nvSpPr>
        <p:spPr>
          <a:xfrm>
            <a:off x="1116217" y="1660519"/>
            <a:ext cx="6968825" cy="1108292"/>
          </a:xfrm>
          <a:prstGeom prst="roundRect">
            <a:avLst/>
          </a:prstGeom>
          <a:noFill/>
          <a:ln>
            <a:solidFill>
              <a:srgbClr val="C6D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6D9F1"/>
              </a:solidFill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C54759FB-1B7A-43E9-A8F0-0B89E00086FA}"/>
              </a:ext>
            </a:extLst>
          </p:cNvPr>
          <p:cNvSpPr/>
          <p:nvPr/>
        </p:nvSpPr>
        <p:spPr>
          <a:xfrm>
            <a:off x="3707904" y="2879288"/>
            <a:ext cx="1925912" cy="951711"/>
          </a:xfrm>
          <a:prstGeom prst="downArrow">
            <a:avLst/>
          </a:prstGeom>
          <a:solidFill>
            <a:srgbClr val="C6D9F1"/>
          </a:solidFill>
          <a:ln>
            <a:solidFill>
              <a:srgbClr val="C6D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C0AD55-EBED-419D-B229-47A27C8E8C5B}"/>
              </a:ext>
            </a:extLst>
          </p:cNvPr>
          <p:cNvSpPr txBox="1"/>
          <p:nvPr/>
        </p:nvSpPr>
        <p:spPr>
          <a:xfrm>
            <a:off x="3930086" y="2622458"/>
            <a:ext cx="1405741" cy="1093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i="1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No!</a:t>
            </a:r>
            <a:endParaRPr lang="ko-KR" altLang="en-US" sz="4800" i="1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A85D53A-CA9F-4647-BDA8-E49BA697EA21}"/>
              </a:ext>
            </a:extLst>
          </p:cNvPr>
          <p:cNvSpPr/>
          <p:nvPr/>
        </p:nvSpPr>
        <p:spPr>
          <a:xfrm>
            <a:off x="1087587" y="3941476"/>
            <a:ext cx="6968825" cy="1719772"/>
          </a:xfrm>
          <a:prstGeom prst="roundRect">
            <a:avLst/>
          </a:prstGeom>
          <a:noFill/>
          <a:ln>
            <a:solidFill>
              <a:srgbClr val="C6D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6D9F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3D3028-6010-4D39-81AC-6DD12AFF42F0}"/>
              </a:ext>
            </a:extLst>
          </p:cNvPr>
          <p:cNvSpPr txBox="1"/>
          <p:nvPr/>
        </p:nvSpPr>
        <p:spPr>
          <a:xfrm>
            <a:off x="890650" y="10930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14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4ED05C-6BCC-4C28-BCE2-9E35C167F5C2}"/>
              </a:ext>
            </a:extLst>
          </p:cNvPr>
          <p:cNvSpPr txBox="1"/>
          <p:nvPr/>
        </p:nvSpPr>
        <p:spPr>
          <a:xfrm>
            <a:off x="539552" y="112474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회귀분석의 정의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3AC3ED-759A-422F-B361-16C91E6D6D3D}"/>
              </a:ext>
            </a:extLst>
          </p:cNvPr>
          <p:cNvSpPr txBox="1"/>
          <p:nvPr/>
        </p:nvSpPr>
        <p:spPr>
          <a:xfrm>
            <a:off x="631140" y="286661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pc="30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회귀식</a:t>
            </a:r>
            <a:endParaRPr lang="ko-KR" altLang="en-US" spc="3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AC7FF22-7735-4337-B10F-D8BDC6B30159}"/>
              </a:ext>
            </a:extLst>
          </p:cNvPr>
          <p:cNvSpPr/>
          <p:nvPr/>
        </p:nvSpPr>
        <p:spPr>
          <a:xfrm>
            <a:off x="663141" y="3360720"/>
            <a:ext cx="7920880" cy="242161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9AD50C2-F80B-49C2-84F6-86717AD26EE8}"/>
              </a:ext>
            </a:extLst>
          </p:cNvPr>
          <p:cNvCxnSpPr>
            <a:cxnSpLocks/>
          </p:cNvCxnSpPr>
          <p:nvPr/>
        </p:nvCxnSpPr>
        <p:spPr>
          <a:xfrm>
            <a:off x="1286694" y="3360719"/>
            <a:ext cx="1368152" cy="0"/>
          </a:xfrm>
          <a:prstGeom prst="line">
            <a:avLst/>
          </a:prstGeom>
          <a:ln w="349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A74CEA3-2522-4FEF-82D9-2F2FA29CCCD8}"/>
              </a:ext>
            </a:extLst>
          </p:cNvPr>
          <p:cNvCxnSpPr>
            <a:cxnSpLocks/>
          </p:cNvCxnSpPr>
          <p:nvPr/>
        </p:nvCxnSpPr>
        <p:spPr>
          <a:xfrm>
            <a:off x="6559702" y="5782338"/>
            <a:ext cx="1368152" cy="0"/>
          </a:xfrm>
          <a:prstGeom prst="line">
            <a:avLst/>
          </a:prstGeom>
          <a:ln w="349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E3FE100B-AD6D-4692-A6CF-6671A35C85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01" t="53755" r="30375" b="25250"/>
          <a:stretch/>
        </p:blipFill>
        <p:spPr>
          <a:xfrm>
            <a:off x="1286694" y="3512952"/>
            <a:ext cx="6794793" cy="12586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D0660A2-BC7E-4021-9932-021A24ED4B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01" t="34338" r="25587" b="52218"/>
          <a:stretch/>
        </p:blipFill>
        <p:spPr>
          <a:xfrm>
            <a:off x="1286694" y="4896349"/>
            <a:ext cx="6641160" cy="7327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D22A5C-DBE7-4CC2-AC6F-914B95E8CA9F}"/>
              </a:ext>
            </a:extLst>
          </p:cNvPr>
          <p:cNvSpPr txBox="1"/>
          <p:nvPr/>
        </p:nvSpPr>
        <p:spPr>
          <a:xfrm>
            <a:off x="883168" y="1605269"/>
            <a:ext cx="7793288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둘 또는 그 이상의 변수들 간의 </a:t>
            </a:r>
            <a:r>
              <a:rPr lang="ko-KR" altLang="en-US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인과관계를 파악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통해 </a:t>
            </a:r>
            <a:r>
              <a:rPr lang="ko-KR" altLang="en-US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변수의 값을 다른 변수들을 이용하여 설명하고 예측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하는 분석</a:t>
            </a:r>
          </a:p>
        </p:txBody>
      </p:sp>
    </p:spTree>
    <p:extLst>
      <p:ext uri="{BB962C8B-B14F-4D97-AF65-F5344CB8AC3E}">
        <p14:creationId xmlns:p14="http://schemas.microsoft.com/office/powerpoint/2010/main" val="11667972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4B69D2-B030-458D-8F74-6295C3A6E0C9}"/>
                  </a:ext>
                </a:extLst>
              </p:cNvPr>
              <p:cNvSpPr txBox="1"/>
              <p:nvPr/>
            </p:nvSpPr>
            <p:spPr>
              <a:xfrm>
                <a:off x="1612499" y="2758052"/>
                <a:ext cx="5748498" cy="576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𝑆𝑆𝑃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𝑆𝑆𝑇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𝑆𝑆𝑇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4B69D2-B030-458D-8F74-6295C3A6E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499" y="2758052"/>
                <a:ext cx="5748498" cy="576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54C80F1-921A-4BDF-AAA8-506C1F3B394E}"/>
              </a:ext>
            </a:extLst>
          </p:cNvPr>
          <p:cNvGrpSpPr/>
          <p:nvPr/>
        </p:nvGrpSpPr>
        <p:grpSpPr>
          <a:xfrm>
            <a:off x="983450" y="2264821"/>
            <a:ext cx="7307606" cy="1577854"/>
            <a:chOff x="611560" y="2204864"/>
            <a:chExt cx="7920880" cy="1800200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5E24F1D-6C1D-4B05-8911-FE29AB868F35}"/>
                </a:ext>
              </a:extLst>
            </p:cNvPr>
            <p:cNvGrpSpPr/>
            <p:nvPr/>
          </p:nvGrpSpPr>
          <p:grpSpPr>
            <a:xfrm>
              <a:off x="611560" y="2204864"/>
              <a:ext cx="7920880" cy="1800200"/>
              <a:chOff x="611560" y="2204864"/>
              <a:chExt cx="7920880" cy="1800200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11A43BB6-5E72-420D-B38A-6501E26BEE03}"/>
                  </a:ext>
                </a:extLst>
              </p:cNvPr>
              <p:cNvSpPr/>
              <p:nvPr/>
            </p:nvSpPr>
            <p:spPr>
              <a:xfrm>
                <a:off x="611560" y="2204864"/>
                <a:ext cx="7920880" cy="180020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EDE373DD-746E-46A2-AA4C-3EE4D8256B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608" y="2214291"/>
                <a:ext cx="1368152" cy="0"/>
              </a:xfrm>
              <a:prstGeom prst="line">
                <a:avLst/>
              </a:prstGeom>
              <a:ln w="349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BB032D2-5FEC-4DFF-9D06-2C1DEAD3C124}"/>
                </a:ext>
              </a:extLst>
            </p:cNvPr>
            <p:cNvCxnSpPr>
              <a:cxnSpLocks/>
            </p:cNvCxnSpPr>
            <p:nvPr/>
          </p:nvCxnSpPr>
          <p:spPr>
            <a:xfrm>
              <a:off x="6876256" y="4005064"/>
              <a:ext cx="1296144" cy="0"/>
            </a:xfrm>
            <a:prstGeom prst="line">
              <a:avLst/>
            </a:prstGeom>
            <a:ln w="349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9CF65203-5598-4B1D-B99A-9C1F0CB5EFAD}"/>
                  </a:ext>
                </a:extLst>
              </p:cNvPr>
              <p:cNvSpPr/>
              <p:nvPr/>
            </p:nvSpPr>
            <p:spPr>
              <a:xfrm>
                <a:off x="1310287" y="1960543"/>
                <a:ext cx="1405741" cy="30370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수</m:t>
                    </m:r>
                  </m:oMath>
                </a14:m>
                <a:r>
                  <a:rPr lang="ko-KR" altLang="en-US" sz="16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정결정계수</a:t>
                </a:r>
              </a:p>
            </p:txBody>
          </p:sp>
        </mc:Choice>
        <mc:Fallback xmlns="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9CF65203-5598-4B1D-B99A-9C1F0CB5E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287" y="1960543"/>
                <a:ext cx="1405741" cy="303701"/>
              </a:xfrm>
              <a:prstGeom prst="rect">
                <a:avLst/>
              </a:prstGeom>
              <a:blipFill>
                <a:blip r:embed="rId4"/>
                <a:stretch>
                  <a:fillRect t="-12245" b="-326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BF6050BA-9C5C-4FB1-B017-304D313D7CDC}"/>
              </a:ext>
            </a:extLst>
          </p:cNvPr>
          <p:cNvSpPr txBox="1"/>
          <p:nvPr/>
        </p:nvSpPr>
        <p:spPr>
          <a:xfrm>
            <a:off x="1025953" y="5603380"/>
            <a:ext cx="619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변수의 개수가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두 회귀식을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비교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할 때 사용 가능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C760E89-3824-45C0-A3C8-BE1C92B2E64D}"/>
                  </a:ext>
                </a:extLst>
              </p:cNvPr>
              <p:cNvSpPr txBox="1"/>
              <p:nvPr/>
            </p:nvSpPr>
            <p:spPr>
              <a:xfrm>
                <a:off x="1027812" y="4912667"/>
                <a:ext cx="6192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값이 더 </a:t>
                </a:r>
                <a:r>
                  <a:rPr lang="ko-KR" altLang="en-US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solidFill>
                      <a:srgbClr val="912E2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높은</a:t>
                </a:r>
                <a:r>
                  <a:rPr lang="ko-KR" altLang="en-US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회귀식이 더 좋은 </a:t>
                </a:r>
                <a:r>
                  <a:rPr lang="ko-KR" altLang="en-US" dirty="0" err="1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회귀식</a:t>
                </a:r>
                <a:endParaRPr lang="ko-KR" altLang="en-US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C760E89-3824-45C0-A3C8-BE1C92B2E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12" y="4912667"/>
                <a:ext cx="619286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3A499206-3C8E-4958-9A76-3F87FF81A53D}"/>
              </a:ext>
            </a:extLst>
          </p:cNvPr>
          <p:cNvSpPr txBox="1"/>
          <p:nvPr/>
        </p:nvSpPr>
        <p:spPr>
          <a:xfrm>
            <a:off x="539551" y="1124744"/>
            <a:ext cx="654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적합성 검정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모형이 주어진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잘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하는가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42306D-0853-4530-A958-81CB1828F307}"/>
              </a:ext>
            </a:extLst>
          </p:cNvPr>
          <p:cNvSpPr txBox="1"/>
          <p:nvPr/>
        </p:nvSpPr>
        <p:spPr>
          <a:xfrm>
            <a:off x="1027812" y="4227649"/>
            <a:ext cx="619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SSE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SST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를 각각의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자유도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로 나누어 계산한 형태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AB3D06-72A2-4363-8974-9A2E6FB2ACDD}"/>
              </a:ext>
            </a:extLst>
          </p:cNvPr>
          <p:cNvSpPr txBox="1"/>
          <p:nvPr/>
        </p:nvSpPr>
        <p:spPr>
          <a:xfrm>
            <a:off x="890650" y="10930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62082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F03A89D-0ED6-4753-9F79-C95BBCF3CDE4}"/>
              </a:ext>
            </a:extLst>
          </p:cNvPr>
          <p:cNvSpPr txBox="1"/>
          <p:nvPr/>
        </p:nvSpPr>
        <p:spPr>
          <a:xfrm>
            <a:off x="899592" y="1232136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고객의 특성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(X)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신용카드 잔액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(Y)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관계를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표현한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회귀식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43ABF4-E647-4BA3-8EE8-275AFCCE3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50" y="2032248"/>
            <a:ext cx="6896100" cy="37528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0C0C794-169F-4B37-BFB2-020161DD5092}"/>
              </a:ext>
            </a:extLst>
          </p:cNvPr>
          <p:cNvSpPr txBox="1"/>
          <p:nvPr/>
        </p:nvSpPr>
        <p:spPr>
          <a:xfrm>
            <a:off x="890650" y="10930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2888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843ABF4-E647-4BA3-8EE8-275AFCCE3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50" y="2032248"/>
            <a:ext cx="6896100" cy="375285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A22D14-C686-4643-8BE7-13DB342A834B}"/>
              </a:ext>
            </a:extLst>
          </p:cNvPr>
          <p:cNvSpPr/>
          <p:nvPr/>
        </p:nvSpPr>
        <p:spPr>
          <a:xfrm>
            <a:off x="0" y="1904049"/>
            <a:ext cx="7884368" cy="1544216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A882615-3DE7-4D9E-B76D-2464B09133FD}"/>
              </a:ext>
            </a:extLst>
          </p:cNvPr>
          <p:cNvSpPr/>
          <p:nvPr/>
        </p:nvSpPr>
        <p:spPr>
          <a:xfrm>
            <a:off x="2699792" y="3595041"/>
            <a:ext cx="5086958" cy="231825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C222B74-9D2B-4135-81D0-AFE61965CAD4}"/>
              </a:ext>
            </a:extLst>
          </p:cNvPr>
          <p:cNvSpPr/>
          <p:nvPr/>
        </p:nvSpPr>
        <p:spPr>
          <a:xfrm>
            <a:off x="868151" y="5045768"/>
            <a:ext cx="5086958" cy="105659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1879361-12B9-4991-9FEE-9A54E27E9548}"/>
              </a:ext>
            </a:extLst>
          </p:cNvPr>
          <p:cNvSpPr/>
          <p:nvPr/>
        </p:nvSpPr>
        <p:spPr>
          <a:xfrm>
            <a:off x="868151" y="3576464"/>
            <a:ext cx="1789450" cy="1469304"/>
          </a:xfrm>
          <a:prstGeom prst="rect">
            <a:avLst/>
          </a:prstGeom>
          <a:solidFill>
            <a:srgbClr val="C6D9F1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83CD9-7E0A-447D-8C52-D5EBCCAC2E5A}"/>
              </a:ext>
            </a:extLst>
          </p:cNvPr>
          <p:cNvSpPr txBox="1"/>
          <p:nvPr/>
        </p:nvSpPr>
        <p:spPr>
          <a:xfrm>
            <a:off x="461358" y="3486503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851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3CC9F11-82C5-4B43-9623-3E006A4D180A}"/>
                  </a:ext>
                </a:extLst>
              </p:cNvPr>
              <p:cNvSpPr txBox="1"/>
              <p:nvPr/>
            </p:nvSpPr>
            <p:spPr>
              <a:xfrm>
                <a:off x="3411630" y="2828479"/>
                <a:ext cx="57998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𝐵𝑎𝑙𝑎𝑛𝑐𝑒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=−477.96−7.56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𝐼𝑛𝑐𝑜𝑚𝑒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+0.13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𝐿𝑖𝑚𝑖𝑡</m:t>
                      </m:r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  <a:ea typeface="나눔스퀘어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+2.06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𝑅𝑎𝑡𝑖𝑛𝑔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+11.59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𝑐𝑎𝑟𝑑𝑠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−0.89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𝐴𝑔𝑒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+2.00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𝐸𝑑𝑢</m:t>
                      </m:r>
                    </m:oMath>
                  </m:oMathPara>
                </a14:m>
                <a:endPara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3CC9F11-82C5-4B43-9623-3E006A4D1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630" y="2828479"/>
                <a:ext cx="5799809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376ED5DB-B067-4339-A380-0A79BC2AEE39}"/>
              </a:ext>
            </a:extLst>
          </p:cNvPr>
          <p:cNvSpPr txBox="1"/>
          <p:nvPr/>
        </p:nvSpPr>
        <p:spPr>
          <a:xfrm>
            <a:off x="899592" y="1232136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고객의 특성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(X)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신용카드 잔액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(Y)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관계를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표현한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회귀식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763F3109-9790-456B-97F0-7AAED1E75B8C}"/>
                  </a:ext>
                </a:extLst>
              </p:cNvPr>
              <p:cNvSpPr/>
              <p:nvPr/>
            </p:nvSpPr>
            <p:spPr>
              <a:xfrm>
                <a:off x="2943578" y="3113420"/>
                <a:ext cx="936104" cy="30370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회</m:t>
                    </m:r>
                  </m:oMath>
                </a14:m>
                <a:r>
                  <a:rPr lang="ko-KR" altLang="en-US" sz="16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귀식</a:t>
                </a:r>
              </a:p>
            </p:txBody>
          </p:sp>
        </mc:Choice>
        <mc:Fallback xmlns="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763F3109-9790-456B-97F0-7AAED1E75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578" y="3113420"/>
                <a:ext cx="936104" cy="303701"/>
              </a:xfrm>
              <a:prstGeom prst="rect">
                <a:avLst/>
              </a:prstGeom>
              <a:blipFill>
                <a:blip r:embed="rId5"/>
                <a:stretch>
                  <a:fillRect t="-12000" b="-3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AE50905-1D19-458B-80EE-C016EFE3EDC0}"/>
                  </a:ext>
                </a:extLst>
              </p:cNvPr>
              <p:cNvSpPr/>
              <p:nvPr/>
            </p:nvSpPr>
            <p:spPr>
              <a:xfrm>
                <a:off x="2943578" y="4485645"/>
                <a:ext cx="936104" cy="30370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해</m:t>
                    </m:r>
                  </m:oMath>
                </a14:m>
                <a:r>
                  <a:rPr lang="ko-KR" altLang="en-US" sz="16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석</a:t>
                </a:r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AE50905-1D19-458B-80EE-C016EFE3E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578" y="4485645"/>
                <a:ext cx="936104" cy="303701"/>
              </a:xfrm>
              <a:prstGeom prst="rect">
                <a:avLst/>
              </a:prstGeom>
              <a:blipFill>
                <a:blip r:embed="rId6"/>
                <a:stretch>
                  <a:fillRect t="-12000" b="-3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E51AD03A-AFA3-49CA-B998-820BCC5EA953}"/>
              </a:ext>
            </a:extLst>
          </p:cNvPr>
          <p:cNvSpPr txBox="1"/>
          <p:nvPr/>
        </p:nvSpPr>
        <p:spPr>
          <a:xfrm>
            <a:off x="3945080" y="4123606"/>
            <a:ext cx="5086958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조건들이 </a:t>
            </a:r>
            <a:r>
              <a:rPr lang="ko-KR" altLang="en-US" dirty="0"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동일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할 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신용등급이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만큼 증가하면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신용카드 잔액은 평균적으로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2.06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만큼 증가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1ED2EA-F1C8-427E-A3F0-310733EFE9DE}"/>
              </a:ext>
            </a:extLst>
          </p:cNvPr>
          <p:cNvSpPr txBox="1"/>
          <p:nvPr/>
        </p:nvSpPr>
        <p:spPr>
          <a:xfrm>
            <a:off x="890650" y="10930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9784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F03A89D-0ED6-4753-9F79-C95BBCF3CDE4}"/>
              </a:ext>
            </a:extLst>
          </p:cNvPr>
          <p:cNvSpPr txBox="1"/>
          <p:nvPr/>
        </p:nvSpPr>
        <p:spPr>
          <a:xfrm>
            <a:off x="899592" y="1232136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고객의 특성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(X)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신용카드 잔액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(Y)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관계를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표현한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회귀식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43ABF4-E647-4BA3-8EE8-275AFCCE3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50" y="2032248"/>
            <a:ext cx="6896100" cy="375285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275166-0025-4413-9914-F76AA60DC5FD}"/>
              </a:ext>
            </a:extLst>
          </p:cNvPr>
          <p:cNvSpPr/>
          <p:nvPr/>
        </p:nvSpPr>
        <p:spPr>
          <a:xfrm>
            <a:off x="899592" y="5625864"/>
            <a:ext cx="4392488" cy="159234"/>
          </a:xfrm>
          <a:prstGeom prst="rect">
            <a:avLst/>
          </a:prstGeom>
          <a:solidFill>
            <a:srgbClr val="C6D9F1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2E99D20-3B81-46CD-AEC9-C89300B5EF1C}"/>
              </a:ext>
            </a:extLst>
          </p:cNvPr>
          <p:cNvCxnSpPr>
            <a:cxnSpLocks/>
          </p:cNvCxnSpPr>
          <p:nvPr/>
        </p:nvCxnSpPr>
        <p:spPr>
          <a:xfrm flipV="1">
            <a:off x="5292080" y="4768799"/>
            <a:ext cx="1451079" cy="936683"/>
          </a:xfrm>
          <a:prstGeom prst="bentConnector3">
            <a:avLst>
              <a:gd name="adj1" fmla="val 50000"/>
            </a:avLst>
          </a:prstGeom>
          <a:ln>
            <a:solidFill>
              <a:srgbClr val="2851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BCE1FD7-CF83-4996-8D39-F7470B2F84FC}"/>
              </a:ext>
            </a:extLst>
          </p:cNvPr>
          <p:cNvSpPr txBox="1"/>
          <p:nvPr/>
        </p:nvSpPr>
        <p:spPr>
          <a:xfrm>
            <a:off x="467544" y="5505426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851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②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BDB267F-9831-4461-BD52-052C0ABC3801}"/>
              </a:ext>
            </a:extLst>
          </p:cNvPr>
          <p:cNvSpPr/>
          <p:nvPr/>
        </p:nvSpPr>
        <p:spPr>
          <a:xfrm>
            <a:off x="6017619" y="4379922"/>
            <a:ext cx="786629" cy="3037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F-test</a:t>
            </a: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BFA537-479A-4B73-9E4F-F3620904768D}"/>
              </a:ext>
            </a:extLst>
          </p:cNvPr>
          <p:cNvSpPr txBox="1"/>
          <p:nvPr/>
        </p:nvSpPr>
        <p:spPr>
          <a:xfrm>
            <a:off x="6743159" y="3890370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귀무가설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기각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8F71A7-DF4C-42E3-83F8-02EBE83C4996}"/>
              </a:ext>
            </a:extLst>
          </p:cNvPr>
          <p:cNvSpPr txBox="1"/>
          <p:nvPr/>
        </p:nvSpPr>
        <p:spPr>
          <a:xfrm>
            <a:off x="6743159" y="5146683"/>
            <a:ext cx="1944216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적합된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회귀식이 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통계적으로 </a:t>
            </a:r>
            <a:r>
              <a:rPr lang="ko-KR" altLang="en-US" sz="1600" dirty="0"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유의함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40B474A3-6E86-4E95-8D04-1D18FCC19091}"/>
              </a:ext>
            </a:extLst>
          </p:cNvPr>
          <p:cNvSpPr/>
          <p:nvPr/>
        </p:nvSpPr>
        <p:spPr>
          <a:xfrm>
            <a:off x="7454500" y="4346518"/>
            <a:ext cx="493309" cy="584775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473FCF-C167-4EE7-BE6E-B23857A9D7A4}"/>
              </a:ext>
            </a:extLst>
          </p:cNvPr>
          <p:cNvSpPr txBox="1"/>
          <p:nvPr/>
        </p:nvSpPr>
        <p:spPr>
          <a:xfrm>
            <a:off x="890650" y="10930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22544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F03A89D-0ED6-4753-9F79-C95BBCF3CDE4}"/>
              </a:ext>
            </a:extLst>
          </p:cNvPr>
          <p:cNvSpPr txBox="1"/>
          <p:nvPr/>
        </p:nvSpPr>
        <p:spPr>
          <a:xfrm>
            <a:off x="899592" y="1232136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고객의 특성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(X)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신용카드 잔액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(Y)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관계를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표현한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회귀식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43ABF4-E647-4BA3-8EE8-275AFCCE3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50" y="2032248"/>
            <a:ext cx="6896100" cy="375285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275166-0025-4413-9914-F76AA60DC5FD}"/>
              </a:ext>
            </a:extLst>
          </p:cNvPr>
          <p:cNvSpPr/>
          <p:nvPr/>
        </p:nvSpPr>
        <p:spPr>
          <a:xfrm>
            <a:off x="907921" y="5466630"/>
            <a:ext cx="4522332" cy="159234"/>
          </a:xfrm>
          <a:prstGeom prst="rect">
            <a:avLst/>
          </a:prstGeom>
          <a:solidFill>
            <a:srgbClr val="C6D9F1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2E99D20-3B81-46CD-AEC9-C89300B5EF1C}"/>
              </a:ext>
            </a:extLst>
          </p:cNvPr>
          <p:cNvCxnSpPr>
            <a:cxnSpLocks/>
          </p:cNvCxnSpPr>
          <p:nvPr/>
        </p:nvCxnSpPr>
        <p:spPr>
          <a:xfrm flipV="1">
            <a:off x="5407799" y="4624701"/>
            <a:ext cx="1451079" cy="936683"/>
          </a:xfrm>
          <a:prstGeom prst="bentConnector3">
            <a:avLst>
              <a:gd name="adj1" fmla="val 50000"/>
            </a:avLst>
          </a:prstGeom>
          <a:ln>
            <a:solidFill>
              <a:srgbClr val="2851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BCE1FD7-CF83-4996-8D39-F7470B2F84FC}"/>
              </a:ext>
            </a:extLst>
          </p:cNvPr>
          <p:cNvSpPr txBox="1"/>
          <p:nvPr/>
        </p:nvSpPr>
        <p:spPr>
          <a:xfrm>
            <a:off x="503548" y="5331348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851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BDB267F-9831-4461-BD52-052C0ABC3801}"/>
                  </a:ext>
                </a:extLst>
              </p:cNvPr>
              <p:cNvSpPr/>
              <p:nvPr/>
            </p:nvSpPr>
            <p:spPr>
              <a:xfrm>
                <a:off x="6110244" y="4256520"/>
                <a:ext cx="786629" cy="30370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BDB267F-9831-4461-BD52-052C0ABC38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244" y="4256520"/>
                <a:ext cx="786629" cy="3037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0EBFA537-479A-4B73-9E4F-F3620904768D}"/>
              </a:ext>
            </a:extLst>
          </p:cNvPr>
          <p:cNvSpPr txBox="1"/>
          <p:nvPr/>
        </p:nvSpPr>
        <p:spPr>
          <a:xfrm>
            <a:off x="6746085" y="3883974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약 </a:t>
            </a:r>
            <a:r>
              <a:rPr lang="en-US" altLang="ko-KR" sz="1600" dirty="0"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88%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설명력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8F71A7-DF4C-42E3-83F8-02EBE83C4996}"/>
              </a:ext>
            </a:extLst>
          </p:cNvPr>
          <p:cNvSpPr txBox="1"/>
          <p:nvPr/>
        </p:nvSpPr>
        <p:spPr>
          <a:xfrm>
            <a:off x="6743159" y="5146683"/>
            <a:ext cx="1944216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적합된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회귀식이 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잘 설명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40B474A3-6E86-4E95-8D04-1D18FCC19091}"/>
              </a:ext>
            </a:extLst>
          </p:cNvPr>
          <p:cNvSpPr/>
          <p:nvPr/>
        </p:nvSpPr>
        <p:spPr>
          <a:xfrm>
            <a:off x="7454500" y="4346518"/>
            <a:ext cx="493309" cy="584775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658A60-AE17-4CAE-B48A-3CDF9E9AE7F0}"/>
              </a:ext>
            </a:extLst>
          </p:cNvPr>
          <p:cNvSpPr txBox="1"/>
          <p:nvPr/>
        </p:nvSpPr>
        <p:spPr>
          <a:xfrm>
            <a:off x="890650" y="10930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27327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F03A89D-0ED6-4753-9F79-C95BBCF3CDE4}"/>
              </a:ext>
            </a:extLst>
          </p:cNvPr>
          <p:cNvSpPr txBox="1"/>
          <p:nvPr/>
        </p:nvSpPr>
        <p:spPr>
          <a:xfrm>
            <a:off x="899592" y="1232136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고객의 특성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(X)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신용카드 잔액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(Y)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관계를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표현한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회귀식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43ABF4-E647-4BA3-8EE8-275AFCCE3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50" y="2032248"/>
            <a:ext cx="6896100" cy="375285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275166-0025-4413-9914-F76AA60DC5FD}"/>
              </a:ext>
            </a:extLst>
          </p:cNvPr>
          <p:cNvSpPr/>
          <p:nvPr/>
        </p:nvSpPr>
        <p:spPr>
          <a:xfrm>
            <a:off x="4086653" y="3717032"/>
            <a:ext cx="1044368" cy="1263949"/>
          </a:xfrm>
          <a:prstGeom prst="rect">
            <a:avLst/>
          </a:prstGeom>
          <a:solidFill>
            <a:srgbClr val="C6D9F1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2E99D20-3B81-46CD-AEC9-C89300B5EF1C}"/>
              </a:ext>
            </a:extLst>
          </p:cNvPr>
          <p:cNvCxnSpPr>
            <a:cxnSpLocks/>
          </p:cNvCxnSpPr>
          <p:nvPr/>
        </p:nvCxnSpPr>
        <p:spPr>
          <a:xfrm flipV="1">
            <a:off x="5131021" y="4264068"/>
            <a:ext cx="1385195" cy="1"/>
          </a:xfrm>
          <a:prstGeom prst="bentConnector3">
            <a:avLst>
              <a:gd name="adj1" fmla="val 50000"/>
            </a:avLst>
          </a:prstGeom>
          <a:ln>
            <a:solidFill>
              <a:srgbClr val="2851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BCE1FD7-CF83-4996-8D39-F7470B2F84FC}"/>
              </a:ext>
            </a:extLst>
          </p:cNvPr>
          <p:cNvSpPr txBox="1"/>
          <p:nvPr/>
        </p:nvSpPr>
        <p:spPr>
          <a:xfrm>
            <a:off x="3995936" y="3337852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851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④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BDB267F-9831-4461-BD52-052C0ABC3801}"/>
              </a:ext>
            </a:extLst>
          </p:cNvPr>
          <p:cNvSpPr/>
          <p:nvPr/>
        </p:nvSpPr>
        <p:spPr>
          <a:xfrm>
            <a:off x="5430253" y="3894990"/>
            <a:ext cx="786629" cy="3037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T-test</a:t>
            </a: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EA209B-6B3B-4E58-B033-D286B1A4D0D1}"/>
              </a:ext>
            </a:extLst>
          </p:cNvPr>
          <p:cNvSpPr txBox="1"/>
          <p:nvPr/>
        </p:nvSpPr>
        <p:spPr>
          <a:xfrm>
            <a:off x="6525504" y="3134629"/>
            <a:ext cx="1944216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변수들이 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적합된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상태에서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설명력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</a:t>
            </a:r>
            <a:r>
              <a:rPr lang="ko-KR" altLang="en-US" sz="1600" dirty="0"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증가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C56523-E8F9-46F1-9DE6-B7FB4E26BFA4}"/>
              </a:ext>
            </a:extLst>
          </p:cNvPr>
          <p:cNvSpPr txBox="1"/>
          <p:nvPr/>
        </p:nvSpPr>
        <p:spPr>
          <a:xfrm>
            <a:off x="6253098" y="4949703"/>
            <a:ext cx="2502498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변수들이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적합된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상태에서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설명력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유의미하게 </a:t>
            </a:r>
            <a:r>
              <a:rPr lang="ko-KR" altLang="en-US" sz="1600" dirty="0"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증가</a:t>
            </a:r>
            <a:r>
              <a:rPr lang="en-US" altLang="ko-KR" sz="1600" dirty="0"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endParaRPr lang="ko-KR" altLang="en-US" sz="1600" dirty="0">
              <a:solidFill>
                <a:srgbClr val="912E2C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A529CC-F60D-4C9A-91B7-1B5FBEEEE25E}"/>
              </a:ext>
            </a:extLst>
          </p:cNvPr>
          <p:cNvSpPr txBox="1"/>
          <p:nvPr/>
        </p:nvSpPr>
        <p:spPr>
          <a:xfrm>
            <a:off x="6392341" y="2583142"/>
            <a:ext cx="2173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Income, Limit, Rating, Age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77E7D4-A6AE-4B0D-B05C-2F808788BA23}"/>
              </a:ext>
            </a:extLst>
          </p:cNvPr>
          <p:cNvSpPr txBox="1"/>
          <p:nvPr/>
        </p:nvSpPr>
        <p:spPr>
          <a:xfrm>
            <a:off x="6417628" y="4658950"/>
            <a:ext cx="2173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Cards, Edu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9F3476-1FDF-412A-BD3B-B8C266B45851}"/>
              </a:ext>
            </a:extLst>
          </p:cNvPr>
          <p:cNvSpPr txBox="1"/>
          <p:nvPr/>
        </p:nvSpPr>
        <p:spPr>
          <a:xfrm>
            <a:off x="890650" y="10930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ko-KR" altLang="en-US" sz="3600" spc="3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101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5756" y="2871790"/>
            <a:ext cx="4392488" cy="94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200" b="1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진단</a:t>
            </a:r>
            <a:endParaRPr lang="en-US" altLang="ko-KR" sz="3200" b="1" spc="3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2010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>
                <a:solidFill>
                  <a:srgbClr val="2851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7200" b="1" spc="300" dirty="0">
              <a:solidFill>
                <a:srgbClr val="28517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20667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D4ED05C-6BCC-4C28-BCE2-9E35C167F5C2}"/>
              </a:ext>
            </a:extLst>
          </p:cNvPr>
          <p:cNvSpPr txBox="1"/>
          <p:nvPr/>
        </p:nvSpPr>
        <p:spPr>
          <a:xfrm>
            <a:off x="550334" y="1289784"/>
            <a:ext cx="429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spc="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데이터진단</a:t>
            </a:r>
            <a:r>
              <a:rPr lang="en-US" altLang="ko-KR" sz="2400" spc="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필요할까</a:t>
            </a:r>
            <a:r>
              <a:rPr lang="en-US" altLang="ko-KR" spc="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pc="3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132856"/>
            <a:ext cx="48003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" pitchFamily="50" charset="-127"/>
                <a:ea typeface="나눔스퀘어" pitchFamily="50" charset="-127"/>
              </a:rPr>
              <a:t>일반적인 경향에서 </a:t>
            </a:r>
            <a:r>
              <a:rPr lang="ko-KR" altLang="en-US" sz="2400" dirty="0">
                <a:solidFill>
                  <a:srgbClr val="912E2C"/>
                </a:solidFill>
                <a:latin typeface="나눔스퀘어" pitchFamily="50" charset="-127"/>
                <a:ea typeface="나눔스퀘어" pitchFamily="50" charset="-127"/>
              </a:rPr>
              <a:t>벗어나는</a:t>
            </a:r>
            <a:r>
              <a:rPr lang="ko-KR" altLang="en-US" sz="2400" dirty="0">
                <a:latin typeface="나눔스퀘어" pitchFamily="50" charset="-127"/>
                <a:ea typeface="나눔스퀘어" pitchFamily="50" charset="-127"/>
              </a:rPr>
              <a:t> 데이터</a:t>
            </a:r>
            <a:endParaRPr lang="en-US" altLang="ko-KR" sz="2400" dirty="0">
              <a:latin typeface="나눔스퀘어" pitchFamily="50" charset="-127"/>
              <a:ea typeface="나눔스퀘어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dirty="0">
                <a:latin typeface="나눔스퀘어" pitchFamily="50" charset="-127"/>
                <a:ea typeface="나눔스퀘어" pitchFamily="50" charset="-127"/>
              </a:rPr>
              <a:t>ex)</a:t>
            </a:r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이상치</a:t>
            </a:r>
            <a:r>
              <a:rPr lang="en-US" altLang="ko-KR" dirty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dirty="0" err="1">
                <a:latin typeface="나눔스퀘어" pitchFamily="50" charset="-127"/>
                <a:ea typeface="나눔스퀘어" pitchFamily="50" charset="-127"/>
              </a:rPr>
              <a:t>지렛값</a:t>
            </a:r>
            <a:r>
              <a:rPr lang="en-US" altLang="ko-KR" dirty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dirty="0" err="1">
                <a:latin typeface="나눔스퀘어" pitchFamily="50" charset="-127"/>
                <a:ea typeface="나눔스퀘어" pitchFamily="50" charset="-127"/>
              </a:rPr>
              <a:t>영향점</a:t>
            </a:r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 등</a:t>
            </a:r>
            <a:endParaRPr lang="en-US" altLang="ko-KR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1690" y="3964318"/>
            <a:ext cx="462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" pitchFamily="50" charset="-127"/>
                <a:ea typeface="나눔스퀘어" pitchFamily="50" charset="-127"/>
              </a:rPr>
              <a:t>회귀 모형에 큰 영향을 미침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1327" y="5543733"/>
            <a:ext cx="368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" pitchFamily="50" charset="-127"/>
                <a:ea typeface="나눔스퀘어" pitchFamily="50" charset="-127"/>
              </a:rPr>
              <a:t>어떻게 해결할까</a:t>
            </a:r>
            <a:r>
              <a:rPr lang="en-US" altLang="ko-KR" sz="2400" dirty="0">
                <a:latin typeface="나눔스퀘어" pitchFamily="50" charset="-127"/>
                <a:ea typeface="나눔스퀘어" pitchFamily="50" charset="-127"/>
              </a:rPr>
              <a:t>?</a:t>
            </a:r>
            <a:endParaRPr lang="ko-KR" altLang="en-US" sz="2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화살표: 오른쪽 41">
            <a:extLst>
              <a:ext uri="{FF2B5EF4-FFF2-40B4-BE49-F238E27FC236}">
                <a16:creationId xmlns:a16="http://schemas.microsoft.com/office/drawing/2014/main" id="{F0018BC4-B9E4-4FFD-AFFB-95C276F0BA9A}"/>
              </a:ext>
            </a:extLst>
          </p:cNvPr>
          <p:cNvSpPr/>
          <p:nvPr/>
        </p:nvSpPr>
        <p:spPr>
          <a:xfrm rot="5400000">
            <a:off x="2255772" y="3219659"/>
            <a:ext cx="673209" cy="576064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41">
            <a:extLst>
              <a:ext uri="{FF2B5EF4-FFF2-40B4-BE49-F238E27FC236}">
                <a16:creationId xmlns:a16="http://schemas.microsoft.com/office/drawing/2014/main" id="{F0018BC4-B9E4-4FFD-AFFB-95C276F0BA9A}"/>
              </a:ext>
            </a:extLst>
          </p:cNvPr>
          <p:cNvSpPr/>
          <p:nvPr/>
        </p:nvSpPr>
        <p:spPr>
          <a:xfrm rot="5400000">
            <a:off x="2255772" y="4800218"/>
            <a:ext cx="673209" cy="576064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2">
            <a:extLst>
              <a:ext uri="{FF2B5EF4-FFF2-40B4-BE49-F238E27FC236}">
                <a16:creationId xmlns:a16="http://schemas.microsoft.com/office/drawing/2014/main" id="{FAE039C9-8B23-4396-9226-11822E5F6A50}"/>
              </a:ext>
            </a:extLst>
          </p:cNvPr>
          <p:cNvSpPr/>
          <p:nvPr/>
        </p:nvSpPr>
        <p:spPr>
          <a:xfrm>
            <a:off x="5113317" y="2348880"/>
            <a:ext cx="3626054" cy="33843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912E2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표준화 잔차</a:t>
            </a:r>
            <a:endParaRPr lang="en-US" altLang="ko-KR" sz="2000" dirty="0">
              <a:solidFill>
                <a:srgbClr val="912E2C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912E2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(Standardized residual)</a:t>
            </a: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</a:t>
            </a:r>
            <a:endParaRPr lang="en-US" altLang="ko-KR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이용</a:t>
            </a:r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</a:p>
          <a:p>
            <a:pPr algn="ctr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표준화 </a:t>
            </a:r>
            <a:r>
              <a:rPr lang="ko-KR" altLang="en-US" sz="200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잔차값</a:t>
            </a: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</a:t>
            </a: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관측치가  </a:t>
            </a:r>
            <a:endParaRPr lang="en-US" altLang="ko-KR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912E2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경향성</a:t>
            </a: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벗어나는지 판단</a:t>
            </a:r>
            <a:endParaRPr lang="en-US" altLang="ko-KR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4718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4ED05C-6BCC-4C28-BCE2-9E35C167F5C2}"/>
              </a:ext>
            </a:extLst>
          </p:cNvPr>
          <p:cNvSpPr txBox="1"/>
          <p:nvPr/>
        </p:nvSpPr>
        <p:spPr>
          <a:xfrm>
            <a:off x="497307" y="1124743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spc="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표준화 잔차</a:t>
            </a:r>
            <a:endParaRPr lang="en-US" altLang="ko-KR" sz="2400" spc="3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D06EAC86-7E24-48A5-AE67-2735285ABC11}"/>
              </a:ext>
            </a:extLst>
          </p:cNvPr>
          <p:cNvSpPr txBox="1"/>
          <p:nvPr/>
        </p:nvSpPr>
        <p:spPr>
          <a:xfrm>
            <a:off x="889906" y="1732165"/>
            <a:ext cx="2920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잔차를 </a:t>
            </a:r>
            <a:r>
              <a:rPr lang="ko-KR" altLang="en-US" sz="2000" dirty="0"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표준화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시켜준 것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D06EAC86-7E24-48A5-AE67-2735285ABC11}"/>
              </a:ext>
            </a:extLst>
          </p:cNvPr>
          <p:cNvSpPr txBox="1"/>
          <p:nvPr/>
        </p:nvSpPr>
        <p:spPr>
          <a:xfrm>
            <a:off x="2350303" y="2137696"/>
            <a:ext cx="5715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잔차는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값의 단위에 영향을 많이 받으므로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좀 더 </a:t>
            </a:r>
            <a:r>
              <a:rPr lang="ko-KR" altLang="en-US" dirty="0"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일반화된 상황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적용할 수 있게 하기 위해서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" name="꺾인 연결선 10"/>
          <p:cNvCxnSpPr/>
          <p:nvPr/>
        </p:nvCxnSpPr>
        <p:spPr>
          <a:xfrm rot="16200000" flipH="1">
            <a:off x="1913662" y="2249313"/>
            <a:ext cx="511037" cy="20756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51" name="Picture 3" descr="C:\Users\user\Desktop\캡처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867" y="3194852"/>
            <a:ext cx="5698621" cy="186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0B7BB8C5-E50D-4953-962E-CEA90B5A27B7}"/>
              </a:ext>
            </a:extLst>
          </p:cNvPr>
          <p:cNvGrpSpPr/>
          <p:nvPr/>
        </p:nvGrpSpPr>
        <p:grpSpPr>
          <a:xfrm>
            <a:off x="889906" y="3150460"/>
            <a:ext cx="7462874" cy="3096344"/>
            <a:chOff x="611560" y="2204864"/>
            <a:chExt cx="7920880" cy="180020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BEEB74D-E02C-43E9-AAE2-49B2400994CF}"/>
                </a:ext>
              </a:extLst>
            </p:cNvPr>
            <p:cNvGrpSpPr/>
            <p:nvPr/>
          </p:nvGrpSpPr>
          <p:grpSpPr>
            <a:xfrm>
              <a:off x="611560" y="2204864"/>
              <a:ext cx="7920880" cy="1800200"/>
              <a:chOff x="611560" y="2204864"/>
              <a:chExt cx="7920880" cy="1800200"/>
            </a:xfrm>
          </p:grpSpPr>
          <p:sp>
            <p:nvSpPr>
              <p:cNvPr id="44" name="사각형: 둥근 모서리 30">
                <a:extLst>
                  <a:ext uri="{FF2B5EF4-FFF2-40B4-BE49-F238E27FC236}">
                    <a16:creationId xmlns:a16="http://schemas.microsoft.com/office/drawing/2014/main" id="{A1168102-2C30-4A08-A403-7C7B69B4980D}"/>
                  </a:ext>
                </a:extLst>
              </p:cNvPr>
              <p:cNvSpPr/>
              <p:nvPr/>
            </p:nvSpPr>
            <p:spPr>
              <a:xfrm>
                <a:off x="611560" y="2204864"/>
                <a:ext cx="7920880" cy="180020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D9FCB0A2-D5C6-4E4E-B297-3214FFBC8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608" y="2214291"/>
                <a:ext cx="1368151" cy="0"/>
              </a:xfrm>
              <a:prstGeom prst="line">
                <a:avLst/>
              </a:prstGeom>
              <a:ln w="349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881C0D0-DF71-444C-AC6C-799618DD686E}"/>
                </a:ext>
              </a:extLst>
            </p:cNvPr>
            <p:cNvCxnSpPr>
              <a:cxnSpLocks/>
            </p:cNvCxnSpPr>
            <p:nvPr/>
          </p:nvCxnSpPr>
          <p:spPr>
            <a:xfrm>
              <a:off x="6876256" y="4005064"/>
              <a:ext cx="1296144" cy="0"/>
            </a:xfrm>
            <a:prstGeom prst="line">
              <a:avLst/>
            </a:prstGeom>
            <a:ln w="349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3214D51-8730-4FC7-A3D7-F4C828AA3F32}"/>
              </a:ext>
            </a:extLst>
          </p:cNvPr>
          <p:cNvSpPr/>
          <p:nvPr/>
        </p:nvSpPr>
        <p:spPr>
          <a:xfrm>
            <a:off x="1314414" y="3263776"/>
            <a:ext cx="905011" cy="30924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잔 차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1C47961-C153-41FF-9C65-4F4703E2F3EB}"/>
              </a:ext>
            </a:extLst>
          </p:cNvPr>
          <p:cNvCxnSpPr>
            <a:cxnSpLocks/>
          </p:cNvCxnSpPr>
          <p:nvPr/>
        </p:nvCxnSpPr>
        <p:spPr>
          <a:xfrm>
            <a:off x="1682738" y="2097577"/>
            <a:ext cx="817102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AEEECE-F68C-4BB3-93F0-6BF1FBE0697E}"/>
              </a:ext>
            </a:extLst>
          </p:cNvPr>
          <p:cNvSpPr/>
          <p:nvPr/>
        </p:nvSpPr>
        <p:spPr>
          <a:xfrm>
            <a:off x="1105014" y="4998715"/>
            <a:ext cx="1245389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표준화잔차</a:t>
            </a:r>
            <a:endParaRPr lang="en-US" altLang="ko-KR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002A5F-BE23-4679-935C-987A9F204512}"/>
                  </a:ext>
                </a:extLst>
              </p:cNvPr>
              <p:cNvSpPr txBox="1"/>
              <p:nvPr/>
            </p:nvSpPr>
            <p:spPr>
              <a:xfrm>
                <a:off x="2478111" y="4998715"/>
                <a:ext cx="2525937" cy="8798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400" i="1" dirty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dirty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2400" i="1" dirty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altLang="ko-KR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2400" i="1" dirty="0" smtClean="0">
                                  <a:latin typeface="Cambria Math"/>
                                </a:rPr>
                                <m:t>𝜎</m:t>
                              </m:r>
                            </m:e>
                          </m:acc>
                          <m:rad>
                            <m:radPr>
                              <m:degHide m:val="on"/>
                              <m:ctrlPr>
                                <a:rPr lang="en-US" altLang="ko-KR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400" i="1" dirty="0"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 dirty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400" i="1" dirty="0">
                                      <a:latin typeface="Cambria Math"/>
                                    </a:rPr>
                                    <m:t>𝑖𝑖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altLang="ko-KR" sz="2400" i="1" dirty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9002A5F-BE23-4679-935C-987A9F204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111" y="4998715"/>
                <a:ext cx="2525937" cy="87985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타원 31"/>
          <p:cNvSpPr/>
          <p:nvPr/>
        </p:nvSpPr>
        <p:spPr>
          <a:xfrm>
            <a:off x="3131841" y="5421075"/>
            <a:ext cx="504056" cy="457496"/>
          </a:xfrm>
          <a:prstGeom prst="ellipse">
            <a:avLst/>
          </a:prstGeom>
          <a:solidFill>
            <a:schemeClr val="accent3">
              <a:lumMod val="60000"/>
              <a:lumOff val="4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/>
          <p:nvPr/>
        </p:nvCxnSpPr>
        <p:spPr>
          <a:xfrm rot="5400000" flipH="1" flipV="1">
            <a:off x="4038039" y="4887811"/>
            <a:ext cx="361338" cy="1620179"/>
          </a:xfrm>
          <a:prstGeom prst="bentConnector4">
            <a:avLst>
              <a:gd name="adj1" fmla="val -63265"/>
              <a:gd name="adj2" fmla="val 84821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760313" y="5411922"/>
                <a:ext cx="1377005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 dirty="0">
                            <a:latin typeface="Cambria Math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dirty="0" smtClean="0">
                                <a:latin typeface="Cambria Math"/>
                              </a:rPr>
                              <m:t>𝑆𝑆𝐸</m:t>
                            </m:r>
                          </m:num>
                          <m:den>
                            <m:r>
                              <a:rPr lang="en-US" altLang="ko-KR" b="0" i="1" dirty="0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b="0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b="0" i="1" dirty="0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ko-KR" b="0" i="1" dirty="0" smtClean="0">
                                <a:latin typeface="Cambria Math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313" y="5411922"/>
                <a:ext cx="1377005" cy="65601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040575" y="5179489"/>
                <a:ext cx="1662621" cy="1036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i="1" smtClean="0">
                          <a:latin typeface="Cambria Math"/>
                        </a:rPr>
                        <m:t>𝜎</m:t>
                      </m:r>
                      <m:r>
                        <a:rPr lang="ko-KR" altLang="en-US" sz="1400" b="0" i="1" smtClean="0">
                          <a:latin typeface="Cambria Math"/>
                        </a:rPr>
                        <m:t>는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latin typeface="Cambria Math"/>
                        </a:rPr>
                        <m:t>모수이므로</m:t>
                      </m:r>
                    </m:oMath>
                  </m:oMathPara>
                </a14:m>
                <a:endParaRPr lang="en-US" altLang="ko-KR" sz="1400" b="0" dirty="0">
                  <a:latin typeface="나눔스퀘어" pitchFamily="50" charset="-127"/>
                  <a:ea typeface="나눔스퀘어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latin typeface="나눔스퀘어" pitchFamily="50" charset="-127"/>
                    <a:ea typeface="나눔스퀘어" pitchFamily="50" charset="-127"/>
                  </a:rPr>
                  <a:t>   알 수 없기 때문에</a:t>
                </a:r>
                <a:r>
                  <a:rPr lang="en-US" altLang="ko-KR" sz="1400" dirty="0">
                    <a:latin typeface="나눔스퀘어" pitchFamily="50" charset="-127"/>
                    <a:ea typeface="나눔스퀘어" pitchFamily="50" charset="-127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latin typeface="나눔스퀘어" pitchFamily="50" charset="-127"/>
                    <a:ea typeface="나눔스퀘어" pitchFamily="50" charset="-127"/>
                  </a:rPr>
                  <a:t>  </a:t>
                </a:r>
                <a:r>
                  <a:rPr lang="ko-KR" altLang="en-US" sz="1400" dirty="0" err="1">
                    <a:solidFill>
                      <a:srgbClr val="C00000"/>
                    </a:solidFill>
                    <a:latin typeface="나눔스퀘어" pitchFamily="50" charset="-127"/>
                    <a:ea typeface="나눔스퀘어" pitchFamily="50" charset="-127"/>
                  </a:rPr>
                  <a:t>추정량</a:t>
                </a:r>
                <a:r>
                  <a:rPr lang="ko-KR" altLang="en-US" sz="1400" dirty="0" err="1">
                    <a:latin typeface="나눔스퀘어" pitchFamily="50" charset="-127"/>
                    <a:ea typeface="나눔스퀘어" pitchFamily="50" charset="-127"/>
                  </a:rPr>
                  <a:t>을</a:t>
                </a:r>
                <a:r>
                  <a:rPr lang="ko-KR" altLang="en-US" sz="1400" dirty="0">
                    <a:latin typeface="나눔스퀘어" pitchFamily="50" charset="-127"/>
                    <a:ea typeface="나눔스퀘어" pitchFamily="50" charset="-127"/>
                  </a:rPr>
                  <a:t> 넣어준다</a:t>
                </a:r>
                <a:r>
                  <a:rPr lang="en-US" altLang="ko-KR" sz="1400" dirty="0">
                    <a:latin typeface="나눔스퀘어" pitchFamily="50" charset="-127"/>
                    <a:ea typeface="나눔스퀘어" pitchFamily="50" charset="-127"/>
                  </a:rPr>
                  <a:t>.</a:t>
                </a:r>
                <a:endParaRPr lang="ko-KR" altLang="en-US" sz="1400" dirty="0">
                  <a:latin typeface="나눔스퀘어" pitchFamily="50" charset="-127"/>
                  <a:ea typeface="나눔스퀘어" pitchFamily="50" charset="-127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575" y="5179489"/>
                <a:ext cx="1662621" cy="1036822"/>
              </a:xfrm>
              <a:prstGeom prst="rect">
                <a:avLst/>
              </a:prstGeom>
              <a:blipFill rotWithShape="1">
                <a:blip r:embed="rId6"/>
                <a:stretch>
                  <a:fillRect b="-47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1644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D4ED05C-6BCC-4C28-BCE2-9E35C167F5C2}"/>
              </a:ext>
            </a:extLst>
          </p:cNvPr>
          <p:cNvSpPr txBox="1"/>
          <p:nvPr/>
        </p:nvSpPr>
        <p:spPr>
          <a:xfrm>
            <a:off x="539550" y="1124744"/>
            <a:ext cx="3672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spc="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이상치</a:t>
            </a:r>
            <a:r>
              <a:rPr lang="en-US" altLang="ko-KR" sz="2400" spc="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(Outlier)</a:t>
            </a:r>
            <a:endParaRPr lang="ko-KR" altLang="en-US" sz="2400" spc="3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Outlier detection, an overview and applications | Richanchor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429000"/>
            <a:ext cx="6912768" cy="255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48724" y="2279493"/>
                <a:ext cx="5087343" cy="570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3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3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3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3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3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en-US" altLang="ko-KR" sz="23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&gt; 3</a:t>
                </a:r>
                <a:r>
                  <a:rPr lang="ko-KR" altLang="en-US" sz="23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이면 </a:t>
                </a:r>
                <a:r>
                  <a:rPr lang="en-US" altLang="ko-KR" sz="23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en-US" sz="2300" dirty="0" err="1">
                    <a:solidFill>
                      <a:srgbClr val="912E2C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이상치</a:t>
                </a:r>
                <a:r>
                  <a:rPr lang="ko-KR" altLang="en-US" sz="2300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로</a:t>
                </a:r>
                <a:r>
                  <a:rPr lang="ko-KR" altLang="en-US" sz="23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판단</a:t>
                </a:r>
                <a:r>
                  <a:rPr lang="en-US" altLang="ko-KR" sz="23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!</a:t>
                </a:r>
                <a:endParaRPr lang="ko-KR" altLang="en-US" sz="23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724" y="2279493"/>
                <a:ext cx="5087343" cy="570413"/>
              </a:xfrm>
              <a:prstGeom prst="rect">
                <a:avLst/>
              </a:prstGeom>
              <a:blipFill>
                <a:blip r:embed="rId4"/>
                <a:stretch>
                  <a:fillRect b="-223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021293" y="1700808"/>
            <a:ext cx="2903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표준화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잔차가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>
                <a:solidFill>
                  <a:srgbClr val="912E2C"/>
                </a:solidFill>
                <a:latin typeface="나눔스퀘어" pitchFamily="50" charset="-127"/>
                <a:ea typeface="나눔스퀘어" pitchFamily="50" charset="-127"/>
              </a:rPr>
              <a:t>매우 큰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값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!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1C47961-C153-41FF-9C65-4F4703E2F3EB}"/>
              </a:ext>
            </a:extLst>
          </p:cNvPr>
          <p:cNvCxnSpPr>
            <a:cxnSpLocks/>
          </p:cNvCxnSpPr>
          <p:nvPr/>
        </p:nvCxnSpPr>
        <p:spPr>
          <a:xfrm>
            <a:off x="2581212" y="2103453"/>
            <a:ext cx="817102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꺾인 연결선 36"/>
          <p:cNvCxnSpPr/>
          <p:nvPr/>
        </p:nvCxnSpPr>
        <p:spPr>
          <a:xfrm rot="16200000" flipH="1">
            <a:off x="2838028" y="2252654"/>
            <a:ext cx="511037" cy="20756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33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AD4ED05C-6BCC-4C28-BCE2-9E35C167F5C2}"/>
              </a:ext>
            </a:extLst>
          </p:cNvPr>
          <p:cNvSpPr txBox="1"/>
          <p:nvPr/>
        </p:nvSpPr>
        <p:spPr>
          <a:xfrm>
            <a:off x="539552" y="1124744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회귀모델링 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C3708C-712B-46DF-B8C2-E47AECB0401C}"/>
              </a:ext>
            </a:extLst>
          </p:cNvPr>
          <p:cNvSpPr txBox="1"/>
          <p:nvPr/>
        </p:nvSpPr>
        <p:spPr>
          <a:xfrm>
            <a:off x="2385117" y="2132856"/>
            <a:ext cx="4284115" cy="551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200" dirty="0">
                <a:solidFill>
                  <a:srgbClr val="91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학점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ko-KR" altLang="en-US" sz="2200" dirty="0">
                <a:solidFill>
                  <a:srgbClr val="91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통학거리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관련이 있을까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??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6697D87-4824-41C3-A180-B260FFF0B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953" y="3309025"/>
            <a:ext cx="1906767" cy="2532578"/>
          </a:xfrm>
          <a:prstGeom prst="rect">
            <a:avLst/>
          </a:prstGeom>
        </p:spPr>
      </p:pic>
      <p:sp>
        <p:nvSpPr>
          <p:cNvPr id="21" name="화살표: 왼쪽/오른쪽 20">
            <a:extLst>
              <a:ext uri="{FF2B5EF4-FFF2-40B4-BE49-F238E27FC236}">
                <a16:creationId xmlns:a16="http://schemas.microsoft.com/office/drawing/2014/main" id="{47C0198C-EA02-4317-8672-4C185A7D397E}"/>
              </a:ext>
            </a:extLst>
          </p:cNvPr>
          <p:cNvSpPr/>
          <p:nvPr/>
        </p:nvSpPr>
        <p:spPr>
          <a:xfrm>
            <a:off x="3635896" y="4359290"/>
            <a:ext cx="1284922" cy="432048"/>
          </a:xfrm>
          <a:prstGeom prst="leftRightArrow">
            <a:avLst/>
          </a:prstGeom>
          <a:solidFill>
            <a:srgbClr val="91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89B864C-1B3F-4CDC-8F8E-76AFFD023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3340767"/>
            <a:ext cx="3511600" cy="2469094"/>
          </a:xfrm>
          <a:prstGeom prst="rect">
            <a:avLst/>
          </a:prstGeom>
        </p:spPr>
      </p:pic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D9E80069-245E-4C44-9503-6F50C1F9DAB6}"/>
              </a:ext>
            </a:extLst>
          </p:cNvPr>
          <p:cNvSpPr/>
          <p:nvPr/>
        </p:nvSpPr>
        <p:spPr>
          <a:xfrm>
            <a:off x="940201" y="1767075"/>
            <a:ext cx="1224136" cy="360040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EF652E-65AA-4AEF-B7E6-ACB49FA2D15A}"/>
              </a:ext>
            </a:extLst>
          </p:cNvPr>
          <p:cNvSpPr txBox="1"/>
          <p:nvPr/>
        </p:nvSpPr>
        <p:spPr>
          <a:xfrm>
            <a:off x="1048213" y="176242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2143F5-69EE-4024-A2BB-97001FC93682}"/>
              </a:ext>
            </a:extLst>
          </p:cNvPr>
          <p:cNvSpPr/>
          <p:nvPr/>
        </p:nvSpPr>
        <p:spPr>
          <a:xfrm>
            <a:off x="958561" y="2127115"/>
            <a:ext cx="7137226" cy="6655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9381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87624" y="4160750"/>
            <a:ext cx="3168352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이상치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(Outlier)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를 </a:t>
            </a:r>
            <a:r>
              <a:rPr lang="ko-KR" altLang="en-US" sz="200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포함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한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회귀선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31315" y="2540879"/>
            <a:ext cx="2278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매우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크다의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기준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?</a:t>
            </a:r>
            <a:endParaRPr lang="ko-KR" altLang="en-US" sz="2000" dirty="0"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1C47961-C153-41FF-9C65-4F4703E2F3EB}"/>
              </a:ext>
            </a:extLst>
          </p:cNvPr>
          <p:cNvCxnSpPr>
            <a:cxnSpLocks/>
          </p:cNvCxnSpPr>
          <p:nvPr/>
        </p:nvCxnSpPr>
        <p:spPr>
          <a:xfrm>
            <a:off x="2242550" y="2245997"/>
            <a:ext cx="817102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꺾인 연결선 36"/>
          <p:cNvCxnSpPr/>
          <p:nvPr/>
        </p:nvCxnSpPr>
        <p:spPr>
          <a:xfrm rot="16200000" flipH="1">
            <a:off x="2499366" y="2428986"/>
            <a:ext cx="511037" cy="20756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5362" name="Picture 2" descr="C:\Users\user\Desktop\캡처123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81453"/>
            <a:ext cx="7848872" cy="278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004048" y="4160750"/>
            <a:ext cx="3780420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이상치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(Outlier)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를 </a:t>
            </a:r>
            <a:r>
              <a:rPr lang="ko-KR" altLang="en-US" sz="200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포함하지 않은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회귀선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54884" y="5684411"/>
            <a:ext cx="4377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이상치 제거는 모델의 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정확성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높이는데 중요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화살표: 오른쪽 41">
            <a:extLst>
              <a:ext uri="{FF2B5EF4-FFF2-40B4-BE49-F238E27FC236}">
                <a16:creationId xmlns:a16="http://schemas.microsoft.com/office/drawing/2014/main" id="{F0018BC4-B9E4-4FFD-AFFB-95C276F0BA9A}"/>
              </a:ext>
            </a:extLst>
          </p:cNvPr>
          <p:cNvSpPr/>
          <p:nvPr/>
        </p:nvSpPr>
        <p:spPr>
          <a:xfrm>
            <a:off x="2242550" y="5722762"/>
            <a:ext cx="670183" cy="631184"/>
          </a:xfrm>
          <a:prstGeom prst="rightArrow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9160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D4ED05C-6BCC-4C28-BCE2-9E35C167F5C2}"/>
              </a:ext>
            </a:extLst>
          </p:cNvPr>
          <p:cNvSpPr txBox="1"/>
          <p:nvPr/>
        </p:nvSpPr>
        <p:spPr>
          <a:xfrm>
            <a:off x="539550" y="1124744"/>
            <a:ext cx="5292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spc="3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지렛값</a:t>
            </a:r>
            <a:r>
              <a:rPr lang="en-US" altLang="ko-KR" sz="2400" spc="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(Leverage Point)</a:t>
            </a:r>
            <a:endParaRPr lang="ko-KR" altLang="en-US" sz="2400" spc="3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29865" y="3588823"/>
                <a:ext cx="3768894" cy="1974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  <a:ea typeface="나눔스퀘어" pitchFamily="50" charset="-127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  <a:ea typeface="나눔스퀘어" pitchFamily="50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  <a:ea typeface="나눔스퀘어" pitchFamily="50" charset="-127"/>
                            </a:rPr>
                            <m:t>𝑖𝑖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  <a:ea typeface="나눔스퀘어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나눔스퀘어" pitchFamily="50" charset="-127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/>
                              <a:ea typeface="나눔스퀘어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/>
                              <a:ea typeface="나눔스퀘어" pitchFamily="50" charset="-127"/>
                            </a:rPr>
                            <m:t>𝑛</m:t>
                          </m:r>
                        </m:den>
                      </m:f>
                      <m:r>
                        <a:rPr lang="en-US" altLang="ko-KR" sz="2800" b="0" i="1" smtClean="0">
                          <a:latin typeface="Cambria Math"/>
                          <a:ea typeface="나눔스퀘어" pitchFamily="50" charset="-127"/>
                        </a:rPr>
                        <m:t>+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나눔스퀘어" pitchFamily="50" charset="-127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나눔스퀘어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latin typeface="Cambria Math"/>
                                  <a:ea typeface="나눔스퀘어" pitchFamily="50" charset="-127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  <a:ea typeface="나눔스퀘어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  <a:ea typeface="나눔스퀘어" pitchFamily="50" charset="-127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/>
                                      <a:ea typeface="나눔스퀘어" pitchFamily="50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/>
                                  <a:ea typeface="나눔스퀘어" pitchFamily="50" charset="-127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  <a:ea typeface="나눔스퀘어" pitchFamily="50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  <a:ea typeface="나눔스퀘어" pitchFamily="50" charset="-127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ko-KR" sz="2800" i="1">
                                  <a:latin typeface="Cambria Math"/>
                                  <a:ea typeface="나눔스퀘어" pitchFamily="50" charset="-127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latin typeface="Cambria Math"/>
                                  <a:ea typeface="나눔스퀘어" pitchFamily="50" charset="-127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나눔스퀘어" pitchFamily="50" charset="-127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  <a:ea typeface="나눔스퀘어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  <a:ea typeface="나눔스퀘어" pitchFamily="50" charset="-127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  <a:ea typeface="나눔스퀘어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latin typeface="Cambria Math"/>
                                          <a:ea typeface="나눔스퀘어" pitchFamily="50" charset="-127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latin typeface="Cambria Math"/>
                                          <a:ea typeface="나눔스퀘어" pitchFamily="50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latin typeface="Cambria Math"/>
                                      <a:ea typeface="나눔스퀘어" pitchFamily="50" charset="-127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  <a:ea typeface="나눔스퀘어" pitchFamily="50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800" i="1">
                                          <a:latin typeface="Cambria Math"/>
                                          <a:ea typeface="나눔스퀘어" pitchFamily="50" charset="-127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ko-KR" sz="2800" i="1">
                                      <a:latin typeface="Cambria Math"/>
                                      <a:ea typeface="나눔스퀘어" pitchFamily="50" charset="-127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2800" i="1">
                                      <a:latin typeface="Cambria Math"/>
                                      <a:ea typeface="나눔스퀘어" pitchFamily="50" charset="-127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2000" dirty="0">
                  <a:latin typeface="나눔스퀘어" pitchFamily="50" charset="-127"/>
                  <a:ea typeface="나눔스퀘어" pitchFamily="50" charset="-127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865" y="3588823"/>
                <a:ext cx="3768894" cy="19743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52023" y="1657723"/>
                <a:ext cx="5322969" cy="513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 err="1">
                    <a:latin typeface="나눔스퀘어" pitchFamily="50" charset="-127"/>
                    <a:ea typeface="나눔스퀘어" pitchFamily="50" charset="-127"/>
                  </a:rPr>
                  <a:t>표준화했을</a:t>
                </a:r>
                <a:r>
                  <a:rPr lang="ko-KR" altLang="en-US" sz="2000" dirty="0">
                    <a:latin typeface="나눔스퀘어" pitchFamily="50" charset="-127"/>
                    <a:ea typeface="나눔스퀘어" pitchFamily="50" charset="-127"/>
                  </a:rPr>
                  <a:t> 때</a:t>
                </a:r>
                <a:r>
                  <a:rPr lang="en-US" altLang="ko-KR" sz="2000" dirty="0">
                    <a:latin typeface="나눔스퀘어" pitchFamily="50" charset="-127"/>
                    <a:ea typeface="나눔스퀘어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rgbClr val="912E2C"/>
                        </a:solidFill>
                        <a:latin typeface="Cambria Math"/>
                        <a:ea typeface="나눔스퀘어" pitchFamily="50" charset="-127"/>
                      </a:rPr>
                      <m:t>𝑥</m:t>
                    </m:r>
                    <m:r>
                      <a:rPr lang="en-US" altLang="ko-KR" sz="2800" b="0" i="0" smtClean="0">
                        <a:solidFill>
                          <a:srgbClr val="912E2C"/>
                        </a:solidFill>
                        <a:latin typeface="Cambria Math" panose="02040503050406030204" pitchFamily="18" charset="0"/>
                        <a:ea typeface="나눔스퀘어" pitchFamily="50" charset="-127"/>
                      </a:rPr>
                      <m:t> </m:t>
                    </m:r>
                  </m:oMath>
                </a14:m>
                <a:r>
                  <a:rPr lang="ko-KR" altLang="en-US" sz="2000" dirty="0">
                    <a:solidFill>
                      <a:srgbClr val="912E2C"/>
                    </a:solidFill>
                    <a:latin typeface="나눔스퀘어" pitchFamily="50" charset="-127"/>
                    <a:ea typeface="나눔스퀘어" pitchFamily="50" charset="-127"/>
                  </a:rPr>
                  <a:t>기준</a:t>
                </a:r>
                <a:r>
                  <a:rPr lang="ko-KR" altLang="en-US" sz="2000" dirty="0">
                    <a:latin typeface="나눔스퀘어" pitchFamily="50" charset="-127"/>
                    <a:ea typeface="나눔스퀘어" pitchFamily="50" charset="-127"/>
                  </a:rPr>
                  <a:t>에서 절대값이 </a:t>
                </a:r>
                <a:r>
                  <a:rPr lang="ko-KR" altLang="en-US" sz="2000" dirty="0">
                    <a:solidFill>
                      <a:srgbClr val="912E2C"/>
                    </a:solidFill>
                    <a:latin typeface="나눔스퀘어" pitchFamily="50" charset="-127"/>
                    <a:ea typeface="나눔스퀘어" pitchFamily="50" charset="-127"/>
                  </a:rPr>
                  <a:t>큰</a:t>
                </a:r>
                <a:r>
                  <a:rPr lang="ko-KR" altLang="en-US" sz="2000" dirty="0">
                    <a:latin typeface="나눔스퀘어" pitchFamily="50" charset="-127"/>
                    <a:ea typeface="나눔스퀘어" pitchFamily="50" charset="-127"/>
                  </a:rPr>
                  <a:t> 값</a:t>
                </a:r>
                <a:r>
                  <a:rPr lang="en-US" altLang="ko-KR" sz="2000" dirty="0">
                    <a:latin typeface="나눔스퀘어" pitchFamily="50" charset="-127"/>
                    <a:ea typeface="나눔스퀘어" pitchFamily="50" charset="-127"/>
                  </a:rPr>
                  <a:t>!</a:t>
                </a:r>
                <a:endParaRPr lang="ko-KR" altLang="en-US" sz="2000" dirty="0">
                  <a:latin typeface="나눔스퀘어" pitchFamily="50" charset="-127"/>
                  <a:ea typeface="나눔스퀘어" pitchFamily="50" charset="-127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23" y="1657723"/>
                <a:ext cx="5322969" cy="513282"/>
              </a:xfrm>
              <a:prstGeom prst="rect">
                <a:avLst/>
              </a:prstGeom>
              <a:blipFill>
                <a:blip r:embed="rId4"/>
                <a:stretch>
                  <a:fillRect l="-1260" b="-19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C:\Users\user\Desktop\캡처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3399208" cy="319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순서도: 연결자 7"/>
          <p:cNvSpPr/>
          <p:nvPr/>
        </p:nvSpPr>
        <p:spPr>
          <a:xfrm>
            <a:off x="3513508" y="2912406"/>
            <a:ext cx="420109" cy="394467"/>
          </a:xfrm>
          <a:prstGeom prst="flowChartConnector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rot="2739644">
            <a:off x="1624842" y="2985864"/>
            <a:ext cx="791007" cy="270112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76508" y="2444313"/>
                <a:ext cx="3526859" cy="642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나눔스퀘어" pitchFamily="50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  <a:ea typeface="나눔스퀘어" pitchFamily="50" charset="-127"/>
                          </a:rPr>
                          <m:t>h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  <a:ea typeface="나눔스퀘어" pitchFamily="50" charset="-127"/>
                          </a:rPr>
                          <m:t>𝑖𝑖</m:t>
                        </m:r>
                      </m:sub>
                    </m:sSub>
                    <m:r>
                      <a:rPr lang="en-US" altLang="ko-KR" sz="2400" i="1">
                        <a:latin typeface="Cambria Math"/>
                        <a:ea typeface="Cambria Math"/>
                      </a:rPr>
                      <m:t>≥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/>
                            <a:ea typeface="Cambria Math"/>
                          </a:rPr>
                          <m:t>2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r>
                              <a:rPr lang="en-US" altLang="ko-KR" sz="2400" i="1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ko-KR" sz="2400" i="1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  <m:r>
                      <a:rPr lang="en-US" altLang="ko-KR" sz="24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ko-KR" altLang="en-US" sz="2400" dirty="0">
                    <a:latin typeface="나눔스퀘어" pitchFamily="50" charset="-127"/>
                    <a:ea typeface="나눔스퀘어" pitchFamily="50" charset="-127"/>
                  </a:rPr>
                  <a:t>이면 </a:t>
                </a:r>
                <a:r>
                  <a:rPr lang="ko-KR" altLang="en-US" sz="2400" dirty="0" err="1">
                    <a:latin typeface="나눔스퀘어" pitchFamily="50" charset="-127"/>
                    <a:ea typeface="나눔스퀘어" pitchFamily="50" charset="-127"/>
                  </a:rPr>
                  <a:t>지렛값</a:t>
                </a:r>
                <a:r>
                  <a:rPr lang="en-US" altLang="ko-KR" dirty="0">
                    <a:latin typeface="나눔스퀘어" pitchFamily="50" charset="-127"/>
                    <a:ea typeface="나눔스퀘어" pitchFamily="50" charset="-127"/>
                  </a:rPr>
                  <a:t>!</a:t>
                </a:r>
                <a:endParaRPr lang="ko-KR" altLang="en-US" dirty="0">
                  <a:latin typeface="나눔스퀘어" pitchFamily="50" charset="-127"/>
                  <a:ea typeface="나눔스퀘어" pitchFamily="50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508" y="2444313"/>
                <a:ext cx="3526859" cy="642740"/>
              </a:xfrm>
              <a:prstGeom prst="rect">
                <a:avLst/>
              </a:prstGeom>
              <a:blipFill>
                <a:blip r:embed="rId6"/>
                <a:stretch>
                  <a:fillRect b="-104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구부러진 연결선 16"/>
          <p:cNvCxnSpPr>
            <a:stCxn id="8" idx="6"/>
            <a:endCxn id="54" idx="1"/>
          </p:cNvCxnSpPr>
          <p:nvPr/>
        </p:nvCxnSpPr>
        <p:spPr>
          <a:xfrm>
            <a:off x="3933617" y="3109640"/>
            <a:ext cx="2798997" cy="136034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ADDCBF9-52BA-47D9-A6C4-F2F48CE593E9}"/>
              </a:ext>
            </a:extLst>
          </p:cNvPr>
          <p:cNvGrpSpPr/>
          <p:nvPr/>
        </p:nvGrpSpPr>
        <p:grpSpPr>
          <a:xfrm>
            <a:off x="4727843" y="3779191"/>
            <a:ext cx="3718599" cy="1970966"/>
            <a:chOff x="611560" y="2204864"/>
            <a:chExt cx="7920880" cy="1800200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6B8C50F-095B-43AF-A5D1-44926725D1BA}"/>
                </a:ext>
              </a:extLst>
            </p:cNvPr>
            <p:cNvGrpSpPr/>
            <p:nvPr/>
          </p:nvGrpSpPr>
          <p:grpSpPr>
            <a:xfrm>
              <a:off x="611560" y="2204864"/>
              <a:ext cx="7920880" cy="1800200"/>
              <a:chOff x="611560" y="2204864"/>
              <a:chExt cx="7920880" cy="1800200"/>
            </a:xfrm>
          </p:grpSpPr>
          <p:sp>
            <p:nvSpPr>
              <p:cNvPr id="45" name="사각형: 둥근 모서리 41">
                <a:extLst>
                  <a:ext uri="{FF2B5EF4-FFF2-40B4-BE49-F238E27FC236}">
                    <a16:creationId xmlns:a16="http://schemas.microsoft.com/office/drawing/2014/main" id="{30130772-D16D-44DD-9A73-7CAAA20AB914}"/>
                  </a:ext>
                </a:extLst>
              </p:cNvPr>
              <p:cNvSpPr/>
              <p:nvPr/>
            </p:nvSpPr>
            <p:spPr>
              <a:xfrm>
                <a:off x="611560" y="2204864"/>
                <a:ext cx="7920880" cy="180020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1BDC6B55-B76E-4739-BBE5-7C8F5F225A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608" y="2214291"/>
                <a:ext cx="1368152" cy="0"/>
              </a:xfrm>
              <a:prstGeom prst="line">
                <a:avLst/>
              </a:prstGeom>
              <a:ln w="349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BB58676E-696F-4E2F-B63D-DE23BEA4D127}"/>
                </a:ext>
              </a:extLst>
            </p:cNvPr>
            <p:cNvCxnSpPr>
              <a:cxnSpLocks/>
            </p:cNvCxnSpPr>
            <p:nvPr/>
          </p:nvCxnSpPr>
          <p:spPr>
            <a:xfrm>
              <a:off x="6876256" y="4005064"/>
              <a:ext cx="1296144" cy="0"/>
            </a:xfrm>
            <a:prstGeom prst="line">
              <a:avLst/>
            </a:prstGeom>
            <a:ln w="349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7376279" y="4424781"/>
            <a:ext cx="47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4" name="순서도: 연결자 53"/>
          <p:cNvSpPr/>
          <p:nvPr/>
        </p:nvSpPr>
        <p:spPr>
          <a:xfrm>
            <a:off x="6671090" y="4412213"/>
            <a:ext cx="420109" cy="394467"/>
          </a:xfrm>
          <a:prstGeom prst="flowChartConnector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 rot="2739644">
            <a:off x="7394224" y="4414556"/>
            <a:ext cx="378313" cy="384733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구부러진 연결선 52"/>
          <p:cNvCxnSpPr>
            <a:endCxn id="56" idx="1"/>
          </p:cNvCxnSpPr>
          <p:nvPr/>
        </p:nvCxnSpPr>
        <p:spPr>
          <a:xfrm flipV="1">
            <a:off x="2311164" y="4416193"/>
            <a:ext cx="5276021" cy="193254"/>
          </a:xfrm>
          <a:prstGeom prst="curvedConnector5">
            <a:avLst>
              <a:gd name="adj1" fmla="val 48171"/>
              <a:gd name="adj2" fmla="val 219137"/>
              <a:gd name="adj3" fmla="val 10433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3514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07513" y="1726409"/>
            <a:ext cx="52831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나눔스퀘어" pitchFamily="50" charset="-127"/>
                <a:ea typeface="나눔스퀘어" pitchFamily="50" charset="-127"/>
              </a:rPr>
              <a:t>회귀직선의 </a:t>
            </a:r>
            <a:r>
              <a:rPr lang="ko-KR" altLang="en-US" sz="2200" dirty="0">
                <a:solidFill>
                  <a:srgbClr val="912E2C"/>
                </a:solidFill>
                <a:latin typeface="나눔스퀘어" pitchFamily="50" charset="-127"/>
                <a:ea typeface="나눔스퀘어" pitchFamily="50" charset="-127"/>
              </a:rPr>
              <a:t>기울기</a:t>
            </a:r>
            <a:r>
              <a:rPr lang="ko-KR" altLang="en-US" sz="2200" dirty="0">
                <a:latin typeface="나눔스퀘어" pitchFamily="50" charset="-127"/>
                <a:ea typeface="나눔스퀘어" pitchFamily="50" charset="-127"/>
              </a:rPr>
              <a:t>에 상당한 </a:t>
            </a:r>
            <a:r>
              <a:rPr lang="ko-KR" altLang="en-US" sz="2200" dirty="0">
                <a:solidFill>
                  <a:srgbClr val="912E2C"/>
                </a:solidFill>
                <a:latin typeface="나눔스퀘어" pitchFamily="50" charset="-127"/>
                <a:ea typeface="나눔스퀘어" pitchFamily="50" charset="-127"/>
              </a:rPr>
              <a:t>영향</a:t>
            </a:r>
            <a:r>
              <a:rPr lang="ko-KR" altLang="en-US" sz="2200" dirty="0">
                <a:latin typeface="나눔스퀘어" pitchFamily="50" charset="-127"/>
                <a:ea typeface="나눔스퀘어" pitchFamily="50" charset="-127"/>
              </a:rPr>
              <a:t>을 주는 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4ED05C-6BCC-4C28-BCE2-9E35C167F5C2}"/>
              </a:ext>
            </a:extLst>
          </p:cNvPr>
          <p:cNvSpPr txBox="1"/>
          <p:nvPr/>
        </p:nvSpPr>
        <p:spPr>
          <a:xfrm>
            <a:off x="508594" y="1124744"/>
            <a:ext cx="5475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spc="3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영향점</a:t>
            </a:r>
            <a:r>
              <a:rPr lang="en-US" altLang="ko-KR" sz="2400" spc="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(Influential Point)</a:t>
            </a:r>
            <a:endParaRPr lang="ko-KR" altLang="en-US" sz="2400" spc="3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098" name="Picture 2" descr="C:\Users\user\Desktop\캡처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10" y="2708920"/>
            <a:ext cx="3593754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사각형: 둥근 모서리 22">
            <a:extLst>
              <a:ext uri="{FF2B5EF4-FFF2-40B4-BE49-F238E27FC236}">
                <a16:creationId xmlns:a16="http://schemas.microsoft.com/office/drawing/2014/main" id="{FAE039C9-8B23-4396-9226-11822E5F6A50}"/>
              </a:ext>
            </a:extLst>
          </p:cNvPr>
          <p:cNvSpPr/>
          <p:nvPr/>
        </p:nvSpPr>
        <p:spPr>
          <a:xfrm>
            <a:off x="5222923" y="3704309"/>
            <a:ext cx="3640875" cy="172191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2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순서도: 연결자 38"/>
          <p:cNvSpPr/>
          <p:nvPr/>
        </p:nvSpPr>
        <p:spPr>
          <a:xfrm>
            <a:off x="2817494" y="4005064"/>
            <a:ext cx="1150989" cy="1440160"/>
          </a:xfrm>
          <a:prstGeom prst="flowChartConnector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cxnSpLocks/>
            <a:endCxn id="13" idx="1"/>
          </p:cNvCxnSpPr>
          <p:nvPr/>
        </p:nvCxnSpPr>
        <p:spPr>
          <a:xfrm flipV="1">
            <a:off x="3968483" y="4490710"/>
            <a:ext cx="1251096" cy="306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3023005">
            <a:off x="2141275" y="2441816"/>
            <a:ext cx="311930" cy="3345345"/>
          </a:xfrm>
          <a:prstGeom prst="ellipse">
            <a:avLst/>
          </a:prstGeom>
          <a:solidFill>
            <a:schemeClr val="accent2">
              <a:alpha val="4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3549094" y="2926655"/>
            <a:ext cx="1411298" cy="169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27935" y="2599694"/>
            <a:ext cx="38164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912E2C"/>
                </a:solidFill>
                <a:latin typeface="나눔스퀘어" pitchFamily="50" charset="-127"/>
                <a:ea typeface="나눔스퀘어" pitchFamily="50" charset="-127"/>
              </a:rPr>
              <a:t>Influential point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를 </a:t>
            </a:r>
            <a:r>
              <a:rPr lang="ko-KR" altLang="en-US" sz="2000" dirty="0">
                <a:solidFill>
                  <a:srgbClr val="912E2C"/>
                </a:solidFill>
                <a:latin typeface="나눔스퀘어" pitchFamily="50" charset="-127"/>
                <a:ea typeface="나눔스퀘어" pitchFamily="50" charset="-127"/>
              </a:rPr>
              <a:t>제거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한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회귀선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685F5-4BA3-4F9C-9CAC-954A04A6722C}"/>
              </a:ext>
            </a:extLst>
          </p:cNvPr>
          <p:cNvSpPr txBox="1"/>
          <p:nvPr/>
        </p:nvSpPr>
        <p:spPr>
          <a:xfrm>
            <a:off x="5219579" y="4005064"/>
            <a:ext cx="3816425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912E2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Influential point </a:t>
            </a: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하나로 인해</a:t>
            </a:r>
            <a:endParaRPr lang="en-US" altLang="ko-KR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회귀직선의 </a:t>
            </a:r>
            <a:r>
              <a:rPr lang="ko-KR" altLang="en-US" sz="2000" dirty="0">
                <a:solidFill>
                  <a:srgbClr val="912E2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기울기</a:t>
            </a: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크게 바뀜</a:t>
            </a:r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  <a:endParaRPr lang="ko-KR" altLang="en-US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5592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07513" y="1726409"/>
            <a:ext cx="52831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나눔스퀘어" pitchFamily="50" charset="-127"/>
                <a:ea typeface="나눔스퀘어" pitchFamily="50" charset="-127"/>
              </a:rPr>
              <a:t>회귀직선의 </a:t>
            </a:r>
            <a:r>
              <a:rPr lang="ko-KR" altLang="en-US" sz="2200" dirty="0">
                <a:solidFill>
                  <a:srgbClr val="912E2C"/>
                </a:solidFill>
                <a:latin typeface="나눔스퀘어" pitchFamily="50" charset="-127"/>
                <a:ea typeface="나눔스퀘어" pitchFamily="50" charset="-127"/>
              </a:rPr>
              <a:t>기울기</a:t>
            </a:r>
            <a:r>
              <a:rPr lang="ko-KR" altLang="en-US" sz="2200" dirty="0">
                <a:latin typeface="나눔스퀘어" pitchFamily="50" charset="-127"/>
                <a:ea typeface="나눔스퀘어" pitchFamily="50" charset="-127"/>
              </a:rPr>
              <a:t>에 상당한 </a:t>
            </a:r>
            <a:r>
              <a:rPr lang="ko-KR" altLang="en-US" sz="2200" dirty="0">
                <a:solidFill>
                  <a:srgbClr val="912E2C"/>
                </a:solidFill>
                <a:latin typeface="나눔스퀘어" pitchFamily="50" charset="-127"/>
                <a:ea typeface="나눔스퀘어" pitchFamily="50" charset="-127"/>
              </a:rPr>
              <a:t>영향</a:t>
            </a:r>
            <a:r>
              <a:rPr lang="ko-KR" altLang="en-US" sz="2200" dirty="0">
                <a:latin typeface="나눔스퀘어" pitchFamily="50" charset="-127"/>
                <a:ea typeface="나눔스퀘어" pitchFamily="50" charset="-127"/>
              </a:rPr>
              <a:t>을 주는 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4ED05C-6BCC-4C28-BCE2-9E35C167F5C2}"/>
              </a:ext>
            </a:extLst>
          </p:cNvPr>
          <p:cNvSpPr txBox="1"/>
          <p:nvPr/>
        </p:nvSpPr>
        <p:spPr>
          <a:xfrm>
            <a:off x="508594" y="1124744"/>
            <a:ext cx="5475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spc="3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영향점</a:t>
            </a:r>
            <a:r>
              <a:rPr lang="en-US" altLang="ko-KR" sz="2400" spc="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(Influential Point)</a:t>
            </a:r>
            <a:endParaRPr lang="ko-KR" altLang="en-US" sz="2400" spc="3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098" name="Picture 2" descr="C:\Users\user\Desktop\캡처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10" y="2708920"/>
            <a:ext cx="3593754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사각형: 둥근 모서리 22">
            <a:extLst>
              <a:ext uri="{FF2B5EF4-FFF2-40B4-BE49-F238E27FC236}">
                <a16:creationId xmlns:a16="http://schemas.microsoft.com/office/drawing/2014/main" id="{FAE039C9-8B23-4396-9226-11822E5F6A50}"/>
              </a:ext>
            </a:extLst>
          </p:cNvPr>
          <p:cNvSpPr/>
          <p:nvPr/>
        </p:nvSpPr>
        <p:spPr>
          <a:xfrm>
            <a:off x="5222923" y="3704309"/>
            <a:ext cx="3640875" cy="172191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2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순서도: 연결자 38"/>
          <p:cNvSpPr/>
          <p:nvPr/>
        </p:nvSpPr>
        <p:spPr>
          <a:xfrm>
            <a:off x="2817494" y="4005064"/>
            <a:ext cx="1150989" cy="1440160"/>
          </a:xfrm>
          <a:prstGeom prst="flowChartConnector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cxnSpLocks/>
            <a:endCxn id="13" idx="1"/>
          </p:cNvCxnSpPr>
          <p:nvPr/>
        </p:nvCxnSpPr>
        <p:spPr>
          <a:xfrm flipV="1">
            <a:off x="3968483" y="4490710"/>
            <a:ext cx="1251096" cy="306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3023005">
            <a:off x="2141275" y="2441816"/>
            <a:ext cx="311930" cy="3345345"/>
          </a:xfrm>
          <a:prstGeom prst="ellipse">
            <a:avLst/>
          </a:prstGeom>
          <a:solidFill>
            <a:schemeClr val="accent2">
              <a:alpha val="4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3549094" y="2926655"/>
            <a:ext cx="1411298" cy="169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27935" y="2599694"/>
            <a:ext cx="38164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912E2C"/>
                </a:solidFill>
                <a:latin typeface="나눔스퀘어" pitchFamily="50" charset="-127"/>
                <a:ea typeface="나눔스퀘어" pitchFamily="50" charset="-127"/>
              </a:rPr>
              <a:t>Influential point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를 </a:t>
            </a:r>
            <a:r>
              <a:rPr lang="ko-KR" altLang="en-US" sz="2000" dirty="0">
                <a:solidFill>
                  <a:srgbClr val="912E2C"/>
                </a:solidFill>
                <a:latin typeface="나눔스퀘어" pitchFamily="50" charset="-127"/>
                <a:ea typeface="나눔스퀘어" pitchFamily="50" charset="-127"/>
              </a:rPr>
              <a:t>제거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한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회귀선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685F5-4BA3-4F9C-9CAC-954A04A6722C}"/>
              </a:ext>
            </a:extLst>
          </p:cNvPr>
          <p:cNvSpPr txBox="1"/>
          <p:nvPr/>
        </p:nvSpPr>
        <p:spPr>
          <a:xfrm>
            <a:off x="5219579" y="4005064"/>
            <a:ext cx="3816425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912E2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Influential point </a:t>
            </a: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하나로 인해</a:t>
            </a:r>
            <a:endParaRPr lang="en-US" altLang="ko-KR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회귀직선의 </a:t>
            </a:r>
            <a:r>
              <a:rPr lang="ko-KR" altLang="en-US" sz="2000" dirty="0">
                <a:solidFill>
                  <a:srgbClr val="912E2C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기울기</a:t>
            </a: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크게 바뀜</a:t>
            </a:r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  <a:endParaRPr lang="ko-KR" altLang="en-US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FD6E33-473E-4637-885D-5CE7524074DE}"/>
              </a:ext>
            </a:extLst>
          </p:cNvPr>
          <p:cNvSpPr/>
          <p:nvPr/>
        </p:nvSpPr>
        <p:spPr>
          <a:xfrm>
            <a:off x="0" y="1016738"/>
            <a:ext cx="9144000" cy="5436598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37E179-7AD6-4240-8E1A-87747F30DD98}"/>
              </a:ext>
            </a:extLst>
          </p:cNvPr>
          <p:cNvSpPr txBox="1"/>
          <p:nvPr/>
        </p:nvSpPr>
        <p:spPr>
          <a:xfrm>
            <a:off x="1727684" y="1721468"/>
            <a:ext cx="5688632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영향점은 어떻게 판단할까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C403F0-D910-4CB1-888C-31B62455D401}"/>
              </a:ext>
            </a:extLst>
          </p:cNvPr>
          <p:cNvSpPr txBox="1"/>
          <p:nvPr/>
        </p:nvSpPr>
        <p:spPr>
          <a:xfrm>
            <a:off x="1907704" y="4404543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Cook’s Distance</a:t>
            </a:r>
            <a:r>
              <a:rPr lang="ko-KR" altLang="en-US" sz="3200" dirty="0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사용하자</a:t>
            </a:r>
            <a:r>
              <a:rPr lang="en-US" altLang="ko-KR" sz="3200" dirty="0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  <a:endParaRPr lang="ko-KR" altLang="en-US" sz="2400" dirty="0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82D6576B-E2FD-4339-964E-3DF4196459A3}"/>
              </a:ext>
            </a:extLst>
          </p:cNvPr>
          <p:cNvSpPr/>
          <p:nvPr/>
        </p:nvSpPr>
        <p:spPr>
          <a:xfrm>
            <a:off x="4115020" y="3058215"/>
            <a:ext cx="913961" cy="791373"/>
          </a:xfrm>
          <a:prstGeom prst="downArrow">
            <a:avLst/>
          </a:prstGeom>
          <a:gradFill flip="none" rotWithShape="1">
            <a:gsLst>
              <a:gs pos="0">
                <a:schemeClr val="bg1"/>
              </a:gs>
              <a:gs pos="48000">
                <a:schemeClr val="accent1">
                  <a:lumMod val="40000"/>
                  <a:lumOff val="60000"/>
                </a:schemeClr>
              </a:gs>
              <a:gs pos="7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1911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D4ED05C-6BCC-4C28-BCE2-9E35C167F5C2}"/>
              </a:ext>
            </a:extLst>
          </p:cNvPr>
          <p:cNvSpPr txBox="1"/>
          <p:nvPr/>
        </p:nvSpPr>
        <p:spPr>
          <a:xfrm>
            <a:off x="508594" y="1181104"/>
            <a:ext cx="6555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spc="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Cook’s distance</a:t>
            </a:r>
            <a:endParaRPr lang="ko-KR" altLang="en-US" sz="2400" spc="3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사각형: 둥근 모서리 22">
            <a:extLst>
              <a:ext uri="{FF2B5EF4-FFF2-40B4-BE49-F238E27FC236}">
                <a16:creationId xmlns:a16="http://schemas.microsoft.com/office/drawing/2014/main" id="{FAE039C9-8B23-4396-9226-11822E5F6A50}"/>
              </a:ext>
            </a:extLst>
          </p:cNvPr>
          <p:cNvSpPr/>
          <p:nvPr/>
        </p:nvSpPr>
        <p:spPr>
          <a:xfrm>
            <a:off x="899592" y="4164728"/>
            <a:ext cx="3640875" cy="151216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2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3895" y="4347565"/>
                <a:ext cx="3278142" cy="895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  <a:ea typeface="나눔스퀘어" panose="020B0600000101010101" pitchFamily="50" charset="-127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  <a:ea typeface="나눔스퀘어" panose="020B0600000101010101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  <a:ea typeface="나눔스퀘어" panose="020B0600000101010101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  <a:ea typeface="나눔스퀘어" panose="020B0600000101010101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/>
                                      <a:ea typeface="나눔스퀘어" panose="020B0600000101010101" pitchFamily="50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2400" i="1">
                                  <a:latin typeface="Cambria Math"/>
                                  <a:ea typeface="나눔스퀘어" panose="020B0600000101010101" pitchFamily="50" charset="-127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2400" i="1">
                              <a:latin typeface="Cambria Math"/>
                              <a:ea typeface="나눔스퀘어" panose="020B0600000101010101" pitchFamily="50" charset="-127"/>
                            </a:rPr>
                            <m:t>𝑝</m:t>
                          </m:r>
                          <m:r>
                            <a:rPr lang="en-US" altLang="ko-KR" sz="2400" i="1">
                              <a:latin typeface="Cambria Math"/>
                              <a:ea typeface="나눔스퀘어" panose="020B0600000101010101" pitchFamily="50" charset="-127"/>
                            </a:rPr>
                            <m:t>+1</m:t>
                          </m:r>
                        </m:den>
                      </m:f>
                      <m:r>
                        <a:rPr lang="en-US" altLang="ko-KR" sz="2400">
                          <a:latin typeface="Cambria Math"/>
                          <a:ea typeface="나눔스퀘어" panose="020B0600000101010101" pitchFamily="50" charset="-127"/>
                        </a:rPr>
                        <m:t> </m:t>
                      </m:r>
                      <m:r>
                        <a:rPr lang="en-US" altLang="ko-KR" sz="2400" i="1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/>
                                  <a:ea typeface="Cambria Math"/>
                                </a:rPr>
                                <m:t>𝑖𝑖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400" i="1">
                              <a:latin typeface="Cambria Math"/>
                              <a:ea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/>
                                  <a:ea typeface="Cambria Math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95" y="4347565"/>
                <a:ext cx="3278142" cy="895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03679" y="4920812"/>
                <a:ext cx="386892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500" i="1" smtClean="0">
                            <a:solidFill>
                              <a:srgbClr val="912E2C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500" i="1">
                            <a:solidFill>
                              <a:srgbClr val="912E2C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𝐶</m:t>
                        </m:r>
                      </m:e>
                      <m:sub>
                        <m:r>
                          <a:rPr lang="en-US" altLang="ko-KR" sz="2500" i="1">
                            <a:solidFill>
                              <a:srgbClr val="912E2C"/>
                            </a:solidFill>
                            <a:latin typeface="Cambria Math"/>
                            <a:ea typeface="나눔스퀘어" panose="020B0600000101010101" pitchFamily="50" charset="-127"/>
                          </a:rPr>
                          <m:t>𝑖</m:t>
                        </m:r>
                      </m:sub>
                    </m:sSub>
                    <m:r>
                      <a:rPr lang="en-US" altLang="ko-KR" sz="2500" i="1" smtClean="0">
                        <a:solidFill>
                          <a:srgbClr val="912E2C"/>
                        </a:solidFill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altLang="ko-KR" sz="2500" b="0" i="1" smtClean="0">
                        <a:solidFill>
                          <a:srgbClr val="912E2C"/>
                        </a:solidFill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ko-KR" altLang="en-US" sz="25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이면 영향점이라</a:t>
                </a:r>
                <a:r>
                  <a:rPr lang="en-US" altLang="ko-KR" sz="25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en-US" sz="25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판단</a:t>
                </a:r>
                <a:r>
                  <a:rPr lang="en-US" altLang="ko-KR" sz="25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!</a:t>
                </a:r>
                <a:endParaRPr lang="ko-KR" altLang="en-US" sz="25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679" y="4920812"/>
                <a:ext cx="3868925" cy="477054"/>
              </a:xfrm>
              <a:prstGeom prst="rect">
                <a:avLst/>
              </a:prstGeom>
              <a:blipFill>
                <a:blip r:embed="rId4"/>
                <a:stretch>
                  <a:fillRect l="-157" t="-10256" r="-2205" b="-294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827584" y="1881644"/>
            <a:ext cx="7488831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이상치와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 err="1">
                <a:latin typeface="나눔스퀘어" pitchFamily="50" charset="-127"/>
                <a:ea typeface="나눔스퀘어" pitchFamily="50" charset="-127"/>
              </a:rPr>
              <a:t>지렛값을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dirty="0">
                <a:solidFill>
                  <a:srgbClr val="912E2C"/>
                </a:solidFill>
                <a:latin typeface="나눔스퀘어" pitchFamily="50" charset="-127"/>
                <a:ea typeface="나눔스퀘어" pitchFamily="50" charset="-127"/>
              </a:rPr>
              <a:t>동시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에 고려하여</a:t>
            </a:r>
            <a:r>
              <a:rPr lang="en-US" altLang="ko-KR" sz="2000" dirty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특정 데이터를 </a:t>
            </a:r>
            <a:r>
              <a:rPr lang="ko-KR" altLang="en-US" sz="2000" dirty="0">
                <a:solidFill>
                  <a:srgbClr val="912E2C"/>
                </a:solidFill>
                <a:latin typeface="나눔스퀘어" pitchFamily="50" charset="-127"/>
                <a:ea typeface="나눔스퀘어" pitchFamily="50" charset="-127"/>
              </a:rPr>
              <a:t>지웠을 때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 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회귀선이 </a:t>
            </a:r>
            <a:r>
              <a:rPr lang="ko-KR" altLang="en-US" sz="2000" dirty="0">
                <a:solidFill>
                  <a:srgbClr val="912E2C"/>
                </a:solidFill>
                <a:latin typeface="나눔스퀘어" pitchFamily="50" charset="-127"/>
                <a:ea typeface="나눔스퀘어" pitchFamily="50" charset="-127"/>
              </a:rPr>
              <a:t>변하는 정도</a:t>
            </a: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를 나타내는 지표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075280" y="4338012"/>
            <a:ext cx="504056" cy="457496"/>
          </a:xfrm>
          <a:prstGeom prst="ellipse">
            <a:avLst/>
          </a:prstGeom>
          <a:solidFill>
            <a:schemeClr val="accent3">
              <a:lumMod val="60000"/>
              <a:lumOff val="4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299416" y="4347565"/>
            <a:ext cx="504056" cy="457496"/>
          </a:xfrm>
          <a:prstGeom prst="ellipse">
            <a:avLst/>
          </a:prstGeom>
          <a:solidFill>
            <a:srgbClr val="C0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꺾인 연결선 25"/>
          <p:cNvCxnSpPr>
            <a:stCxn id="20" idx="0"/>
            <a:endCxn id="18" idx="1"/>
          </p:cNvCxnSpPr>
          <p:nvPr/>
        </p:nvCxnSpPr>
        <p:spPr>
          <a:xfrm rot="5400000" flipH="1" flipV="1">
            <a:off x="3174143" y="2764403"/>
            <a:ext cx="726775" cy="242044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47752" y="3426571"/>
            <a:ext cx="172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12E2C"/>
                </a:solidFill>
                <a:latin typeface="나눔스퀘어" pitchFamily="50" charset="-127"/>
                <a:ea typeface="나눔스퀘어" pitchFamily="50" charset="-127"/>
              </a:rPr>
              <a:t>이상치</a:t>
            </a:r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를 고려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61268" y="4063418"/>
            <a:ext cx="172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912E2C"/>
                </a:solidFill>
                <a:latin typeface="나눔스퀘어" pitchFamily="50" charset="-127"/>
                <a:ea typeface="나눔스퀘어" pitchFamily="50" charset="-127"/>
              </a:rPr>
              <a:t>지렛값</a:t>
            </a:r>
            <a:r>
              <a:rPr lang="ko-KR" altLang="en-US" dirty="0" err="1">
                <a:latin typeface="나눔스퀘어" pitchFamily="50" charset="-127"/>
                <a:ea typeface="나눔스퀘어" pitchFamily="50" charset="-127"/>
              </a:rPr>
              <a:t>를</a:t>
            </a:r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 고려</a:t>
            </a:r>
          </a:p>
        </p:txBody>
      </p:sp>
      <p:cxnSp>
        <p:nvCxnSpPr>
          <p:cNvPr id="39" name="꺾인 연결선 38"/>
          <p:cNvCxnSpPr>
            <a:stCxn id="21" idx="0"/>
          </p:cNvCxnSpPr>
          <p:nvPr/>
        </p:nvCxnSpPr>
        <p:spPr>
          <a:xfrm rot="5400000" flipH="1" flipV="1">
            <a:off x="4058180" y="3657993"/>
            <a:ext cx="182837" cy="119630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0221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9367" y="4244014"/>
                <a:ext cx="3278142" cy="895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  <a:ea typeface="나눔스퀘어" panose="020B0600000101010101" pitchFamily="50" charset="-127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  <a:ea typeface="나눔스퀘어" panose="020B0600000101010101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  <a:ea typeface="나눔스퀘어" panose="020B0600000101010101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  <a:ea typeface="나눔스퀘어" panose="020B0600000101010101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/>
                                      <a:ea typeface="나눔스퀘어" panose="020B0600000101010101" pitchFamily="50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2400" i="1">
                                  <a:latin typeface="Cambria Math"/>
                                  <a:ea typeface="나눔스퀘어" panose="020B0600000101010101" pitchFamily="50" charset="-127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2400" i="1">
                              <a:latin typeface="Cambria Math"/>
                              <a:ea typeface="나눔스퀘어" panose="020B0600000101010101" pitchFamily="50" charset="-127"/>
                            </a:rPr>
                            <m:t>𝑝</m:t>
                          </m:r>
                          <m:r>
                            <a:rPr lang="en-US" altLang="ko-KR" sz="2400" i="1">
                              <a:latin typeface="Cambria Math"/>
                              <a:ea typeface="나눔스퀘어" panose="020B0600000101010101" pitchFamily="50" charset="-127"/>
                            </a:rPr>
                            <m:t>+1</m:t>
                          </m:r>
                        </m:den>
                      </m:f>
                      <m:r>
                        <a:rPr lang="en-US" altLang="ko-KR" sz="2400">
                          <a:latin typeface="Cambria Math"/>
                          <a:ea typeface="나눔스퀘어" panose="020B0600000101010101" pitchFamily="50" charset="-127"/>
                        </a:rPr>
                        <m:t> </m:t>
                      </m:r>
                      <m:r>
                        <a:rPr lang="en-US" altLang="ko-KR" sz="2400" i="1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/>
                                  <a:ea typeface="Cambria Math"/>
                                </a:rPr>
                                <m:t>𝑖𝑖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400" i="1">
                              <a:latin typeface="Cambria Math"/>
                              <a:ea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/>
                                  <a:ea typeface="Cambria Math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67" y="4244014"/>
                <a:ext cx="3278142" cy="895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7" name="Picture 1" descr="C:\Users\user\Desktop\캡처12313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3888432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순서도: 연결자 26"/>
          <p:cNvSpPr/>
          <p:nvPr/>
        </p:nvSpPr>
        <p:spPr>
          <a:xfrm>
            <a:off x="3029951" y="2996951"/>
            <a:ext cx="420109" cy="394467"/>
          </a:xfrm>
          <a:prstGeom prst="flowChartConnector">
            <a:avLst/>
          </a:prstGeom>
          <a:solidFill>
            <a:schemeClr val="accent3">
              <a:alpha val="18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100"/>
              </a:solidFill>
            </a:endParaRPr>
          </a:p>
        </p:txBody>
      </p:sp>
      <p:sp>
        <p:nvSpPr>
          <p:cNvPr id="29" name="순서도: 연결자 28"/>
          <p:cNvSpPr/>
          <p:nvPr/>
        </p:nvSpPr>
        <p:spPr>
          <a:xfrm>
            <a:off x="3725185" y="2602483"/>
            <a:ext cx="420109" cy="394467"/>
          </a:xfrm>
          <a:prstGeom prst="flowChartConnector">
            <a:avLst/>
          </a:prstGeom>
          <a:solidFill>
            <a:schemeClr val="accent3">
              <a:alpha val="18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100"/>
              </a:solidFill>
            </a:endParaRPr>
          </a:p>
        </p:txBody>
      </p:sp>
      <p:sp>
        <p:nvSpPr>
          <p:cNvPr id="40" name="사각형: 둥근 모서리 22">
            <a:extLst>
              <a:ext uri="{FF2B5EF4-FFF2-40B4-BE49-F238E27FC236}">
                <a16:creationId xmlns:a16="http://schemas.microsoft.com/office/drawing/2014/main" id="{FAE039C9-8B23-4396-9226-11822E5F6A50}"/>
              </a:ext>
            </a:extLst>
          </p:cNvPr>
          <p:cNvSpPr/>
          <p:nvPr/>
        </p:nvSpPr>
        <p:spPr>
          <a:xfrm>
            <a:off x="5051685" y="2132856"/>
            <a:ext cx="3708412" cy="244827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7" name="꺾인 연결선 16"/>
          <p:cNvCxnSpPr>
            <a:stCxn id="27" idx="6"/>
            <a:endCxn id="29" idx="6"/>
          </p:cNvCxnSpPr>
          <p:nvPr/>
        </p:nvCxnSpPr>
        <p:spPr>
          <a:xfrm flipV="1">
            <a:off x="3450060" y="2799717"/>
            <a:ext cx="695234" cy="394468"/>
          </a:xfrm>
          <a:prstGeom prst="bentConnector3">
            <a:avLst>
              <a:gd name="adj1" fmla="val 250705"/>
            </a:avLst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635AFDF-CD1D-4F15-A0B9-B304140A5731}"/>
              </a:ext>
            </a:extLst>
          </p:cNvPr>
          <p:cNvSpPr txBox="1"/>
          <p:nvPr/>
        </p:nvSpPr>
        <p:spPr>
          <a:xfrm>
            <a:off x="5531370" y="2502954"/>
            <a:ext cx="3708412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Cook’s distance</a:t>
            </a:r>
            <a:r>
              <a:rPr lang="ko-KR" altLang="en-US" sz="1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통해</a:t>
            </a:r>
            <a:endParaRPr lang="en-US" altLang="ko-KR" sz="18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201, 202</a:t>
            </a:r>
            <a:r>
              <a:rPr lang="ko-KR" altLang="en-US" sz="1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번째 </a:t>
            </a:r>
            <a:r>
              <a:rPr lang="ko-KR" altLang="en-US" sz="180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데이터값이</a:t>
            </a:r>
            <a:r>
              <a:rPr lang="en-US" altLang="ko-KR" sz="1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800" dirty="0" err="1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영향점</a:t>
            </a:r>
            <a:r>
              <a:rPr lang="en-US" altLang="ko-KR" sz="18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(Influential point)</a:t>
            </a:r>
            <a:r>
              <a:rPr lang="ko-KR" altLang="en-US" sz="1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임을</a:t>
            </a:r>
            <a:endParaRPr lang="en-US" altLang="ko-KR" sz="18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알 수 있다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5FF2F1-8BE5-41EE-AF24-8C2E61C928B8}"/>
              </a:ext>
            </a:extLst>
          </p:cNvPr>
          <p:cNvSpPr txBox="1"/>
          <p:nvPr/>
        </p:nvSpPr>
        <p:spPr>
          <a:xfrm>
            <a:off x="508594" y="1181104"/>
            <a:ext cx="6555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spc="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</a:t>
            </a:r>
            <a:r>
              <a:rPr lang="ko-KR" altLang="en-US" sz="2400" spc="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에서의 예시</a:t>
            </a:r>
          </a:p>
        </p:txBody>
      </p:sp>
    </p:spTree>
    <p:extLst>
      <p:ext uri="{BB962C8B-B14F-4D97-AF65-F5344CB8AC3E}">
        <p14:creationId xmlns:p14="http://schemas.microsoft.com/office/powerpoint/2010/main" val="19086059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9282" y="20163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진단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0650" y="10930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793D13-98CC-4B40-8031-76FF6FB44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5B630D25-2A81-4601-A5E7-A7EEA3C8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C803014-F811-43E5-929B-E3E34730E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B24163D1-3237-4319-B55F-994F10FFD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id="{9B28E3A6-3CC8-484B-B901-8AF9DC1ED129}"/>
              </a:ext>
            </a:extLst>
          </p:cNvPr>
          <p:cNvSpPr txBox="1"/>
          <p:nvPr/>
        </p:nvSpPr>
        <p:spPr>
          <a:xfrm>
            <a:off x="6522653" y="34006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400" spc="300" dirty="0" err="1">
                <a:solidFill>
                  <a:srgbClr val="D9D9D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지렛값</a:t>
            </a:r>
            <a:r>
              <a:rPr lang="ko-KR" altLang="en-US" sz="1400" spc="300" dirty="0">
                <a:solidFill>
                  <a:srgbClr val="D9D9D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id="{9B28E3A6-3CC8-484B-B901-8AF9DC1ED129}"/>
              </a:ext>
            </a:extLst>
          </p:cNvPr>
          <p:cNvSpPr txBox="1"/>
          <p:nvPr/>
        </p:nvSpPr>
        <p:spPr>
          <a:xfrm>
            <a:off x="5940152" y="35276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400" spc="300" dirty="0">
                <a:solidFill>
                  <a:srgbClr val="D9D9D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이상치 </a:t>
            </a: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9B28E3A6-3CC8-484B-B901-8AF9DC1ED129}"/>
              </a:ext>
            </a:extLst>
          </p:cNvPr>
          <p:cNvSpPr txBox="1"/>
          <p:nvPr/>
        </p:nvSpPr>
        <p:spPr>
          <a:xfrm>
            <a:off x="4932040" y="355527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400" spc="300" dirty="0">
                <a:solidFill>
                  <a:srgbClr val="D9D9D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표준화잔차 </a:t>
            </a: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id="{9B28E3A6-3CC8-484B-B901-8AF9DC1ED129}"/>
              </a:ext>
            </a:extLst>
          </p:cNvPr>
          <p:cNvSpPr txBox="1"/>
          <p:nvPr/>
        </p:nvSpPr>
        <p:spPr>
          <a:xfrm>
            <a:off x="7279952" y="33730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400" spc="30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영향점</a:t>
            </a:r>
            <a:r>
              <a:rPr lang="ko-KR" altLang="en-US" sz="1400" spc="300" dirty="0">
                <a:solidFill>
                  <a:srgbClr val="D9D9D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5351" y="4099998"/>
                <a:ext cx="3278142" cy="895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  <a:ea typeface="나눔스퀘어" panose="020B0600000101010101" pitchFamily="50" charset="-127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  <a:ea typeface="나눔스퀘어" panose="020B0600000101010101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  <a:ea typeface="나눔스퀘어" panose="020B0600000101010101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  <a:ea typeface="나눔스퀘어" panose="020B0600000101010101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/>
                                      <a:ea typeface="나눔스퀘어" panose="020B0600000101010101" pitchFamily="50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2400" i="1">
                                  <a:latin typeface="Cambria Math"/>
                                  <a:ea typeface="나눔스퀘어" panose="020B0600000101010101" pitchFamily="50" charset="-127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2400" i="1">
                              <a:latin typeface="Cambria Math"/>
                              <a:ea typeface="나눔스퀘어" panose="020B0600000101010101" pitchFamily="50" charset="-127"/>
                            </a:rPr>
                            <m:t>𝑝</m:t>
                          </m:r>
                          <m:r>
                            <a:rPr lang="en-US" altLang="ko-KR" sz="2400" i="1">
                              <a:latin typeface="Cambria Math"/>
                              <a:ea typeface="나눔스퀘어" panose="020B0600000101010101" pitchFamily="50" charset="-127"/>
                            </a:rPr>
                            <m:t>+1</m:t>
                          </m:r>
                        </m:den>
                      </m:f>
                      <m:r>
                        <a:rPr lang="en-US" altLang="ko-KR" sz="2400">
                          <a:latin typeface="Cambria Math"/>
                          <a:ea typeface="나눔스퀘어" panose="020B0600000101010101" pitchFamily="50" charset="-127"/>
                        </a:rPr>
                        <m:t> </m:t>
                      </m:r>
                      <m:r>
                        <a:rPr lang="en-US" altLang="ko-KR" sz="2400" i="1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/>
                                  <a:ea typeface="Cambria Math"/>
                                </a:rPr>
                                <m:t>𝑖𝑖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400" i="1">
                              <a:latin typeface="Cambria Math"/>
                              <a:ea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/>
                                  <a:ea typeface="Cambria Math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51" y="4099998"/>
                <a:ext cx="3278142" cy="895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7" name="Picture 1" descr="C:\Users\user\Desktop\캡처12313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3888432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순서도: 연결자 26"/>
          <p:cNvSpPr/>
          <p:nvPr/>
        </p:nvSpPr>
        <p:spPr>
          <a:xfrm>
            <a:off x="3044447" y="3848735"/>
            <a:ext cx="420109" cy="394467"/>
          </a:xfrm>
          <a:prstGeom prst="flowChartConnector">
            <a:avLst/>
          </a:prstGeom>
          <a:solidFill>
            <a:schemeClr val="accent3">
              <a:alpha val="18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>
              <a:solidFill>
                <a:srgbClr val="FFC100"/>
              </a:solidFill>
            </a:endParaRPr>
          </a:p>
        </p:txBody>
      </p:sp>
      <p:sp>
        <p:nvSpPr>
          <p:cNvPr id="29" name="순서도: 연결자 28"/>
          <p:cNvSpPr/>
          <p:nvPr/>
        </p:nvSpPr>
        <p:spPr>
          <a:xfrm>
            <a:off x="3739681" y="3454267"/>
            <a:ext cx="420109" cy="394467"/>
          </a:xfrm>
          <a:prstGeom prst="flowChartConnector">
            <a:avLst/>
          </a:prstGeom>
          <a:solidFill>
            <a:schemeClr val="accent3">
              <a:alpha val="18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>
              <a:solidFill>
                <a:srgbClr val="FFC100"/>
              </a:solidFill>
            </a:endParaRPr>
          </a:p>
        </p:txBody>
      </p:sp>
      <p:sp>
        <p:nvSpPr>
          <p:cNvPr id="40" name="사각형: 둥근 모서리 22">
            <a:extLst>
              <a:ext uri="{FF2B5EF4-FFF2-40B4-BE49-F238E27FC236}">
                <a16:creationId xmlns:a16="http://schemas.microsoft.com/office/drawing/2014/main" id="{FAE039C9-8B23-4396-9226-11822E5F6A50}"/>
              </a:ext>
            </a:extLst>
          </p:cNvPr>
          <p:cNvSpPr/>
          <p:nvPr/>
        </p:nvSpPr>
        <p:spPr>
          <a:xfrm>
            <a:off x="4907669" y="1988840"/>
            <a:ext cx="3708412" cy="33843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Cook’s distance</a:t>
            </a:r>
            <a:r>
              <a:rPr lang="ko-KR" altLang="en-US" sz="2000" dirty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를 통해</a:t>
            </a:r>
            <a:endParaRPr lang="en-US" altLang="ko-KR" sz="2000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201, 202</a:t>
            </a:r>
            <a:r>
              <a:rPr lang="ko-KR" altLang="en-US" sz="2000" dirty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번째 </a:t>
            </a:r>
            <a:r>
              <a:rPr lang="ko-KR" altLang="en-US" sz="2000" dirty="0" err="1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데이터값이</a:t>
            </a:r>
            <a:r>
              <a:rPr lang="en-US" altLang="ko-KR" sz="2000" dirty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2000" dirty="0" err="1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영향점</a:t>
            </a:r>
            <a:r>
              <a:rPr lang="en-US" altLang="ko-KR" sz="200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(Influential point)</a:t>
            </a:r>
            <a:r>
              <a:rPr lang="ko-KR" altLang="en-US" sz="2000" dirty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임을</a:t>
            </a:r>
            <a:endParaRPr lang="en-US" altLang="ko-KR" sz="2000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알 수 있다</a:t>
            </a:r>
            <a:r>
              <a:rPr lang="en-US" altLang="ko-KR" sz="2000" dirty="0"/>
              <a:t>!</a:t>
            </a:r>
          </a:p>
        </p:txBody>
      </p:sp>
      <p:cxnSp>
        <p:nvCxnSpPr>
          <p:cNvPr id="17" name="꺾인 연결선 16"/>
          <p:cNvCxnSpPr>
            <a:stCxn id="27" idx="6"/>
            <a:endCxn id="29" idx="6"/>
          </p:cNvCxnSpPr>
          <p:nvPr/>
        </p:nvCxnSpPr>
        <p:spPr>
          <a:xfrm flipV="1">
            <a:off x="3464556" y="3651501"/>
            <a:ext cx="695234" cy="394468"/>
          </a:xfrm>
          <a:prstGeom prst="bentConnector3">
            <a:avLst>
              <a:gd name="adj1" fmla="val 250705"/>
            </a:avLst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82D136-922D-466E-85BC-65A4819A567A}"/>
              </a:ext>
            </a:extLst>
          </p:cNvPr>
          <p:cNvSpPr/>
          <p:nvPr/>
        </p:nvSpPr>
        <p:spPr>
          <a:xfrm>
            <a:off x="0" y="43934"/>
            <a:ext cx="9185168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21" name="그래픽 52">
            <a:extLst>
              <a:ext uri="{FF2B5EF4-FFF2-40B4-BE49-F238E27FC236}">
                <a16:creationId xmlns:a16="http://schemas.microsoft.com/office/drawing/2014/main" id="{E69C87FB-4E8D-4647-8F01-2278A0EDD8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628" y="1199310"/>
            <a:ext cx="792088" cy="88271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087724" y="1224847"/>
            <a:ext cx="5688632" cy="718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이러한 영향점들은</a:t>
            </a:r>
            <a:r>
              <a:rPr lang="en-US" altLang="ko-KR" sz="3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어떻게 처리할까</a:t>
            </a:r>
            <a:r>
              <a:rPr lang="en-US" altLang="ko-KR" sz="3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92180" y="2387191"/>
            <a:ext cx="4695001" cy="718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</a:t>
            </a:r>
            <a:r>
              <a:rPr lang="ko-KR" altLang="en-US" sz="3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영향점</a:t>
            </a:r>
            <a:r>
              <a:rPr lang="ko-KR" altLang="en-US" sz="3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삭제 </a:t>
            </a:r>
            <a:endParaRPr lang="en-US" altLang="ko-KR" sz="3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BEAE75-6201-423E-8428-0817CF49DDE5}"/>
              </a:ext>
            </a:extLst>
          </p:cNvPr>
          <p:cNvSpPr txBox="1"/>
          <p:nvPr/>
        </p:nvSpPr>
        <p:spPr>
          <a:xfrm>
            <a:off x="1392180" y="4541998"/>
            <a:ext cx="4836160" cy="718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sz="3000" dirty="0"/>
              <a:t>2) </a:t>
            </a:r>
            <a:r>
              <a:rPr lang="ko-KR" altLang="en-US" sz="3000" dirty="0" err="1">
                <a:solidFill>
                  <a:srgbClr val="FFC100"/>
                </a:solidFill>
              </a:rPr>
              <a:t>로버스트</a:t>
            </a:r>
            <a:r>
              <a:rPr lang="en-US" altLang="ko-KR" sz="3000" dirty="0">
                <a:solidFill>
                  <a:srgbClr val="FFC100"/>
                </a:solidFill>
              </a:rPr>
              <a:t>(Robust) </a:t>
            </a:r>
            <a:r>
              <a:rPr lang="ko-KR" altLang="en-US" sz="3000" dirty="0">
                <a:solidFill>
                  <a:srgbClr val="FFC100"/>
                </a:solidFill>
              </a:rPr>
              <a:t>모델링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69396-A8A0-49F6-B2A1-9DA1668C83E4}"/>
              </a:ext>
            </a:extLst>
          </p:cNvPr>
          <p:cNvSpPr txBox="1"/>
          <p:nvPr/>
        </p:nvSpPr>
        <p:spPr>
          <a:xfrm>
            <a:off x="1874703" y="3168514"/>
            <a:ext cx="5732288" cy="110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3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데이터를 삭제할 때에는 항상 신중해야 한다</a:t>
            </a:r>
            <a:r>
              <a:rPr lang="en-US" altLang="ko-KR" sz="23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23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왜 영향점이 되었는지</a:t>
            </a:r>
            <a:r>
              <a:rPr lang="en-US" altLang="ko-KR" sz="23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3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고민해보고 삭제하자</a:t>
            </a:r>
            <a:r>
              <a:rPr lang="en-US" altLang="ko-KR" sz="23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</a:t>
            </a:r>
            <a:endParaRPr lang="ko-KR" altLang="en-US" sz="23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47434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5756" y="2871790"/>
            <a:ext cx="4392488" cy="94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200" b="1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로버스트 회귀</a:t>
            </a:r>
            <a:endParaRPr lang="en-US" altLang="ko-KR" sz="3200" b="1" spc="3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2010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>
                <a:solidFill>
                  <a:srgbClr val="2851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sz="7200" b="1" spc="300" dirty="0">
              <a:solidFill>
                <a:srgbClr val="28517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04073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>
            <a:extLst>
              <a:ext uri="{FF2B5EF4-FFF2-40B4-BE49-F238E27FC236}">
                <a16:creationId xmlns:a16="http://schemas.microsoft.com/office/drawing/2014/main" id="{3B46D0AB-A4B6-43F9-B9B7-2D364F9B330E}"/>
              </a:ext>
            </a:extLst>
          </p:cNvPr>
          <p:cNvSpPr/>
          <p:nvPr/>
        </p:nvSpPr>
        <p:spPr>
          <a:xfrm>
            <a:off x="899592" y="1177060"/>
            <a:ext cx="1872208" cy="369332"/>
          </a:xfrm>
          <a:prstGeom prst="parallelogram">
            <a:avLst/>
          </a:prstGeom>
          <a:solidFill>
            <a:srgbClr val="FFC1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39702" y="2187674"/>
            <a:ext cx="679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이상치의 영향력을 </a:t>
            </a:r>
            <a:r>
              <a:rPr lang="ko-KR" altLang="en-US" dirty="0">
                <a:solidFill>
                  <a:srgbClr val="91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크게 받지 않는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회귀모형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4ED05C-6BCC-4C28-BCE2-9E35C167F5C2}"/>
              </a:ext>
            </a:extLst>
          </p:cNvPr>
          <p:cNvSpPr txBox="1"/>
          <p:nvPr/>
        </p:nvSpPr>
        <p:spPr>
          <a:xfrm>
            <a:off x="508594" y="1181104"/>
            <a:ext cx="65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로버스트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(Robust)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회귀란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87624" y="1660158"/>
            <a:ext cx="1781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건장한</a:t>
            </a:r>
            <a:r>
              <a:rPr lang="en-US" altLang="ko-KR" dirty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탄탄한</a:t>
            </a:r>
            <a:endParaRPr lang="en-US" altLang="ko-KR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CF65203-5598-4B1D-B99A-9C1F0CB5EFAD}"/>
              </a:ext>
            </a:extLst>
          </p:cNvPr>
          <p:cNvSpPr/>
          <p:nvPr/>
        </p:nvSpPr>
        <p:spPr>
          <a:xfrm>
            <a:off x="639666" y="3912825"/>
            <a:ext cx="2392060" cy="19638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Median Regression</a:t>
            </a:r>
            <a:endParaRPr lang="ko-KR" altLang="en-US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F65203-5598-4B1D-B99A-9C1F0CB5EFAD}"/>
              </a:ext>
            </a:extLst>
          </p:cNvPr>
          <p:cNvSpPr/>
          <p:nvPr/>
        </p:nvSpPr>
        <p:spPr>
          <a:xfrm>
            <a:off x="3638066" y="3913403"/>
            <a:ext cx="2265815" cy="19638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Huber’s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M-estimation</a:t>
            </a:r>
            <a:endParaRPr lang="ko-KR" altLang="en-US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F65203-5598-4B1D-B99A-9C1F0CB5EFAD}"/>
              </a:ext>
            </a:extLst>
          </p:cNvPr>
          <p:cNvSpPr/>
          <p:nvPr/>
        </p:nvSpPr>
        <p:spPr>
          <a:xfrm>
            <a:off x="6481045" y="3913403"/>
            <a:ext cx="2265815" cy="19638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Least Trimmed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Square</a:t>
            </a:r>
            <a:endParaRPr lang="ko-KR" altLang="en-US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DEBBA0-BD37-41AB-928D-A2E4B60B97FA}"/>
              </a:ext>
            </a:extLst>
          </p:cNvPr>
          <p:cNvCxnSpPr/>
          <p:nvPr/>
        </p:nvCxnSpPr>
        <p:spPr>
          <a:xfrm flipH="1">
            <a:off x="899592" y="1546392"/>
            <a:ext cx="144016" cy="298432"/>
          </a:xfrm>
          <a:prstGeom prst="line">
            <a:avLst/>
          </a:prstGeom>
          <a:ln>
            <a:solidFill>
              <a:srgbClr val="FF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C2E86AE-4F83-410D-B790-F6B98A14088A}"/>
              </a:ext>
            </a:extLst>
          </p:cNvPr>
          <p:cNvCxnSpPr/>
          <p:nvPr/>
        </p:nvCxnSpPr>
        <p:spPr>
          <a:xfrm>
            <a:off x="899592" y="1844824"/>
            <a:ext cx="360040" cy="0"/>
          </a:xfrm>
          <a:prstGeom prst="straightConnector1">
            <a:avLst/>
          </a:prstGeom>
          <a:ln>
            <a:solidFill>
              <a:srgbClr val="FFC1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2AD2C0-339E-430E-B774-835525BABD23}"/>
              </a:ext>
            </a:extLst>
          </p:cNvPr>
          <p:cNvSpPr txBox="1"/>
          <p:nvPr/>
        </p:nvSpPr>
        <p:spPr>
          <a:xfrm>
            <a:off x="508594" y="3099653"/>
            <a:ext cx="65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로버스트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(Robust)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 종류</a:t>
            </a:r>
          </a:p>
        </p:txBody>
      </p:sp>
    </p:spTree>
    <p:extLst>
      <p:ext uri="{BB962C8B-B14F-4D97-AF65-F5344CB8AC3E}">
        <p14:creationId xmlns:p14="http://schemas.microsoft.com/office/powerpoint/2010/main" val="7384857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880128" y="1615349"/>
            <a:ext cx="7768468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평균보다 </a:t>
            </a:r>
            <a:r>
              <a:rPr lang="ko-KR" altLang="en-US" dirty="0">
                <a:solidFill>
                  <a:srgbClr val="912E2C"/>
                </a:solidFill>
                <a:latin typeface="나눔스퀘어" pitchFamily="50" charset="-127"/>
                <a:ea typeface="나눔스퀘어" pitchFamily="50" charset="-127"/>
              </a:rPr>
              <a:t>중앙값</a:t>
            </a:r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이 이상치의 영향에 </a:t>
            </a:r>
            <a:r>
              <a:rPr lang="ko-KR" altLang="en-US" dirty="0">
                <a:solidFill>
                  <a:srgbClr val="912E2C"/>
                </a:solidFill>
                <a:latin typeface="나눔스퀘어" pitchFamily="50" charset="-127"/>
                <a:ea typeface="나눔스퀘어" pitchFamily="50" charset="-127"/>
              </a:rPr>
              <a:t>덜 받는다</a:t>
            </a:r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는 생각에 기초하여</a:t>
            </a:r>
            <a:endParaRPr lang="en-US" altLang="ko-KR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회귀계수를 추정할 때</a:t>
            </a:r>
            <a:r>
              <a:rPr lang="en-US" altLang="ko-KR" dirty="0">
                <a:latin typeface="나눔스퀘어" pitchFamily="50" charset="-127"/>
                <a:ea typeface="나눔스퀘어" pitchFamily="50" charset="-127"/>
              </a:rPr>
              <a:t>, X</a:t>
            </a:r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에 따른 </a:t>
            </a:r>
            <a:r>
              <a:rPr lang="en-US" altLang="ko-KR" dirty="0">
                <a:latin typeface="나눔스퀘어" pitchFamily="50" charset="-127"/>
                <a:ea typeface="나눔스퀘어" pitchFamily="50" charset="-127"/>
              </a:rPr>
              <a:t>Y</a:t>
            </a:r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의 </a:t>
            </a:r>
            <a:r>
              <a:rPr lang="ko-KR" altLang="en-US" dirty="0">
                <a:solidFill>
                  <a:srgbClr val="912E2C"/>
                </a:solidFill>
                <a:latin typeface="나눔스퀘어" pitchFamily="50" charset="-127"/>
                <a:ea typeface="나눔스퀘어" pitchFamily="50" charset="-127"/>
              </a:rPr>
              <a:t>중앙값</a:t>
            </a:r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을 반환하는 모델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4ED05C-6BCC-4C28-BCE2-9E35C167F5C2}"/>
              </a:ext>
            </a:extLst>
          </p:cNvPr>
          <p:cNvSpPr txBox="1"/>
          <p:nvPr/>
        </p:nvSpPr>
        <p:spPr>
          <a:xfrm>
            <a:off x="508594" y="1181103"/>
            <a:ext cx="65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Median Regression</a:t>
            </a:r>
            <a:endParaRPr lang="ko-KR" altLang="en-US" spc="3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34258" y="4668364"/>
            <a:ext cx="3365894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나눔스퀘어" pitchFamily="50" charset="-127"/>
                <a:ea typeface="나눔스퀘어" pitchFamily="50" charset="-127"/>
              </a:rPr>
              <a:t>최소제곱법은</a:t>
            </a:r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dirty="0" err="1">
                <a:solidFill>
                  <a:srgbClr val="912E2C"/>
                </a:solidFill>
                <a:latin typeface="나눔스퀘어" pitchFamily="50" charset="-127"/>
                <a:ea typeface="나눔스퀘어" pitchFamily="50" charset="-127"/>
              </a:rPr>
              <a:t>이상치</a:t>
            </a:r>
            <a:r>
              <a:rPr lang="ko-KR" altLang="en-US" dirty="0" err="1">
                <a:latin typeface="나눔스퀘어" pitchFamily="50" charset="-127"/>
                <a:ea typeface="나눔스퀘어" pitchFamily="50" charset="-127"/>
              </a:rPr>
              <a:t>에</a:t>
            </a:r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 너무 </a:t>
            </a:r>
            <a:endParaRPr lang="en-US" altLang="ko-KR" dirty="0">
              <a:latin typeface="나눔스퀘어" pitchFamily="50" charset="-127"/>
              <a:ea typeface="나눔스퀘어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912E2C"/>
                </a:solidFill>
                <a:latin typeface="나눔스퀘어" pitchFamily="50" charset="-127"/>
                <a:ea typeface="나눔스퀘어" pitchFamily="50" charset="-127"/>
              </a:rPr>
              <a:t>큰 가중치</a:t>
            </a:r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를 둠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71502" y="4459702"/>
            <a:ext cx="3741688" cy="1125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하지만 </a:t>
            </a:r>
            <a:r>
              <a:rPr lang="en-US" altLang="ko-KR" dirty="0">
                <a:solidFill>
                  <a:srgbClr val="912E2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Median Regressions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 어떠한 경우에도 </a:t>
            </a:r>
            <a:r>
              <a:rPr lang="ko-KR" altLang="en-US" dirty="0">
                <a:solidFill>
                  <a:srgbClr val="912E2C"/>
                </a:solidFill>
                <a:latin typeface="나눔스퀘어" pitchFamily="50" charset="-127"/>
                <a:ea typeface="나눔스퀘어" pitchFamily="50" charset="-127"/>
              </a:rPr>
              <a:t>동일한</a:t>
            </a:r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 가중치</a:t>
            </a:r>
          </a:p>
        </p:txBody>
      </p:sp>
      <p:pic>
        <p:nvPicPr>
          <p:cNvPr id="18" name="Picture 2" descr="C:\Users\user\Desktop\캡처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666" y="5830459"/>
            <a:ext cx="3521360" cy="59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화살표: 오른쪽 41">
            <a:extLst>
              <a:ext uri="{FF2B5EF4-FFF2-40B4-BE49-F238E27FC236}">
                <a16:creationId xmlns:a16="http://schemas.microsoft.com/office/drawing/2014/main" id="{F0018BC4-B9E4-4FFD-AFFB-95C276F0BA9A}"/>
              </a:ext>
            </a:extLst>
          </p:cNvPr>
          <p:cNvSpPr/>
          <p:nvPr/>
        </p:nvSpPr>
        <p:spPr>
          <a:xfrm>
            <a:off x="4187568" y="4214702"/>
            <a:ext cx="539717" cy="453662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FD5D559-2CD0-44CF-A138-D0370A53CBC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14" y="2979173"/>
            <a:ext cx="2958135" cy="14993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D30A638-5CBD-4172-B6BD-F71F548D3A2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979173"/>
            <a:ext cx="2958135" cy="149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7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09D3223-2864-4D23-88A6-579F8CF3625D}"/>
              </a:ext>
            </a:extLst>
          </p:cNvPr>
          <p:cNvSpPr/>
          <p:nvPr/>
        </p:nvSpPr>
        <p:spPr>
          <a:xfrm>
            <a:off x="913398" y="5322800"/>
            <a:ext cx="7362700" cy="9865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22164D0-A10C-4D49-B125-E4131C466FFE}"/>
              </a:ext>
            </a:extLst>
          </p:cNvPr>
          <p:cNvSpPr/>
          <p:nvPr/>
        </p:nvSpPr>
        <p:spPr>
          <a:xfrm>
            <a:off x="923088" y="5177715"/>
            <a:ext cx="3826114" cy="4495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67602E6-AA46-44F9-9E1C-08F2F5ED9590}"/>
              </a:ext>
            </a:extLst>
          </p:cNvPr>
          <p:cNvSpPr/>
          <p:nvPr/>
        </p:nvSpPr>
        <p:spPr>
          <a:xfrm>
            <a:off x="913398" y="3771965"/>
            <a:ext cx="7362700" cy="93853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F7EA0CD-98B7-47FF-AEFC-9BF7EDA8D5BA}"/>
              </a:ext>
            </a:extLst>
          </p:cNvPr>
          <p:cNvSpPr/>
          <p:nvPr/>
        </p:nvSpPr>
        <p:spPr>
          <a:xfrm>
            <a:off x="923088" y="3627480"/>
            <a:ext cx="3826114" cy="4495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F6BA7E9-AF8D-4C2E-A486-5E75998B5F02}"/>
              </a:ext>
            </a:extLst>
          </p:cNvPr>
          <p:cNvSpPr/>
          <p:nvPr/>
        </p:nvSpPr>
        <p:spPr>
          <a:xfrm>
            <a:off x="900551" y="2016200"/>
            <a:ext cx="7362700" cy="9381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E765347-0E23-490B-8044-8937B9B32B49}"/>
              </a:ext>
            </a:extLst>
          </p:cNvPr>
          <p:cNvSpPr/>
          <p:nvPr/>
        </p:nvSpPr>
        <p:spPr>
          <a:xfrm>
            <a:off x="913398" y="1827280"/>
            <a:ext cx="3826114" cy="4495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4ED05C-6BCC-4C28-BCE2-9E35C167F5C2}"/>
              </a:ext>
            </a:extLst>
          </p:cNvPr>
          <p:cNvSpPr txBox="1"/>
          <p:nvPr/>
        </p:nvSpPr>
        <p:spPr>
          <a:xfrm>
            <a:off x="1003408" y="1874905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정의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8B8857-259A-4CC9-8551-92B040600780}"/>
              </a:ext>
            </a:extLst>
          </p:cNvPr>
          <p:cNvSpPr txBox="1"/>
          <p:nvPr/>
        </p:nvSpPr>
        <p:spPr>
          <a:xfrm>
            <a:off x="1003408" y="242088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학점을 가장 잘 표현 할 수 있는 </a:t>
            </a:r>
            <a:r>
              <a:rPr lang="ko-KR" altLang="en-US" b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들은 무엇이 있을까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?”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8D759C-F078-4DF8-9A66-A3FC1517D216}"/>
              </a:ext>
            </a:extLst>
          </p:cNvPr>
          <p:cNvSpPr txBox="1"/>
          <p:nvPr/>
        </p:nvSpPr>
        <p:spPr>
          <a:xfrm>
            <a:off x="1081202" y="366661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 선택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F4F854-FD6B-475B-92CA-6F1CB9C16361}"/>
              </a:ext>
            </a:extLst>
          </p:cNvPr>
          <p:cNvSpPr txBox="1"/>
          <p:nvPr/>
        </p:nvSpPr>
        <p:spPr>
          <a:xfrm>
            <a:off x="1056062" y="4200320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X1~X3 :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통학 거리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SNS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사용시간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듣는 학점 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B3DD54-AF7D-4AFB-9E9F-C0E98BE149E7}"/>
              </a:ext>
            </a:extLst>
          </p:cNvPr>
          <p:cNvSpPr txBox="1"/>
          <p:nvPr/>
        </p:nvSpPr>
        <p:spPr>
          <a:xfrm>
            <a:off x="1081202" y="5220837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수집 및 </a:t>
            </a:r>
            <a:r>
              <a:rPr lang="ko-KR" altLang="en-US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8048AE-FB92-438C-B4D0-6466BC1CDE53}"/>
              </a:ext>
            </a:extLst>
          </p:cNvPr>
          <p:cNvSpPr txBox="1"/>
          <p:nvPr/>
        </p:nvSpPr>
        <p:spPr>
          <a:xfrm>
            <a:off x="1081202" y="5784496"/>
            <a:ext cx="817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학점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집주소와 학교 사이의 거리 계산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시간표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휴대폰 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SNS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시간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5DE218F-7E47-483C-9C98-80F5DD2008C3}"/>
              </a:ext>
            </a:extLst>
          </p:cNvPr>
          <p:cNvSpPr/>
          <p:nvPr/>
        </p:nvSpPr>
        <p:spPr>
          <a:xfrm>
            <a:off x="4361345" y="3160751"/>
            <a:ext cx="369730" cy="340257"/>
          </a:xfrm>
          <a:prstGeom prst="downArrow">
            <a:avLst/>
          </a:prstGeom>
          <a:gradFill flip="none" rotWithShape="1">
            <a:gsLst>
              <a:gs pos="0">
                <a:schemeClr val="bg1"/>
              </a:gs>
              <a:gs pos="48000">
                <a:schemeClr val="accent1">
                  <a:lumMod val="40000"/>
                  <a:lumOff val="60000"/>
                </a:schemeClr>
              </a:gs>
              <a:gs pos="7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D97708-3BCE-4B65-B552-C480E9E29FD7}"/>
              </a:ext>
            </a:extLst>
          </p:cNvPr>
          <p:cNvSpPr txBox="1"/>
          <p:nvPr/>
        </p:nvSpPr>
        <p:spPr>
          <a:xfrm>
            <a:off x="890650" y="1059179"/>
            <a:ext cx="7362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 </a:t>
            </a:r>
            <a:r>
              <a:rPr lang="ko-KR" altLang="en-US" sz="2000" dirty="0">
                <a:solidFill>
                  <a:srgbClr val="912E2C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학점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</a:t>
            </a:r>
            <a:r>
              <a:rPr lang="ko-KR" altLang="en-US" sz="2000" dirty="0">
                <a:solidFill>
                  <a:srgbClr val="912E2C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통학거리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어떤 관계가 있을까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?&gt;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CCF6B9E6-BDC6-47C9-B53F-A38FF1DEBF3A}"/>
              </a:ext>
            </a:extLst>
          </p:cNvPr>
          <p:cNvSpPr/>
          <p:nvPr/>
        </p:nvSpPr>
        <p:spPr>
          <a:xfrm>
            <a:off x="4361345" y="4758863"/>
            <a:ext cx="369730" cy="340257"/>
          </a:xfrm>
          <a:prstGeom prst="downArrow">
            <a:avLst/>
          </a:prstGeom>
          <a:gradFill flip="none" rotWithShape="1">
            <a:gsLst>
              <a:gs pos="0">
                <a:schemeClr val="bg1"/>
              </a:gs>
              <a:gs pos="48000">
                <a:schemeClr val="accent1">
                  <a:lumMod val="40000"/>
                  <a:lumOff val="60000"/>
                </a:schemeClr>
              </a:gs>
              <a:gs pos="7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6525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Users\user\Desktop\캡처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034357"/>
            <a:ext cx="3447659" cy="255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Quantile regression in R | R-blogge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59" y="2034357"/>
            <a:ext cx="362782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87624" y="5089040"/>
            <a:ext cx="6960975" cy="572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sz="2300" dirty="0" err="1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quantreg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패키지의 </a:t>
            </a:r>
            <a:r>
              <a:rPr lang="en-US" altLang="ko-KR" sz="2300" dirty="0" err="1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rq</a:t>
            </a:r>
            <a:r>
              <a:rPr lang="en-US" altLang="ko-KR" sz="23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3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사용하여 표현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F3C18E-FC91-4E07-9985-A3F69A4F0DF0}"/>
              </a:ext>
            </a:extLst>
          </p:cNvPr>
          <p:cNvSpPr txBox="1"/>
          <p:nvPr/>
        </p:nvSpPr>
        <p:spPr>
          <a:xfrm>
            <a:off x="508594" y="1181103"/>
            <a:ext cx="65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Median Regression R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예시</a:t>
            </a:r>
            <a:endParaRPr lang="ko-KR" altLang="en-US" spc="3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56794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902027" y="1703948"/>
            <a:ext cx="608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이상치에 대한 </a:t>
            </a:r>
            <a:r>
              <a:rPr lang="ko-KR" altLang="en-US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지나친 페널티 </a:t>
            </a:r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부여를 </a:t>
            </a:r>
            <a:r>
              <a:rPr lang="ko-KR" altLang="en-US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없애는</a:t>
            </a:r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 방식</a:t>
            </a:r>
            <a:endParaRPr lang="en-US" altLang="ko-KR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4ED05C-6BCC-4C28-BCE2-9E35C167F5C2}"/>
              </a:ext>
            </a:extLst>
          </p:cNvPr>
          <p:cNvSpPr txBox="1"/>
          <p:nvPr/>
        </p:nvSpPr>
        <p:spPr>
          <a:xfrm>
            <a:off x="508594" y="1181103"/>
            <a:ext cx="65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Huber’s M-estimation</a:t>
            </a:r>
            <a:endParaRPr lang="ko-KR" altLang="en-US" spc="3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157" name="Picture 13" descr="C:\Users\user\Desktop\다운로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6805"/>
            <a:ext cx="3131814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/>
          <p:cNvCxnSpPr/>
          <p:nvPr/>
        </p:nvCxnSpPr>
        <p:spPr>
          <a:xfrm>
            <a:off x="1082340" y="5644172"/>
            <a:ext cx="485576" cy="0"/>
          </a:xfrm>
          <a:prstGeom prst="line">
            <a:avLst/>
          </a:prstGeom>
          <a:ln w="19050">
            <a:solidFill>
              <a:srgbClr val="373BF3">
                <a:alpha val="8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095197" y="6102364"/>
            <a:ext cx="485576" cy="0"/>
          </a:xfrm>
          <a:prstGeom prst="line">
            <a:avLst/>
          </a:prstGeom>
          <a:ln w="19050">
            <a:solidFill>
              <a:srgbClr val="61CE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79952" y="5474895"/>
            <a:ext cx="3106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LSE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방법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80498" y="5924856"/>
            <a:ext cx="3106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Huber’s M-estimation</a:t>
            </a:r>
          </a:p>
        </p:txBody>
      </p:sp>
      <p:sp>
        <p:nvSpPr>
          <p:cNvPr id="34" name="사각형: 둥근 모서리 22">
            <a:extLst>
              <a:ext uri="{FF2B5EF4-FFF2-40B4-BE49-F238E27FC236}">
                <a16:creationId xmlns:a16="http://schemas.microsoft.com/office/drawing/2014/main" id="{2EDBB172-36B6-48B8-9466-9032311B33EE}"/>
              </a:ext>
            </a:extLst>
          </p:cNvPr>
          <p:cNvSpPr/>
          <p:nvPr/>
        </p:nvSpPr>
        <p:spPr>
          <a:xfrm>
            <a:off x="4083731" y="2376035"/>
            <a:ext cx="4419896" cy="35488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E844D3D-C65F-4B2E-B307-92748D83863C}"/>
                  </a:ext>
                </a:extLst>
              </p:cNvPr>
              <p:cNvSpPr txBox="1"/>
              <p:nvPr/>
            </p:nvSpPr>
            <p:spPr>
              <a:xfrm>
                <a:off x="4308150" y="3033103"/>
                <a:ext cx="3971057" cy="2553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dirty="0">
                    <a:latin typeface="나눔스퀘어" pitchFamily="50" charset="-127"/>
                    <a:ea typeface="나눔스퀘어" pitchFamily="50" charset="-127"/>
                  </a:rPr>
                  <a:t>   </a:t>
                </a:r>
                <a:r>
                  <a:rPr lang="ko-KR" altLang="en-US" dirty="0">
                    <a:latin typeface="나눔스퀘어" pitchFamily="50" charset="-127"/>
                    <a:ea typeface="나눔스퀘어" pitchFamily="50" charset="-127"/>
                  </a:rPr>
                  <a:t> 특정 </a:t>
                </a:r>
                <a:r>
                  <a:rPr lang="ko-KR" altLang="en-US" dirty="0">
                    <a:solidFill>
                      <a:schemeClr val="tx1"/>
                    </a:solidFill>
                    <a:latin typeface="나눔스퀘어" pitchFamily="50" charset="-127"/>
                    <a:ea typeface="나눔스퀘어" pitchFamily="50" charset="-127"/>
                  </a:rPr>
                  <a:t>잔차</a:t>
                </a:r>
                <a:r>
                  <a:rPr lang="en-US" altLang="ko-KR" dirty="0">
                    <a:solidFill>
                      <a:schemeClr val="tx1"/>
                    </a:solidFill>
                    <a:latin typeface="나눔스퀘어" pitchFamily="50" charset="-127"/>
                    <a:ea typeface="나눔스퀘어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/>
                      </a:rPr>
                      <m:t>𝑒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b="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가 </a:t>
                </a:r>
                <a:endParaRPr lang="en-US" altLang="ko-KR" b="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b="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특정 </a:t>
                </a:r>
                <a:r>
                  <a:rPr lang="ko-KR" altLang="en-US" b="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상수값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ko-KR" altLang="en-US" b="0" i="1" smtClean="0">
                        <a:latin typeface="Cambria Math"/>
                      </a:rPr>
                      <m:t>보다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크면</m:t>
                    </m:r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</m:oMath>
                </a14:m>
                <a:endParaRPr lang="en-US" altLang="ko-KR" b="0" dirty="0">
                  <a:latin typeface="나눔스퀘어" pitchFamily="50" charset="-127"/>
                  <a:ea typeface="나눔스퀘어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b="0" dirty="0" err="1">
                    <a:latin typeface="나눔스퀘어" pitchFamily="50" charset="-127"/>
                    <a:ea typeface="나눔스퀘어" pitchFamily="50" charset="-127"/>
                  </a:rPr>
                  <a:t>패널티를</a:t>
                </a:r>
                <a:r>
                  <a:rPr lang="ko-KR" altLang="en-US" b="0" dirty="0">
                    <a:latin typeface="나눔스퀘어" pitchFamily="50" charset="-127"/>
                    <a:ea typeface="나눔스퀘어" pitchFamily="50" charset="-127"/>
                  </a:rPr>
                  <a:t> </a:t>
                </a:r>
                <a:r>
                  <a:rPr lang="ko-KR" altLang="en-US" b="0" dirty="0" err="1">
                    <a:latin typeface="나눔스퀘어" pitchFamily="50" charset="-127"/>
                    <a:ea typeface="나눔스퀘어" pitchFamily="50" charset="-127"/>
                  </a:rPr>
                  <a:t>잔차의</a:t>
                </a:r>
                <a:r>
                  <a:rPr lang="ko-KR" altLang="en-US" b="0" dirty="0">
                    <a:latin typeface="나눔스퀘어" pitchFamily="50" charset="-127"/>
                    <a:ea typeface="나눔스퀘어" pitchFamily="50" charset="-127"/>
                  </a:rPr>
                  <a:t> </a:t>
                </a:r>
                <a:r>
                  <a:rPr lang="en-US" altLang="ko-KR" b="0" dirty="0">
                    <a:latin typeface="나눔스퀘어" pitchFamily="50" charset="-127"/>
                    <a:ea typeface="나눔스퀘어" pitchFamily="50" charset="-127"/>
                  </a:rPr>
                  <a:t>‘</a:t>
                </a:r>
                <a:r>
                  <a:rPr lang="ko-KR" altLang="en-US" b="0" dirty="0">
                    <a:latin typeface="나눔스퀘어" pitchFamily="50" charset="-127"/>
                    <a:ea typeface="나눔스퀘어" pitchFamily="50" charset="-127"/>
                  </a:rPr>
                  <a:t>제곱</a:t>
                </a:r>
                <a:r>
                  <a:rPr lang="en-US" altLang="ko-KR" b="0" dirty="0">
                    <a:latin typeface="나눔스퀘어" pitchFamily="50" charset="-127"/>
                    <a:ea typeface="나눔스퀘어" pitchFamily="50" charset="-127"/>
                  </a:rPr>
                  <a:t>’</a:t>
                </a:r>
                <a:r>
                  <a:rPr lang="ko-KR" altLang="en-US" b="0" dirty="0">
                    <a:latin typeface="나눔스퀘어" pitchFamily="50" charset="-127"/>
                    <a:ea typeface="나눔스퀘어" pitchFamily="50" charset="-127"/>
                  </a:rPr>
                  <a:t>이 아닌 </a:t>
                </a:r>
                <a:endParaRPr lang="en-US" altLang="ko-KR" b="0" dirty="0">
                  <a:latin typeface="나눔스퀘어" pitchFamily="50" charset="-127"/>
                  <a:ea typeface="나눔스퀘어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b="0" dirty="0">
                    <a:solidFill>
                      <a:srgbClr val="912E2C"/>
                    </a:solidFill>
                    <a:latin typeface="나눔스퀘어" pitchFamily="50" charset="-127"/>
                    <a:ea typeface="나눔스퀘어" pitchFamily="50" charset="-127"/>
                  </a:rPr>
                  <a:t>1</a:t>
                </a:r>
                <a:r>
                  <a:rPr lang="ko-KR" altLang="en-US" b="0" dirty="0">
                    <a:solidFill>
                      <a:srgbClr val="912E2C"/>
                    </a:solidFill>
                    <a:latin typeface="나눔스퀘어" pitchFamily="50" charset="-127"/>
                    <a:ea typeface="나눔스퀘어" pitchFamily="50" charset="-127"/>
                  </a:rPr>
                  <a:t>차식</a:t>
                </a:r>
                <a:r>
                  <a:rPr lang="ko-KR" altLang="en-US" b="0" dirty="0">
                    <a:latin typeface="나눔스퀘어" pitchFamily="50" charset="-127"/>
                    <a:ea typeface="나눔스퀘어" pitchFamily="50" charset="-127"/>
                  </a:rPr>
                  <a:t>으로 바꾸어</a:t>
                </a:r>
                <a:endParaRPr lang="en-US" altLang="ko-KR" b="0" dirty="0">
                  <a:latin typeface="나눔스퀘어" pitchFamily="50" charset="-127"/>
                  <a:ea typeface="나눔스퀘어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b="0" dirty="0">
                    <a:latin typeface="나눔스퀘어" pitchFamily="50" charset="-127"/>
                    <a:ea typeface="나눔스퀘어" pitchFamily="50" charset="-127"/>
                  </a:rPr>
                  <a:t> </a:t>
                </a:r>
                <a:r>
                  <a:rPr lang="ko-KR" altLang="en-US" b="0" dirty="0">
                    <a:solidFill>
                      <a:srgbClr val="912E2C"/>
                    </a:solidFill>
                    <a:latin typeface="나눔스퀘어" pitchFamily="50" charset="-127"/>
                    <a:ea typeface="나눔스퀘어" pitchFamily="50" charset="-127"/>
                  </a:rPr>
                  <a:t>이상치</a:t>
                </a:r>
                <a:r>
                  <a:rPr lang="ko-KR" altLang="en-US" b="0" dirty="0">
                    <a:latin typeface="나눔스퀘어" pitchFamily="50" charset="-127"/>
                    <a:ea typeface="나눔스퀘어" pitchFamily="50" charset="-127"/>
                  </a:rPr>
                  <a:t>에 </a:t>
                </a:r>
                <a:r>
                  <a:rPr lang="ko-KR" altLang="en-US" b="0" dirty="0">
                    <a:solidFill>
                      <a:srgbClr val="912E2C"/>
                    </a:solidFill>
                    <a:latin typeface="나눔스퀘어" pitchFamily="50" charset="-127"/>
                    <a:ea typeface="나눔스퀘어" pitchFamily="50" charset="-127"/>
                  </a:rPr>
                  <a:t>덜 민감</a:t>
                </a:r>
                <a:r>
                  <a:rPr lang="ko-KR" altLang="en-US" b="0" dirty="0">
                    <a:latin typeface="나눔스퀘어" pitchFamily="50" charset="-127"/>
                    <a:ea typeface="나눔스퀘어" pitchFamily="50" charset="-127"/>
                  </a:rPr>
                  <a:t>한 회귀계수를 추정</a:t>
                </a:r>
                <a:endParaRPr lang="en-US" altLang="ko-KR" b="0" dirty="0">
                  <a:latin typeface="나눔스퀘어" pitchFamily="50" charset="-127"/>
                  <a:ea typeface="나눔스퀘어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나눔스퀘어" pitchFamily="50" charset="-127"/>
                  <a:ea typeface="나눔스퀘어" pitchFamily="50" charset="-127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E844D3D-C65F-4B2E-B307-92748D838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150" y="3033103"/>
                <a:ext cx="3971057" cy="25531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9368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AEC945F9-038A-4EDB-AC79-899C18866FA5}"/>
              </a:ext>
            </a:extLst>
          </p:cNvPr>
          <p:cNvGrpSpPr/>
          <p:nvPr/>
        </p:nvGrpSpPr>
        <p:grpSpPr>
          <a:xfrm>
            <a:off x="683568" y="2376035"/>
            <a:ext cx="4684868" cy="3548821"/>
            <a:chOff x="611560" y="2204864"/>
            <a:chExt cx="7920880" cy="180020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819830B-52FC-486C-8E39-4A2F970A1773}"/>
                </a:ext>
              </a:extLst>
            </p:cNvPr>
            <p:cNvGrpSpPr/>
            <p:nvPr/>
          </p:nvGrpSpPr>
          <p:grpSpPr>
            <a:xfrm>
              <a:off x="611560" y="2204864"/>
              <a:ext cx="7920880" cy="1800200"/>
              <a:chOff x="611560" y="2204864"/>
              <a:chExt cx="7920880" cy="1800200"/>
            </a:xfrm>
          </p:grpSpPr>
          <p:sp>
            <p:nvSpPr>
              <p:cNvPr id="14" name="사각형: 둥근 모서리 41">
                <a:extLst>
                  <a:ext uri="{FF2B5EF4-FFF2-40B4-BE49-F238E27FC236}">
                    <a16:creationId xmlns:a16="http://schemas.microsoft.com/office/drawing/2014/main" id="{0D34D640-A2A2-475C-BB2B-A6EE2FDE8DA4}"/>
                  </a:ext>
                </a:extLst>
              </p:cNvPr>
              <p:cNvSpPr/>
              <p:nvPr/>
            </p:nvSpPr>
            <p:spPr>
              <a:xfrm>
                <a:off x="611560" y="2204864"/>
                <a:ext cx="7920880" cy="180020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CA1E58E-AF7D-4B64-B97E-B9BD256362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9797" y="2214291"/>
                <a:ext cx="1368151" cy="0"/>
              </a:xfrm>
              <a:prstGeom prst="line">
                <a:avLst/>
              </a:prstGeom>
              <a:ln w="349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3C09BBB-3C12-4B39-BB4F-1C47868854FE}"/>
                </a:ext>
              </a:extLst>
            </p:cNvPr>
            <p:cNvCxnSpPr>
              <a:cxnSpLocks/>
            </p:cNvCxnSpPr>
            <p:nvPr/>
          </p:nvCxnSpPr>
          <p:spPr>
            <a:xfrm>
              <a:off x="6385534" y="4005064"/>
              <a:ext cx="1296144" cy="0"/>
            </a:xfrm>
            <a:prstGeom prst="line">
              <a:avLst/>
            </a:prstGeom>
            <a:ln w="349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02027" y="1703948"/>
            <a:ext cx="608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이상치에 대한 </a:t>
            </a:r>
            <a:r>
              <a:rPr lang="ko-KR" altLang="en-US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지나친 페널티 </a:t>
            </a:r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부여를 </a:t>
            </a:r>
            <a:r>
              <a:rPr lang="ko-KR" altLang="en-US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없애는</a:t>
            </a:r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 방식</a:t>
            </a:r>
            <a:endParaRPr lang="en-US" altLang="ko-KR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4ED05C-6BCC-4C28-BCE2-9E35C167F5C2}"/>
              </a:ext>
            </a:extLst>
          </p:cNvPr>
          <p:cNvSpPr txBox="1"/>
          <p:nvPr/>
        </p:nvSpPr>
        <p:spPr>
          <a:xfrm>
            <a:off x="508594" y="1181103"/>
            <a:ext cx="65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Huber’s M-estimation</a:t>
            </a:r>
            <a:endParaRPr lang="ko-KR" altLang="en-US" spc="3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사각형: 둥근 모서리 22">
            <a:extLst>
              <a:ext uri="{FF2B5EF4-FFF2-40B4-BE49-F238E27FC236}">
                <a16:creationId xmlns:a16="http://schemas.microsoft.com/office/drawing/2014/main" id="{2EDBB172-36B6-48B8-9466-9032311B33EE}"/>
              </a:ext>
            </a:extLst>
          </p:cNvPr>
          <p:cNvSpPr/>
          <p:nvPr/>
        </p:nvSpPr>
        <p:spPr>
          <a:xfrm>
            <a:off x="4083731" y="2376035"/>
            <a:ext cx="4419896" cy="35488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E844D3D-C65F-4B2E-B307-92748D83863C}"/>
                  </a:ext>
                </a:extLst>
              </p:cNvPr>
              <p:cNvSpPr txBox="1"/>
              <p:nvPr/>
            </p:nvSpPr>
            <p:spPr>
              <a:xfrm>
                <a:off x="4308150" y="3033103"/>
                <a:ext cx="3971057" cy="2553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dirty="0">
                    <a:latin typeface="나눔스퀘어" pitchFamily="50" charset="-127"/>
                    <a:ea typeface="나눔스퀘어" pitchFamily="50" charset="-127"/>
                  </a:rPr>
                  <a:t>   </a:t>
                </a:r>
                <a:r>
                  <a:rPr lang="ko-KR" altLang="en-US" dirty="0">
                    <a:latin typeface="나눔스퀘어" pitchFamily="50" charset="-127"/>
                    <a:ea typeface="나눔스퀘어" pitchFamily="50" charset="-127"/>
                  </a:rPr>
                  <a:t> 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특정 </a:t>
                </a:r>
                <a:r>
                  <a:rPr lang="ko-KR" altLang="en-US" dirty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잔차</a:t>
                </a:r>
                <a:r>
                  <a:rPr lang="en-US" altLang="ko-KR" dirty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/>
                      </a:rPr>
                      <m:t>𝑒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b="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가 </a:t>
                </a:r>
                <a:endParaRPr lang="en-US" altLang="ko-KR" b="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b="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특정 </a:t>
                </a:r>
                <a:r>
                  <a:rPr lang="ko-KR" altLang="en-US" b="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상수값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ko-KR" altLang="en-US" b="0" i="1" smtClean="0">
                        <a:latin typeface="Cambria Math"/>
                      </a:rPr>
                      <m:t>보다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크면</m:t>
                    </m:r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</m:oMath>
                </a14:m>
                <a:endParaRPr lang="en-US" altLang="ko-KR" b="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b="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패널티를</a:t>
                </a:r>
                <a:r>
                  <a:rPr lang="ko-KR" altLang="en-US" b="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ko-KR" altLang="en-US" b="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잔차의</a:t>
                </a:r>
                <a:r>
                  <a:rPr lang="ko-KR" altLang="en-US" b="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en-US" altLang="ko-KR" b="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‘</a:t>
                </a:r>
                <a:r>
                  <a:rPr lang="ko-KR" altLang="en-US" b="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제곱</a:t>
                </a:r>
                <a:r>
                  <a:rPr lang="en-US" altLang="ko-KR" b="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’</a:t>
                </a:r>
                <a:r>
                  <a:rPr lang="ko-KR" altLang="en-US" b="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이 아닌 </a:t>
                </a:r>
                <a:endParaRPr lang="en-US" altLang="ko-KR" b="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b="0" dirty="0">
                    <a:solidFill>
                      <a:srgbClr val="912E2C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1</a:t>
                </a:r>
                <a:r>
                  <a:rPr lang="ko-KR" altLang="en-US" b="0" dirty="0">
                    <a:solidFill>
                      <a:srgbClr val="912E2C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차식</a:t>
                </a:r>
                <a:r>
                  <a:rPr lang="ko-KR" altLang="en-US" b="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으로 바꾸어</a:t>
                </a:r>
                <a:endParaRPr lang="en-US" altLang="ko-KR" b="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b="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ko-KR" altLang="en-US" b="0" dirty="0">
                    <a:solidFill>
                      <a:srgbClr val="912E2C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이상치</a:t>
                </a:r>
                <a:r>
                  <a:rPr lang="ko-KR" altLang="en-US" b="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에 </a:t>
                </a:r>
                <a:r>
                  <a:rPr lang="ko-KR" altLang="en-US" b="0" dirty="0">
                    <a:solidFill>
                      <a:srgbClr val="912E2C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덜 민감</a:t>
                </a:r>
                <a:r>
                  <a:rPr lang="ko-KR" altLang="en-US" b="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한 회귀계수를 추정</a:t>
                </a:r>
                <a:endParaRPr lang="en-US" altLang="ko-KR" b="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나눔스퀘어" pitchFamily="50" charset="-127"/>
                  <a:ea typeface="나눔스퀘어" pitchFamily="50" charset="-127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E844D3D-C65F-4B2E-B307-92748D838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150" y="3033103"/>
                <a:ext cx="3971057" cy="25531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8451AD-11A5-4816-8653-16EDE15CB846}"/>
                  </a:ext>
                </a:extLst>
              </p:cNvPr>
              <p:cNvSpPr txBox="1"/>
              <p:nvPr/>
            </p:nvSpPr>
            <p:spPr>
              <a:xfrm>
                <a:off x="982953" y="2996952"/>
                <a:ext cx="31067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206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LSE </a:t>
                </a:r>
                <a:r>
                  <a:rPr lang="ko-KR" altLang="en-US" b="1" dirty="0">
                    <a:solidFill>
                      <a:srgbClr val="00206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방법</a:t>
                </a:r>
                <a:endParaRPr lang="en-US" altLang="ko-KR" b="1" dirty="0">
                  <a:solidFill>
                    <a:srgbClr val="00206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/>
                        </a:rPr>
                        <m:t>𝜌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𝑒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8451AD-11A5-4816-8653-16EDE15CB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53" y="2996952"/>
                <a:ext cx="3106776" cy="646331"/>
              </a:xfrm>
              <a:prstGeom prst="rect">
                <a:avLst/>
              </a:prstGeom>
              <a:blipFill>
                <a:blip r:embed="rId4"/>
                <a:stretch>
                  <a:fillRect l="-1569" t="-4717" b="-4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3B13BC-4295-45EB-BA31-C7DD9F8ADC3A}"/>
                  </a:ext>
                </a:extLst>
              </p:cNvPr>
              <p:cNvSpPr txBox="1"/>
              <p:nvPr/>
            </p:nvSpPr>
            <p:spPr>
              <a:xfrm>
                <a:off x="971600" y="4138936"/>
                <a:ext cx="3106776" cy="1279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206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Huber’s M-estimation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𝑖𝑓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𝑒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,  </m:t>
                      </m:r>
                      <m:r>
                        <a:rPr lang="ko-KR" altLang="en-US" i="1" smtClean="0">
                          <a:latin typeface="Cambria Math"/>
                        </a:rPr>
                        <m:t>𝜌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𝑒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𝑖𝑓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,  </m:t>
                    </m:r>
                    <m:r>
                      <a:rPr lang="ko-KR" altLang="en-US" i="1">
                        <a:latin typeface="Cambria Math"/>
                      </a:rPr>
                      <m:t>𝜌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𝑐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3B13BC-4295-45EB-BA31-C7DD9F8AD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138936"/>
                <a:ext cx="3106776" cy="1279068"/>
              </a:xfrm>
              <a:prstGeom prst="rect">
                <a:avLst/>
              </a:prstGeom>
              <a:blipFill>
                <a:blip r:embed="rId5"/>
                <a:stretch>
                  <a:fillRect l="-1569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2316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849402" y="1715103"/>
            <a:ext cx="727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" pitchFamily="50" charset="-127"/>
                <a:ea typeface="나눔스퀘어" pitchFamily="50" charset="-127"/>
              </a:rPr>
              <a:t>잔차가</a:t>
            </a:r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 너무 큰 관측치를 </a:t>
            </a:r>
            <a:r>
              <a:rPr lang="ko-KR" altLang="en-US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제거</a:t>
            </a:r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하고 회귀 계수를 추정하는 방식</a:t>
            </a:r>
            <a:endParaRPr lang="en-US" altLang="ko-KR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4ED05C-6BCC-4C28-BCE2-9E35C167F5C2}"/>
              </a:ext>
            </a:extLst>
          </p:cNvPr>
          <p:cNvSpPr txBox="1"/>
          <p:nvPr/>
        </p:nvSpPr>
        <p:spPr>
          <a:xfrm>
            <a:off x="508594" y="1181103"/>
            <a:ext cx="65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Least Trimmed Square</a:t>
            </a:r>
            <a:endParaRPr lang="ko-KR" altLang="en-US" spc="3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AutoShape 4" descr="Lecture 22: Robust Location Estimation 1 Problem Setti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ADDCBF9-52BA-47D9-A6C4-F2F48CE593E9}"/>
              </a:ext>
            </a:extLst>
          </p:cNvPr>
          <p:cNvGrpSpPr/>
          <p:nvPr/>
        </p:nvGrpSpPr>
        <p:grpSpPr>
          <a:xfrm>
            <a:off x="2195736" y="2451985"/>
            <a:ext cx="4320480" cy="1374365"/>
            <a:chOff x="611560" y="2204864"/>
            <a:chExt cx="7920880" cy="180020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6B8C50F-095B-43AF-A5D1-44926725D1BA}"/>
                </a:ext>
              </a:extLst>
            </p:cNvPr>
            <p:cNvGrpSpPr/>
            <p:nvPr/>
          </p:nvGrpSpPr>
          <p:grpSpPr>
            <a:xfrm>
              <a:off x="611560" y="2204864"/>
              <a:ext cx="7920880" cy="1800200"/>
              <a:chOff x="611560" y="2204864"/>
              <a:chExt cx="7920880" cy="1800200"/>
            </a:xfrm>
          </p:grpSpPr>
          <p:sp>
            <p:nvSpPr>
              <p:cNvPr id="37" name="사각형: 둥근 모서리 41">
                <a:extLst>
                  <a:ext uri="{FF2B5EF4-FFF2-40B4-BE49-F238E27FC236}">
                    <a16:creationId xmlns:a16="http://schemas.microsoft.com/office/drawing/2014/main" id="{30130772-D16D-44DD-9A73-7CAAA20AB914}"/>
                  </a:ext>
                </a:extLst>
              </p:cNvPr>
              <p:cNvSpPr/>
              <p:nvPr/>
            </p:nvSpPr>
            <p:spPr>
              <a:xfrm>
                <a:off x="611560" y="2204864"/>
                <a:ext cx="7920880" cy="180020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1BDC6B55-B76E-4739-BBE5-7C8F5F225A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9797" y="2214291"/>
                <a:ext cx="1368151" cy="0"/>
              </a:xfrm>
              <a:prstGeom prst="line">
                <a:avLst/>
              </a:prstGeom>
              <a:ln w="349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BB58676E-696F-4E2F-B63D-DE23BEA4D127}"/>
                </a:ext>
              </a:extLst>
            </p:cNvPr>
            <p:cNvCxnSpPr>
              <a:cxnSpLocks/>
            </p:cNvCxnSpPr>
            <p:nvPr/>
          </p:nvCxnSpPr>
          <p:spPr>
            <a:xfrm>
              <a:off x="6385534" y="4005064"/>
              <a:ext cx="1296144" cy="0"/>
            </a:xfrm>
            <a:prstGeom prst="line">
              <a:avLst/>
            </a:prstGeom>
            <a:ln w="349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82738" y="2685068"/>
                <a:ext cx="5409542" cy="976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 smtClean="0">
                              <a:latin typeface="Cambria Math"/>
                            </a:rPr>
                            <m:t>𝛽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𝑚𝑖𝑛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≤⋯≤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+1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738" y="2685068"/>
                <a:ext cx="5409542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사각형: 둥근 모서리 22">
                <a:extLst>
                  <a:ext uri="{FF2B5EF4-FFF2-40B4-BE49-F238E27FC236}">
                    <a16:creationId xmlns:a16="http://schemas.microsoft.com/office/drawing/2014/main" id="{FAE039C9-8B23-4396-9226-11822E5F6A50}"/>
                  </a:ext>
                </a:extLst>
              </p:cNvPr>
              <p:cNvSpPr/>
              <p:nvPr/>
            </p:nvSpPr>
            <p:spPr>
              <a:xfrm>
                <a:off x="832674" y="4077072"/>
                <a:ext cx="7555750" cy="227650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  <a:latin typeface="나눔스퀘어" pitchFamily="50" charset="-127"/>
                    <a:ea typeface="나눔스퀘어" pitchFamily="50" charset="-127"/>
                  </a:rPr>
                  <a:t>n</a:t>
                </a:r>
                <a:r>
                  <a:rPr lang="ko-KR" altLang="en-US" dirty="0">
                    <a:solidFill>
                      <a:schemeClr val="tx1"/>
                    </a:solidFill>
                    <a:latin typeface="나눔스퀘어" pitchFamily="50" charset="-127"/>
                    <a:ea typeface="나눔스퀘어" pitchFamily="50" charset="-127"/>
                  </a:rPr>
                  <a:t>개의 </a:t>
                </a:r>
                <a:r>
                  <a:rPr lang="en-US" altLang="ko-KR" dirty="0" err="1">
                    <a:solidFill>
                      <a:schemeClr val="tx1"/>
                    </a:solidFill>
                    <a:latin typeface="나눔스퀘어" pitchFamily="50" charset="-127"/>
                    <a:ea typeface="나눔스퀘어" pitchFamily="50" charset="-127"/>
                  </a:rPr>
                  <a:t>obs</a:t>
                </a:r>
                <a:r>
                  <a:rPr lang="ko-KR" altLang="en-US" dirty="0">
                    <a:solidFill>
                      <a:schemeClr val="tx1"/>
                    </a:solidFill>
                    <a:latin typeface="나눔스퀘어" pitchFamily="50" charset="-127"/>
                    <a:ea typeface="나눔스퀘어" pitchFamily="50" charset="-127"/>
                  </a:rPr>
                  <a:t>중 </a:t>
                </a:r>
                <a:r>
                  <a:rPr lang="en-US" altLang="ko-KR" dirty="0">
                    <a:solidFill>
                      <a:srgbClr val="C00000"/>
                    </a:solidFill>
                    <a:latin typeface="나눔스퀘어" pitchFamily="50" charset="-127"/>
                    <a:ea typeface="나눔스퀘어" pitchFamily="50" charset="-127"/>
                  </a:rPr>
                  <a:t>h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" pitchFamily="50" charset="-127"/>
                    <a:ea typeface="나눔스퀘어" pitchFamily="50" charset="-127"/>
                  </a:rPr>
                  <a:t>개</a:t>
                </a:r>
                <a:r>
                  <a:rPr lang="ko-KR" altLang="en-US" dirty="0">
                    <a:solidFill>
                      <a:schemeClr val="tx1"/>
                    </a:solidFill>
                    <a:latin typeface="나눔스퀘어" pitchFamily="50" charset="-127"/>
                    <a:ea typeface="나눔스퀘어" pitchFamily="50" charset="-127"/>
                  </a:rPr>
                  <a:t>만 사용하여</a:t>
                </a:r>
                <a:r>
                  <a:rPr lang="en-US" altLang="ko-KR" dirty="0">
                    <a:solidFill>
                      <a:schemeClr val="tx1"/>
                    </a:solidFill>
                    <a:latin typeface="나눔스퀘어" pitchFamily="50" charset="-127"/>
                    <a:ea typeface="나눔스퀘어" pitchFamily="50" charset="-127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스퀘어" pitchFamily="50" charset="-127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나눔스퀘어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나눔스퀘어" pitchFamily="50" charset="-127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나눔스퀘어" pitchFamily="50" charset="-127"/>
                              </a:rPr>
                              <m:t>h</m:t>
                            </m:r>
                          </m:den>
                        </m:f>
                      </m:e>
                    </m:d>
                    <m:r>
                      <a:rPr lang="ko-KR" altLang="en-US" b="0" i="1" smtClean="0">
                        <a:solidFill>
                          <a:srgbClr val="C00000"/>
                        </a:solidFill>
                        <a:latin typeface="Cambria Math"/>
                        <a:ea typeface="나눔스퀘어" pitchFamily="50" charset="-127"/>
                      </a:rPr>
                      <m:t>개의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/>
                        <a:ea typeface="나눔스퀘어" pitchFamily="50" charset="-127"/>
                      </a:rPr>
                      <m:t> </m:t>
                    </m:r>
                    <m:r>
                      <a:rPr lang="ko-KR" altLang="en-US" b="0" i="1" smtClean="0">
                        <a:solidFill>
                          <a:srgbClr val="C00000"/>
                        </a:solidFill>
                        <a:latin typeface="Cambria Math"/>
                        <a:ea typeface="나눔스퀘어" pitchFamily="50" charset="-127"/>
                      </a:rPr>
                      <m:t>회귀식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/>
                        <a:ea typeface="나눔스퀘어" pitchFamily="50" charset="-127"/>
                      </a:rPr>
                      <m:t> </m:t>
                    </m:r>
                    <m:r>
                      <a:rPr lang="ko-KR" altLang="en-US" b="0" i="1" smtClean="0">
                        <a:solidFill>
                          <a:schemeClr val="tx1"/>
                        </a:solidFill>
                        <a:latin typeface="Cambria Math"/>
                        <a:ea typeface="나눔스퀘어" pitchFamily="50" charset="-127"/>
                      </a:rPr>
                      <m:t>중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/>
                        <a:ea typeface="나눔스퀘어" pitchFamily="50" charset="-127"/>
                      </a:rPr>
                      <m:t> </m:t>
                    </m:r>
                  </m:oMath>
                </a14:m>
                <a:endParaRPr lang="en-US" altLang="ko-KR" b="0" i="1" dirty="0">
                  <a:solidFill>
                    <a:schemeClr val="tx1"/>
                  </a:solidFill>
                  <a:latin typeface="Cambria Math"/>
                  <a:ea typeface="나눔스퀘어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solidFill>
                            <a:schemeClr val="tx1"/>
                          </a:solidFill>
                          <a:latin typeface="Cambria Math"/>
                          <a:ea typeface="나눔스퀘어" pitchFamily="50" charset="-127"/>
                        </a:rPr>
                        <m:t>가장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나눔스퀘어" pitchFamily="50" charset="-127"/>
                        </a:rPr>
                        <m:t> </m:t>
                      </m:r>
                      <m:r>
                        <a:rPr lang="ko-KR" altLang="en-US" b="0" i="1" smtClean="0">
                          <a:solidFill>
                            <a:schemeClr val="tx1"/>
                          </a:solidFill>
                          <a:latin typeface="Cambria Math"/>
                          <a:ea typeface="나눔스퀘어" pitchFamily="50" charset="-127"/>
                        </a:rPr>
                        <m:t>잔차제곱의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나눔스퀘어" pitchFamily="50" charset="-127"/>
                        </a:rPr>
                        <m:t> </m:t>
                      </m:r>
                      <m:r>
                        <a:rPr lang="ko-KR" altLang="en-US" b="0" i="1" smtClean="0">
                          <a:solidFill>
                            <a:schemeClr val="tx1"/>
                          </a:solidFill>
                          <a:latin typeface="Cambria Math"/>
                          <a:ea typeface="나눔스퀘어" pitchFamily="50" charset="-127"/>
                        </a:rPr>
                        <m:t>합이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나눔스퀘어" pitchFamily="50" charset="-127"/>
                        </a:rPr>
                        <m:t> </m:t>
                      </m:r>
                      <m:r>
                        <a:rPr lang="ko-KR" altLang="en-US" b="0" i="1" smtClean="0">
                          <a:solidFill>
                            <a:schemeClr val="tx1"/>
                          </a:solidFill>
                          <a:latin typeface="Cambria Math"/>
                          <a:ea typeface="나눔스퀘어" pitchFamily="50" charset="-127"/>
                        </a:rPr>
                        <m:t>작은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나눔스퀘어" pitchFamily="50" charset="-127"/>
                        </a:rPr>
                        <m:t> </m:t>
                      </m:r>
                      <m:r>
                        <a:rPr lang="ko-KR" altLang="en-US" b="0" i="1" smtClean="0">
                          <a:solidFill>
                            <a:schemeClr val="tx1"/>
                          </a:solidFill>
                          <a:latin typeface="Cambria Math"/>
                          <a:ea typeface="나눔스퀘어" pitchFamily="50" charset="-127"/>
                        </a:rPr>
                        <m:t>값을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나눔스퀘어" pitchFamily="50" charset="-127"/>
                        </a:rPr>
                        <m:t> </m:t>
                      </m:r>
                      <m:r>
                        <a:rPr lang="ko-KR" altLang="en-US" b="0" i="1" smtClean="0">
                          <a:solidFill>
                            <a:schemeClr val="tx1"/>
                          </a:solidFill>
                          <a:latin typeface="Cambria Math"/>
                          <a:ea typeface="나눔스퀘어" pitchFamily="50" charset="-127"/>
                        </a:rPr>
                        <m:t>사용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나눔스퀘어" pitchFamily="50" charset="-127"/>
                        </a:rPr>
                        <m:t>!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  <a:latin typeface="나눔스퀘어" pitchFamily="50" charset="-127"/>
                  <a:ea typeface="나눔스퀘어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dirty="0">
                  <a:solidFill>
                    <a:schemeClr val="tx1"/>
                  </a:solidFill>
                  <a:latin typeface="나눔스퀘어" pitchFamily="50" charset="-127"/>
                  <a:ea typeface="나눔스퀘어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dirty="0">
                    <a:solidFill>
                      <a:schemeClr val="tx1"/>
                    </a:solidFill>
                    <a:latin typeface="나눔스퀘어" pitchFamily="50" charset="-127"/>
                    <a:ea typeface="나눔스퀘어" pitchFamily="50" charset="-127"/>
                  </a:rPr>
                  <a:t>단</a:t>
                </a:r>
                <a:r>
                  <a:rPr lang="en-US" altLang="ko-KR" dirty="0">
                    <a:solidFill>
                      <a:schemeClr val="tx1"/>
                    </a:solidFill>
                    <a:latin typeface="나눔스퀘어" pitchFamily="50" charset="-127"/>
                    <a:ea typeface="나눔스퀘어" pitchFamily="50" charset="-127"/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  <a:latin typeface="나눔스퀘어" pitchFamily="50" charset="-127"/>
                    <a:ea typeface="나눔스퀘어" pitchFamily="50" charset="-127"/>
                  </a:rPr>
                  <a:t>obs</a:t>
                </a:r>
                <a:r>
                  <a:rPr lang="ko-KR" altLang="en-US" dirty="0">
                    <a:solidFill>
                      <a:schemeClr val="tx1"/>
                    </a:solidFill>
                    <a:latin typeface="나눔스퀘어" pitchFamily="50" charset="-127"/>
                    <a:ea typeface="나눔스퀘어" pitchFamily="50" charset="-127"/>
                  </a:rPr>
                  <a:t>가 별로 없거나 </a:t>
                </a:r>
                <a:r>
                  <a:rPr lang="ko-KR" altLang="en-US" dirty="0" err="1">
                    <a:solidFill>
                      <a:schemeClr val="tx1"/>
                    </a:solidFill>
                    <a:latin typeface="나눔스퀘어" pitchFamily="50" charset="-127"/>
                    <a:ea typeface="나눔스퀘어" pitchFamily="50" charset="-127"/>
                  </a:rPr>
                  <a:t>영향점이</a:t>
                </a:r>
                <a:r>
                  <a:rPr lang="ko-KR" altLang="en-US" dirty="0">
                    <a:solidFill>
                      <a:schemeClr val="tx1"/>
                    </a:solidFill>
                    <a:latin typeface="나눔스퀘어" pitchFamily="50" charset="-127"/>
                    <a:ea typeface="나눔스퀘어" pitchFamily="50" charset="-127"/>
                  </a:rPr>
                  <a:t> 존재하지 않는 경우 주의</a:t>
                </a:r>
                <a:r>
                  <a:rPr lang="en-US" altLang="ko-KR" dirty="0">
                    <a:solidFill>
                      <a:schemeClr val="tx1"/>
                    </a:solidFill>
                    <a:latin typeface="나눔스퀘어" pitchFamily="50" charset="-127"/>
                    <a:ea typeface="나눔스퀘어" pitchFamily="50" charset="-127"/>
                  </a:rPr>
                  <a:t>!</a:t>
                </a:r>
              </a:p>
            </p:txBody>
          </p:sp>
        </mc:Choice>
        <mc:Fallback xmlns="">
          <p:sp>
            <p:nvSpPr>
              <p:cNvPr id="35" name="사각형: 둥근 모서리 22">
                <a:extLst>
                  <a:ext uri="{FF2B5EF4-FFF2-40B4-BE49-F238E27FC236}">
                    <a16:creationId xmlns:a16="http://schemas.microsoft.com/office/drawing/2014/main" id="{FAE039C9-8B23-4396-9226-11822E5F6A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74" y="4077072"/>
                <a:ext cx="7555750" cy="227650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9050" cmpd="sng">
                <a:noFill/>
                <a:prstDash val="solid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6271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63907" y="1916832"/>
            <a:ext cx="3997972" cy="39867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63907" y="1533549"/>
            <a:ext cx="3998544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87824" y="2674345"/>
            <a:ext cx="4392488" cy="2471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회귀가정</a:t>
            </a:r>
            <a:endParaRPr lang="en-US" altLang="ko-KR" sz="2000" b="1" spc="3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잔차 </a:t>
            </a:r>
            <a:r>
              <a:rPr lang="ko-KR" altLang="en-US" sz="2000" b="1" spc="3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플랏</a:t>
            </a:r>
            <a:endParaRPr lang="en-US" altLang="ko-KR" sz="2000" b="1" spc="3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회귀 가정 진단과 처방</a:t>
            </a:r>
            <a:endParaRPr lang="en-US" altLang="ko-KR" sz="2000" b="1" spc="3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공간회귀분석</a:t>
            </a:r>
            <a:endParaRPr lang="en-US" altLang="ko-KR" sz="2000" b="1" spc="3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4987" y="260648"/>
            <a:ext cx="3456384" cy="12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400" b="1" spc="300" dirty="0">
                <a:solidFill>
                  <a:srgbClr val="2851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4400" b="1" spc="300" dirty="0">
                <a:solidFill>
                  <a:srgbClr val="2851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주차 예고</a:t>
            </a:r>
          </a:p>
        </p:txBody>
      </p:sp>
    </p:spTree>
    <p:extLst>
      <p:ext uri="{BB962C8B-B14F-4D97-AF65-F5344CB8AC3E}">
        <p14:creationId xmlns:p14="http://schemas.microsoft.com/office/powerpoint/2010/main" val="24333513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83768" y="2551180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83768" y="3847324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84577" y="2353230"/>
            <a:ext cx="4392488" cy="12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400" b="1" spc="300" dirty="0">
                <a:solidFill>
                  <a:srgbClr val="2851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47664" y="1628800"/>
            <a:ext cx="786418" cy="6743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46203" y="2239014"/>
            <a:ext cx="439983" cy="3578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79713" y="2559119"/>
            <a:ext cx="504056" cy="4399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72277" y="3847324"/>
            <a:ext cx="504056" cy="4399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76333" y="3617487"/>
            <a:ext cx="333591" cy="3064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96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09D3223-2864-4D23-88A6-579F8CF3625D}"/>
              </a:ext>
            </a:extLst>
          </p:cNvPr>
          <p:cNvSpPr/>
          <p:nvPr/>
        </p:nvSpPr>
        <p:spPr>
          <a:xfrm>
            <a:off x="877345" y="5274112"/>
            <a:ext cx="7362700" cy="10489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22164D0-A10C-4D49-B125-E4131C466FFE}"/>
              </a:ext>
            </a:extLst>
          </p:cNvPr>
          <p:cNvSpPr/>
          <p:nvPr/>
        </p:nvSpPr>
        <p:spPr>
          <a:xfrm>
            <a:off x="909282" y="5085184"/>
            <a:ext cx="3826114" cy="4495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67602E6-AA46-44F9-9E1C-08F2F5ED9590}"/>
              </a:ext>
            </a:extLst>
          </p:cNvPr>
          <p:cNvSpPr/>
          <p:nvPr/>
        </p:nvSpPr>
        <p:spPr>
          <a:xfrm>
            <a:off x="909282" y="3534684"/>
            <a:ext cx="7362700" cy="8887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F7EA0CD-98B7-47FF-AEFC-9BF7EDA8D5BA}"/>
              </a:ext>
            </a:extLst>
          </p:cNvPr>
          <p:cNvSpPr/>
          <p:nvPr/>
        </p:nvSpPr>
        <p:spPr>
          <a:xfrm>
            <a:off x="909282" y="3326421"/>
            <a:ext cx="3826114" cy="4495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F6BA7E9-AF8D-4C2E-A486-5E75998B5F02}"/>
              </a:ext>
            </a:extLst>
          </p:cNvPr>
          <p:cNvSpPr/>
          <p:nvPr/>
        </p:nvSpPr>
        <p:spPr>
          <a:xfrm>
            <a:off x="890650" y="1268760"/>
            <a:ext cx="7362700" cy="9017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E765347-0E23-490B-8044-8937B9B32B49}"/>
              </a:ext>
            </a:extLst>
          </p:cNvPr>
          <p:cNvSpPr/>
          <p:nvPr/>
        </p:nvSpPr>
        <p:spPr>
          <a:xfrm>
            <a:off x="899592" y="1139015"/>
            <a:ext cx="3826114" cy="4495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93D23B-EAE5-44D4-8D4C-236A35125B16}"/>
              </a:ext>
            </a:extLst>
          </p:cNvPr>
          <p:cNvSpPr txBox="1"/>
          <p:nvPr/>
        </p:nvSpPr>
        <p:spPr>
          <a:xfrm>
            <a:off x="1042256" y="118631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설정과 적합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FA1781-8727-4855-8701-38A9F7F79CDB}"/>
              </a:ext>
            </a:extLst>
          </p:cNvPr>
          <p:cNvSpPr txBox="1"/>
          <p:nvPr/>
        </p:nvSpPr>
        <p:spPr>
          <a:xfrm>
            <a:off x="1042256" y="1651040"/>
            <a:ext cx="795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선형 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vs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비선형 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단순회귀 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vs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다중 회귀 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일변량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vs </a:t>
            </a:r>
            <a:r>
              <a:rPr lang="ko-KR" altLang="en-US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다변량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등을 고려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A38D47-8FBF-4F0D-8FF4-E49BCB85FD3F}"/>
              </a:ext>
            </a:extLst>
          </p:cNvPr>
          <p:cNvSpPr txBox="1"/>
          <p:nvPr/>
        </p:nvSpPr>
        <p:spPr>
          <a:xfrm>
            <a:off x="1042256" y="336344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평가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B31DDC-CDBA-4324-BB28-30B84DB3336B}"/>
              </a:ext>
            </a:extLst>
          </p:cNvPr>
          <p:cNvSpPr txBox="1"/>
          <p:nvPr/>
        </p:nvSpPr>
        <p:spPr>
          <a:xfrm>
            <a:off x="1042256" y="3893193"/>
            <a:ext cx="352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모형이 회귀 가정을 만족하는가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4130B7-A946-41F9-8CAC-0BEB0E481B5D}"/>
              </a:ext>
            </a:extLst>
          </p:cNvPr>
          <p:cNvSpPr txBox="1"/>
          <p:nvPr/>
        </p:nvSpPr>
        <p:spPr>
          <a:xfrm>
            <a:off x="1042256" y="5564281"/>
            <a:ext cx="8172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학점을 수강하고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하루 평균 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SNS 3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시간 사용하며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주거지에서 </a:t>
            </a:r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통학 할 때 학점은 평균적으로 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4.0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정도 일 것이다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E2A5BD-4CC8-4490-B902-1FB307241F1A}"/>
              </a:ext>
            </a:extLst>
          </p:cNvPr>
          <p:cNvSpPr txBox="1"/>
          <p:nvPr/>
        </p:nvSpPr>
        <p:spPr>
          <a:xfrm>
            <a:off x="1078260" y="5124105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해석</a:t>
            </a:r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7427ADE0-562C-4ADD-992D-DD0D68410184}"/>
              </a:ext>
            </a:extLst>
          </p:cNvPr>
          <p:cNvSpPr/>
          <p:nvPr/>
        </p:nvSpPr>
        <p:spPr>
          <a:xfrm>
            <a:off x="4364903" y="2800711"/>
            <a:ext cx="369730" cy="340257"/>
          </a:xfrm>
          <a:prstGeom prst="downArrow">
            <a:avLst/>
          </a:prstGeom>
          <a:gradFill flip="none" rotWithShape="1">
            <a:gsLst>
              <a:gs pos="0">
                <a:schemeClr val="bg1"/>
              </a:gs>
              <a:gs pos="48000">
                <a:schemeClr val="accent1">
                  <a:lumMod val="40000"/>
                  <a:lumOff val="60000"/>
                </a:schemeClr>
              </a:gs>
              <a:gs pos="7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927B4E24-E60F-427D-909E-DDBDBE302048}"/>
              </a:ext>
            </a:extLst>
          </p:cNvPr>
          <p:cNvSpPr/>
          <p:nvPr/>
        </p:nvSpPr>
        <p:spPr>
          <a:xfrm>
            <a:off x="4364903" y="4600911"/>
            <a:ext cx="369730" cy="340257"/>
          </a:xfrm>
          <a:prstGeom prst="downArrow">
            <a:avLst/>
          </a:prstGeom>
          <a:gradFill flip="none" rotWithShape="1">
            <a:gsLst>
              <a:gs pos="0">
                <a:schemeClr val="bg1"/>
              </a:gs>
              <a:gs pos="48000">
                <a:schemeClr val="accent1">
                  <a:lumMod val="40000"/>
                  <a:lumOff val="60000"/>
                </a:schemeClr>
              </a:gs>
              <a:gs pos="7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FDD6BE-89EF-40E4-9EE2-80B3364619D3}"/>
              </a:ext>
            </a:extLst>
          </p:cNvPr>
          <p:cNvSpPr txBox="1"/>
          <p:nvPr/>
        </p:nvSpPr>
        <p:spPr>
          <a:xfrm>
            <a:off x="1093384" y="2286295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91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학점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a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</a:t>
            </a:r>
            <a:r>
              <a:rPr lang="ko-KR" altLang="en-US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통학거리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b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</a:t>
            </a:r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SNS</a:t>
            </a:r>
            <a:r>
              <a:rPr lang="ko-KR" altLang="en-US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사용시간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c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</a:t>
            </a:r>
            <a:r>
              <a:rPr lang="ko-KR" altLang="en-US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듣는 학점 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D2938E-0B8E-4DD7-A9D3-B6DA0BE3E530}"/>
              </a:ext>
            </a:extLst>
          </p:cNvPr>
          <p:cNvSpPr txBox="1"/>
          <p:nvPr/>
        </p:nvSpPr>
        <p:spPr>
          <a:xfrm>
            <a:off x="6411349" y="4052834"/>
            <a:ext cx="18233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5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주차에서 만나요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…!</a:t>
            </a:r>
            <a:endParaRPr lang="ko-KR" altLang="en-US" sz="1500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630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5756" y="2871790"/>
            <a:ext cx="4392488" cy="94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200" b="1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단순선형회귀</a:t>
            </a:r>
            <a:endParaRPr lang="en-US" altLang="ko-KR" sz="3200" b="1" spc="3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2010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>
                <a:solidFill>
                  <a:srgbClr val="2851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7200" b="1" spc="300" dirty="0">
              <a:solidFill>
                <a:srgbClr val="28517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108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AD4ED05C-6BCC-4C28-BCE2-9E35C167F5C2}"/>
              </a:ext>
            </a:extLst>
          </p:cNvPr>
          <p:cNvSpPr txBox="1"/>
          <p:nvPr/>
        </p:nvSpPr>
        <p:spPr>
          <a:xfrm>
            <a:off x="539552" y="112474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단순선형회귀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8B8857-259A-4CC9-8551-92B040600780}"/>
              </a:ext>
            </a:extLst>
          </p:cNvPr>
          <p:cNvSpPr txBox="1"/>
          <p:nvPr/>
        </p:nvSpPr>
        <p:spPr>
          <a:xfrm>
            <a:off x="885089" y="1804754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하나의 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변수와 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변수의 관계를 가장 잘 표현 할 수 있는 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912E2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직선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을 찾는 것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65B63DB-8739-46D6-9A15-A19EB51989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00" t="41084" r="35825" b="33192"/>
          <a:stretch/>
        </p:blipFill>
        <p:spPr>
          <a:xfrm>
            <a:off x="1190893" y="2492896"/>
            <a:ext cx="6762214" cy="3652613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EE1AD19-1B7B-45E8-98EA-C93D79CEBE61}"/>
              </a:ext>
            </a:extLst>
          </p:cNvPr>
          <p:cNvCxnSpPr>
            <a:cxnSpLocks/>
          </p:cNvCxnSpPr>
          <p:nvPr/>
        </p:nvCxnSpPr>
        <p:spPr>
          <a:xfrm flipV="1">
            <a:off x="5220072" y="3212976"/>
            <a:ext cx="2016224" cy="1872208"/>
          </a:xfrm>
          <a:prstGeom prst="line">
            <a:avLst/>
          </a:prstGeom>
          <a:ln w="25400">
            <a:solidFill>
              <a:srgbClr val="912E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83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4642</TotalTime>
  <Words>2768</Words>
  <Application>Microsoft Office PowerPoint</Application>
  <PresentationFormat>화면 슬라이드 쇼(4:3)</PresentationFormat>
  <Paragraphs>586</Paragraphs>
  <Slides>65</Slides>
  <Notes>57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6" baseType="lpstr">
      <vt:lpstr>08서울남산체 EB</vt:lpstr>
      <vt:lpstr>나눔스퀘어</vt:lpstr>
      <vt:lpstr>나눔스퀘어 Bold</vt:lpstr>
      <vt:lpstr>나눔스퀘어 ExtraBold</vt:lpstr>
      <vt:lpstr>나눔스퀘어_ac</vt:lpstr>
      <vt:lpstr>나눔스퀘어_ac Bold</vt:lpstr>
      <vt:lpstr>나눔스퀘어_ac ExtraBold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applemango</dc:creator>
  <cp:lastModifiedBy>문병철</cp:lastModifiedBy>
  <cp:revision>351</cp:revision>
  <dcterms:created xsi:type="dcterms:W3CDTF">2015-04-15T04:21:45Z</dcterms:created>
  <dcterms:modified xsi:type="dcterms:W3CDTF">2021-05-13T02:15:06Z</dcterms:modified>
</cp:coreProperties>
</file>