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C14F9-2F3E-4638-9FE3-FDBA6C902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6FA461-BE71-4B2C-94DB-420BB9E03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9F9BBF-D45C-4BD0-BEA0-F8E71E5E0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9A92-3682-4E8F-9DB5-85CF0E05C52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CF4ECE-124B-4F88-A3CC-882993385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5AD40-1BE0-4B53-B4E4-DA8BC9A0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2CA-0C4B-4E5B-8DC5-858DB5C31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54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2AF1F-D67B-415D-8018-E2DF33DF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995F5-84C1-45E7-9FE9-3FDF1AF9C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38AF9-4DBD-4E2D-9708-16FEC535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9A92-3682-4E8F-9DB5-85CF0E05C52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393FE-B97F-436A-9AD1-339B0722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C05D4-AFB5-4016-ADB7-F43F359C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2CA-0C4B-4E5B-8DC5-858DB5C31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29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436E13-AB52-464B-B07D-F3AA615FC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F0B6BD-EE8B-45EB-B0CC-39125F78A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37EDE-E65F-460F-8957-AAB876C4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9A92-3682-4E8F-9DB5-85CF0E05C52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5F14D-40F3-4AAD-AC07-738C753C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82A11-8B0E-4653-AFD9-D98C6BF3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2CA-0C4B-4E5B-8DC5-858DB5C31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90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874E7-4F1D-46AF-AF0C-6F104474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7C3A09-9D90-4527-B34D-317E240C1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97DE1-AA35-4F6D-A42B-7054B00C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9A92-3682-4E8F-9DB5-85CF0E05C52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57B074-C381-46FB-A468-7C3976460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CA181-0276-4445-A541-FB7DF7492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2CA-0C4B-4E5B-8DC5-858DB5C31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15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E9EE8-69C6-4709-8C34-B3A85DE5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ED5FD-9D43-4E14-96A3-66B5C1757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FDF59-1C39-4C9E-ABEC-8027B6A8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9A92-3682-4E8F-9DB5-85CF0E05C52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7E13B-5A57-4AC4-91BF-A498D6C3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9786EE-3F29-43B8-AF9D-9F799982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2CA-0C4B-4E5B-8DC5-858DB5C31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49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0F869-DF2D-4496-AD83-9C1D2146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570EE-B117-428F-9E56-2126C11F4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FD890D-56B3-46FE-9EAA-6BE2C5C5C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46C95-9E8A-45C3-86BF-C4B91C4F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9A92-3682-4E8F-9DB5-85CF0E05C52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F695F9-D002-423E-B8A0-D85A4FF8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D2BDCD-D3B6-4A67-BCFE-A8CC0C1A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2CA-0C4B-4E5B-8DC5-858DB5C31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24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33C1B-E0A4-490D-A2DB-D9BA5B6F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16FEE-C950-49BE-A1BC-35F834BE8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D07ACF-D38F-4235-969F-2C4A15BF6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2B8141-C27F-4372-8C5C-6AE7649DF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CBDC40-EAAF-4A32-857F-6E333EA39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7EE526-9E11-4B7A-A7FC-49BDA2FF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9A92-3682-4E8F-9DB5-85CF0E05C52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075142-E6CB-498B-92D1-E0EDB642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7EDC72-F26A-4D75-BC80-5825CAB4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2CA-0C4B-4E5B-8DC5-858DB5C31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85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47074-E8C1-4E8A-9B03-18811185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BD8AE2-AE41-45AA-9EEE-CF2E4883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9A92-3682-4E8F-9DB5-85CF0E05C52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D97A85-A54B-4E70-B89D-FC362CC6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A56656-74E9-4535-AFCC-38BC6952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2CA-0C4B-4E5B-8DC5-858DB5C31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29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9DA944-0CA4-4D3B-8D41-A78C09C6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9A92-3682-4E8F-9DB5-85CF0E05C52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8A6D08-CC0A-4815-9DFA-E4AD3813B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832FF-36B8-41F2-9EE3-275C2F96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2CA-0C4B-4E5B-8DC5-858DB5C31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70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4674B-E247-4561-AEC8-8552E771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FBACF-D6E1-4603-AB7D-449D00CA7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4BE00-4E67-4CE0-915A-DB4BBDA25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503478-D499-4A03-BF1C-DB510E2A4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9A92-3682-4E8F-9DB5-85CF0E05C52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68ECE-3E48-472D-9A51-C8BAC810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849045-1784-41AD-BC1B-D41A3CFE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2CA-0C4B-4E5B-8DC5-858DB5C31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95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8BA11-6221-4F61-9650-6D512DE5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A6BFFC-9B96-4452-BFFB-5C2FB7662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79C608-1D51-40D0-90BD-AC8BB6731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222B1-7AF4-4A57-BD5A-604293A7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B9A92-3682-4E8F-9DB5-85CF0E05C52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8A89AB-F5AE-4BA7-8AF7-09B74D38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653E91-7758-4260-9CF4-6E08C7C49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7C2CA-0C4B-4E5B-8DC5-858DB5C31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41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64FD6A-7A6C-4D6D-9493-13272A04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29886-1D50-4F28-9CDD-DB65D9DB5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E26FD8-DD15-45A5-AF95-641EB9727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B9A92-3682-4E8F-9DB5-85CF0E05C527}" type="datetimeFigureOut">
              <a:rPr lang="ko-KR" altLang="en-US" smtClean="0"/>
              <a:t>2021-05-06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B16989-14A5-4C32-A8CE-C3E01C163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BAC0C-634F-4384-8476-97E81FBE4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7C2CA-0C4B-4E5B-8DC5-858DB5C318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0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0A6E587-1057-4A76-AE53-A6FCD0444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2621" y="491745"/>
            <a:ext cx="10043604" cy="5817171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sz="2900" b="1" dirty="0">
                <a:latin typeface="+mj-lt"/>
                <a:ea typeface="+mj-ea"/>
              </a:rPr>
              <a:t>표준데이터 정비 순서</a:t>
            </a:r>
            <a:endParaRPr lang="en-US" altLang="ko-KR" sz="2900" b="1" dirty="0">
              <a:latin typeface="+mj-lt"/>
              <a:ea typeface="+mj-ea"/>
            </a:endParaRPr>
          </a:p>
          <a:p>
            <a:endParaRPr lang="en-US" altLang="ko-KR" sz="2500" b="1" dirty="0">
              <a:solidFill>
                <a:schemeClr val="accent1"/>
              </a:solidFill>
              <a:latin typeface="+mj-lt"/>
              <a:ea typeface="+mj-ea"/>
            </a:endParaRPr>
          </a:p>
          <a:p>
            <a:pPr algn="l"/>
            <a:r>
              <a:rPr lang="ko-KR" altLang="en-US" sz="2500" dirty="0">
                <a:latin typeface="+mj-lt"/>
                <a:ea typeface="+mj-ea"/>
              </a:rPr>
              <a:t>표준데이터는 표준데이터셋 점검 인증</a:t>
            </a:r>
            <a:r>
              <a:rPr lang="en-US" altLang="ko-KR" sz="2500" dirty="0">
                <a:latin typeface="+mj-lt"/>
                <a:ea typeface="+mj-ea"/>
              </a:rPr>
              <a:t> &gt; </a:t>
            </a:r>
            <a:r>
              <a:rPr lang="ko-KR" altLang="en-US" sz="2500" dirty="0">
                <a:latin typeface="+mj-lt"/>
                <a:ea typeface="+mj-ea"/>
              </a:rPr>
              <a:t>목록등록관리시스템 등록의 순서로 이루어지며</a:t>
            </a:r>
            <a:r>
              <a:rPr lang="en-US" altLang="ko-KR" sz="2500" dirty="0">
                <a:latin typeface="+mj-lt"/>
                <a:ea typeface="+mj-ea"/>
              </a:rPr>
              <a:t>, </a:t>
            </a:r>
            <a:r>
              <a:rPr lang="ko-KR" altLang="en-US" sz="2500" dirty="0">
                <a:latin typeface="+mj-lt"/>
                <a:ea typeface="+mj-ea"/>
              </a:rPr>
              <a:t>인증을 받지 않으면 등록이 불가능합니다</a:t>
            </a:r>
            <a:r>
              <a:rPr lang="en-US" altLang="ko-KR" sz="2500" dirty="0">
                <a:latin typeface="+mj-lt"/>
                <a:ea typeface="+mj-ea"/>
              </a:rPr>
              <a:t>. </a:t>
            </a:r>
          </a:p>
          <a:p>
            <a:pPr algn="l">
              <a:lnSpc>
                <a:spcPct val="120000"/>
              </a:lnSpc>
            </a:pPr>
            <a:r>
              <a:rPr lang="en-US" altLang="ko-KR" dirty="0">
                <a:latin typeface="+mj-lt"/>
                <a:ea typeface="+mj-ea"/>
              </a:rPr>
              <a:t>1. </a:t>
            </a:r>
            <a:r>
              <a:rPr lang="ko-KR" altLang="en-US" dirty="0">
                <a:latin typeface="+mj-lt"/>
                <a:ea typeface="+mj-ea"/>
              </a:rPr>
              <a:t>최신 표준데이터 양식에 맞게 작성</a:t>
            </a:r>
            <a:endParaRPr lang="en-US" altLang="ko-KR" dirty="0">
              <a:latin typeface="+mj-lt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dirty="0">
                <a:solidFill>
                  <a:schemeClr val="accent2"/>
                </a:solidFill>
                <a:latin typeface="+mj-lt"/>
                <a:ea typeface="+mj-ea"/>
              </a:rPr>
              <a:t>* </a:t>
            </a:r>
            <a:r>
              <a:rPr lang="ko-KR" altLang="en-US" dirty="0">
                <a:solidFill>
                  <a:schemeClr val="accent2"/>
                </a:solidFill>
                <a:latin typeface="+mj-lt"/>
                <a:ea typeface="+mj-ea"/>
              </a:rPr>
              <a:t>현재 최신 양식은 표준데이터셋 점검 서비스</a:t>
            </a:r>
            <a:r>
              <a:rPr lang="en-US" altLang="ko-KR" dirty="0">
                <a:solidFill>
                  <a:schemeClr val="accent2"/>
                </a:solidFill>
                <a:latin typeface="+mj-lt"/>
                <a:ea typeface="+mj-ea"/>
              </a:rPr>
              <a:t>(gooddata.go.kr) </a:t>
            </a:r>
            <a:r>
              <a:rPr lang="ko-KR" altLang="en-US" dirty="0">
                <a:solidFill>
                  <a:schemeClr val="accent2"/>
                </a:solidFill>
                <a:latin typeface="+mj-lt"/>
                <a:ea typeface="+mj-ea"/>
              </a:rPr>
              <a:t>게시판 </a:t>
            </a:r>
            <a:r>
              <a:rPr lang="en-US" altLang="ko-KR" dirty="0">
                <a:solidFill>
                  <a:schemeClr val="accent2"/>
                </a:solidFill>
                <a:latin typeface="+mj-lt"/>
                <a:ea typeface="+mj-ea"/>
              </a:rPr>
              <a:t>15</a:t>
            </a:r>
            <a:r>
              <a:rPr lang="ko-KR" altLang="en-US" dirty="0">
                <a:solidFill>
                  <a:schemeClr val="accent2"/>
                </a:solidFill>
                <a:latin typeface="+mj-lt"/>
                <a:ea typeface="+mj-ea"/>
              </a:rPr>
              <a:t>번 공공데이터 개방표준 작성양식</a:t>
            </a:r>
            <a:r>
              <a:rPr lang="en-US" altLang="ko-KR" dirty="0">
                <a:solidFill>
                  <a:schemeClr val="accent2"/>
                </a:solidFill>
                <a:latin typeface="+mj-lt"/>
                <a:ea typeface="+mj-ea"/>
              </a:rPr>
              <a:t>(122</a:t>
            </a:r>
            <a:r>
              <a:rPr lang="ko-KR" altLang="en-US" dirty="0">
                <a:solidFill>
                  <a:schemeClr val="accent2"/>
                </a:solidFill>
                <a:latin typeface="+mj-lt"/>
                <a:ea typeface="+mj-ea"/>
              </a:rPr>
              <a:t>종</a:t>
            </a:r>
            <a:r>
              <a:rPr lang="en-US" altLang="ko-KR" dirty="0">
                <a:solidFill>
                  <a:schemeClr val="accent2"/>
                </a:solidFill>
                <a:latin typeface="+mj-lt"/>
                <a:ea typeface="+mj-ea"/>
              </a:rPr>
              <a:t>)</a:t>
            </a:r>
            <a:r>
              <a:rPr lang="ko-KR" altLang="en-US" dirty="0">
                <a:solidFill>
                  <a:schemeClr val="accent2"/>
                </a:solidFill>
                <a:latin typeface="+mj-lt"/>
                <a:ea typeface="+mj-ea"/>
              </a:rPr>
              <a:t>에 존재</a:t>
            </a:r>
            <a:endParaRPr lang="en-US" altLang="ko-KR" dirty="0">
              <a:latin typeface="+mj-lt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dirty="0">
                <a:latin typeface="+mj-lt"/>
                <a:ea typeface="+mj-ea"/>
              </a:rPr>
              <a:t>2. gooddata.go.kr</a:t>
            </a:r>
            <a:r>
              <a:rPr lang="ko-KR" altLang="en-US" dirty="0">
                <a:latin typeface="+mj-lt"/>
                <a:ea typeface="+mj-ea"/>
              </a:rPr>
              <a:t>에 기관명</a:t>
            </a:r>
            <a:r>
              <a:rPr lang="en-US" altLang="ko-KR" dirty="0">
                <a:latin typeface="+mj-lt"/>
                <a:ea typeface="+mj-ea"/>
              </a:rPr>
              <a:t>_</a:t>
            </a:r>
            <a:r>
              <a:rPr lang="ko-KR" altLang="en-US" dirty="0">
                <a:latin typeface="+mj-lt"/>
                <a:ea typeface="+mj-ea"/>
              </a:rPr>
              <a:t>표준데이터 </a:t>
            </a:r>
            <a:r>
              <a:rPr lang="ko-KR" altLang="en-US" dirty="0" err="1">
                <a:latin typeface="+mj-lt"/>
                <a:ea typeface="+mj-ea"/>
              </a:rPr>
              <a:t>셋명</a:t>
            </a:r>
            <a:r>
              <a:rPr lang="en-US" altLang="ko-KR" dirty="0">
                <a:latin typeface="+mj-lt"/>
                <a:ea typeface="+mj-ea"/>
              </a:rPr>
              <a:t>_</a:t>
            </a:r>
            <a:r>
              <a:rPr lang="ko-KR" altLang="en-US" dirty="0">
                <a:latin typeface="+mj-lt"/>
                <a:ea typeface="+mj-ea"/>
              </a:rPr>
              <a:t>날짜</a:t>
            </a:r>
            <a:r>
              <a:rPr lang="en-US" altLang="ko-KR" dirty="0">
                <a:latin typeface="+mj-lt"/>
                <a:ea typeface="+mj-ea"/>
              </a:rPr>
              <a:t>.</a:t>
            </a:r>
            <a:r>
              <a:rPr lang="ko-KR" altLang="en-US" dirty="0">
                <a:latin typeface="+mj-lt"/>
                <a:ea typeface="+mj-ea"/>
              </a:rPr>
              <a:t>확장자</a:t>
            </a:r>
            <a:r>
              <a:rPr lang="en-US" altLang="ko-KR" dirty="0">
                <a:latin typeface="+mj-lt"/>
                <a:ea typeface="+mj-ea"/>
              </a:rPr>
              <a:t>(csv, </a:t>
            </a:r>
            <a:r>
              <a:rPr lang="en-US" altLang="ko-KR" dirty="0" err="1">
                <a:latin typeface="+mj-lt"/>
                <a:ea typeface="+mj-ea"/>
              </a:rPr>
              <a:t>xls</a:t>
            </a:r>
            <a:r>
              <a:rPr lang="en-US" altLang="ko-KR" dirty="0">
                <a:latin typeface="+mj-lt"/>
                <a:ea typeface="+mj-ea"/>
              </a:rPr>
              <a:t>, xlsx)</a:t>
            </a:r>
            <a:r>
              <a:rPr lang="ko-KR" altLang="en-US" dirty="0">
                <a:latin typeface="+mj-lt"/>
                <a:ea typeface="+mj-ea"/>
              </a:rPr>
              <a:t>에 맞게 등록 </a:t>
            </a:r>
            <a:r>
              <a:rPr lang="en-US" altLang="ko-KR" sz="2200" dirty="0">
                <a:solidFill>
                  <a:schemeClr val="accent1"/>
                </a:solidFill>
                <a:latin typeface="+mj-lt"/>
                <a:ea typeface="+mj-ea"/>
              </a:rPr>
              <a:t>ex) </a:t>
            </a:r>
            <a:r>
              <a:rPr lang="ko-KR" altLang="en-US" sz="2200" dirty="0">
                <a:solidFill>
                  <a:schemeClr val="accent1"/>
                </a:solidFill>
                <a:latin typeface="+mj-lt"/>
                <a:ea typeface="+mj-ea"/>
              </a:rPr>
              <a:t>서울특별시</a:t>
            </a:r>
            <a:r>
              <a:rPr lang="en-US" altLang="ko-KR" sz="2200" dirty="0">
                <a:solidFill>
                  <a:schemeClr val="accent1"/>
                </a:solidFill>
                <a:latin typeface="+mj-lt"/>
                <a:ea typeface="+mj-ea"/>
              </a:rPr>
              <a:t>_</a:t>
            </a:r>
            <a:r>
              <a:rPr lang="ko-KR" altLang="en-US" sz="2200" dirty="0">
                <a:solidFill>
                  <a:schemeClr val="accent1"/>
                </a:solidFill>
                <a:latin typeface="+mj-lt"/>
                <a:ea typeface="+mj-ea"/>
              </a:rPr>
              <a:t>중구</a:t>
            </a:r>
            <a:r>
              <a:rPr lang="en-US" altLang="ko-KR" sz="2200" dirty="0">
                <a:solidFill>
                  <a:schemeClr val="accent1"/>
                </a:solidFill>
                <a:latin typeface="+mj-lt"/>
                <a:ea typeface="+mj-ea"/>
              </a:rPr>
              <a:t>_</a:t>
            </a:r>
            <a:r>
              <a:rPr lang="ko-KR" altLang="en-US" sz="2200" dirty="0">
                <a:solidFill>
                  <a:schemeClr val="accent1"/>
                </a:solidFill>
                <a:latin typeface="+mj-lt"/>
                <a:ea typeface="+mj-ea"/>
              </a:rPr>
              <a:t>공중화장실</a:t>
            </a:r>
            <a:r>
              <a:rPr lang="en-US" altLang="ko-KR" sz="2200" dirty="0">
                <a:solidFill>
                  <a:schemeClr val="accent1"/>
                </a:solidFill>
                <a:latin typeface="+mj-lt"/>
                <a:ea typeface="+mj-ea"/>
              </a:rPr>
              <a:t>_20210506.csv</a:t>
            </a:r>
            <a:endParaRPr lang="en-US" altLang="ko-KR" dirty="0">
              <a:solidFill>
                <a:schemeClr val="accent1"/>
              </a:solidFill>
              <a:latin typeface="+mj-lt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dirty="0">
                <a:latin typeface="+mj-lt"/>
                <a:ea typeface="+mj-ea"/>
              </a:rPr>
              <a:t>3. </a:t>
            </a:r>
            <a:r>
              <a:rPr lang="ko-KR" altLang="en-US" dirty="0">
                <a:latin typeface="+mj-lt"/>
                <a:ea typeface="+mj-ea"/>
              </a:rPr>
              <a:t>적합</a:t>
            </a:r>
            <a:r>
              <a:rPr lang="en-US" altLang="ko-KR" dirty="0">
                <a:latin typeface="+mj-lt"/>
                <a:ea typeface="+mj-ea"/>
              </a:rPr>
              <a:t>/ </a:t>
            </a:r>
            <a:r>
              <a:rPr lang="ko-KR" altLang="en-US" dirty="0">
                <a:latin typeface="+mj-lt"/>
                <a:ea typeface="+mj-ea"/>
              </a:rPr>
              <a:t>부적합 여부 확인</a:t>
            </a:r>
            <a:endParaRPr lang="en-US" altLang="ko-KR" dirty="0">
              <a:latin typeface="+mj-lt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dirty="0">
                <a:latin typeface="+mj-lt"/>
                <a:ea typeface="+mj-ea"/>
              </a:rPr>
              <a:t>3</a:t>
            </a:r>
            <a:r>
              <a:rPr lang="en-US" altLang="ko-KR" sz="1900" dirty="0">
                <a:latin typeface="+mj-lt"/>
                <a:ea typeface="+mj-ea"/>
              </a:rPr>
              <a:t>-1</a:t>
            </a:r>
            <a:r>
              <a:rPr lang="en-US" altLang="ko-KR" dirty="0">
                <a:latin typeface="+mj-lt"/>
                <a:ea typeface="+mj-ea"/>
              </a:rPr>
              <a:t>. </a:t>
            </a:r>
            <a:r>
              <a:rPr lang="ko-KR" altLang="en-US" b="1" dirty="0">
                <a:latin typeface="+mj-lt"/>
                <a:ea typeface="+mj-ea"/>
              </a:rPr>
              <a:t>적합 시 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+mj-lt"/>
                <a:ea typeface="+mj-ea"/>
              </a:rPr>
              <a:t>점검파일 다운로드 버튼을 클릭하여</a:t>
            </a:r>
            <a:r>
              <a:rPr lang="ko-KR" altLang="en-US" dirty="0">
                <a:latin typeface="+mj-lt"/>
                <a:ea typeface="+mj-ea"/>
              </a:rPr>
              <a:t> 다운로드</a:t>
            </a:r>
            <a:endParaRPr lang="en-US" altLang="ko-KR" dirty="0">
              <a:latin typeface="+mj-lt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dirty="0">
                <a:latin typeface="+mj-lt"/>
                <a:ea typeface="+mj-ea"/>
              </a:rPr>
              <a:t>3</a:t>
            </a:r>
            <a:r>
              <a:rPr lang="en-US" altLang="ko-KR" sz="1900" dirty="0">
                <a:latin typeface="+mj-lt"/>
                <a:ea typeface="+mj-ea"/>
              </a:rPr>
              <a:t>-2</a:t>
            </a:r>
            <a:r>
              <a:rPr lang="en-US" altLang="ko-KR" dirty="0">
                <a:latin typeface="+mj-lt"/>
                <a:ea typeface="+mj-ea"/>
              </a:rPr>
              <a:t>. </a:t>
            </a:r>
            <a:r>
              <a:rPr lang="ko-KR" altLang="en-US" b="1" dirty="0">
                <a:latin typeface="+mj-lt"/>
                <a:ea typeface="+mj-ea"/>
              </a:rPr>
              <a:t>부적합 시</a:t>
            </a:r>
            <a:r>
              <a:rPr lang="ko-KR" altLang="en-US" dirty="0">
                <a:latin typeface="+mj-lt"/>
                <a:ea typeface="+mj-ea"/>
              </a:rPr>
              <a:t> 오류 상세내역 조회를 클릭하여 오류 수정</a:t>
            </a:r>
            <a:endParaRPr lang="en-US" altLang="ko-KR" dirty="0">
              <a:latin typeface="+mj-lt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dirty="0">
                <a:latin typeface="+mj-lt"/>
                <a:ea typeface="+mj-ea"/>
              </a:rPr>
              <a:t>4. </a:t>
            </a:r>
            <a:r>
              <a:rPr lang="ko-KR" altLang="en-US" dirty="0">
                <a:latin typeface="+mj-lt"/>
                <a:ea typeface="+mj-ea"/>
              </a:rPr>
              <a:t>다운 받은 파일이 인증키가 붙어있는지 확인 </a:t>
            </a:r>
            <a:r>
              <a:rPr lang="en-US" altLang="ko-KR" sz="2200" dirty="0">
                <a:solidFill>
                  <a:schemeClr val="accent1"/>
                </a:solidFill>
                <a:latin typeface="+mj-lt"/>
                <a:ea typeface="+mj-ea"/>
              </a:rPr>
              <a:t>ex) </a:t>
            </a:r>
            <a:r>
              <a:rPr lang="ko-KR" altLang="en-US" sz="2200" dirty="0">
                <a:solidFill>
                  <a:schemeClr val="accent1"/>
                </a:solidFill>
                <a:latin typeface="+mj-lt"/>
                <a:ea typeface="+mj-ea"/>
              </a:rPr>
              <a:t>서울특별시</a:t>
            </a:r>
            <a:r>
              <a:rPr lang="en-US" altLang="ko-KR" sz="2200" dirty="0">
                <a:solidFill>
                  <a:schemeClr val="accent1"/>
                </a:solidFill>
                <a:latin typeface="+mj-lt"/>
                <a:ea typeface="+mj-ea"/>
              </a:rPr>
              <a:t>_</a:t>
            </a:r>
            <a:r>
              <a:rPr lang="ko-KR" altLang="en-US" sz="2200" dirty="0">
                <a:solidFill>
                  <a:schemeClr val="accent1"/>
                </a:solidFill>
                <a:latin typeface="+mj-lt"/>
                <a:ea typeface="+mj-ea"/>
              </a:rPr>
              <a:t>중구</a:t>
            </a:r>
            <a:r>
              <a:rPr lang="en-US" altLang="ko-KR" sz="2200" dirty="0">
                <a:solidFill>
                  <a:schemeClr val="accent1"/>
                </a:solidFill>
                <a:latin typeface="+mj-lt"/>
                <a:ea typeface="+mj-ea"/>
              </a:rPr>
              <a:t>_</a:t>
            </a:r>
            <a:r>
              <a:rPr lang="ko-KR" altLang="en-US" sz="2200" dirty="0">
                <a:solidFill>
                  <a:schemeClr val="accent1"/>
                </a:solidFill>
                <a:latin typeface="+mj-lt"/>
                <a:ea typeface="+mj-ea"/>
              </a:rPr>
              <a:t>공중화장실</a:t>
            </a:r>
            <a:r>
              <a:rPr lang="en-US" altLang="ko-KR" sz="2200" dirty="0">
                <a:solidFill>
                  <a:schemeClr val="accent1"/>
                </a:solidFill>
                <a:latin typeface="+mj-lt"/>
                <a:ea typeface="+mj-ea"/>
              </a:rPr>
              <a:t>_20210506_</a:t>
            </a:r>
            <a:r>
              <a:rPr lang="en-US" altLang="ko-KR" sz="2200" b="1" dirty="0">
                <a:solidFill>
                  <a:srgbClr val="FF0000"/>
                </a:solidFill>
                <a:latin typeface="+mj-lt"/>
                <a:ea typeface="+mj-ea"/>
              </a:rPr>
              <a:t>1620118326911_59275</a:t>
            </a:r>
            <a:r>
              <a:rPr lang="en-US" altLang="ko-KR" sz="2200" dirty="0">
                <a:solidFill>
                  <a:schemeClr val="accent1"/>
                </a:solidFill>
                <a:latin typeface="+mj-lt"/>
                <a:ea typeface="+mj-ea"/>
              </a:rPr>
              <a:t>.csv</a:t>
            </a:r>
            <a:endParaRPr lang="en-US" altLang="ko-KR" sz="2200" dirty="0">
              <a:latin typeface="+mj-lt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dirty="0">
                <a:latin typeface="+mj-lt"/>
                <a:ea typeface="+mj-ea"/>
              </a:rPr>
              <a:t>5. all.data.go.kr</a:t>
            </a:r>
            <a:r>
              <a:rPr lang="ko-KR" altLang="en-US" dirty="0">
                <a:latin typeface="+mj-lt"/>
                <a:ea typeface="+mj-ea"/>
              </a:rPr>
              <a:t>의 표준데이터셋 등록에서 기존에 올린 표준데이터셋을 검색</a:t>
            </a:r>
            <a:endParaRPr lang="en-US" altLang="ko-KR" dirty="0">
              <a:latin typeface="+mj-lt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dirty="0">
                <a:solidFill>
                  <a:schemeClr val="accent2"/>
                </a:solidFill>
                <a:latin typeface="+mj-lt"/>
                <a:ea typeface="+mj-ea"/>
              </a:rPr>
              <a:t>* </a:t>
            </a:r>
            <a:r>
              <a:rPr lang="ko-KR" altLang="en-US" dirty="0">
                <a:solidFill>
                  <a:schemeClr val="accent2"/>
                </a:solidFill>
                <a:latin typeface="+mj-lt"/>
                <a:ea typeface="+mj-ea"/>
              </a:rPr>
              <a:t>새로운 표준데이터셋이 아닌 경우 기존에 승인 완료된 데이터를 찾아 변경요청 버튼을 클릭</a:t>
            </a:r>
            <a:endParaRPr lang="en-US" altLang="ko-KR" dirty="0">
              <a:solidFill>
                <a:schemeClr val="accent2"/>
              </a:solidFill>
              <a:latin typeface="+mj-lt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dirty="0">
                <a:latin typeface="+mj-lt"/>
                <a:ea typeface="+mj-ea"/>
              </a:rPr>
              <a:t>6. </a:t>
            </a:r>
            <a:r>
              <a:rPr lang="ko-KR" altLang="en-US" dirty="0">
                <a:latin typeface="+mj-lt"/>
                <a:ea typeface="+mj-ea"/>
              </a:rPr>
              <a:t>기존 데이터의 표준데이터셋 목록 조회를 최신화하고 데이터 등록의 파일 선택 버튼을 클릭</a:t>
            </a:r>
            <a:r>
              <a:rPr lang="en-US" altLang="ko-KR" dirty="0">
                <a:latin typeface="+mj-lt"/>
                <a:ea typeface="+mj-ea"/>
              </a:rPr>
              <a:t>, </a:t>
            </a:r>
            <a:r>
              <a:rPr lang="ko-KR" altLang="en-US" dirty="0">
                <a:latin typeface="+mj-lt"/>
                <a:ea typeface="+mj-ea"/>
              </a:rPr>
              <a:t>인증 받은 데이터를 등록  </a:t>
            </a:r>
            <a:endParaRPr lang="en-US" altLang="ko-KR" dirty="0">
              <a:latin typeface="+mj-lt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dirty="0">
                <a:latin typeface="+mj-lt"/>
                <a:ea typeface="+mj-ea"/>
              </a:rPr>
              <a:t>7. </a:t>
            </a:r>
            <a:r>
              <a:rPr lang="ko-KR" altLang="en-US" dirty="0">
                <a:latin typeface="+mj-lt"/>
                <a:ea typeface="+mj-ea"/>
              </a:rPr>
              <a:t>저장</a:t>
            </a:r>
            <a:endParaRPr lang="en-US" altLang="ko-KR" dirty="0">
              <a:latin typeface="+mj-lt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dirty="0">
                <a:latin typeface="+mj-lt"/>
                <a:ea typeface="+mj-ea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+mj-lt"/>
                <a:ea typeface="+mj-ea"/>
              </a:rPr>
              <a:t>* </a:t>
            </a:r>
            <a:r>
              <a:rPr lang="ko-KR" altLang="en-US" dirty="0" err="1">
                <a:solidFill>
                  <a:schemeClr val="accent2"/>
                </a:solidFill>
                <a:latin typeface="+mj-lt"/>
                <a:ea typeface="+mj-ea"/>
              </a:rPr>
              <a:t>웹필터</a:t>
            </a:r>
            <a:r>
              <a:rPr lang="ko-KR" altLang="en-US" dirty="0">
                <a:solidFill>
                  <a:schemeClr val="accent2"/>
                </a:solidFill>
                <a:latin typeface="+mj-lt"/>
                <a:ea typeface="+mj-ea"/>
              </a:rPr>
              <a:t> 검사 오류 발생 시 해당 오류 안내창을 확인하여 파일을 수정</a:t>
            </a:r>
            <a:endParaRPr lang="en-US" altLang="ko-KR" dirty="0">
              <a:solidFill>
                <a:schemeClr val="accent2"/>
              </a:solidFill>
              <a:latin typeface="+mj-lt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dirty="0">
                <a:latin typeface="+mj-lt"/>
                <a:ea typeface="+mj-ea"/>
              </a:rPr>
              <a:t>8. </a:t>
            </a:r>
            <a:r>
              <a:rPr lang="ko-KR" altLang="en-US" dirty="0">
                <a:latin typeface="+mj-lt"/>
                <a:ea typeface="+mj-ea"/>
              </a:rPr>
              <a:t>신청 </a:t>
            </a:r>
            <a:r>
              <a:rPr lang="en-US" altLang="ko-KR" dirty="0">
                <a:latin typeface="+mj-lt"/>
                <a:ea typeface="+mj-ea"/>
              </a:rPr>
              <a:t>&gt; </a:t>
            </a:r>
            <a:r>
              <a:rPr lang="ko-KR" altLang="en-US" dirty="0">
                <a:latin typeface="+mj-lt"/>
                <a:ea typeface="+mj-ea"/>
              </a:rPr>
              <a:t>검토완료 </a:t>
            </a:r>
            <a:r>
              <a:rPr lang="en-US" altLang="ko-KR" dirty="0">
                <a:latin typeface="+mj-lt"/>
                <a:ea typeface="+mj-ea"/>
              </a:rPr>
              <a:t>&gt; </a:t>
            </a:r>
            <a:r>
              <a:rPr lang="ko-KR" altLang="en-US" dirty="0">
                <a:latin typeface="+mj-lt"/>
                <a:ea typeface="+mj-ea"/>
              </a:rPr>
              <a:t>승인</a:t>
            </a:r>
            <a:endParaRPr lang="en-US" altLang="ko-KR" dirty="0">
              <a:latin typeface="+mj-lt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dirty="0">
                <a:latin typeface="+mj-lt"/>
                <a:ea typeface="+mj-ea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+mj-lt"/>
                <a:ea typeface="+mj-ea"/>
              </a:rPr>
              <a:t>* </a:t>
            </a:r>
            <a:r>
              <a:rPr lang="ko-KR" altLang="en-US" dirty="0">
                <a:solidFill>
                  <a:schemeClr val="accent2"/>
                </a:solidFill>
                <a:latin typeface="+mj-lt"/>
                <a:ea typeface="+mj-ea"/>
              </a:rPr>
              <a:t>검토 완료된 표준데이터를 승인하며</a:t>
            </a:r>
            <a:r>
              <a:rPr lang="en-US" altLang="ko-KR" dirty="0">
                <a:solidFill>
                  <a:schemeClr val="accent2"/>
                </a:solidFill>
                <a:latin typeface="+mj-lt"/>
                <a:ea typeface="+mj-ea"/>
              </a:rPr>
              <a:t>, 1. </a:t>
            </a:r>
            <a:r>
              <a:rPr lang="ko-KR" altLang="en-US" dirty="0">
                <a:solidFill>
                  <a:schemeClr val="accent2"/>
                </a:solidFill>
                <a:latin typeface="+mj-lt"/>
                <a:ea typeface="+mj-ea"/>
              </a:rPr>
              <a:t>표준데이터셋 목록의 최신화</a:t>
            </a:r>
            <a:r>
              <a:rPr lang="en-US" altLang="ko-KR" dirty="0">
                <a:solidFill>
                  <a:schemeClr val="accent2"/>
                </a:solidFill>
                <a:latin typeface="+mj-lt"/>
                <a:ea typeface="+mj-ea"/>
              </a:rPr>
              <a:t>, 2. </a:t>
            </a:r>
            <a:r>
              <a:rPr lang="ko-KR" altLang="en-US" dirty="0">
                <a:solidFill>
                  <a:schemeClr val="accent2"/>
                </a:solidFill>
                <a:latin typeface="+mj-lt"/>
                <a:ea typeface="+mj-ea"/>
              </a:rPr>
              <a:t>등록된 파일이 인증을 받은 파일인지 확인</a:t>
            </a:r>
            <a:r>
              <a:rPr lang="en-US" altLang="ko-KR" dirty="0">
                <a:solidFill>
                  <a:schemeClr val="accent2"/>
                </a:solidFill>
                <a:latin typeface="+mj-lt"/>
                <a:ea typeface="+mj-ea"/>
              </a:rPr>
              <a:t>, 3. </a:t>
            </a:r>
            <a:r>
              <a:rPr lang="ko-KR" altLang="en-US" dirty="0">
                <a:solidFill>
                  <a:schemeClr val="accent2"/>
                </a:solidFill>
                <a:latin typeface="+mj-lt"/>
                <a:ea typeface="+mj-ea"/>
              </a:rPr>
              <a:t>등록된 데이터의 규칙이나 파일의 이상여부를 확인합니다</a:t>
            </a:r>
            <a:r>
              <a:rPr lang="en-US" altLang="ko-KR" dirty="0">
                <a:solidFill>
                  <a:schemeClr val="accent2"/>
                </a:solidFill>
                <a:latin typeface="+mj-lt"/>
                <a:ea typeface="+mj-ea"/>
              </a:rPr>
              <a:t>.</a:t>
            </a:r>
            <a:endParaRPr lang="en-US" altLang="ko-KR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940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0A6E587-1057-4A76-AE53-A6FCD0444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101" y="903227"/>
            <a:ext cx="10043604" cy="4450008"/>
          </a:xfrm>
        </p:spPr>
        <p:txBody>
          <a:bodyPr>
            <a:normAutofit fontScale="55000" lnSpcReduction="20000"/>
          </a:bodyPr>
          <a:lstStyle/>
          <a:p>
            <a:r>
              <a:rPr lang="ko-KR" altLang="en-US" sz="2900" b="1" dirty="0">
                <a:latin typeface="+mj-lt"/>
                <a:ea typeface="+mj-ea"/>
              </a:rPr>
              <a:t>파일데이터 정비 순서</a:t>
            </a:r>
            <a:endParaRPr lang="en-US" altLang="ko-KR" sz="2900" b="1" dirty="0">
              <a:latin typeface="+mj-lt"/>
              <a:ea typeface="+mj-ea"/>
            </a:endParaRPr>
          </a:p>
          <a:p>
            <a:endParaRPr lang="en-US" altLang="ko-KR" sz="2500" b="1" dirty="0">
              <a:solidFill>
                <a:schemeClr val="accent1"/>
              </a:solidFill>
              <a:latin typeface="+mj-lt"/>
              <a:ea typeface="+mj-ea"/>
            </a:endParaRPr>
          </a:p>
          <a:p>
            <a:pPr algn="l">
              <a:lnSpc>
                <a:spcPts val="2400"/>
              </a:lnSpc>
            </a:pPr>
            <a:r>
              <a:rPr lang="ko-KR" altLang="en-US" sz="2500" dirty="0">
                <a:latin typeface="+mj-lt"/>
                <a:ea typeface="+mj-ea"/>
              </a:rPr>
              <a:t>작년은 파일데이터 작성 </a:t>
            </a:r>
            <a:r>
              <a:rPr lang="en-US" altLang="ko-KR" sz="2500" dirty="0">
                <a:latin typeface="+mj-lt"/>
                <a:ea typeface="+mj-ea"/>
              </a:rPr>
              <a:t>&gt; </a:t>
            </a:r>
            <a:r>
              <a:rPr lang="ko-KR" altLang="en-US" sz="2500" dirty="0">
                <a:latin typeface="+mj-lt"/>
                <a:ea typeface="+mj-ea"/>
              </a:rPr>
              <a:t>파일데이터 정비 도구 사용 </a:t>
            </a:r>
            <a:r>
              <a:rPr lang="en-US" altLang="ko-KR" sz="2500" dirty="0">
                <a:latin typeface="+mj-lt"/>
                <a:ea typeface="+mj-ea"/>
              </a:rPr>
              <a:t>&gt; </a:t>
            </a:r>
            <a:r>
              <a:rPr lang="ko-KR" altLang="en-US" sz="2500" dirty="0">
                <a:latin typeface="+mj-lt"/>
                <a:ea typeface="+mj-ea"/>
              </a:rPr>
              <a:t>목록등록관리시스템 등록 </a:t>
            </a:r>
            <a:r>
              <a:rPr lang="en-US" altLang="ko-KR" sz="2500" dirty="0">
                <a:latin typeface="+mj-lt"/>
                <a:ea typeface="+mj-ea"/>
              </a:rPr>
              <a:t>&gt; </a:t>
            </a:r>
            <a:r>
              <a:rPr lang="ko-KR" altLang="en-US" sz="2500" dirty="0">
                <a:latin typeface="+mj-lt"/>
                <a:ea typeface="+mj-ea"/>
              </a:rPr>
              <a:t>차후 등록된 파일데이터를 파일데이터 진단팀에서         진단하는 순서로 이루어졌습니다</a:t>
            </a:r>
            <a:r>
              <a:rPr lang="en-US" altLang="ko-KR" sz="2500" dirty="0">
                <a:latin typeface="+mj-lt"/>
                <a:ea typeface="+mj-ea"/>
              </a:rPr>
              <a:t>.</a:t>
            </a:r>
          </a:p>
          <a:p>
            <a:pPr algn="l">
              <a:lnSpc>
                <a:spcPts val="2400"/>
              </a:lnSpc>
            </a:pPr>
            <a:r>
              <a:rPr lang="ko-KR" altLang="en-US" sz="2500" dirty="0">
                <a:latin typeface="+mj-lt"/>
                <a:ea typeface="+mj-ea"/>
              </a:rPr>
              <a:t>올해는 파일데이터 작성 </a:t>
            </a:r>
            <a:r>
              <a:rPr lang="en-US" altLang="ko-KR" sz="2500" dirty="0">
                <a:latin typeface="+mj-lt"/>
                <a:ea typeface="+mj-ea"/>
              </a:rPr>
              <a:t>&gt; </a:t>
            </a:r>
            <a:r>
              <a:rPr lang="ko-KR" altLang="en-US" sz="2500" dirty="0">
                <a:latin typeface="+mj-lt"/>
                <a:ea typeface="+mj-ea"/>
              </a:rPr>
              <a:t>파일데이터 정비</a:t>
            </a:r>
            <a:r>
              <a:rPr lang="en-US" altLang="ko-KR" sz="2500" dirty="0">
                <a:latin typeface="+mj-lt"/>
                <a:ea typeface="+mj-ea"/>
              </a:rPr>
              <a:t>/</a:t>
            </a:r>
            <a:r>
              <a:rPr lang="ko-KR" altLang="en-US" sz="2500" dirty="0">
                <a:latin typeface="+mj-lt"/>
                <a:ea typeface="+mj-ea"/>
              </a:rPr>
              <a:t>점검 도구 사용으로</a:t>
            </a:r>
            <a:r>
              <a:rPr lang="en-US" altLang="ko-KR" sz="2500" dirty="0">
                <a:latin typeface="+mj-lt"/>
                <a:ea typeface="+mj-ea"/>
              </a:rPr>
              <a:t>, </a:t>
            </a:r>
            <a:r>
              <a:rPr lang="ko-KR" altLang="en-US" sz="2500" dirty="0">
                <a:latin typeface="+mj-lt"/>
                <a:ea typeface="+mj-ea"/>
              </a:rPr>
              <a:t>정비 및 </a:t>
            </a:r>
            <a:r>
              <a:rPr lang="ko-KR" altLang="en-US" sz="2500" dirty="0" err="1">
                <a:latin typeface="+mj-lt"/>
                <a:ea typeface="+mj-ea"/>
              </a:rPr>
              <a:t>오류율</a:t>
            </a:r>
            <a:r>
              <a:rPr lang="ko-KR" altLang="en-US" sz="2500" dirty="0">
                <a:latin typeface="+mj-lt"/>
                <a:ea typeface="+mj-ea"/>
              </a:rPr>
              <a:t> 확인 </a:t>
            </a:r>
            <a:r>
              <a:rPr lang="en-US" altLang="ko-KR" sz="2500" dirty="0">
                <a:latin typeface="+mj-lt"/>
                <a:ea typeface="+mj-ea"/>
              </a:rPr>
              <a:t>&gt; </a:t>
            </a:r>
            <a:r>
              <a:rPr lang="ko-KR" altLang="en-US" sz="2500" dirty="0">
                <a:latin typeface="+mj-lt"/>
                <a:ea typeface="+mj-ea"/>
              </a:rPr>
              <a:t>목록등록관리시스템 등록으로 기관에서                  </a:t>
            </a:r>
            <a:r>
              <a:rPr lang="ko-KR" altLang="en-US" sz="2500" dirty="0" err="1">
                <a:latin typeface="+mj-lt"/>
                <a:ea typeface="+mj-ea"/>
              </a:rPr>
              <a:t>오류율</a:t>
            </a:r>
            <a:r>
              <a:rPr lang="ko-KR" altLang="en-US" sz="2500" dirty="0">
                <a:latin typeface="+mj-lt"/>
                <a:ea typeface="+mj-ea"/>
              </a:rPr>
              <a:t> 검사를 하여 진단이 상시 이루어질 예정입니다</a:t>
            </a:r>
            <a:r>
              <a:rPr lang="en-US" altLang="ko-KR" sz="2500" dirty="0">
                <a:latin typeface="+mj-lt"/>
                <a:ea typeface="+mj-ea"/>
              </a:rPr>
              <a:t>.</a:t>
            </a:r>
          </a:p>
          <a:p>
            <a:pPr algn="l"/>
            <a:r>
              <a:rPr lang="en-US" altLang="ko-KR" sz="2400" dirty="0">
                <a:solidFill>
                  <a:srgbClr val="FF0000"/>
                </a:solidFill>
                <a:latin typeface="+mj-lt"/>
                <a:ea typeface="+mj-ea"/>
              </a:rPr>
              <a:t>* </a:t>
            </a:r>
            <a:r>
              <a:rPr lang="ko-KR" altLang="en-US" sz="2400" dirty="0">
                <a:solidFill>
                  <a:srgbClr val="FF0000"/>
                </a:solidFill>
                <a:latin typeface="+mj-lt"/>
                <a:ea typeface="+mj-ea"/>
              </a:rPr>
              <a:t>올해 시행될 파일데이터 정비는</a:t>
            </a:r>
            <a:r>
              <a:rPr lang="en-US" altLang="ko-KR" sz="2400" dirty="0">
                <a:solidFill>
                  <a:srgbClr val="FF0000"/>
                </a:solidFill>
                <a:latin typeface="+mj-lt"/>
                <a:ea typeface="+mj-ea"/>
              </a:rPr>
              <a:t> </a:t>
            </a:r>
            <a:r>
              <a:rPr lang="ko-KR" altLang="en-US" sz="2400" dirty="0">
                <a:solidFill>
                  <a:srgbClr val="FF0000"/>
                </a:solidFill>
                <a:latin typeface="+mj-lt"/>
                <a:ea typeface="+mj-ea"/>
              </a:rPr>
              <a:t>정비도구와 점검도구가 통합됩니다</a:t>
            </a:r>
            <a:r>
              <a:rPr lang="en-US" altLang="ko-KR" sz="2400" dirty="0">
                <a:solidFill>
                  <a:srgbClr val="FF0000"/>
                </a:solidFill>
                <a:latin typeface="+mj-lt"/>
                <a:ea typeface="+mj-ea"/>
              </a:rPr>
              <a:t>. </a:t>
            </a:r>
            <a:r>
              <a:rPr lang="ko-KR" altLang="en-US" sz="2400" dirty="0">
                <a:solidFill>
                  <a:srgbClr val="FF0000"/>
                </a:solidFill>
                <a:latin typeface="+mj-lt"/>
                <a:ea typeface="+mj-ea"/>
              </a:rPr>
              <a:t>해당 도구는 개발 중이며 차후 배포 예정입니다</a:t>
            </a:r>
            <a:r>
              <a:rPr lang="en-US" altLang="ko-KR" sz="2400" dirty="0">
                <a:solidFill>
                  <a:srgbClr val="FF0000"/>
                </a:solidFill>
                <a:latin typeface="+mj-lt"/>
                <a:ea typeface="+mj-ea"/>
              </a:rPr>
              <a:t>.</a:t>
            </a:r>
          </a:p>
          <a:p>
            <a:pPr algn="l"/>
            <a:endParaRPr lang="en-US" altLang="ko-KR" sz="2500" b="1" dirty="0">
              <a:solidFill>
                <a:schemeClr val="accent1"/>
              </a:solidFill>
              <a:latin typeface="+mj-lt"/>
              <a:ea typeface="+mj-ea"/>
            </a:endParaRPr>
          </a:p>
          <a:p>
            <a:pPr algn="l"/>
            <a:r>
              <a:rPr lang="en-US" altLang="ko-KR" sz="2500" dirty="0">
                <a:solidFill>
                  <a:schemeClr val="accent1"/>
                </a:solidFill>
                <a:latin typeface="+mj-lt"/>
                <a:ea typeface="+mj-ea"/>
              </a:rPr>
              <a:t>*</a:t>
            </a:r>
            <a:r>
              <a:rPr lang="ko-KR" altLang="en-US" sz="2500" dirty="0">
                <a:solidFill>
                  <a:schemeClr val="accent1"/>
                </a:solidFill>
                <a:latin typeface="+mj-lt"/>
                <a:ea typeface="+mj-ea"/>
              </a:rPr>
              <a:t> 우선 작년 파일데이터 정비 순서로 안내 드립니다</a:t>
            </a:r>
            <a:r>
              <a:rPr lang="en-US" altLang="ko-KR" sz="2500" dirty="0">
                <a:solidFill>
                  <a:schemeClr val="accent1"/>
                </a:solidFill>
                <a:latin typeface="+mj-lt"/>
                <a:ea typeface="+mj-ea"/>
              </a:rPr>
              <a:t>.</a:t>
            </a:r>
            <a:r>
              <a:rPr lang="ko-KR" altLang="en-US" sz="2500" dirty="0">
                <a:solidFill>
                  <a:schemeClr val="accent1"/>
                </a:solidFill>
                <a:latin typeface="+mj-lt"/>
                <a:ea typeface="+mj-ea"/>
              </a:rPr>
              <a:t> </a:t>
            </a:r>
            <a:endParaRPr lang="en-US" altLang="ko-KR" sz="2500" dirty="0">
              <a:solidFill>
                <a:schemeClr val="accent1"/>
              </a:solidFill>
              <a:latin typeface="+mj-lt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dirty="0">
                <a:latin typeface="+mj-lt"/>
                <a:ea typeface="+mj-ea"/>
              </a:rPr>
              <a:t>1. </a:t>
            </a:r>
            <a:r>
              <a:rPr lang="ko-KR" altLang="en-US" dirty="0">
                <a:latin typeface="+mj-lt"/>
                <a:ea typeface="+mj-ea"/>
              </a:rPr>
              <a:t>개방데이터 규칙에 맞게 파일데이터 작성</a:t>
            </a:r>
            <a:endParaRPr lang="en-US" altLang="ko-KR" dirty="0">
              <a:latin typeface="+mj-lt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dirty="0">
                <a:latin typeface="+mj-lt"/>
                <a:ea typeface="+mj-ea"/>
              </a:rPr>
              <a:t>2. </a:t>
            </a:r>
            <a:r>
              <a:rPr lang="ko-KR" altLang="en-US" dirty="0">
                <a:latin typeface="+mj-lt"/>
                <a:ea typeface="+mj-ea"/>
              </a:rPr>
              <a:t>작성된 파일데이터를 정비도구에 실행</a:t>
            </a:r>
            <a:r>
              <a:rPr lang="en-US" altLang="ko-KR" dirty="0">
                <a:latin typeface="+mj-lt"/>
                <a:ea typeface="+mj-ea"/>
              </a:rPr>
              <a:t>, </a:t>
            </a:r>
            <a:r>
              <a:rPr lang="ko-KR" altLang="en-US" dirty="0">
                <a:latin typeface="+mj-lt"/>
                <a:ea typeface="+mj-ea"/>
              </a:rPr>
              <a:t>작성된 데이터 값의 칼럼마다 진단규칙을 넣어</a:t>
            </a:r>
            <a:r>
              <a:rPr lang="en-US" altLang="ko-KR" dirty="0">
                <a:latin typeface="+mj-lt"/>
                <a:ea typeface="+mj-ea"/>
              </a:rPr>
              <a:t> </a:t>
            </a:r>
            <a:r>
              <a:rPr lang="ko-KR" altLang="en-US" dirty="0">
                <a:latin typeface="+mj-lt"/>
                <a:ea typeface="+mj-ea"/>
              </a:rPr>
              <a:t>수량</a:t>
            </a:r>
            <a:r>
              <a:rPr lang="en-US" altLang="ko-KR" dirty="0">
                <a:latin typeface="+mj-lt"/>
                <a:ea typeface="+mj-ea"/>
              </a:rPr>
              <a:t>/</a:t>
            </a:r>
            <a:r>
              <a:rPr lang="ko-KR" altLang="en-US" dirty="0">
                <a:latin typeface="+mj-lt"/>
                <a:ea typeface="+mj-ea"/>
              </a:rPr>
              <a:t>금액</a:t>
            </a:r>
            <a:r>
              <a:rPr lang="en-US" altLang="ko-KR" dirty="0">
                <a:latin typeface="+mj-lt"/>
                <a:ea typeface="+mj-ea"/>
              </a:rPr>
              <a:t>(,</a:t>
            </a:r>
            <a:r>
              <a:rPr lang="ko-KR" altLang="en-US" dirty="0">
                <a:latin typeface="+mj-lt"/>
                <a:ea typeface="+mj-ea"/>
              </a:rPr>
              <a:t>나 단위</a:t>
            </a:r>
            <a:r>
              <a:rPr lang="en-US" altLang="ko-KR" dirty="0">
                <a:latin typeface="+mj-lt"/>
                <a:ea typeface="+mj-ea"/>
              </a:rPr>
              <a:t>), </a:t>
            </a:r>
            <a:r>
              <a:rPr lang="ko-KR" altLang="en-US" dirty="0">
                <a:latin typeface="+mj-lt"/>
                <a:ea typeface="+mj-ea"/>
              </a:rPr>
              <a:t>날짜</a:t>
            </a:r>
            <a:r>
              <a:rPr lang="en-US" altLang="ko-KR" dirty="0">
                <a:latin typeface="+mj-lt"/>
                <a:ea typeface="+mj-ea"/>
              </a:rPr>
              <a:t>, </a:t>
            </a:r>
            <a:r>
              <a:rPr lang="ko-KR" altLang="en-US" dirty="0">
                <a:latin typeface="+mj-lt"/>
                <a:ea typeface="+mj-ea"/>
              </a:rPr>
              <a:t>우편번호</a:t>
            </a:r>
            <a:r>
              <a:rPr lang="en-US" altLang="ko-KR" dirty="0">
                <a:latin typeface="+mj-lt"/>
                <a:ea typeface="+mj-ea"/>
              </a:rPr>
              <a:t>, </a:t>
            </a:r>
            <a:r>
              <a:rPr lang="ko-KR" altLang="en-US" dirty="0">
                <a:latin typeface="+mj-lt"/>
                <a:ea typeface="+mj-ea"/>
              </a:rPr>
              <a:t>전화번호 등의             규칙에 맞는지 확인합니다</a:t>
            </a:r>
            <a:r>
              <a:rPr lang="en-US" altLang="ko-KR" dirty="0">
                <a:latin typeface="+mj-lt"/>
                <a:ea typeface="+mj-ea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ko-KR" altLang="en-US" dirty="0">
                <a:latin typeface="+mj-lt"/>
                <a:ea typeface="+mj-ea"/>
              </a:rPr>
              <a:t> </a:t>
            </a:r>
            <a:r>
              <a:rPr lang="en-US" altLang="ko-KR" dirty="0">
                <a:solidFill>
                  <a:schemeClr val="accent2"/>
                </a:solidFill>
                <a:latin typeface="+mj-lt"/>
                <a:ea typeface="+mj-ea"/>
              </a:rPr>
              <a:t>* 20mb</a:t>
            </a:r>
            <a:r>
              <a:rPr lang="ko-KR" altLang="en-US" dirty="0">
                <a:solidFill>
                  <a:schemeClr val="accent2"/>
                </a:solidFill>
                <a:latin typeface="+mj-lt"/>
                <a:ea typeface="+mj-ea"/>
              </a:rPr>
              <a:t> 이상이거나 특수문자 </a:t>
            </a:r>
            <a:r>
              <a:rPr lang="en-US" altLang="ko-KR" dirty="0">
                <a:solidFill>
                  <a:schemeClr val="accent2"/>
                </a:solidFill>
                <a:latin typeface="+mj-lt"/>
                <a:ea typeface="+mj-ea"/>
              </a:rPr>
              <a:t>\ </a:t>
            </a:r>
            <a:r>
              <a:rPr lang="ko-KR" altLang="en-US" dirty="0">
                <a:solidFill>
                  <a:schemeClr val="accent2"/>
                </a:solidFill>
                <a:latin typeface="+mj-lt"/>
                <a:ea typeface="+mj-ea"/>
              </a:rPr>
              <a:t>사용</a:t>
            </a:r>
            <a:r>
              <a:rPr lang="en-US" altLang="ko-KR" dirty="0">
                <a:solidFill>
                  <a:schemeClr val="accent2"/>
                </a:solidFill>
                <a:latin typeface="+mj-lt"/>
                <a:ea typeface="+mj-ea"/>
              </a:rPr>
              <a:t>, </a:t>
            </a:r>
            <a:r>
              <a:rPr lang="ko-KR" altLang="en-US" dirty="0">
                <a:solidFill>
                  <a:schemeClr val="accent2"/>
                </a:solidFill>
                <a:latin typeface="+mj-lt"/>
                <a:ea typeface="+mj-ea"/>
              </a:rPr>
              <a:t>헤더와 데이터 수가 맞지 않는 경우 진단도구 실행이 느려지거나 불가능합니다</a:t>
            </a:r>
            <a:r>
              <a:rPr lang="en-US" altLang="ko-KR" dirty="0">
                <a:solidFill>
                  <a:schemeClr val="accent2"/>
                </a:solidFill>
                <a:latin typeface="+mj-lt"/>
                <a:ea typeface="+mj-ea"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altLang="ko-KR" dirty="0">
                <a:latin typeface="+mj-lt"/>
                <a:ea typeface="+mj-ea"/>
              </a:rPr>
              <a:t>3. </a:t>
            </a:r>
            <a:r>
              <a:rPr lang="ko-KR" altLang="en-US" dirty="0">
                <a:latin typeface="+mj-lt"/>
                <a:ea typeface="+mj-ea"/>
              </a:rPr>
              <a:t>수정된 데이터를 목록등록관리시스템에 등록합니다</a:t>
            </a:r>
            <a:r>
              <a:rPr lang="en-US" altLang="ko-KR" dirty="0">
                <a:latin typeface="+mj-lt"/>
                <a:ea typeface="+mj-ea"/>
              </a:rPr>
              <a:t>.</a:t>
            </a:r>
          </a:p>
          <a:p>
            <a:pPr algn="l">
              <a:lnSpc>
                <a:spcPct val="120000"/>
              </a:lnSpc>
            </a:pPr>
            <a:endParaRPr lang="en-US" altLang="ko-KR" dirty="0">
              <a:solidFill>
                <a:schemeClr val="accent2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195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358</Words>
  <Application>Microsoft Office PowerPoint</Application>
  <PresentationFormat>와이드스크린</PresentationFormat>
  <Paragraphs>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한사성</dc:creator>
  <cp:lastModifiedBy>user</cp:lastModifiedBy>
  <cp:revision>12</cp:revision>
  <dcterms:created xsi:type="dcterms:W3CDTF">2021-05-06T00:27:52Z</dcterms:created>
  <dcterms:modified xsi:type="dcterms:W3CDTF">2021-05-06T05:51:58Z</dcterms:modified>
</cp:coreProperties>
</file>