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10" y="826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9FC48-B78E-41BC-B7D8-FC6EC5D92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573D6-545C-4A03-B7B1-333A8A17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807A4-907A-4FD4-B5E3-4F42DD09A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ADD15-5264-4106-93C1-D903C9AD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3F1B-2AF7-40A1-92CA-6273C3C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68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63D7A-04AB-4DAA-AF3E-B2BA9F17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ED7C5-30B5-41FE-9480-7EF9A140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1761D-FF74-46EE-A405-35973537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078190-F11E-4EE0-92CA-DEC82A5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9EC396-C730-4842-98E8-F6D3DC54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3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0CFF72-FCF4-48EB-925D-BA88BA423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40123-EF8C-41AD-AE31-4C64A61D0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2801B-7F80-4A9E-BA45-FB1C11E6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6A2D2-AE6A-4F9F-8DEE-11A4EC65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17739-25E2-4072-B4D0-9EC7066A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6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904F9-EE65-4825-BC32-FBAF64CF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6F18B-B7EF-4F4B-8A7E-46024523F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EF5010-1E12-4816-A4E4-742517C4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54698-28FC-46F6-B6D2-6D0BE4F9A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91344-70ED-48B4-89A6-94D59D37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186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45179-0CB7-4558-A231-C28C837B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E6AFBC-79F7-4150-A647-D620292C7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D3A0E-2000-4100-9758-5C55E808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23FEA-863E-438C-AFF0-A2005F7A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D8724-E267-4658-9A3F-0AB1FDA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7CDB0-D256-4CF7-8A62-22427ED8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D5498-3296-44B2-BBB4-7CE8151F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C6537-57B8-43D1-91D7-F244B5B4F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E65D33-ACCD-43E6-8618-533EB299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784DF-ED19-4A1B-9862-D1EEB1D6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911700-1276-4A82-8EF2-676C0409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9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CEDCE-8E99-4FCF-AD97-85E2F2197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F899E-36AE-4F67-A642-C8889B620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829611-D606-437D-AB23-082C4EC15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D3E7CB-374D-40F5-8434-D487A949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6CACD8-7961-476C-A421-5492F05D9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B5F43-ECF5-405B-9D83-92879B5D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7868E9-FC8A-4927-BD7F-A871F3DD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6CCB3A-944B-423A-B132-30121898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6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151C6-C7E9-4D38-B7A8-121A05C0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0A180A-436B-4551-B840-697CADB8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3019B0-74EA-4645-9828-49283027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80920B-1BAB-4608-A194-C9F671CC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37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E89844-609B-458A-BFE7-6EAFEFEC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C4DE4-95B0-42C1-AABF-6B6584C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DA4B6-9CCA-4AC9-9B60-D50B66AD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7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A4B84-EA21-45CE-91A1-D97DCCB6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F3B52-C584-4FF2-99D0-225BD28B2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37CF9-5FDF-4C43-B5BF-4FF32473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8BF05-B00F-4574-AEEC-FB2D5716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55122D-591F-4BEE-9386-851A38EC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BEADB6-CC4E-448F-8BD0-452B433F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1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9728-5F32-4B4F-8DCB-6972E20FF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E1F5B4-2B37-4B83-826B-027C43789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82E93E-F5B1-4026-88E4-B11BA7E2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700D8-E507-412C-8165-5CED670F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B535D-01B7-4915-9BC3-41911E57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50086-BA92-4550-9B02-B5FE05CA7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93423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41E3B2C-27FE-4DF9-B6EB-0EC11172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135EC-C3D2-48E7-8F85-948A1CB6C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6E960-B465-4A3D-92EF-2190468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C3287-A75F-4691-9238-72A14026FA7F}" type="datetimeFigureOut">
              <a:rPr lang="ko-KR" altLang="en-US" smtClean="0"/>
              <a:t>2021-11-01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792F4-2DBA-4FBB-B6F0-1458D84E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330A6-BC41-487B-BE7C-6161AF109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C3039-A511-4D78-9291-2E57BAA5F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2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76D239-9AC9-4A15-939D-AF3A7152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ko-KR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페르소나 제작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4025D2-FC4A-42C8-811F-AA608D72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9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조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DX하늘구름" panose="02020600000000000000" pitchFamily="18" charset="-127"/>
                <a:ea typeface="DX하늘구름" panose="02020600000000000000" pitchFamily="18" charset="-127"/>
              </a:rPr>
              <a:t>DTN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DX하늘구름" panose="02020600000000000000" pitchFamily="18" charset="-127"/>
              <a:ea typeface="DX하늘구름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6456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연결선 24"/>
          <p:cNvCxnSpPr/>
          <p:nvPr/>
        </p:nvCxnSpPr>
        <p:spPr>
          <a:xfrm>
            <a:off x="6342316" y="3583514"/>
            <a:ext cx="4114800" cy="2348753"/>
          </a:xfrm>
          <a:prstGeom prst="line">
            <a:avLst/>
          </a:prstGeom>
          <a:ln w="76200">
            <a:solidFill>
              <a:srgbClr val="fcb2b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 flipV="1">
            <a:off x="1981200" y="1281953"/>
            <a:ext cx="4114800" cy="2259106"/>
          </a:xfrm>
          <a:prstGeom prst="line">
            <a:avLst/>
          </a:prstGeom>
          <a:ln w="76200">
            <a:solidFill>
              <a:srgbClr val="fcb2b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981200" y="3514165"/>
            <a:ext cx="4114800" cy="2348753"/>
          </a:xfrm>
          <a:prstGeom prst="line">
            <a:avLst/>
          </a:prstGeom>
          <a:ln w="76200">
            <a:solidFill>
              <a:srgbClr val="fcb2b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059716" y="1308847"/>
            <a:ext cx="4114800" cy="2259106"/>
          </a:xfrm>
          <a:prstGeom prst="line">
            <a:avLst/>
          </a:prstGeom>
          <a:ln w="76200">
            <a:solidFill>
              <a:srgbClr val="fcb2b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817858" y="2169000"/>
            <a:ext cx="2520000" cy="2520000"/>
          </a:xfrm>
          <a:prstGeom prst="ellipse">
            <a:avLst/>
          </a:prstGeom>
          <a:solidFill>
            <a:srgbClr val="fc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2670" y="234193"/>
            <a:ext cx="3503328" cy="2021542"/>
          </a:xfrm>
          <a:prstGeom prst="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직장인 </a:t>
            </a:r>
            <a:r>
              <a:rPr lang="en-US" altLang="ko-KR">
                <a:latin typeface="나눔스퀘어_ac Bold"/>
                <a:ea typeface="나눔스퀘어_ac Bold"/>
              </a:rPr>
              <a:t>/ </a:t>
            </a:r>
            <a:r>
              <a:rPr lang="ko-KR" altLang="en-US">
                <a:latin typeface="나눔스퀘어_ac Bold"/>
                <a:ea typeface="나눔스퀘어_ac Bold"/>
              </a:rPr>
              <a:t>취미로 랩 음악 제작 </a:t>
            </a:r>
            <a:r>
              <a:rPr lang="en-US" altLang="ko-KR">
                <a:latin typeface="나눔스퀘어_ac Bold"/>
                <a:ea typeface="나눔스퀘어_ac Bold"/>
              </a:rPr>
              <a:t>/ </a:t>
            </a:r>
            <a:r>
              <a:rPr lang="ko-KR" altLang="en-US">
                <a:latin typeface="나눔스퀘어_ac Bold"/>
                <a:ea typeface="나눔스퀘어_ac Bold"/>
              </a:rPr>
              <a:t>외향적인 성격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en-US" altLang="ko-KR"/>
              <a:t>30</a:t>
            </a:r>
            <a:r>
              <a:rPr lang="ko-KR" altLang="en-US"/>
              <a:t>세 남성</a:t>
            </a:r>
            <a:r>
              <a:rPr lang="en-US" altLang="ko-KR"/>
              <a:t>,</a:t>
            </a:r>
            <a:r>
              <a:rPr lang="ko-KR" altLang="en-US"/>
              <a:t> 애인 없음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2672" y="4392937"/>
            <a:ext cx="3503328" cy="2021542"/>
          </a:xfrm>
          <a:prstGeom prst="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자신이 만든 음악이 어떤지 알고 싶음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비슷한 음악을 하는 사람들과 만나 협업하고 싶음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endParaRPr lang="en-US" altLang="ko-KR">
              <a:latin typeface="나눔스퀘어_ac Bold"/>
              <a:ea typeface="나눔스퀘어_ac Bold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426952" y="4392237"/>
            <a:ext cx="3503328" cy="2021542"/>
          </a:xfrm>
          <a:prstGeom prst="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많은 사람들이 자신의 음악을 듣지 못함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음악을 제작하던 중</a:t>
            </a:r>
            <a:r>
              <a:rPr lang="en-US" altLang="ko-KR">
                <a:latin typeface="나눔스퀘어_ac Bold"/>
                <a:ea typeface="나눔스퀘어_ac Bold"/>
              </a:rPr>
              <a:t>, </a:t>
            </a:r>
            <a:r>
              <a:rPr lang="ko-KR" altLang="en-US">
                <a:latin typeface="나눔스퀘어_ac Bold"/>
                <a:ea typeface="나눔스퀘어_ac Bold"/>
              </a:rPr>
              <a:t>음악적 문제를 직면함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>
              <a:latin typeface="나눔스퀘어_ac Bold"/>
              <a:ea typeface="나눔스퀘어_ac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7858" y="4913118"/>
            <a:ext cx="2520000" cy="137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latin typeface="나눔스퀘어_ac ExtraBold"/>
                <a:ea typeface="나눔스퀘어_ac ExtraBold"/>
              </a:rPr>
              <a:t>취미로 음악을 제작하는 서종현씨</a:t>
            </a:r>
            <a:endParaRPr lang="ko-KR" altLang="en-US" sz="2800">
              <a:latin typeface="나눔스퀘어_ac ExtraBold"/>
              <a:ea typeface="나눔스퀘어_ac ExtraBold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2133" y="201618"/>
            <a:ext cx="3503327" cy="461664"/>
          </a:xfrm>
          <a:prstGeom prst="rect">
            <a:avLst/>
          </a:prstGeom>
          <a:solidFill>
            <a:srgbClr val="f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프로필 </a:t>
            </a:r>
            <a:r>
              <a:rPr lang="en-US" altLang="ko-KR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/ </a:t>
            </a:r>
            <a:r>
              <a:rPr lang="ko-KR" altLang="en-US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라이프 스타일</a:t>
            </a:r>
            <a:endParaRPr lang="ko-KR" altLang="en-US">
              <a:solidFill>
                <a:srgbClr val="00b05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52670" y="4379737"/>
            <a:ext cx="3503327" cy="461664"/>
          </a:xfrm>
          <a:prstGeom prst="rect">
            <a:avLst/>
          </a:prstGeom>
          <a:solidFill>
            <a:srgbClr val="f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Goals</a:t>
            </a:r>
            <a:endParaRPr lang="ko-KR" altLang="en-US">
              <a:solidFill>
                <a:srgbClr val="00b05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426950" y="4365343"/>
            <a:ext cx="3503327" cy="461664"/>
          </a:xfrm>
          <a:prstGeom prst="rect">
            <a:avLst/>
          </a:prstGeom>
          <a:solidFill>
            <a:srgbClr val="f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Frustration</a:t>
            </a:r>
            <a:endParaRPr lang="ko-KR" altLang="en-US">
              <a:solidFill>
                <a:srgbClr val="00b05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26950" y="240284"/>
            <a:ext cx="3503328" cy="2021542"/>
          </a:xfrm>
          <a:prstGeom prst="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600">
                <a:latin typeface="나눔스퀘어_ac Bold"/>
                <a:ea typeface="나눔스퀘어_ac Bold"/>
              </a:rPr>
              <a:t>자신의 음악을 올려 평가 받을 수 있는 사이트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600">
                <a:latin typeface="나눔스퀘어_ac Bold"/>
                <a:ea typeface="나눔스퀘어_ac Bold"/>
              </a:rPr>
              <a:t>비슷한 음악 취향의 사람들과 소통할 수 있는 커뮤니티</a:t>
            </a:r>
            <a:endParaRPr lang="ko-KR" altLang="en-US" sz="1600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600">
                <a:latin typeface="나눔스퀘어_ac Bold"/>
                <a:ea typeface="나눔스퀘어_ac Bold"/>
              </a:rPr>
              <a:t>자신의 음악을 홍보할 수 있는 커뮤니티</a:t>
            </a:r>
            <a:endParaRPr lang="ko-KR" altLang="en-US" sz="1600">
              <a:latin typeface="나눔스퀘어_ac Bold"/>
              <a:ea typeface="나눔스퀘어_ac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26950" y="240284"/>
            <a:ext cx="3503327" cy="461664"/>
          </a:xfrm>
          <a:prstGeom prst="rect">
            <a:avLst/>
          </a:prstGeom>
          <a:solidFill>
            <a:srgbClr val="fa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00b050"/>
                </a:solidFill>
                <a:latin typeface="나눔스퀘어_ac ExtraBold"/>
                <a:ea typeface="나눔스퀘어_ac ExtraBold"/>
              </a:rPr>
              <a:t>Needs</a:t>
            </a:r>
            <a:endParaRPr lang="ko-KR" altLang="en-US">
              <a:solidFill>
                <a:srgbClr val="00b050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5738" y="2376107"/>
            <a:ext cx="2160000" cy="2160000"/>
          </a:xfrm>
          <a:prstGeom prst="rect">
            <a:avLst/>
          </a:prstGeom>
        </p:spPr>
      </p:pic>
      <p:sp>
        <p:nvSpPr>
          <p:cNvPr id="65" name="직사각형 7"/>
          <p:cNvSpPr/>
          <p:nvPr/>
        </p:nvSpPr>
        <p:spPr>
          <a:xfrm>
            <a:off x="4582461" y="359636"/>
            <a:ext cx="3027078" cy="1554278"/>
          </a:xfrm>
          <a:prstGeom prst="rect">
            <a:avLst/>
          </a:prstGeom>
          <a:solidFill>
            <a:srgbClr val="fb8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활기찬 성격으로 새로운 사람과 쉽게 친해진다</a:t>
            </a:r>
            <a:r>
              <a:rPr lang="en-US" altLang="ko-KR" sz="1600"/>
              <a:t>.</a:t>
            </a:r>
            <a:r>
              <a:rPr lang="ko-KR" altLang="en-US" sz="1600"/>
              <a:t> 다른 사람에게 관심 받는 것을 좋아하고 자신의 음악에 대해 이야기할 때 즐거워 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H="1" flipV="1">
            <a:off x="1981200" y="1281953"/>
            <a:ext cx="4114800" cy="2259106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981200" y="3514165"/>
            <a:ext cx="4114800" cy="2348753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059716" y="1308847"/>
            <a:ext cx="4114800" cy="2259106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59716" y="3541059"/>
            <a:ext cx="4114800" cy="2348753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817858" y="2169000"/>
            <a:ext cx="2520000" cy="25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2672" y="246548"/>
            <a:ext cx="3503328" cy="20215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대학생  </a:t>
            </a:r>
            <a:r>
              <a:rPr lang="en-US" altLang="ko-KR">
                <a:latin typeface="나눔스퀘어_ac Bold"/>
                <a:ea typeface="나눔스퀘어_ac Bold"/>
              </a:rPr>
              <a:t>/ </a:t>
            </a:r>
            <a:r>
              <a:rPr lang="ko-KR" altLang="en-US">
                <a:latin typeface="나눔스퀘어_ac Bold"/>
                <a:ea typeface="나눔스퀘어_ac Bold"/>
              </a:rPr>
              <a:t>평소 인디 밴드 음악을 자주 들음 </a:t>
            </a:r>
            <a:r>
              <a:rPr lang="en-US" altLang="ko-KR">
                <a:latin typeface="나눔스퀘어_ac Bold"/>
                <a:ea typeface="나눔스퀘어_ac Bold"/>
              </a:rPr>
              <a:t>/  </a:t>
            </a:r>
            <a:r>
              <a:rPr lang="ko-KR" altLang="en-US">
                <a:latin typeface="나눔스퀘어_ac Bold"/>
                <a:ea typeface="나눔스퀘어_ac Bold"/>
              </a:rPr>
              <a:t>내향적인 성격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/>
              <a:t>21</a:t>
            </a:r>
            <a:r>
              <a:rPr lang="ko-KR" altLang="en-US"/>
              <a:t>세 남성</a:t>
            </a:r>
            <a:r>
              <a:rPr lang="en-US" altLang="ko-KR"/>
              <a:t>,</a:t>
            </a:r>
            <a:r>
              <a:rPr lang="ko-KR" altLang="en-US"/>
              <a:t> 미필</a:t>
            </a:r>
            <a:r>
              <a:rPr lang="en-US" altLang="ko-KR"/>
              <a:t>,</a:t>
            </a:r>
            <a:r>
              <a:rPr lang="ko-KR" altLang="en-US"/>
              <a:t> 애인 있음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2672" y="4695264"/>
            <a:ext cx="3503328" cy="20215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 </a:t>
            </a:r>
            <a:r>
              <a:rPr lang="en-US" altLang="ko-KR">
                <a:latin typeface="나눔스퀘어_ac Bold"/>
                <a:ea typeface="나눔스퀘어_ac Bold"/>
              </a:rPr>
              <a:t>-  </a:t>
            </a:r>
            <a:r>
              <a:rPr lang="ko-KR" altLang="en-US">
                <a:latin typeface="나눔스퀘어_ac Bold"/>
                <a:ea typeface="나눔스퀘어_ac Bold"/>
              </a:rPr>
              <a:t>음악 연주회나 콘서트를 같이 볼 사람이 필요함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자신과 음악 취향이 비슷한 사람과 친구가 되고 싶음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7858" y="4913118"/>
            <a:ext cx="2520000" cy="942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latin typeface="나눔스퀘어_ac ExtraBold"/>
                <a:ea typeface="나눔스퀘어_ac ExtraBold"/>
              </a:rPr>
              <a:t>음악을 즐겨 듣는 배혜주씨</a:t>
            </a:r>
            <a:endParaRPr lang="ko-KR" altLang="en-US" sz="2800">
              <a:latin typeface="나눔스퀘어_ac ExtraBold"/>
              <a:ea typeface="나눔스퀘어_ac ExtraBold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2672" y="246548"/>
            <a:ext cx="3503327" cy="461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Profile</a:t>
            </a:r>
            <a:endParaRPr lang="ko-KR" altLang="en-US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670" y="4668370"/>
            <a:ext cx="3503327" cy="461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Goals</a:t>
            </a:r>
            <a:endParaRPr lang="ko-KR" altLang="en-US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26950" y="240284"/>
            <a:ext cx="3503328" cy="20215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자신과 음악 취향이 비슷한 사람을 찾아주는 앱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자신이 좋아하는 가수의 콘서트 정보를 알려주는 사이트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26950" y="4689000"/>
            <a:ext cx="3503328" cy="20215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marL="285750" indent="-285750" algn="ctr">
              <a:buFontTx/>
              <a:buChar char="-"/>
              <a:defRPr/>
            </a:pPr>
            <a:r>
              <a:rPr lang="ko-KR" altLang="en-US" sz="1700">
                <a:latin typeface="나눔스퀘어_ac Bold"/>
                <a:ea typeface="나눔스퀘어_ac Bold"/>
              </a:rPr>
              <a:t>새로운 사람과 만날 기회가 없음</a:t>
            </a:r>
            <a:endParaRPr lang="ko-KR" altLang="en-US" sz="1700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700">
                <a:latin typeface="나눔스퀘어_ac Bold"/>
                <a:ea typeface="나눔스퀘어_ac Bold"/>
              </a:rPr>
              <a:t>새로운 사람을 만나는게 두려움</a:t>
            </a:r>
            <a:r>
              <a:rPr lang="en-US" altLang="ko-KR" sz="1700">
                <a:latin typeface="나눔스퀘어_ac Bold"/>
                <a:ea typeface="나눔스퀘어_ac Bold"/>
              </a:rPr>
              <a:t> </a:t>
            </a:r>
            <a:endParaRPr lang="en-US" altLang="ko-KR" sz="1700">
              <a:latin typeface="나눔스퀘어_ac Bold"/>
              <a:ea typeface="나눔스퀘어_ac Bold"/>
            </a:endParaRPr>
          </a:p>
          <a:p>
            <a:pPr marL="285750" indent="-285750" algn="ctr">
              <a:buFontTx/>
              <a:buChar char="-"/>
              <a:defRPr/>
            </a:pPr>
            <a:r>
              <a:rPr lang="ko-KR" altLang="en-US" sz="1700">
                <a:latin typeface="나눔스퀘어_ac Bold"/>
                <a:ea typeface="나눔스퀘어_ac Bold"/>
              </a:rPr>
              <a:t>과제 때문에 사람을 만날 시간이 없음</a:t>
            </a:r>
            <a:endParaRPr lang="ko-KR" altLang="en-US" sz="1700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26950" y="240284"/>
            <a:ext cx="3503327" cy="461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Needs</a:t>
            </a:r>
            <a:endParaRPr lang="ko-KR" altLang="en-US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426948" y="4662106"/>
            <a:ext cx="3503327" cy="461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rgbClr val="ff0000"/>
                </a:solidFill>
                <a:latin typeface="나눔스퀘어_ac ExtraBold"/>
                <a:ea typeface="나눔스퀘어_ac ExtraBold"/>
              </a:rPr>
              <a:t>Frustration</a:t>
            </a:r>
            <a:endParaRPr lang="en-US" altLang="ko-KR">
              <a:solidFill>
                <a:srgbClr val="ff0000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15574" y="2349000"/>
            <a:ext cx="2160000" cy="2160000"/>
          </a:xfrm>
          <a:prstGeom prst="rect">
            <a:avLst/>
          </a:prstGeom>
        </p:spPr>
      </p:pic>
      <p:sp>
        <p:nvSpPr>
          <p:cNvPr id="63" name="직사각형 7"/>
          <p:cNvSpPr/>
          <p:nvPr/>
        </p:nvSpPr>
        <p:spPr>
          <a:xfrm>
            <a:off x="4474630" y="282131"/>
            <a:ext cx="3260710" cy="16261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소심한 성격으로 낯가림이 심하고 새로운 사람과 말하기를 어려워하지만 싫어하는 것은 아니다</a:t>
            </a:r>
            <a:r>
              <a:rPr lang="en-US" altLang="ko-KR" sz="1600"/>
              <a:t>.</a:t>
            </a:r>
            <a:r>
              <a:rPr lang="ko-KR" altLang="en-US" sz="1600"/>
              <a:t> 자신이 좋아하는 음악에 대해 이야기할 때 자기도 모르게 말이 많아진다</a:t>
            </a:r>
            <a:r>
              <a:rPr lang="en-US" altLang="ko-KR" sz="1600"/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H="1" flipV="1">
            <a:off x="1981200" y="1281953"/>
            <a:ext cx="4114800" cy="225910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1981200" y="3514165"/>
            <a:ext cx="4114800" cy="2348753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6059716" y="1308847"/>
            <a:ext cx="4114800" cy="225910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59716" y="3541059"/>
            <a:ext cx="4114800" cy="2348753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4817858" y="2169000"/>
            <a:ext cx="2520000" cy="2520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2672" y="246548"/>
            <a:ext cx="3503328" cy="2021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은퇴함 </a:t>
            </a:r>
            <a:r>
              <a:rPr lang="en-US" altLang="ko-KR">
                <a:latin typeface="나눔스퀘어_ac Bold"/>
                <a:ea typeface="나눔스퀘어_ac Bold"/>
              </a:rPr>
              <a:t>/</a:t>
            </a:r>
            <a:r>
              <a:rPr lang="ko-KR" altLang="en-US">
                <a:latin typeface="나눔스퀘어_ac Bold"/>
                <a:ea typeface="나눔스퀘어_ac Bold"/>
              </a:rPr>
              <a:t> 트로트</a:t>
            </a:r>
            <a:r>
              <a:rPr lang="en-US" altLang="ko-KR">
                <a:latin typeface="나눔스퀘어_ac Bold"/>
                <a:ea typeface="나눔스퀘어_ac Bold"/>
              </a:rPr>
              <a:t>,</a:t>
            </a:r>
            <a:r>
              <a:rPr lang="ko-KR" altLang="en-US">
                <a:latin typeface="나눔스퀘어_ac Bold"/>
                <a:ea typeface="나눔스퀘어_ac Bold"/>
              </a:rPr>
              <a:t> 레트로</a:t>
            </a:r>
            <a:r>
              <a:rPr lang="en-US" altLang="ko-KR">
                <a:latin typeface="나눔스퀘어_ac Bold"/>
                <a:ea typeface="나눔스퀘어_ac Bold"/>
              </a:rPr>
              <a:t>,</a:t>
            </a:r>
            <a:r>
              <a:rPr lang="ko-KR" altLang="en-US">
                <a:latin typeface="나눔스퀘어_ac Bold"/>
                <a:ea typeface="나눔스퀘어_ac Bold"/>
              </a:rPr>
              <a:t> 복고 풍 음악을 즐겨 들음 </a:t>
            </a:r>
            <a:r>
              <a:rPr lang="en-US" altLang="ko-KR">
                <a:latin typeface="나눔스퀘어_ac Bold"/>
                <a:ea typeface="나눔스퀘어_ac Bold"/>
              </a:rPr>
              <a:t>/</a:t>
            </a:r>
            <a:r>
              <a:rPr lang="ko-KR" altLang="en-US">
                <a:latin typeface="나눔스퀘어_ac Bold"/>
                <a:ea typeface="나눔스퀘어_ac Bold"/>
              </a:rPr>
              <a:t> 털털한 성격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/>
              <a:t>57</a:t>
            </a:r>
            <a:r>
              <a:rPr lang="ko-KR" altLang="en-US"/>
              <a:t>세 남성</a:t>
            </a:r>
            <a:r>
              <a:rPr lang="en-US" altLang="ko-KR"/>
              <a:t>,</a:t>
            </a:r>
            <a:r>
              <a:rPr lang="ko-KR" altLang="en-US"/>
              <a:t> 결혼함</a:t>
            </a:r>
            <a:r>
              <a:rPr lang="en-US" altLang="ko-KR"/>
              <a:t>,</a:t>
            </a:r>
            <a:r>
              <a:rPr lang="ko-KR" altLang="en-US"/>
              <a:t> 자녀 있음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52672" y="4695264"/>
            <a:ext cx="3503328" cy="2021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자신과 비슷한 나이의 중년들과 추억</a:t>
            </a:r>
            <a:r>
              <a:rPr lang="en-US" altLang="ko-KR">
                <a:latin typeface="나눔스퀘어_ac Bold"/>
                <a:ea typeface="나눔스퀘어_ac Bold"/>
              </a:rPr>
              <a:t>(</a:t>
            </a:r>
            <a:r>
              <a:rPr lang="ko-KR" altLang="en-US">
                <a:latin typeface="나눔스퀘어_ac Bold"/>
                <a:ea typeface="나눔스퀘어_ac Bold"/>
              </a:rPr>
              <a:t>음악</a:t>
            </a:r>
            <a:r>
              <a:rPr lang="en-US" altLang="ko-KR">
                <a:latin typeface="나눔스퀘어_ac Bold"/>
                <a:ea typeface="나눔스퀘어_ac Bold"/>
              </a:rPr>
              <a:t>)</a:t>
            </a:r>
            <a:r>
              <a:rPr lang="ko-KR" altLang="en-US">
                <a:latin typeface="나눔스퀘어_ac Bold"/>
                <a:ea typeface="나눔스퀘어_ac Bold"/>
              </a:rPr>
              <a:t>을 공유하고 싶음</a:t>
            </a: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 </a:t>
            </a:r>
            <a:r>
              <a:rPr lang="ko-KR" altLang="en-US">
                <a:latin typeface="나눔스퀘어_ac Bold"/>
                <a:ea typeface="나눔스퀘어_ac Bold"/>
              </a:rPr>
              <a:t>오래 들어왔던 트로트에 대한 지식을 뽐내고 싶음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17858" y="4913118"/>
            <a:ext cx="2520000" cy="1371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>
                <a:latin typeface="나눔스퀘어_ac ExtraBold"/>
                <a:ea typeface="나눔스퀘어_ac ExtraBold"/>
              </a:rPr>
              <a:t>트로트 음악을 자주 듣는 봉문식씨</a:t>
            </a:r>
            <a:endParaRPr lang="ko-KR" altLang="en-US" sz="2800">
              <a:latin typeface="나눔스퀘어_ac ExtraBold"/>
              <a:ea typeface="나눔스퀘어_ac ExtraBold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2672" y="246548"/>
            <a:ext cx="3503327" cy="461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  <a:latin typeface="나눔스퀘어_ac ExtraBold"/>
                <a:ea typeface="나눔스퀘어_ac ExtraBold"/>
              </a:rPr>
              <a:t>Profile</a:t>
            </a:r>
            <a:endParaRPr lang="en-US" altLang="ko-KR">
              <a:solidFill>
                <a:schemeClr val="accent2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2670" y="4668370"/>
            <a:ext cx="3503327" cy="461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  <a:latin typeface="나눔스퀘어_ac ExtraBold"/>
                <a:ea typeface="나눔스퀘어_ac ExtraBold"/>
              </a:rPr>
              <a:t>Goals</a:t>
            </a:r>
            <a:endParaRPr lang="en-US" altLang="ko-KR">
              <a:solidFill>
                <a:schemeClr val="accent2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426950" y="240284"/>
            <a:ext cx="3503328" cy="2021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>
                <a:latin typeface="나눔스퀘어_ac Bold"/>
                <a:ea typeface="나눔스퀘어_ac Bold"/>
              </a:rPr>
              <a:t> </a:t>
            </a: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단순한 </a:t>
            </a:r>
            <a:r>
              <a:rPr lang="en-US" altLang="ko-KR">
                <a:latin typeface="나눔스퀘어_ac Bold"/>
                <a:ea typeface="나눔스퀘어_ac Bold"/>
              </a:rPr>
              <a:t>UI</a:t>
            </a:r>
            <a:r>
              <a:rPr lang="ko-KR" altLang="en-US">
                <a:latin typeface="나눔스퀘어_ac Bold"/>
                <a:ea typeface="나눔스퀘어_ac Bold"/>
              </a:rPr>
              <a:t>의 커뮤니티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0" indent="0" algn="ctr">
              <a:buFontTx/>
              <a:buNone/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비슷한 음악 취향의 사람들과 소통할 수 있는 커뮤니티</a:t>
            </a:r>
            <a:endParaRPr lang="ko-KR" altLang="en-US">
              <a:latin typeface="나눔스퀘어_ac Bold"/>
              <a:ea typeface="나눔스퀘어_ac Bold"/>
            </a:endParaRPr>
          </a:p>
          <a:p>
            <a:pPr marL="0" indent="0" algn="ctr">
              <a:buFontTx/>
              <a:buNone/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옛날 노래도 추천해주는 시스템</a:t>
            </a: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8426950" y="4689000"/>
            <a:ext cx="3503328" cy="20215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복잡한 </a:t>
            </a:r>
            <a:r>
              <a:rPr lang="en-US" altLang="ko-KR">
                <a:latin typeface="나눔스퀘어_ac Bold"/>
                <a:ea typeface="나눔스퀘어_ac Bold"/>
              </a:rPr>
              <a:t>UI</a:t>
            </a:r>
            <a:r>
              <a:rPr lang="ko-KR" altLang="en-US">
                <a:latin typeface="나눔스퀘어_ac Bold"/>
                <a:ea typeface="나눔스퀘어_ac Bold"/>
              </a:rPr>
              <a:t>를 가진 커뮤니티를 사용하기 어렵다</a:t>
            </a:r>
            <a:r>
              <a:rPr lang="en-US" altLang="ko-KR">
                <a:latin typeface="나눔스퀘어_ac Bold"/>
                <a:ea typeface="나눔스퀘어_ac Bold"/>
              </a:rPr>
              <a:t>.</a:t>
            </a:r>
            <a:endParaRPr lang="en-US" altLang="ko-KR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>
                <a:latin typeface="나눔스퀘어_ac Bold"/>
                <a:ea typeface="나눔스퀘어_ac Bold"/>
              </a:rPr>
              <a:t>-</a:t>
            </a:r>
            <a:r>
              <a:rPr lang="ko-KR" altLang="en-US">
                <a:latin typeface="나눔스퀘어_ac Bold"/>
                <a:ea typeface="나눔스퀘어_ac Bold"/>
              </a:rPr>
              <a:t> 새로운 사람과 만날 기회가 적다</a:t>
            </a:r>
            <a:r>
              <a:rPr lang="en-US" altLang="ko-KR">
                <a:latin typeface="나눔스퀘어_ac Bold"/>
                <a:ea typeface="나눔스퀘어_ac Bold"/>
              </a:rPr>
              <a:t>.</a:t>
            </a:r>
            <a:endParaRPr lang="en-US" altLang="ko-KR">
              <a:latin typeface="나눔스퀘어_ac Bold"/>
              <a:ea typeface="나눔스퀘어_ac Bold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426950" y="240284"/>
            <a:ext cx="3503327" cy="461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  <a:latin typeface="나눔스퀘어_ac ExtraBold"/>
                <a:ea typeface="나눔스퀘어_ac ExtraBold"/>
              </a:rPr>
              <a:t>Needs</a:t>
            </a:r>
            <a:endParaRPr lang="en-US" altLang="ko-KR">
              <a:solidFill>
                <a:schemeClr val="accent2"/>
              </a:solidFill>
              <a:latin typeface="나눔스퀘어_ac ExtraBold"/>
              <a:ea typeface="나눔스퀘어_ac ExtraBold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8426948" y="4662106"/>
            <a:ext cx="3503327" cy="461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accent2"/>
                </a:solidFill>
                <a:latin typeface="나눔스퀘어_ac ExtraBold"/>
                <a:ea typeface="나눔스퀘어_ac ExtraBold"/>
              </a:rPr>
              <a:t>Frustration</a:t>
            </a:r>
            <a:endParaRPr lang="en-US" altLang="ko-KR">
              <a:solidFill>
                <a:schemeClr val="accent2"/>
              </a:solidFill>
              <a:latin typeface="나눔스퀘어_ac ExtraBold"/>
              <a:ea typeface="나눔스퀘어_ac 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75738" y="2376107"/>
            <a:ext cx="2160000" cy="2160000"/>
          </a:xfrm>
          <a:prstGeom prst="rect">
            <a:avLst/>
          </a:prstGeom>
        </p:spPr>
      </p:pic>
      <p:sp>
        <p:nvSpPr>
          <p:cNvPr id="1032" name="직사각형 7"/>
          <p:cNvSpPr/>
          <p:nvPr/>
        </p:nvSpPr>
        <p:spPr>
          <a:xfrm>
            <a:off x="4631883" y="488290"/>
            <a:ext cx="2928233" cy="134760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600"/>
              <a:t>털털한 성격으로 자기 주장이 강하고 고집이 있다</a:t>
            </a:r>
            <a:r>
              <a:rPr lang="en-US" altLang="ko-KR" sz="1600"/>
              <a:t>.</a:t>
            </a:r>
            <a:r>
              <a:rPr lang="ko-KR" altLang="en-US" sz="1600"/>
              <a:t> 자신의 생각에 공감하는 말을 듣거나 글을 보는 것을 즐거워 한다</a:t>
            </a:r>
            <a:r>
              <a:rPr lang="en-US" altLang="ko-KR" sz="1600"/>
              <a:t>.</a:t>
            </a:r>
            <a:endParaRPr lang="en-US" altLang="ko-KR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와이드스크린</ep:PresentationFormat>
  <ep:Paragraphs>48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DX하늘구름</vt:lpstr>
      <vt:lpstr>슬라이드 2</vt:lpstr>
      <vt:lpstr>슬라이드 3</vt:lpstr>
      <vt:lpstr>슬라이드 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2021-11-01T00:56:53.000</dcterms:created>
  <dc:creator>송 인서</dc:creator>
  <cp:lastModifiedBy>gunfe</cp:lastModifiedBy>
  <dcterms:modified xsi:type="dcterms:W3CDTF">2021-11-08T03:06:34.824</dcterms:modified>
  <cp:revision>61</cp:revision>
  <dc:title>페르소나 제작 발표</dc:title>
  <cp:version>1000.0000.01</cp:version>
</cp:coreProperties>
</file>