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18"/>
  </p:notesMasterIdLst>
  <p:sldIdLst>
    <p:sldId id="256" r:id="rId2"/>
    <p:sldId id="257" r:id="rId3"/>
    <p:sldId id="263" r:id="rId4"/>
    <p:sldId id="259" r:id="rId5"/>
    <p:sldId id="261" r:id="rId6"/>
    <p:sldId id="262" r:id="rId7"/>
    <p:sldId id="264" r:id="rId8"/>
    <p:sldId id="268" r:id="rId9"/>
    <p:sldId id="272" r:id="rId10"/>
    <p:sldId id="273" r:id="rId11"/>
    <p:sldId id="277" r:id="rId12"/>
    <p:sldId id="274" r:id="rId13"/>
    <p:sldId id="275" r:id="rId14"/>
    <p:sldId id="267" r:id="rId15"/>
    <p:sldId id="270" r:id="rId16"/>
    <p:sldId id="26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2579"/>
    <p:restoredTop sz="90000"/>
  </p:normalViewPr>
  <p:slideViewPr>
    <p:cSldViewPr snapToObjects="1">
      <p:cViewPr varScale="1">
        <p:scale>
          <a:sx n="78" d="100"/>
          <a:sy n="78" d="100"/>
        </p:scale>
        <p:origin x="826" y="67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164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목적 </a:t>
            </a:r>
            <a:r>
              <a:rPr lang="en-US" altLang="ko-KR"/>
              <a:t>-&gt;</a:t>
            </a:r>
            <a:r>
              <a:rPr lang="ko-KR" altLang="en-US"/>
              <a:t> 이론 </a:t>
            </a:r>
            <a:r>
              <a:rPr lang="en-US" altLang="ko-KR"/>
              <a:t>-&gt;</a:t>
            </a:r>
            <a:r>
              <a:rPr lang="ko-KR" altLang="en-US"/>
              <a:t> 방법 </a:t>
            </a:r>
            <a:r>
              <a:rPr lang="en-US" altLang="ko-KR"/>
              <a:t>-&gt;</a:t>
            </a:r>
            <a:r>
              <a:rPr lang="ko-KR" altLang="en-US"/>
              <a:t> 결과 </a:t>
            </a:r>
            <a:r>
              <a:rPr lang="en-US" altLang="ko-KR"/>
              <a:t>-&gt;</a:t>
            </a:r>
            <a:r>
              <a:rPr lang="ko-KR" altLang="en-US"/>
              <a:t> 분석 </a:t>
            </a:r>
            <a:r>
              <a:rPr lang="en-US" altLang="ko-KR"/>
              <a:t>-&gt;</a:t>
            </a:r>
            <a:r>
              <a:rPr lang="ko-KR" altLang="en-US"/>
              <a:t> 예시 </a:t>
            </a:r>
            <a:r>
              <a:rPr lang="en-US" altLang="ko-KR"/>
              <a:t>-&gt;</a:t>
            </a:r>
            <a:r>
              <a:rPr lang="ko-KR" altLang="en-US"/>
              <a:t> 요약 </a:t>
            </a:r>
            <a:r>
              <a:rPr lang="en-US" altLang="ko-KR"/>
              <a:t>-&gt;</a:t>
            </a:r>
            <a:r>
              <a:rPr lang="ko-KR" altLang="en-US"/>
              <a:t> 역할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0711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255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0925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859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2912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870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2022-12-17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dAKNCL2nyI?feature=oembed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941189"/>
            <a:ext cx="12192000" cy="1916811"/>
          </a:xfrm>
          <a:prstGeom prst="rect">
            <a:avLst/>
          </a:prstGeom>
          <a:solidFill>
            <a:srgbClr val="6182D6"/>
          </a:solidFill>
          <a:ln>
            <a:solidFill>
              <a:srgbClr val="6182D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881253"/>
            <a:ext cx="6477781" cy="3051810"/>
          </a:xfrm>
          <a:ln>
            <a:noFill/>
          </a:ln>
        </p:spPr>
        <p:txBody>
          <a:bodyPr/>
          <a:lstStyle/>
          <a:p>
            <a:pPr>
              <a:defRPr/>
            </a:pPr>
            <a:r>
              <a:rPr lang="en-US" altLang="ko-KR" sz="6000" b="1" dirty="0">
                <a:ln w="1905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1"/>
                </a:solidFill>
              </a:rPr>
              <a:t>TINY</a:t>
            </a:r>
            <a:r>
              <a:rPr lang="ko-KR" altLang="en-US" sz="6000" b="1" dirty="0">
                <a:ln w="1905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1"/>
                </a:solidFill>
              </a:rPr>
              <a:t> </a:t>
            </a:r>
            <a:r>
              <a:rPr lang="en-US" altLang="ko-KR" sz="6000" b="1" dirty="0">
                <a:ln w="1905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1"/>
                </a:solidFill>
              </a:rPr>
              <a:t>DEFENCE</a:t>
            </a:r>
            <a:endParaRPr lang="ko-KR" altLang="en-US" sz="6000" b="1" dirty="0">
              <a:ln w="19050" cap="flat" cmpd="sng" algn="ctr">
                <a:solidFill>
                  <a:schemeClr val="accent1">
                    <a:shade val="20000"/>
                  </a:schemeClr>
                </a:solidFill>
                <a:prstDash val="solid"/>
                <a:round/>
              </a:ln>
              <a:solidFill>
                <a:schemeClr val="accent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1" y="4941189"/>
            <a:ext cx="8534399" cy="175260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4400" b="1" dirty="0">
                <a:solidFill>
                  <a:schemeClr val="lt1"/>
                </a:solidFill>
              </a:rPr>
              <a:t>소프트웨어융합학과</a:t>
            </a:r>
            <a:endParaRPr lang="en-US" altLang="ko-KR" sz="4400" b="1" dirty="0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 sz="4400" b="1" dirty="0">
                <a:solidFill>
                  <a:schemeClr val="lt1"/>
                </a:solidFill>
              </a:rPr>
              <a:t>2021105707</a:t>
            </a:r>
          </a:p>
          <a:p>
            <a:pPr>
              <a:defRPr/>
            </a:pPr>
            <a:r>
              <a:rPr lang="ko-KR" altLang="en-US" sz="4400" b="1" dirty="0" err="1">
                <a:solidFill>
                  <a:schemeClr val="lt1"/>
                </a:solidFill>
              </a:rPr>
              <a:t>안병하</a:t>
            </a:r>
            <a:endParaRPr lang="ko-KR" altLang="en-US" sz="44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712702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381369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9298" y="1124712"/>
            <a:ext cx="648081" cy="390715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03338" y="607647"/>
            <a:ext cx="1512189" cy="1424844"/>
          </a:xfrm>
          <a:prstGeom prst="ellipse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600" b="1" dirty="0">
                <a:ln w="9525">
                  <a:solidFill>
                    <a:srgbClr val="000000"/>
                  </a:solidFill>
                </a:ln>
              </a:rPr>
              <a:t>03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8CFC4-9361-EE67-8811-C6A0FB944B15}"/>
              </a:ext>
            </a:extLst>
          </p:cNvPr>
          <p:cNvSpPr txBox="1"/>
          <p:nvPr/>
        </p:nvSpPr>
        <p:spPr>
          <a:xfrm>
            <a:off x="2639567" y="1033804"/>
            <a:ext cx="7431842" cy="576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ko-KR" altLang="en-US" sz="2800" dirty="0">
                <a:solidFill>
                  <a:srgbClr val="2D3B45"/>
                </a:solidFill>
                <a:latin typeface="Lato Extended"/>
              </a:rPr>
              <a:t>아군 캐릭터와 적 캐릭터 </a:t>
            </a:r>
            <a:r>
              <a:rPr lang="en-US" altLang="ko-KR" sz="2800" b="0" i="0" dirty="0">
                <a:solidFill>
                  <a:srgbClr val="2D3B45"/>
                </a:solidFill>
                <a:effectLst/>
                <a:latin typeface="Lato Extended"/>
              </a:rPr>
              <a:t>(NPC)</a:t>
            </a:r>
            <a:endParaRPr lang="en-US" altLang="ko-KR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5265B4-7FAA-00B9-9285-F3A795399F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18" t="17450" r="7474" b="24800"/>
          <a:stretch/>
        </p:blipFill>
        <p:spPr>
          <a:xfrm>
            <a:off x="1127379" y="2168825"/>
            <a:ext cx="9937380" cy="3960550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F0985340-AE54-7573-E80F-6359DD95EC73}"/>
              </a:ext>
            </a:extLst>
          </p:cNvPr>
          <p:cNvSpPr/>
          <p:nvPr/>
        </p:nvSpPr>
        <p:spPr>
          <a:xfrm>
            <a:off x="3004831" y="3861060"/>
            <a:ext cx="561159" cy="576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7EC6F57-B9D3-3E8B-15C0-09344AC1FC0D}"/>
              </a:ext>
            </a:extLst>
          </p:cNvPr>
          <p:cNvSpPr/>
          <p:nvPr/>
        </p:nvSpPr>
        <p:spPr>
          <a:xfrm>
            <a:off x="8256300" y="3853126"/>
            <a:ext cx="561159" cy="576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32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1996E4C-71C9-4E98-1E0A-EA8283643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410" y="2276840"/>
            <a:ext cx="8829675" cy="35718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712702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381369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9298" y="1124712"/>
            <a:ext cx="648081" cy="390715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03338" y="607647"/>
            <a:ext cx="1512189" cy="1424844"/>
          </a:xfrm>
          <a:prstGeom prst="ellipse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600" b="1" dirty="0">
                <a:ln w="9525">
                  <a:solidFill>
                    <a:srgbClr val="000000"/>
                  </a:solidFill>
                </a:ln>
              </a:rPr>
              <a:t>03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8CFC4-9361-EE67-8811-C6A0FB944B15}"/>
              </a:ext>
            </a:extLst>
          </p:cNvPr>
          <p:cNvSpPr txBox="1"/>
          <p:nvPr/>
        </p:nvSpPr>
        <p:spPr>
          <a:xfrm>
            <a:off x="2639567" y="1033804"/>
            <a:ext cx="7431842" cy="576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ko-KR" altLang="en-US" sz="2800" dirty="0">
                <a:solidFill>
                  <a:srgbClr val="2D3B45"/>
                </a:solidFill>
                <a:latin typeface="Lato Extended"/>
              </a:rPr>
              <a:t>아군 캐릭터와 적 캐릭터 </a:t>
            </a:r>
            <a:r>
              <a:rPr lang="en-US" altLang="ko-KR" sz="2800" b="0" i="0" dirty="0">
                <a:solidFill>
                  <a:srgbClr val="2D3B45"/>
                </a:solidFill>
                <a:effectLst/>
                <a:latin typeface="Lato Extended"/>
              </a:rPr>
              <a:t>(NPC)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2565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712702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381369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9298" y="1124712"/>
            <a:ext cx="648081" cy="390715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03338" y="607647"/>
            <a:ext cx="1512189" cy="1424844"/>
          </a:xfrm>
          <a:prstGeom prst="ellipse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600" b="1" dirty="0">
                <a:ln w="9525">
                  <a:solidFill>
                    <a:srgbClr val="000000"/>
                  </a:solidFill>
                </a:ln>
              </a:rPr>
              <a:t>03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8CFC4-9361-EE67-8811-C6A0FB944B15}"/>
              </a:ext>
            </a:extLst>
          </p:cNvPr>
          <p:cNvSpPr txBox="1"/>
          <p:nvPr/>
        </p:nvSpPr>
        <p:spPr>
          <a:xfrm>
            <a:off x="2639567" y="1033804"/>
            <a:ext cx="7431842" cy="576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ko-KR" altLang="en-US" sz="2800" dirty="0"/>
              <a:t>충돌 감지 및 반응</a:t>
            </a:r>
            <a:endParaRPr lang="en-US" altLang="ko-KR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0654007-EBEA-1FAE-B862-95088E9ED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18" t="18499" r="8065" b="23750"/>
          <a:stretch/>
        </p:blipFill>
        <p:spPr>
          <a:xfrm>
            <a:off x="1127379" y="2132820"/>
            <a:ext cx="9865370" cy="3960550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EDECAFCF-5CBD-AB7D-0C70-E8803F8A9AFE}"/>
              </a:ext>
            </a:extLst>
          </p:cNvPr>
          <p:cNvSpPr/>
          <p:nvPr/>
        </p:nvSpPr>
        <p:spPr>
          <a:xfrm>
            <a:off x="5159870" y="3753045"/>
            <a:ext cx="1512210" cy="720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72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712702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381369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9298" y="1124712"/>
            <a:ext cx="648081" cy="390715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03338" y="607647"/>
            <a:ext cx="1512189" cy="1424844"/>
          </a:xfrm>
          <a:prstGeom prst="ellipse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600" b="1" dirty="0">
                <a:ln w="9525">
                  <a:solidFill>
                    <a:srgbClr val="000000"/>
                  </a:solidFill>
                </a:ln>
              </a:rPr>
              <a:t>03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8CFC4-9361-EE67-8811-C6A0FB944B15}"/>
              </a:ext>
            </a:extLst>
          </p:cNvPr>
          <p:cNvSpPr txBox="1"/>
          <p:nvPr/>
        </p:nvSpPr>
        <p:spPr>
          <a:xfrm>
            <a:off x="2639567" y="1033804"/>
            <a:ext cx="7431842" cy="572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ko-KR" altLang="en-US" sz="2800" dirty="0"/>
              <a:t>난이도 </a:t>
            </a:r>
            <a:r>
              <a:rPr lang="en-US" altLang="ko-KR" sz="2800" dirty="0"/>
              <a:t>(Level)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F404F80-E3F7-185F-2F4B-24702FD168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12" t="16400" r="10943" b="25849"/>
          <a:stretch/>
        </p:blipFill>
        <p:spPr>
          <a:xfrm>
            <a:off x="6264250" y="2719148"/>
            <a:ext cx="5263336" cy="224536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87C3CA1-C26F-E2EB-1386-7EF37F92AE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58" t="16400" r="9397" b="27404"/>
          <a:stretch/>
        </p:blipFill>
        <p:spPr>
          <a:xfrm>
            <a:off x="661681" y="2719148"/>
            <a:ext cx="5527902" cy="22650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46B87D-BD39-6903-C312-76BD4569D6DD}"/>
              </a:ext>
            </a:extLst>
          </p:cNvPr>
          <p:cNvSpPr txBox="1"/>
          <p:nvPr/>
        </p:nvSpPr>
        <p:spPr>
          <a:xfrm>
            <a:off x="8598321" y="234885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Hard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EE8209-7E40-4D69-FE31-B9C523E2C3D8}"/>
              </a:ext>
            </a:extLst>
          </p:cNvPr>
          <p:cNvSpPr txBox="1"/>
          <p:nvPr/>
        </p:nvSpPr>
        <p:spPr>
          <a:xfrm>
            <a:off x="3072811" y="233400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Easy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74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712702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-7264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381369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911351" y="2852928"/>
            <a:ext cx="1152144" cy="1152144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400" b="1" dirty="0">
                <a:cs typeface="함초롬돋움"/>
              </a:rPr>
              <a:t>4</a:t>
            </a:r>
          </a:p>
        </p:txBody>
      </p:sp>
      <p:sp>
        <p:nvSpPr>
          <p:cNvPr id="12" name="제목 1"/>
          <p:cNvSpPr/>
          <p:nvPr/>
        </p:nvSpPr>
        <p:spPr>
          <a:xfrm>
            <a:off x="2279470" y="2662415"/>
            <a:ext cx="7417030" cy="15259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6000" b="1" dirty="0">
                <a:solidFill>
                  <a:srgbClr val="3A3C84"/>
                </a:solidFill>
              </a:rPr>
              <a:t>시연 동영상</a:t>
            </a:r>
            <a:endParaRPr kumimoji="0" lang="ko-KR" altLang="en-US" sz="6000" b="1" i="0" u="none" strike="noStrike" kern="1200" cap="none" spc="0" normalizeH="0" baseline="0" dirty="0">
              <a:ln w="19050" cap="flat" cmpd="sng" algn="ctr">
                <a:solidFill>
                  <a:schemeClr val="accent1">
                    <a:shade val="20000"/>
                  </a:schemeClr>
                </a:solidFill>
                <a:prstDash val="solid"/>
                <a:round/>
              </a:ln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8072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온라인 미디어 2" title="게임프로그래밍입문 TinyDefence">
            <a:hlinkClick r:id="" action="ppaction://media"/>
            <a:extLst>
              <a:ext uri="{FF2B5EF4-FFF2-40B4-BE49-F238E27FC236}">
                <a16:creationId xmlns:a16="http://schemas.microsoft.com/office/drawing/2014/main" id="{851C1574-38A7-32C2-844C-342622E0384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70567" y="476631"/>
            <a:ext cx="10450865" cy="590473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712702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381369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40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712702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381369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9298" y="1124712"/>
            <a:ext cx="648081" cy="390715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03338" y="607647"/>
            <a:ext cx="1512189" cy="1424844"/>
          </a:xfrm>
          <a:prstGeom prst="ellipse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600" b="1" dirty="0">
                <a:ln w="9525">
                  <a:solidFill>
                    <a:srgbClr val="000000"/>
                  </a:solidFill>
                </a:ln>
              </a:rPr>
              <a:t>04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9720" y="2717811"/>
            <a:ext cx="4248590" cy="1121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ko-KR" altLang="en-US" sz="6000" dirty="0"/>
              <a:t>감사합니다</a:t>
            </a:r>
            <a:r>
              <a:rPr lang="en-US" altLang="ko-KR" sz="6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001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712702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381369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제목 1"/>
          <p:cNvSpPr/>
          <p:nvPr/>
        </p:nvSpPr>
        <p:spPr>
          <a:xfrm>
            <a:off x="479298" y="476632"/>
            <a:ext cx="2232232" cy="121029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6000" b="1" i="0" u="none" strike="noStrike" kern="1200" cap="none" spc="0" normalizeH="0" baseline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차례</a:t>
            </a:r>
          </a:p>
        </p:txBody>
      </p:sp>
      <p:sp>
        <p:nvSpPr>
          <p:cNvPr id="12" name="타원 11"/>
          <p:cNvSpPr/>
          <p:nvPr/>
        </p:nvSpPr>
        <p:spPr>
          <a:xfrm>
            <a:off x="2927574" y="980660"/>
            <a:ext cx="792099" cy="792099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b="1">
                <a:cs typeface="함초롬돋움"/>
              </a:rPr>
              <a:t>01</a:t>
            </a:r>
          </a:p>
        </p:txBody>
      </p:sp>
      <p:sp>
        <p:nvSpPr>
          <p:cNvPr id="16" name="타원 15"/>
          <p:cNvSpPr/>
          <p:nvPr/>
        </p:nvSpPr>
        <p:spPr>
          <a:xfrm>
            <a:off x="2927574" y="2407124"/>
            <a:ext cx="792099" cy="792099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b="1">
                <a:cs typeface="함초롬돋움"/>
              </a:rPr>
              <a:t>02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35700" y="1121297"/>
            <a:ext cx="53286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 dirty="0">
                <a:solidFill>
                  <a:srgbClr val="3A3C84"/>
                </a:solidFill>
              </a:rPr>
              <a:t>- </a:t>
            </a:r>
            <a:r>
              <a:rPr lang="ko-KR" altLang="en-US" sz="2800" b="1" dirty="0">
                <a:solidFill>
                  <a:srgbClr val="3A3C84"/>
                </a:solidFill>
              </a:rPr>
              <a:t>게임 기획 동기</a:t>
            </a:r>
            <a:endParaRPr lang="en-US" altLang="ko-KR" sz="2800" b="1" dirty="0">
              <a:solidFill>
                <a:srgbClr val="3A3C84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35700" y="2544213"/>
            <a:ext cx="53286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 dirty="0">
                <a:solidFill>
                  <a:srgbClr val="3A3C84"/>
                </a:solidFill>
              </a:rPr>
              <a:t>- </a:t>
            </a:r>
            <a:r>
              <a:rPr lang="ko-KR" altLang="en-US" sz="2800" b="1" dirty="0">
                <a:solidFill>
                  <a:srgbClr val="3A3C84"/>
                </a:solidFill>
              </a:rPr>
              <a:t>최종 게임 동작 </a:t>
            </a:r>
            <a:r>
              <a:rPr lang="en-US" altLang="ko-KR" sz="2800" b="1" dirty="0">
                <a:solidFill>
                  <a:srgbClr val="3A3C84"/>
                </a:solidFill>
              </a:rPr>
              <a:t>(</a:t>
            </a:r>
            <a:r>
              <a:rPr lang="ko-KR" altLang="en-US" sz="2800" b="1" dirty="0">
                <a:solidFill>
                  <a:srgbClr val="3A3C84"/>
                </a:solidFill>
              </a:rPr>
              <a:t>계획</a:t>
            </a:r>
            <a:r>
              <a:rPr lang="en-US" altLang="ko-KR" sz="2800" b="1" dirty="0">
                <a:solidFill>
                  <a:srgbClr val="3A3C84"/>
                </a:solidFill>
              </a:rPr>
              <a:t>)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DAF0203-F04B-02CD-1E12-833DE3948A52}"/>
              </a:ext>
            </a:extLst>
          </p:cNvPr>
          <p:cNvSpPr/>
          <p:nvPr/>
        </p:nvSpPr>
        <p:spPr>
          <a:xfrm>
            <a:off x="2927560" y="3835541"/>
            <a:ext cx="792099" cy="792099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b="1" dirty="0">
                <a:cs typeface="함초롬돋움"/>
              </a:rPr>
              <a:t>03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5EEF12C-DE84-C968-2A8D-28453E63768F}"/>
              </a:ext>
            </a:extLst>
          </p:cNvPr>
          <p:cNvSpPr/>
          <p:nvPr/>
        </p:nvSpPr>
        <p:spPr>
          <a:xfrm>
            <a:off x="2927560" y="5262005"/>
            <a:ext cx="792099" cy="792099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b="1" dirty="0">
                <a:cs typeface="함초롬돋움"/>
              </a:rPr>
              <a:t>04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02009-EA92-0CE5-FF2B-C4C72783CB9F}"/>
              </a:ext>
            </a:extLst>
          </p:cNvPr>
          <p:cNvSpPr txBox="1"/>
          <p:nvPr/>
        </p:nvSpPr>
        <p:spPr>
          <a:xfrm>
            <a:off x="3935686" y="3976178"/>
            <a:ext cx="53286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 dirty="0">
                <a:solidFill>
                  <a:srgbClr val="3A3C84"/>
                </a:solidFill>
              </a:rPr>
              <a:t>- </a:t>
            </a:r>
            <a:r>
              <a:rPr lang="ko-KR" altLang="en-US" sz="2800" b="1" dirty="0">
                <a:solidFill>
                  <a:srgbClr val="3A3C84"/>
                </a:solidFill>
              </a:rPr>
              <a:t>최종 게임 동작 </a:t>
            </a:r>
            <a:r>
              <a:rPr lang="en-US" altLang="ko-KR" sz="2800" b="1" dirty="0">
                <a:solidFill>
                  <a:srgbClr val="3A3C84"/>
                </a:solidFill>
              </a:rPr>
              <a:t>(</a:t>
            </a:r>
            <a:r>
              <a:rPr lang="ko-KR" altLang="en-US" sz="2800" b="1" dirty="0">
                <a:solidFill>
                  <a:srgbClr val="3A3C84"/>
                </a:solidFill>
              </a:rPr>
              <a:t>완성</a:t>
            </a:r>
            <a:r>
              <a:rPr lang="en-US" altLang="ko-KR" sz="2800" b="1" dirty="0">
                <a:solidFill>
                  <a:srgbClr val="3A3C84"/>
                </a:solidFill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B79F9D-B5E5-A29C-223E-19AA57570EFA}"/>
              </a:ext>
            </a:extLst>
          </p:cNvPr>
          <p:cNvSpPr txBox="1"/>
          <p:nvPr/>
        </p:nvSpPr>
        <p:spPr>
          <a:xfrm>
            <a:off x="3935686" y="5399094"/>
            <a:ext cx="53286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 dirty="0">
                <a:solidFill>
                  <a:srgbClr val="3A3C84"/>
                </a:solidFill>
              </a:rPr>
              <a:t>- </a:t>
            </a:r>
            <a:r>
              <a:rPr lang="ko-KR" altLang="en-US" sz="2800" b="1" dirty="0">
                <a:solidFill>
                  <a:srgbClr val="3A3C84"/>
                </a:solidFill>
              </a:rPr>
              <a:t>시연동영상</a:t>
            </a:r>
            <a:endParaRPr lang="en-US" altLang="ko-KR" sz="2800" b="1" dirty="0">
              <a:solidFill>
                <a:srgbClr val="3A3C8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712702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-7264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381369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911351" y="2852928"/>
            <a:ext cx="1152144" cy="1152144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400" b="1" dirty="0">
                <a:cs typeface="함초롬돋움"/>
              </a:rPr>
              <a:t>1</a:t>
            </a:r>
          </a:p>
        </p:txBody>
      </p:sp>
      <p:sp>
        <p:nvSpPr>
          <p:cNvPr id="12" name="제목 1"/>
          <p:cNvSpPr/>
          <p:nvPr/>
        </p:nvSpPr>
        <p:spPr>
          <a:xfrm>
            <a:off x="2207460" y="2662415"/>
            <a:ext cx="7417030" cy="15259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6000" b="1" dirty="0">
                <a:solidFill>
                  <a:srgbClr val="3A3C84"/>
                </a:solidFill>
              </a:rPr>
              <a:t>게임 기획 동기</a:t>
            </a:r>
            <a:endParaRPr kumimoji="0" lang="ko-KR" altLang="en-US" sz="6000" b="1" i="0" u="none" strike="noStrike" kern="1200" cap="none" spc="0" normalizeH="0" baseline="0" dirty="0">
              <a:ln w="19050" cap="flat" cmpd="sng" algn="ctr">
                <a:solidFill>
                  <a:schemeClr val="accent1">
                    <a:shade val="20000"/>
                  </a:schemeClr>
                </a:solidFill>
                <a:prstDash val="solid"/>
                <a:round/>
              </a:ln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1401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712702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381369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9298" y="1124712"/>
            <a:ext cx="648081" cy="390715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03338" y="607647"/>
            <a:ext cx="1512189" cy="1424844"/>
          </a:xfrm>
          <a:prstGeom prst="ellipse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600" b="1" dirty="0">
                <a:ln w="9525">
                  <a:solidFill>
                    <a:srgbClr val="000000"/>
                  </a:solidFill>
                </a:ln>
              </a:rPr>
              <a:t>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91923" y="1732310"/>
            <a:ext cx="7308913" cy="1649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ko-KR" altLang="en-US" sz="2800" dirty="0"/>
              <a:t>모바일 디펜스 게임을 하다가 </a:t>
            </a:r>
            <a:r>
              <a:rPr lang="en-US" altLang="ko-KR" sz="2800" dirty="0"/>
              <a:t>2D </a:t>
            </a:r>
            <a:r>
              <a:rPr lang="ko-KR" altLang="en-US" sz="2800" dirty="0"/>
              <a:t>디펜스 게임을 직접 만들어보고 싶다고 생각하였음</a:t>
            </a:r>
            <a:r>
              <a:rPr lang="en-US" altLang="ko-KR" sz="2800" dirty="0"/>
              <a:t>.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2800" dirty="0"/>
              <a:t>(+ </a:t>
            </a:r>
            <a:r>
              <a:rPr lang="ko-KR" altLang="en-US" sz="2800" dirty="0"/>
              <a:t>액션 게임 요소 추가</a:t>
            </a:r>
            <a:r>
              <a:rPr lang="en-US" altLang="ko-KR" sz="2800" dirty="0"/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1E4FCE-156E-1FA5-822A-5DC809E4C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380" y="3831373"/>
            <a:ext cx="4214240" cy="184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2DAFC53-0F8F-4436-8E86-337F42BBB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130" y="3831373"/>
            <a:ext cx="3858062" cy="187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712702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-7264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381369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911351" y="2852928"/>
            <a:ext cx="1152144" cy="1152144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400" b="1" dirty="0">
                <a:cs typeface="함초롬돋움"/>
              </a:rPr>
              <a:t>2</a:t>
            </a:r>
          </a:p>
        </p:txBody>
      </p:sp>
      <p:sp>
        <p:nvSpPr>
          <p:cNvPr id="12" name="제목 1"/>
          <p:cNvSpPr/>
          <p:nvPr/>
        </p:nvSpPr>
        <p:spPr>
          <a:xfrm>
            <a:off x="2279470" y="2662415"/>
            <a:ext cx="7417030" cy="15259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6000" b="1" dirty="0">
                <a:solidFill>
                  <a:srgbClr val="3A3C84"/>
                </a:solidFill>
              </a:rPr>
              <a:t>최종 게임 동작 </a:t>
            </a:r>
            <a:r>
              <a:rPr lang="en-US" altLang="ko-KR" sz="6000" b="1" dirty="0">
                <a:solidFill>
                  <a:srgbClr val="3A3C84"/>
                </a:solidFill>
              </a:rPr>
              <a:t>(</a:t>
            </a:r>
            <a:r>
              <a:rPr lang="ko-KR" altLang="en-US" sz="6000" b="1" dirty="0">
                <a:solidFill>
                  <a:srgbClr val="3A3C84"/>
                </a:solidFill>
              </a:rPr>
              <a:t>계획</a:t>
            </a:r>
            <a:r>
              <a:rPr lang="en-US" altLang="ko-KR" sz="6000" b="1" dirty="0">
                <a:solidFill>
                  <a:srgbClr val="3A3C84"/>
                </a:solidFill>
              </a:rPr>
              <a:t>)</a:t>
            </a:r>
            <a:endParaRPr kumimoji="0" lang="ko-KR" altLang="en-US" sz="6000" b="1" i="0" u="none" strike="noStrike" kern="1200" cap="none" spc="0" normalizeH="0" baseline="0" dirty="0">
              <a:ln w="19050" cap="flat" cmpd="sng" algn="ctr">
                <a:solidFill>
                  <a:schemeClr val="accent1">
                    <a:shade val="20000"/>
                  </a:schemeClr>
                </a:solidFill>
                <a:prstDash val="solid"/>
                <a:round/>
              </a:ln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5188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712702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381369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9298" y="1124712"/>
            <a:ext cx="648081" cy="390715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03338" y="607647"/>
            <a:ext cx="1512189" cy="1424844"/>
          </a:xfrm>
          <a:prstGeom prst="ellipse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600" b="1" dirty="0">
                <a:ln w="9525">
                  <a:solidFill>
                    <a:srgbClr val="000000"/>
                  </a:solidFill>
                </a:ln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96718" y="1596478"/>
            <a:ext cx="8511992" cy="434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ko-KR" altLang="en-US" sz="2800" dirty="0"/>
              <a:t>플레이어는 매초마다 골드를 얻고 </a:t>
            </a:r>
            <a:endParaRPr lang="en-US" altLang="ko-KR" sz="2800" dirty="0"/>
          </a:p>
          <a:p>
            <a:pPr>
              <a:lnSpc>
                <a:spcPct val="125000"/>
              </a:lnSpc>
              <a:defRPr/>
            </a:pPr>
            <a:r>
              <a:rPr lang="ko-KR" altLang="en-US" sz="2800" dirty="0"/>
              <a:t>키보드 </a:t>
            </a:r>
            <a:r>
              <a:rPr lang="en-US" altLang="ko-KR" sz="2800" dirty="0"/>
              <a:t>1,2,3,4</a:t>
            </a:r>
            <a:r>
              <a:rPr lang="ko-KR" altLang="en-US" sz="2800" dirty="0"/>
              <a:t>를 누르면 골드를 소비해서 유닛을 소환</a:t>
            </a:r>
            <a:endParaRPr lang="en-US" altLang="ko-KR" sz="2800" dirty="0"/>
          </a:p>
          <a:p>
            <a:pPr>
              <a:lnSpc>
                <a:spcPct val="125000"/>
              </a:lnSpc>
              <a:defRPr/>
            </a:pPr>
            <a:endParaRPr lang="en-US" altLang="ko-KR" sz="2800" dirty="0"/>
          </a:p>
          <a:p>
            <a:pPr>
              <a:lnSpc>
                <a:spcPct val="125000"/>
              </a:lnSpc>
              <a:defRPr/>
            </a:pPr>
            <a:r>
              <a:rPr lang="ko-KR" altLang="en-US" sz="2800" dirty="0"/>
              <a:t>적은 </a:t>
            </a:r>
            <a:r>
              <a:rPr lang="ko-KR" altLang="en-US" sz="2800" dirty="0" err="1"/>
              <a:t>랜덤한</a:t>
            </a:r>
            <a:r>
              <a:rPr lang="ko-KR" altLang="en-US" sz="2800" dirty="0"/>
              <a:t> 시간마다 유닛을 소환</a:t>
            </a:r>
            <a:endParaRPr lang="en-US" altLang="ko-KR" sz="2800" dirty="0"/>
          </a:p>
          <a:p>
            <a:pPr>
              <a:lnSpc>
                <a:spcPct val="125000"/>
              </a:lnSpc>
              <a:defRPr/>
            </a:pPr>
            <a:r>
              <a:rPr lang="en-US" altLang="ko-KR" sz="2800" dirty="0"/>
              <a:t>Level(</a:t>
            </a:r>
            <a:r>
              <a:rPr lang="ko-KR" altLang="en-US" sz="2800" dirty="0"/>
              <a:t>난이도</a:t>
            </a:r>
            <a:r>
              <a:rPr lang="en-US" altLang="ko-KR" sz="2800" dirty="0"/>
              <a:t>)</a:t>
            </a:r>
            <a:r>
              <a:rPr lang="ko-KR" altLang="en-US" sz="2800" dirty="0"/>
              <a:t>이 높을 수록 소환 딜레이가 짧아지고 적 기지의 </a:t>
            </a:r>
            <a:r>
              <a:rPr lang="en-US" altLang="ko-KR" sz="2800" dirty="0"/>
              <a:t>HP</a:t>
            </a:r>
            <a:r>
              <a:rPr lang="ko-KR" altLang="en-US" sz="2800" dirty="0"/>
              <a:t>도 높아짐</a:t>
            </a:r>
            <a:endParaRPr lang="en-US" altLang="ko-KR" sz="2800" dirty="0"/>
          </a:p>
          <a:p>
            <a:pPr>
              <a:lnSpc>
                <a:spcPct val="125000"/>
              </a:lnSpc>
              <a:defRPr/>
            </a:pPr>
            <a:endParaRPr lang="en-US" altLang="ko-KR" sz="2800" dirty="0"/>
          </a:p>
          <a:p>
            <a:pPr>
              <a:lnSpc>
                <a:spcPct val="125000"/>
              </a:lnSpc>
              <a:defRPr/>
            </a:pPr>
            <a:r>
              <a:rPr lang="ko-KR" altLang="en-US" sz="2800" dirty="0"/>
              <a:t>유닛은 충돌한 적 유닛을 공격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49511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712702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381369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9298" y="1124712"/>
            <a:ext cx="648081" cy="390715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03338" y="607647"/>
            <a:ext cx="1512189" cy="1424844"/>
          </a:xfrm>
          <a:prstGeom prst="ellipse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600" b="1" dirty="0">
                <a:ln w="9525">
                  <a:solidFill>
                    <a:srgbClr val="000000"/>
                  </a:solidFill>
                </a:ln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96718" y="1596478"/>
            <a:ext cx="7431842" cy="3804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ko-KR" altLang="en-US" sz="2800" dirty="0"/>
              <a:t>플레이어 기지의 </a:t>
            </a:r>
            <a:r>
              <a:rPr lang="en-US" altLang="ko-KR" sz="2800" dirty="0"/>
              <a:t>HP</a:t>
            </a:r>
            <a:r>
              <a:rPr lang="ko-KR" altLang="en-US" sz="2800" dirty="0"/>
              <a:t>가 </a:t>
            </a:r>
            <a:r>
              <a:rPr lang="en-US" altLang="ko-KR" sz="2800" dirty="0"/>
              <a:t>0</a:t>
            </a:r>
            <a:r>
              <a:rPr lang="ko-KR" altLang="en-US" sz="2800" dirty="0"/>
              <a:t>이 되면 패배</a:t>
            </a:r>
            <a:endParaRPr lang="en-US" altLang="ko-KR" sz="2800" dirty="0"/>
          </a:p>
          <a:p>
            <a:pPr>
              <a:lnSpc>
                <a:spcPct val="125000"/>
              </a:lnSpc>
              <a:defRPr/>
            </a:pPr>
            <a:r>
              <a:rPr lang="ko-KR" altLang="en-US" sz="2800" dirty="0"/>
              <a:t>적 기지의 </a:t>
            </a:r>
            <a:r>
              <a:rPr lang="en-US" altLang="ko-KR" sz="2800" dirty="0"/>
              <a:t>HP</a:t>
            </a:r>
            <a:r>
              <a:rPr lang="ko-KR" altLang="en-US" sz="2800" dirty="0"/>
              <a:t>가 </a:t>
            </a:r>
            <a:r>
              <a:rPr lang="en-US" altLang="ko-KR" sz="2800" dirty="0"/>
              <a:t>0</a:t>
            </a:r>
            <a:r>
              <a:rPr lang="ko-KR" altLang="en-US" sz="2800" dirty="0"/>
              <a:t>이 되면 승리</a:t>
            </a:r>
            <a:endParaRPr lang="en-US" altLang="ko-KR" sz="2800" dirty="0"/>
          </a:p>
          <a:p>
            <a:pPr>
              <a:lnSpc>
                <a:spcPct val="125000"/>
              </a:lnSpc>
              <a:defRPr/>
            </a:pPr>
            <a:endParaRPr lang="en-US" altLang="ko-KR" sz="2800" dirty="0"/>
          </a:p>
          <a:p>
            <a:pPr>
              <a:lnSpc>
                <a:spcPct val="125000"/>
              </a:lnSpc>
              <a:defRPr/>
            </a:pPr>
            <a:r>
              <a:rPr lang="ko-KR" altLang="en-US" sz="2800" dirty="0"/>
              <a:t>플레이어 캐릭터는 방향키로 조종</a:t>
            </a:r>
            <a:endParaRPr lang="en-US" altLang="ko-KR" sz="2800" dirty="0"/>
          </a:p>
          <a:p>
            <a:pPr>
              <a:lnSpc>
                <a:spcPct val="125000"/>
              </a:lnSpc>
              <a:defRPr/>
            </a:pPr>
            <a:r>
              <a:rPr lang="ko-KR" altLang="en-US" sz="2800" dirty="0"/>
              <a:t>충돌한 적 유닛을 공격</a:t>
            </a:r>
            <a:endParaRPr lang="en-US" altLang="ko-KR" sz="2800" dirty="0"/>
          </a:p>
          <a:p>
            <a:pPr>
              <a:lnSpc>
                <a:spcPct val="125000"/>
              </a:lnSpc>
              <a:defRPr/>
            </a:pPr>
            <a:r>
              <a:rPr lang="ko-KR" altLang="en-US" sz="2800" dirty="0"/>
              <a:t>플레이어 캐릭터는 적 기지를 공격할 수 없고</a:t>
            </a:r>
            <a:endParaRPr lang="en-US" altLang="ko-KR" sz="2800" dirty="0"/>
          </a:p>
          <a:p>
            <a:pPr>
              <a:lnSpc>
                <a:spcPct val="125000"/>
              </a:lnSpc>
              <a:defRPr/>
            </a:pPr>
            <a:r>
              <a:rPr lang="ko-KR" altLang="en-US" sz="2800" dirty="0"/>
              <a:t>사망할 경우 </a:t>
            </a:r>
            <a:r>
              <a:rPr lang="en-US" altLang="ko-KR" sz="2800" dirty="0"/>
              <a:t>45</a:t>
            </a:r>
            <a:r>
              <a:rPr lang="ko-KR" altLang="en-US" sz="2800" dirty="0"/>
              <a:t>초 후 부활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2442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712702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-7264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381369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911351" y="2852928"/>
            <a:ext cx="1152144" cy="1152144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400" b="1" dirty="0">
                <a:cs typeface="함초롬돋움"/>
              </a:rPr>
              <a:t>3</a:t>
            </a:r>
          </a:p>
        </p:txBody>
      </p:sp>
      <p:sp>
        <p:nvSpPr>
          <p:cNvPr id="12" name="제목 1"/>
          <p:cNvSpPr/>
          <p:nvPr/>
        </p:nvSpPr>
        <p:spPr>
          <a:xfrm>
            <a:off x="2279470" y="2662415"/>
            <a:ext cx="7417030" cy="15259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6000" b="1" dirty="0">
                <a:solidFill>
                  <a:srgbClr val="3A3C84"/>
                </a:solidFill>
              </a:rPr>
              <a:t>최종 게임 동작 </a:t>
            </a:r>
            <a:r>
              <a:rPr lang="en-US" altLang="ko-KR" sz="6000" b="1" dirty="0">
                <a:solidFill>
                  <a:srgbClr val="3A3C84"/>
                </a:solidFill>
              </a:rPr>
              <a:t>(</a:t>
            </a:r>
            <a:r>
              <a:rPr lang="ko-KR" altLang="en-US" sz="6000" b="1" dirty="0">
                <a:solidFill>
                  <a:srgbClr val="3A3C84"/>
                </a:solidFill>
              </a:rPr>
              <a:t>완성</a:t>
            </a:r>
            <a:r>
              <a:rPr lang="en-US" altLang="ko-KR" sz="6000" b="1" dirty="0">
                <a:solidFill>
                  <a:srgbClr val="3A3C84"/>
                </a:solidFill>
              </a:rPr>
              <a:t>)</a:t>
            </a:r>
            <a:endParaRPr kumimoji="0" lang="ko-KR" altLang="en-US" sz="6000" b="1" i="0" u="none" strike="noStrike" kern="1200" cap="none" spc="0" normalizeH="0" baseline="0" dirty="0">
              <a:ln w="19050" cap="flat" cmpd="sng" algn="ctr">
                <a:solidFill>
                  <a:schemeClr val="accent1">
                    <a:shade val="20000"/>
                  </a:schemeClr>
                </a:solidFill>
                <a:prstDash val="solid"/>
                <a:round/>
              </a:ln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2757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712702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381369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9298" y="1124712"/>
            <a:ext cx="648081" cy="390715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03338" y="607647"/>
            <a:ext cx="1512189" cy="1424844"/>
          </a:xfrm>
          <a:prstGeom prst="ellipse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600" b="1" dirty="0">
                <a:ln w="9525">
                  <a:solidFill>
                    <a:srgbClr val="000000"/>
                  </a:solidFill>
                </a:ln>
              </a:rPr>
              <a:t>03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8CFC4-9361-EE67-8811-C6A0FB944B15}"/>
              </a:ext>
            </a:extLst>
          </p:cNvPr>
          <p:cNvSpPr txBox="1"/>
          <p:nvPr/>
        </p:nvSpPr>
        <p:spPr>
          <a:xfrm>
            <a:off x="2639567" y="1033804"/>
            <a:ext cx="7431842" cy="576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ko-KR" altLang="en-US" sz="2800" dirty="0">
                <a:solidFill>
                  <a:srgbClr val="2D3B45"/>
                </a:solidFill>
                <a:latin typeface="Lato Extended"/>
              </a:rPr>
              <a:t>플레이어 캐릭터</a:t>
            </a:r>
            <a:endParaRPr lang="en-US" altLang="ko-KR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B45837C-93AA-F823-7E3C-174B3B3354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05" t="16399" r="7474" b="26900"/>
          <a:stretch/>
        </p:blipFill>
        <p:spPr>
          <a:xfrm>
            <a:off x="1134027" y="2163506"/>
            <a:ext cx="9829302" cy="3888508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158337BF-8A94-124B-3239-A0D82D4AA3D0}"/>
              </a:ext>
            </a:extLst>
          </p:cNvPr>
          <p:cNvSpPr/>
          <p:nvPr/>
        </p:nvSpPr>
        <p:spPr>
          <a:xfrm>
            <a:off x="1559431" y="3819720"/>
            <a:ext cx="561159" cy="576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5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203</Words>
  <Application>Microsoft Office PowerPoint</Application>
  <PresentationFormat>와이드스크린</PresentationFormat>
  <Paragraphs>64</Paragraphs>
  <Slides>16</Slides>
  <Notes>8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Lato Extended</vt:lpstr>
      <vt:lpstr>함초롬돋움</vt:lpstr>
      <vt:lpstr>Arial</vt:lpstr>
      <vt:lpstr>한컴오피스</vt:lpstr>
      <vt:lpstr>TINY DEFENCE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역학적 에너지 보존 실험</dc:title>
  <dc:creator>gunfe</dc:creator>
  <cp:lastModifiedBy>안 건철</cp:lastModifiedBy>
  <cp:revision>228</cp:revision>
  <dcterms:created xsi:type="dcterms:W3CDTF">2021-06-04T08:35:49Z</dcterms:created>
  <dcterms:modified xsi:type="dcterms:W3CDTF">2022-12-17T09:10:34Z</dcterms:modified>
  <cp:version>1000.0000.01</cp:version>
</cp:coreProperties>
</file>