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59" r:id="rId4"/>
    <p:sldId id="263" r:id="rId5"/>
    <p:sldId id="264"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22" autoAdjust="0"/>
  </p:normalViewPr>
  <p:slideViewPr>
    <p:cSldViewPr>
      <p:cViewPr varScale="1">
        <p:scale>
          <a:sx n="155" d="100"/>
          <a:sy n="155" d="100"/>
        </p:scale>
        <p:origin x="197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59FEA-79B0-4F0D-829E-D049030EC320}" type="datetimeFigureOut">
              <a:rPr lang="ko-KR" altLang="en-US" smtClean="0"/>
              <a:t>2020-08-14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FBCB4-2623-4F07-80EA-A3A7397AFEE2}" type="slidenum">
              <a:rPr lang="ko-KR" altLang="en-US" smtClean="0"/>
              <a:t>‹#›</a:t>
            </a:fld>
            <a:endParaRPr lang="ko-KR" altLang="en-US"/>
          </a:p>
        </p:txBody>
      </p:sp>
    </p:spTree>
    <p:extLst>
      <p:ext uri="{BB962C8B-B14F-4D97-AF65-F5344CB8AC3E}">
        <p14:creationId xmlns:p14="http://schemas.microsoft.com/office/powerpoint/2010/main" val="15116408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folHlink"/>
                </a:solidFill>
                <a:latin typeface="Garamond" pitchFamily="18" charset="0"/>
              </a:defRPr>
            </a:lvl1pPr>
            <a:lvl2pPr marL="769993" indent="-296151" eaLnBrk="0" hangingPunct="0">
              <a:defRPr b="1">
                <a:solidFill>
                  <a:schemeClr val="folHlink"/>
                </a:solidFill>
                <a:latin typeface="Garamond" pitchFamily="18" charset="0"/>
              </a:defRPr>
            </a:lvl2pPr>
            <a:lvl3pPr marL="1184605" indent="-236921" eaLnBrk="0" hangingPunct="0">
              <a:defRPr b="1">
                <a:solidFill>
                  <a:schemeClr val="folHlink"/>
                </a:solidFill>
                <a:latin typeface="Garamond" pitchFamily="18" charset="0"/>
              </a:defRPr>
            </a:lvl3pPr>
            <a:lvl4pPr marL="1658447" indent="-236921" eaLnBrk="0" hangingPunct="0">
              <a:defRPr b="1">
                <a:solidFill>
                  <a:schemeClr val="folHlink"/>
                </a:solidFill>
                <a:latin typeface="Garamond" pitchFamily="18" charset="0"/>
              </a:defRPr>
            </a:lvl4pPr>
            <a:lvl5pPr marL="2132289" indent="-236921" eaLnBrk="0" hangingPunct="0">
              <a:defRPr b="1">
                <a:solidFill>
                  <a:schemeClr val="folHlink"/>
                </a:solidFill>
                <a:latin typeface="Garamond" pitchFamily="18" charset="0"/>
              </a:defRPr>
            </a:lvl5pPr>
            <a:lvl6pPr marL="2606131" indent="-236921" eaLnBrk="0" fontAlgn="base" hangingPunct="0">
              <a:spcBef>
                <a:spcPct val="0"/>
              </a:spcBef>
              <a:spcAft>
                <a:spcPct val="0"/>
              </a:spcAft>
              <a:defRPr b="1">
                <a:solidFill>
                  <a:schemeClr val="folHlink"/>
                </a:solidFill>
                <a:latin typeface="Garamond" pitchFamily="18" charset="0"/>
              </a:defRPr>
            </a:lvl6pPr>
            <a:lvl7pPr marL="3079974" indent="-236921" eaLnBrk="0" fontAlgn="base" hangingPunct="0">
              <a:spcBef>
                <a:spcPct val="0"/>
              </a:spcBef>
              <a:spcAft>
                <a:spcPct val="0"/>
              </a:spcAft>
              <a:defRPr b="1">
                <a:solidFill>
                  <a:schemeClr val="folHlink"/>
                </a:solidFill>
                <a:latin typeface="Garamond" pitchFamily="18" charset="0"/>
              </a:defRPr>
            </a:lvl7pPr>
            <a:lvl8pPr marL="3553816" indent="-236921" eaLnBrk="0" fontAlgn="base" hangingPunct="0">
              <a:spcBef>
                <a:spcPct val="0"/>
              </a:spcBef>
              <a:spcAft>
                <a:spcPct val="0"/>
              </a:spcAft>
              <a:defRPr b="1">
                <a:solidFill>
                  <a:schemeClr val="folHlink"/>
                </a:solidFill>
                <a:latin typeface="Garamond" pitchFamily="18" charset="0"/>
              </a:defRPr>
            </a:lvl8pPr>
            <a:lvl9pPr marL="4027658" indent="-236921" eaLnBrk="0" fontAlgn="base" hangingPunct="0">
              <a:spcBef>
                <a:spcPct val="0"/>
              </a:spcBef>
              <a:spcAft>
                <a:spcPct val="0"/>
              </a:spcAft>
              <a:defRPr b="1">
                <a:solidFill>
                  <a:schemeClr val="folHlink"/>
                </a:solidFill>
                <a:latin typeface="Garamond" pitchFamily="18" charset="0"/>
              </a:defRPr>
            </a:lvl9pPr>
          </a:lstStyle>
          <a:p>
            <a:pPr eaLnBrk="1" hangingPunct="1"/>
            <a:fld id="{6D9D4F1E-8680-4350-AF12-177DC7B6C61E}" type="slidenum">
              <a:rPr lang="en-US" altLang="ko-KR" b="0">
                <a:solidFill>
                  <a:schemeClr val="tx1"/>
                </a:solidFill>
                <a:latin typeface="Times New Roman" pitchFamily="18" charset="0"/>
              </a:rPr>
              <a:pPr eaLnBrk="1" hangingPunct="1"/>
              <a:t>4</a:t>
            </a:fld>
            <a:endParaRPr lang="en-US" altLang="ko-KR" b="0">
              <a:solidFill>
                <a:schemeClr val="tx1"/>
              </a:solidFill>
              <a:latin typeface="Times New Roman" pitchFamily="18" charset="0"/>
            </a:endParaRPr>
          </a:p>
        </p:txBody>
      </p:sp>
    </p:spTree>
    <p:extLst>
      <p:ext uri="{BB962C8B-B14F-4D97-AF65-F5344CB8AC3E}">
        <p14:creationId xmlns:p14="http://schemas.microsoft.com/office/powerpoint/2010/main" val="18269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folHlink"/>
                </a:solidFill>
                <a:latin typeface="Garamond" pitchFamily="18" charset="0"/>
              </a:defRPr>
            </a:lvl1pPr>
            <a:lvl2pPr marL="769993" indent="-296151" eaLnBrk="0" hangingPunct="0">
              <a:defRPr b="1">
                <a:solidFill>
                  <a:schemeClr val="folHlink"/>
                </a:solidFill>
                <a:latin typeface="Garamond" pitchFamily="18" charset="0"/>
              </a:defRPr>
            </a:lvl2pPr>
            <a:lvl3pPr marL="1184605" indent="-236921" eaLnBrk="0" hangingPunct="0">
              <a:defRPr b="1">
                <a:solidFill>
                  <a:schemeClr val="folHlink"/>
                </a:solidFill>
                <a:latin typeface="Garamond" pitchFamily="18" charset="0"/>
              </a:defRPr>
            </a:lvl3pPr>
            <a:lvl4pPr marL="1658447" indent="-236921" eaLnBrk="0" hangingPunct="0">
              <a:defRPr b="1">
                <a:solidFill>
                  <a:schemeClr val="folHlink"/>
                </a:solidFill>
                <a:latin typeface="Garamond" pitchFamily="18" charset="0"/>
              </a:defRPr>
            </a:lvl4pPr>
            <a:lvl5pPr marL="2132289" indent="-236921" eaLnBrk="0" hangingPunct="0">
              <a:defRPr b="1">
                <a:solidFill>
                  <a:schemeClr val="folHlink"/>
                </a:solidFill>
                <a:latin typeface="Garamond" pitchFamily="18" charset="0"/>
              </a:defRPr>
            </a:lvl5pPr>
            <a:lvl6pPr marL="2606131" indent="-236921" eaLnBrk="0" fontAlgn="base" hangingPunct="0">
              <a:spcBef>
                <a:spcPct val="0"/>
              </a:spcBef>
              <a:spcAft>
                <a:spcPct val="0"/>
              </a:spcAft>
              <a:defRPr b="1">
                <a:solidFill>
                  <a:schemeClr val="folHlink"/>
                </a:solidFill>
                <a:latin typeface="Garamond" pitchFamily="18" charset="0"/>
              </a:defRPr>
            </a:lvl6pPr>
            <a:lvl7pPr marL="3079974" indent="-236921" eaLnBrk="0" fontAlgn="base" hangingPunct="0">
              <a:spcBef>
                <a:spcPct val="0"/>
              </a:spcBef>
              <a:spcAft>
                <a:spcPct val="0"/>
              </a:spcAft>
              <a:defRPr b="1">
                <a:solidFill>
                  <a:schemeClr val="folHlink"/>
                </a:solidFill>
                <a:latin typeface="Garamond" pitchFamily="18" charset="0"/>
              </a:defRPr>
            </a:lvl7pPr>
            <a:lvl8pPr marL="3553816" indent="-236921" eaLnBrk="0" fontAlgn="base" hangingPunct="0">
              <a:spcBef>
                <a:spcPct val="0"/>
              </a:spcBef>
              <a:spcAft>
                <a:spcPct val="0"/>
              </a:spcAft>
              <a:defRPr b="1">
                <a:solidFill>
                  <a:schemeClr val="folHlink"/>
                </a:solidFill>
                <a:latin typeface="Garamond" pitchFamily="18" charset="0"/>
              </a:defRPr>
            </a:lvl8pPr>
            <a:lvl9pPr marL="4027658" indent="-236921" eaLnBrk="0" fontAlgn="base" hangingPunct="0">
              <a:spcBef>
                <a:spcPct val="0"/>
              </a:spcBef>
              <a:spcAft>
                <a:spcPct val="0"/>
              </a:spcAft>
              <a:defRPr b="1">
                <a:solidFill>
                  <a:schemeClr val="folHlink"/>
                </a:solidFill>
                <a:latin typeface="Garamond" pitchFamily="18" charset="0"/>
              </a:defRPr>
            </a:lvl9pPr>
          </a:lstStyle>
          <a:p>
            <a:pPr eaLnBrk="1" hangingPunct="1"/>
            <a:fld id="{CF1AE459-9F7D-4166-87E9-102B1913F3CE}" type="slidenum">
              <a:rPr lang="en-US" altLang="ko-KR" b="0">
                <a:solidFill>
                  <a:schemeClr val="tx1"/>
                </a:solidFill>
                <a:latin typeface="Times New Roman" pitchFamily="18" charset="0"/>
              </a:rPr>
              <a:pPr eaLnBrk="1" hangingPunct="1"/>
              <a:t>5</a:t>
            </a:fld>
            <a:endParaRPr lang="en-US" altLang="ko-KR" b="0">
              <a:solidFill>
                <a:schemeClr val="tx1"/>
              </a:solidFill>
              <a:latin typeface="Times New Roman" pitchFamily="18" charset="0"/>
            </a:endParaRPr>
          </a:p>
        </p:txBody>
      </p:sp>
    </p:spTree>
    <p:extLst>
      <p:ext uri="{BB962C8B-B14F-4D97-AF65-F5344CB8AC3E}">
        <p14:creationId xmlns:p14="http://schemas.microsoft.com/office/powerpoint/2010/main" val="2991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latin typeface="Tahoma" panose="020B0604030504040204" pitchFamily="34" charset="0"/>
                <a:ea typeface="Tahoma" panose="020B0604030504040204" pitchFamily="34" charset="0"/>
                <a:cs typeface="Tahoma" panose="020B0604030504040204" pitchFamily="34" charset="0"/>
              </a:rPr>
              <a:t> and therefore compete with peers whose incoming preparation is substantially inferior</a:t>
            </a:r>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7</a:t>
            </a:fld>
            <a:endParaRPr lang="en-US" dirty="0"/>
          </a:p>
        </p:txBody>
      </p:sp>
    </p:spTree>
    <p:extLst>
      <p:ext uri="{BB962C8B-B14F-4D97-AF65-F5344CB8AC3E}">
        <p14:creationId xmlns:p14="http://schemas.microsoft.com/office/powerpoint/2010/main" val="95730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B80C4-BAEE-4C08-9B4C-6D07338CFB0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B80C4-BAEE-4C08-9B4C-6D07338CFB0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B80C4-BAEE-4C08-9B4C-6D07338CFB0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B80C4-BAEE-4C08-9B4C-6D07338CFB0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B80C4-BAEE-4C08-9B4C-6D07338CFB0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B80C4-BAEE-4C08-9B4C-6D07338CFB0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B80C4-BAEE-4C08-9B4C-6D07338CFB04}"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B80C4-BAEE-4C08-9B4C-6D07338CFB04}"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B80C4-BAEE-4C08-9B4C-6D07338CFB04}"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B80C4-BAEE-4C08-9B4C-6D07338CFB0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B80C4-BAEE-4C08-9B4C-6D07338CFB0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7E98A-9A75-48A9-8852-EE539AAADF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B80C4-BAEE-4C08-9B4C-6D07338CFB04}" type="datetimeFigureOut">
              <a:rPr lang="en-US" smtClean="0"/>
              <a:pPr/>
              <a:t>8/14/2020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7E98A-9A75-48A9-8852-EE539AAADF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url?q=https%3A%2F%2Fopportunityinsights.org%2Fcourse%2F&amp;sa=D&amp;sntz=1&amp;usg=AFQjCNG4dFuWOH0jnzSu1s-fLGGV9CMYL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LIRtvtl3Vs" TargetMode="External"/><Relationship Id="rId2" Type="http://schemas.openxmlformats.org/officeDocument/2006/relationships/hyperlink" Target="https://economics.stanford.edu/people/caroline-m-hoxby" TargetMode="External"/><Relationship Id="rId1" Type="http://schemas.openxmlformats.org/officeDocument/2006/relationships/slideLayout" Target="../slideLayouts/slideLayout2.xml"/><Relationship Id="rId5" Type="http://schemas.openxmlformats.org/officeDocument/2006/relationships/hyperlink" Target="https://www.youtube.com/watch?v=pg-_YfBsA88" TargetMode="External"/><Relationship Id="rId4" Type="http://schemas.openxmlformats.org/officeDocument/2006/relationships/hyperlink" Target="https://www.youtube.com/watch?v=gCAEKk5IqQ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nytimes.com/2013/03/17/education/scholarly-poor-often-overlook-better-colleges.html?_r=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nytimes.com/2014/06/10/upshot/a-case-study-in-lifting-college-attendance.html" TargetMode="External"/><Relationship Id="rId4" Type="http://schemas.openxmlformats.org/officeDocument/2006/relationships/hyperlink" Target="http://www.nytimes.com/2013/03/31/opinion/sunday/a-simple-way-to-send-poor-kids-to-top-colleg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67" y="152400"/>
            <a:ext cx="8915400" cy="868362"/>
          </a:xfrm>
        </p:spPr>
        <p:txBody>
          <a:bodyPr>
            <a:noAutofit/>
          </a:bodyPr>
          <a:lstStyle/>
          <a:p>
            <a:pPr algn="l"/>
            <a:r>
              <a:rPr lang="ko-KR" altLang="en-US" sz="3600" b="1" dirty="0" smtClean="0"/>
              <a:t>노동시장과 </a:t>
            </a:r>
            <a:r>
              <a:rPr lang="ko-KR" altLang="en-US" sz="3600" b="1" dirty="0" err="1" smtClean="0"/>
              <a:t>빅데이터</a:t>
            </a:r>
            <a:r>
              <a:rPr lang="ko-KR" altLang="en-US" sz="3600" b="1" dirty="0" smtClean="0"/>
              <a:t> 분석</a:t>
            </a:r>
            <a:endParaRPr lang="en-US" sz="3600" dirty="0"/>
          </a:p>
        </p:txBody>
      </p:sp>
      <p:sp>
        <p:nvSpPr>
          <p:cNvPr id="3" name="Content Placeholder 2"/>
          <p:cNvSpPr>
            <a:spLocks noGrp="1"/>
          </p:cNvSpPr>
          <p:nvPr>
            <p:ph idx="1"/>
          </p:nvPr>
        </p:nvSpPr>
        <p:spPr>
          <a:xfrm>
            <a:off x="457200" y="1066800"/>
            <a:ext cx="8229600" cy="5562600"/>
          </a:xfrm>
        </p:spPr>
        <p:txBody>
          <a:bodyPr>
            <a:noAutofit/>
          </a:bodyPr>
          <a:lstStyle/>
          <a:p>
            <a:pPr>
              <a:lnSpc>
                <a:spcPct val="120000"/>
              </a:lnSpc>
            </a:pPr>
            <a:r>
              <a:rPr lang="ko-KR" altLang="en-US" sz="2000" u="sng" dirty="0" smtClean="0">
                <a:solidFill>
                  <a:schemeClr val="tx2"/>
                </a:solidFill>
              </a:rPr>
              <a:t>노동경제학 분야에서 실증 분석의 역할은 꾸준히 확대되고 있음</a:t>
            </a:r>
            <a:endParaRPr lang="en-US" altLang="ko-KR" sz="2000" dirty="0" smtClean="0">
              <a:solidFill>
                <a:schemeClr val="tx2"/>
              </a:solidFill>
            </a:endParaRPr>
          </a:p>
          <a:p>
            <a:pPr lvl="1">
              <a:lnSpc>
                <a:spcPct val="120000"/>
              </a:lnSpc>
            </a:pPr>
            <a:r>
              <a:rPr lang="ko-KR" altLang="ko-KR" sz="2000" dirty="0"/>
              <a:t>노동경제학 분야의 핵심 연구 </a:t>
            </a:r>
            <a:r>
              <a:rPr lang="ko-KR" altLang="ko-KR" sz="2000" dirty="0" smtClean="0"/>
              <a:t>주제</a:t>
            </a:r>
            <a:r>
              <a:rPr lang="ko-KR" altLang="en-US" sz="2000" dirty="0" smtClean="0"/>
              <a:t>로는</a:t>
            </a:r>
            <a:r>
              <a:rPr lang="ko-KR" altLang="ko-KR" sz="2000" dirty="0" smtClean="0"/>
              <a:t> </a:t>
            </a:r>
            <a:r>
              <a:rPr lang="ko-KR" altLang="ko-KR" sz="2000" dirty="0"/>
              <a:t>노동시장</a:t>
            </a:r>
            <a:r>
              <a:rPr lang="en-US" altLang="ko-KR" sz="2000" dirty="0"/>
              <a:t>, </a:t>
            </a:r>
            <a:r>
              <a:rPr lang="ko-KR" altLang="ko-KR" sz="2000" dirty="0"/>
              <a:t>소득분배</a:t>
            </a:r>
            <a:r>
              <a:rPr lang="en-US" altLang="ko-KR" sz="2000" dirty="0"/>
              <a:t>, </a:t>
            </a:r>
            <a:r>
              <a:rPr lang="ko-KR" altLang="ko-KR" sz="2000" dirty="0"/>
              <a:t>인구변동</a:t>
            </a:r>
            <a:r>
              <a:rPr lang="en-US" altLang="ko-KR" sz="2000" dirty="0"/>
              <a:t>, </a:t>
            </a:r>
            <a:r>
              <a:rPr lang="ko-KR" altLang="ko-KR" sz="2000" dirty="0"/>
              <a:t>그리고 교육 관련 </a:t>
            </a:r>
            <a:r>
              <a:rPr lang="ko-KR" altLang="ko-KR" sz="2000" dirty="0" smtClean="0"/>
              <a:t>주제</a:t>
            </a:r>
            <a:r>
              <a:rPr lang="ko-KR" altLang="en-US" sz="2000" dirty="0" smtClean="0"/>
              <a:t>가 있음</a:t>
            </a:r>
            <a:endParaRPr lang="en-US" altLang="ko-KR" sz="2000" dirty="0" smtClean="0"/>
          </a:p>
          <a:p>
            <a:pPr lvl="1">
              <a:lnSpc>
                <a:spcPct val="120000"/>
              </a:lnSpc>
            </a:pPr>
            <a:r>
              <a:rPr lang="ko-KR" altLang="en-US" sz="2000" dirty="0" smtClean="0"/>
              <a:t>이들 주제에 대한 연구자들의 분석 결과와 정부의 공식통계가 꾸준히  생산되고 있으며</a:t>
            </a:r>
            <a:r>
              <a:rPr lang="en-US" altLang="ko-KR" sz="2000" dirty="0" smtClean="0"/>
              <a:t>, </a:t>
            </a:r>
            <a:r>
              <a:rPr lang="ko-KR" altLang="en-US" sz="2000" dirty="0" smtClean="0"/>
              <a:t>이를 토대로 다양한 사회적 논의가 진행됨</a:t>
            </a:r>
            <a:endParaRPr lang="en-US" altLang="ko-KR" sz="2000" dirty="0" smtClean="0"/>
          </a:p>
          <a:p>
            <a:pPr lvl="1">
              <a:lnSpc>
                <a:spcPct val="120000"/>
              </a:lnSpc>
            </a:pPr>
            <a:r>
              <a:rPr lang="ko-KR" altLang="en-US" sz="2000" dirty="0" smtClean="0"/>
              <a:t>주요 관련 지표를 스스로 생산하고 다양한 실증 분석을 수행하면서</a:t>
            </a:r>
            <a:r>
              <a:rPr lang="en-US" altLang="ko-KR" sz="2000" dirty="0" smtClean="0"/>
              <a:t>,</a:t>
            </a:r>
            <a:r>
              <a:rPr lang="ko-KR" altLang="en-US" sz="2000" dirty="0" smtClean="0"/>
              <a:t> 실증 분석 방법과 분석 내용을 보다 잘 이해할 수 있음</a:t>
            </a:r>
            <a:endParaRPr lang="en-US" altLang="ko-KR" sz="2000" dirty="0" smtClean="0"/>
          </a:p>
          <a:p>
            <a:pPr lvl="1">
              <a:lnSpc>
                <a:spcPct val="120000"/>
              </a:lnSpc>
            </a:pPr>
            <a:r>
              <a:rPr lang="ko-KR" altLang="en-US" sz="2000" dirty="0" smtClean="0"/>
              <a:t>이러한 교육 경험은 기관에서 </a:t>
            </a:r>
            <a:r>
              <a:rPr lang="ko-KR" altLang="ko-KR" sz="2000" dirty="0" smtClean="0"/>
              <a:t>빅데이터를 </a:t>
            </a:r>
            <a:r>
              <a:rPr lang="ko-KR" altLang="ko-KR" sz="2000" dirty="0"/>
              <a:t>관리하거나 데이터 분석 업무를 수행하는 연구원과 언론기관 종사자를 비롯하여 기업의 인사∙노무 담당자와 유관 분야 전문가들에게 실질적인 </a:t>
            </a:r>
            <a:r>
              <a:rPr lang="ko-KR" altLang="ko-KR" sz="2000" dirty="0" smtClean="0"/>
              <a:t>도움</a:t>
            </a:r>
            <a:r>
              <a:rPr lang="ko-KR" altLang="en-US" sz="2000" dirty="0" smtClean="0"/>
              <a:t>을 줄 수 </a:t>
            </a:r>
            <a:r>
              <a:rPr lang="ko-KR" altLang="en-US" sz="2000" dirty="0" smtClean="0"/>
              <a:t>있음</a:t>
            </a:r>
            <a:endParaRPr lang="en-US" altLang="ko-KR"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67" y="152400"/>
            <a:ext cx="8915400" cy="868362"/>
          </a:xfrm>
        </p:spPr>
        <p:txBody>
          <a:bodyPr>
            <a:noAutofit/>
          </a:bodyPr>
          <a:lstStyle/>
          <a:p>
            <a:pPr algn="l"/>
            <a:r>
              <a:rPr lang="ko-KR" altLang="en-US" sz="3600" b="1" dirty="0" smtClean="0"/>
              <a:t>노동시장과 </a:t>
            </a:r>
            <a:r>
              <a:rPr lang="ko-KR" altLang="en-US" sz="3600" b="1" dirty="0" err="1" smtClean="0"/>
              <a:t>빅데이터</a:t>
            </a:r>
            <a:r>
              <a:rPr lang="ko-KR" altLang="en-US" sz="3600" b="1" dirty="0" smtClean="0"/>
              <a:t> 분석</a:t>
            </a:r>
            <a:endParaRPr lang="en-US" sz="3600" dirty="0"/>
          </a:p>
        </p:txBody>
      </p:sp>
      <p:sp>
        <p:nvSpPr>
          <p:cNvPr id="3" name="Content Placeholder 2"/>
          <p:cNvSpPr>
            <a:spLocks noGrp="1"/>
          </p:cNvSpPr>
          <p:nvPr>
            <p:ph idx="1"/>
          </p:nvPr>
        </p:nvSpPr>
        <p:spPr>
          <a:xfrm>
            <a:off x="457200" y="1066800"/>
            <a:ext cx="8229600" cy="5562600"/>
          </a:xfrm>
        </p:spPr>
        <p:txBody>
          <a:bodyPr>
            <a:noAutofit/>
          </a:bodyPr>
          <a:lstStyle/>
          <a:p>
            <a:r>
              <a:rPr lang="ko-KR" altLang="en-US" sz="1800" u="sng" dirty="0" smtClean="0">
                <a:solidFill>
                  <a:schemeClr val="tx2"/>
                </a:solidFill>
              </a:rPr>
              <a:t>빅데이터 </a:t>
            </a:r>
            <a:r>
              <a:rPr lang="ko-KR" altLang="en-US" sz="1800" u="sng" dirty="0" smtClean="0">
                <a:solidFill>
                  <a:schemeClr val="tx2"/>
                </a:solidFill>
              </a:rPr>
              <a:t>수집 및 활용 기법에 대한 관심 증가</a:t>
            </a:r>
            <a:endParaRPr lang="en-US" altLang="ko-KR" sz="1800" dirty="0">
              <a:solidFill>
                <a:schemeClr val="tx2"/>
              </a:solidFill>
            </a:endParaRPr>
          </a:p>
          <a:p>
            <a:pPr lvl="1"/>
            <a:r>
              <a:rPr lang="ko-KR" altLang="ko-KR" sz="1800" b="1" dirty="0" err="1"/>
              <a:t>웹스크래핑</a:t>
            </a:r>
            <a:r>
              <a:rPr lang="en-US" altLang="ko-KR" sz="1800" b="1" dirty="0"/>
              <a:t>(web-scrapping)</a:t>
            </a:r>
            <a:r>
              <a:rPr lang="ko-KR" altLang="ko-KR" sz="1800" dirty="0"/>
              <a:t>과 </a:t>
            </a:r>
            <a:r>
              <a:rPr lang="en-US" altLang="ko-KR" sz="1800" b="1" dirty="0"/>
              <a:t>API</a:t>
            </a:r>
            <a:r>
              <a:rPr lang="ko-KR" altLang="ko-KR" sz="1800" dirty="0"/>
              <a:t>를 </a:t>
            </a:r>
            <a:r>
              <a:rPr lang="ko-KR" altLang="en-US" sz="1800" dirty="0" smtClean="0"/>
              <a:t>통해</a:t>
            </a:r>
            <a:r>
              <a:rPr lang="ko-KR" altLang="ko-KR" sz="1800" dirty="0" smtClean="0"/>
              <a:t> </a:t>
            </a:r>
            <a:r>
              <a:rPr lang="ko-KR" altLang="en-US" sz="1800" b="1" dirty="0" smtClean="0"/>
              <a:t>자료를 </a:t>
            </a:r>
            <a:r>
              <a:rPr lang="ko-KR" altLang="ko-KR" sz="1800" b="1" dirty="0" smtClean="0"/>
              <a:t>수집</a:t>
            </a:r>
            <a:r>
              <a:rPr lang="ko-KR" altLang="en-US" sz="1800" b="1" dirty="0" smtClean="0"/>
              <a:t>하면서 빅데이터를 </a:t>
            </a:r>
            <a:r>
              <a:rPr lang="ko-KR" altLang="ko-KR" sz="1800" b="1" dirty="0" smtClean="0"/>
              <a:t>구축</a:t>
            </a:r>
            <a:r>
              <a:rPr lang="ko-KR" altLang="ko-KR" sz="1800" dirty="0" smtClean="0"/>
              <a:t>하고 </a:t>
            </a:r>
            <a:r>
              <a:rPr lang="ko-KR" altLang="ko-KR" sz="1800" dirty="0"/>
              <a:t>이를 </a:t>
            </a:r>
            <a:r>
              <a:rPr lang="ko-KR" altLang="ko-KR" sz="1800" dirty="0" smtClean="0"/>
              <a:t>활용</a:t>
            </a:r>
            <a:r>
              <a:rPr lang="ko-KR" altLang="en-US" sz="1800" dirty="0" smtClean="0"/>
              <a:t>하는 연구들이 증가하고 있음</a:t>
            </a:r>
            <a:endParaRPr lang="en-US" altLang="ko-KR" sz="1800" dirty="0" smtClean="0"/>
          </a:p>
          <a:p>
            <a:pPr lvl="1"/>
            <a:r>
              <a:rPr lang="ko-KR" altLang="en-US" sz="1800" dirty="0" smtClean="0"/>
              <a:t>아울러 </a:t>
            </a:r>
            <a:r>
              <a:rPr lang="ko-KR" altLang="ko-KR" sz="1800" dirty="0" smtClean="0"/>
              <a:t>분석 </a:t>
            </a:r>
            <a:r>
              <a:rPr lang="ko-KR" altLang="ko-KR" sz="1800" dirty="0"/>
              <a:t>결과를 효과적으로 전달하기 위한 다양한 </a:t>
            </a:r>
            <a:r>
              <a:rPr lang="ko-KR" altLang="ko-KR" sz="1800" b="1" dirty="0"/>
              <a:t>시각화</a:t>
            </a:r>
            <a:r>
              <a:rPr lang="ko-KR" altLang="ko-KR" sz="1800" dirty="0"/>
              <a:t> </a:t>
            </a:r>
            <a:r>
              <a:rPr lang="ko-KR" altLang="ko-KR" sz="1800" dirty="0" smtClean="0"/>
              <a:t>방법</a:t>
            </a:r>
            <a:r>
              <a:rPr lang="ko-KR" altLang="en-US" sz="1800" dirty="0"/>
              <a:t>이</a:t>
            </a:r>
            <a:r>
              <a:rPr lang="ko-KR" altLang="en-US" sz="1800" dirty="0" smtClean="0"/>
              <a:t> 등장하고</a:t>
            </a:r>
            <a:r>
              <a:rPr lang="en-US" altLang="ko-KR" sz="1800" dirty="0" smtClean="0"/>
              <a:t>, </a:t>
            </a:r>
            <a:r>
              <a:rPr lang="ko-KR" altLang="ko-KR" sz="1800" b="1" dirty="0"/>
              <a:t>대화형</a:t>
            </a:r>
            <a:r>
              <a:rPr lang="en-US" altLang="ko-KR" sz="1800" b="1" dirty="0"/>
              <a:t>(interactive)</a:t>
            </a:r>
            <a:r>
              <a:rPr lang="en-US" altLang="ko-KR" sz="1800" dirty="0"/>
              <a:t> </a:t>
            </a:r>
            <a:r>
              <a:rPr lang="ko-KR" altLang="ko-KR" sz="1800" dirty="0"/>
              <a:t>시각화 자료를 </a:t>
            </a:r>
            <a:r>
              <a:rPr lang="ko-KR" altLang="ko-KR" sz="1800" b="1" dirty="0"/>
              <a:t>웹에 </a:t>
            </a:r>
            <a:r>
              <a:rPr lang="ko-KR" altLang="ko-KR" sz="1800" b="1" dirty="0" smtClean="0"/>
              <a:t>게시</a:t>
            </a:r>
            <a:r>
              <a:rPr lang="ko-KR" altLang="ko-KR" sz="1800" dirty="0" smtClean="0"/>
              <a:t>하</a:t>
            </a:r>
            <a:r>
              <a:rPr lang="ko-KR" altLang="en-US" sz="1800" dirty="0" smtClean="0"/>
              <a:t>여 전달의 </a:t>
            </a:r>
            <a:r>
              <a:rPr lang="ko-KR" altLang="en-US" sz="1800" dirty="0" err="1" smtClean="0"/>
              <a:t>효과성을</a:t>
            </a:r>
            <a:r>
              <a:rPr lang="ko-KR" altLang="en-US" sz="1800" dirty="0" smtClean="0"/>
              <a:t> 높이고 있음</a:t>
            </a:r>
            <a:endParaRPr lang="en-US" altLang="ko-KR" sz="1800" dirty="0" smtClean="0"/>
          </a:p>
          <a:p>
            <a:pPr lvl="1"/>
            <a:r>
              <a:rPr lang="ko-KR" altLang="en-US" sz="1800" b="1" dirty="0" smtClean="0"/>
              <a:t>코드를 활용한 분석의 자동화 </a:t>
            </a:r>
            <a:r>
              <a:rPr lang="ko-KR" altLang="en-US" sz="1800" dirty="0" smtClean="0"/>
              <a:t>가능성 및 필요성 증대</a:t>
            </a:r>
            <a:r>
              <a:rPr lang="en-US" altLang="ko-KR" sz="1800" dirty="0" smtClean="0"/>
              <a:t>. </a:t>
            </a:r>
            <a:r>
              <a:rPr lang="ko-KR" altLang="en-US" sz="1800" dirty="0" smtClean="0"/>
              <a:t>즉</a:t>
            </a:r>
            <a:r>
              <a:rPr lang="en-US" altLang="ko-KR" sz="1800" dirty="0" smtClean="0"/>
              <a:t>, </a:t>
            </a:r>
            <a:r>
              <a:rPr lang="ko-KR" altLang="en-US" sz="1800" dirty="0" smtClean="0"/>
              <a:t>데이터의 구축</a:t>
            </a:r>
            <a:r>
              <a:rPr lang="en-US" altLang="ko-KR" sz="1800" dirty="0"/>
              <a:t> </a:t>
            </a:r>
            <a:r>
              <a:rPr lang="ko-KR" altLang="en-US" sz="1800" dirty="0" smtClean="0"/>
              <a:t>및</a:t>
            </a:r>
            <a:r>
              <a:rPr lang="en-US" altLang="ko-KR" sz="1800" dirty="0" smtClean="0"/>
              <a:t> </a:t>
            </a:r>
            <a:r>
              <a:rPr lang="ko-KR" altLang="en-US" sz="1800" dirty="0" smtClean="0"/>
              <a:t>분석</a:t>
            </a:r>
            <a:r>
              <a:rPr lang="en-US" altLang="ko-KR" sz="1800" dirty="0" smtClean="0"/>
              <a:t>, </a:t>
            </a:r>
            <a:r>
              <a:rPr lang="ko-KR" altLang="en-US" sz="1800" dirty="0" smtClean="0"/>
              <a:t>그리고 분석 결과를 웹과 모바일을 </a:t>
            </a:r>
            <a:r>
              <a:rPr lang="ko-KR" altLang="en-US" sz="1800" dirty="0"/>
              <a:t>통해 </a:t>
            </a:r>
            <a:r>
              <a:rPr lang="ko-KR" altLang="en-US" sz="1800" dirty="0" smtClean="0"/>
              <a:t>자동으로 배포 및 공유하는 능력이 점점 </a:t>
            </a:r>
            <a:r>
              <a:rPr lang="ko-KR" altLang="en-US" sz="1800" dirty="0" err="1" smtClean="0"/>
              <a:t>중요해짐</a:t>
            </a:r>
            <a:r>
              <a:rPr lang="ko-KR" altLang="en-US" sz="1800" dirty="0" smtClean="0"/>
              <a:t> </a:t>
            </a:r>
            <a:r>
              <a:rPr lang="ko-KR" altLang="ko-KR" sz="1800" dirty="0" smtClean="0"/>
              <a:t> </a:t>
            </a:r>
            <a:endParaRPr lang="en-US" altLang="ko-KR" sz="1800" dirty="0" smtClean="0"/>
          </a:p>
          <a:p>
            <a:pPr lvl="1"/>
            <a:endParaRPr lang="en-US" altLang="ko-KR" sz="1800" dirty="0" smtClean="0"/>
          </a:p>
          <a:p>
            <a:pPr lvl="1"/>
            <a:endParaRPr lang="en-US" sz="700" dirty="0" smtClean="0"/>
          </a:p>
          <a:p>
            <a:r>
              <a:rPr lang="ko-KR" altLang="en-US" sz="1800" u="sng" dirty="0" smtClean="0">
                <a:solidFill>
                  <a:schemeClr val="tx2"/>
                </a:solidFill>
              </a:rPr>
              <a:t>인과관계 분석을 위한 </a:t>
            </a:r>
            <a:r>
              <a:rPr lang="en-US" altLang="ko-KR" sz="1800" u="sng" dirty="0" smtClean="0">
                <a:solidFill>
                  <a:schemeClr val="tx2"/>
                </a:solidFill>
              </a:rPr>
              <a:t>Domain </a:t>
            </a:r>
            <a:r>
              <a:rPr lang="ko-KR" altLang="en-US" sz="1800" u="sng" dirty="0" smtClean="0">
                <a:solidFill>
                  <a:schemeClr val="tx2"/>
                </a:solidFill>
              </a:rPr>
              <a:t>지식의 필요</a:t>
            </a:r>
            <a:endParaRPr lang="en-US" altLang="ko-KR" sz="1800" u="sng" dirty="0" smtClean="0">
              <a:solidFill>
                <a:schemeClr val="tx2"/>
              </a:solidFill>
            </a:endParaRPr>
          </a:p>
          <a:p>
            <a:pPr lvl="1"/>
            <a:r>
              <a:rPr lang="ko-KR" altLang="en-US" sz="1800" dirty="0" smtClean="0"/>
              <a:t>분석 결과를 정확하고 효과적으로 활용하기 위해서는 분석 방법이나 분석 툴에 대한 이해뿐만 아니라 </a:t>
            </a:r>
            <a:r>
              <a:rPr lang="ko-KR" altLang="en-US" sz="1800" b="1" dirty="0" smtClean="0"/>
              <a:t>관련 주제에 대한 명확한 이론적 이해</a:t>
            </a:r>
            <a:r>
              <a:rPr lang="ko-KR" altLang="en-US" sz="1800" dirty="0" smtClean="0"/>
              <a:t>가 수반되어야 함</a:t>
            </a:r>
            <a:endParaRPr lang="en-US" altLang="ko-KR" sz="1800" dirty="0" smtClean="0"/>
          </a:p>
          <a:p>
            <a:pPr lvl="1"/>
            <a:r>
              <a:rPr lang="en-US" altLang="ko-KR" sz="1800" b="1" dirty="0" smtClean="0"/>
              <a:t>Domain </a:t>
            </a:r>
            <a:r>
              <a:rPr lang="ko-KR" altLang="en-US" sz="1800" b="1" dirty="0" smtClean="0"/>
              <a:t>지식</a:t>
            </a:r>
            <a:r>
              <a:rPr lang="ko-KR" altLang="en-US" sz="1800" dirty="0" smtClean="0"/>
              <a:t>에 대한 충실한 이해를 바탕으로 단순 상관관계나 예측을 넘어서는 </a:t>
            </a:r>
            <a:r>
              <a:rPr lang="ko-KR" altLang="en-US" sz="1800" b="1" dirty="0" smtClean="0"/>
              <a:t>인과관계</a:t>
            </a:r>
            <a:r>
              <a:rPr lang="ko-KR" altLang="en-US" sz="1800" dirty="0" smtClean="0"/>
              <a:t> 규명이 가능할 때 구체적이고 설득력 있는 대안 제시가  </a:t>
            </a:r>
            <a:r>
              <a:rPr lang="ko-KR" altLang="en-US" sz="1800" dirty="0" smtClean="0"/>
              <a:t>가능해짐</a:t>
            </a:r>
            <a:endParaRPr lang="en-US" altLang="ko-KR" sz="1800" dirty="0" smtClean="0"/>
          </a:p>
          <a:p>
            <a:pPr lvl="1"/>
            <a:endParaRPr lang="en-US" sz="1800" dirty="0"/>
          </a:p>
        </p:txBody>
      </p:sp>
    </p:spTree>
    <p:extLst>
      <p:ext uri="{BB962C8B-B14F-4D97-AF65-F5344CB8AC3E}">
        <p14:creationId xmlns:p14="http://schemas.microsoft.com/office/powerpoint/2010/main" val="386822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67" y="152400"/>
            <a:ext cx="8915400" cy="868362"/>
          </a:xfrm>
        </p:spPr>
        <p:txBody>
          <a:bodyPr>
            <a:noAutofit/>
          </a:bodyPr>
          <a:lstStyle/>
          <a:p>
            <a:pPr algn="l"/>
            <a:r>
              <a:rPr lang="ko-KR" altLang="en-US" sz="3600" b="1" dirty="0"/>
              <a:t>노동시장과 </a:t>
            </a:r>
            <a:r>
              <a:rPr lang="ko-KR" altLang="en-US" sz="3600" b="1" dirty="0" err="1"/>
              <a:t>빅데이터</a:t>
            </a:r>
            <a:r>
              <a:rPr lang="ko-KR" altLang="en-US" sz="3600" b="1" dirty="0"/>
              <a:t> </a:t>
            </a:r>
            <a:r>
              <a:rPr lang="ko-KR" altLang="en-US" sz="3600" b="1" dirty="0" smtClean="0"/>
              <a:t>분석</a:t>
            </a:r>
            <a:endParaRPr lang="en-US" sz="3600" dirty="0"/>
          </a:p>
        </p:txBody>
      </p:sp>
      <p:sp>
        <p:nvSpPr>
          <p:cNvPr id="3" name="Content Placeholder 2"/>
          <p:cNvSpPr>
            <a:spLocks noGrp="1"/>
          </p:cNvSpPr>
          <p:nvPr>
            <p:ph idx="1"/>
          </p:nvPr>
        </p:nvSpPr>
        <p:spPr>
          <a:xfrm>
            <a:off x="457200" y="1066800"/>
            <a:ext cx="8229600" cy="5562600"/>
          </a:xfrm>
        </p:spPr>
        <p:txBody>
          <a:bodyPr>
            <a:noAutofit/>
          </a:bodyPr>
          <a:lstStyle/>
          <a:p>
            <a:pPr lvl="0"/>
            <a:r>
              <a:rPr lang="ko-KR" altLang="en-US" sz="2000" dirty="0" smtClean="0"/>
              <a:t>노동시장 실증 분석 방법론 </a:t>
            </a:r>
            <a:r>
              <a:rPr lang="en-US" altLang="ko-KR" sz="2000" dirty="0" smtClean="0"/>
              <a:t>– </a:t>
            </a:r>
            <a:r>
              <a:rPr lang="ko-KR" altLang="en-US" sz="2000" dirty="0" smtClean="0"/>
              <a:t>인과관계 규명을 위한 </a:t>
            </a:r>
            <a:r>
              <a:rPr lang="ko-KR" altLang="en-US" sz="2000" b="1" dirty="0" smtClean="0"/>
              <a:t>프로그램 평가</a:t>
            </a:r>
            <a:endParaRPr lang="en-US" altLang="ko-KR" sz="2000" b="1" dirty="0" smtClean="0"/>
          </a:p>
          <a:p>
            <a:pPr lvl="1"/>
            <a:r>
              <a:rPr lang="ko-KR" altLang="en-US" sz="1600" dirty="0" smtClean="0"/>
              <a:t>무작위 실험</a:t>
            </a:r>
            <a:r>
              <a:rPr lang="en-US" altLang="ko-KR" sz="1600" dirty="0" smtClean="0"/>
              <a:t>(randomized experiments)</a:t>
            </a:r>
            <a:r>
              <a:rPr lang="ko-KR" altLang="en-US" sz="1600" dirty="0" smtClean="0"/>
              <a:t>과 관련 실증 연구의 이해</a:t>
            </a:r>
            <a:endParaRPr lang="en-US" altLang="ko-KR" sz="1600" dirty="0" smtClean="0"/>
          </a:p>
          <a:p>
            <a:pPr lvl="1"/>
            <a:r>
              <a:rPr lang="ko-KR" altLang="en-US" sz="1600" dirty="0" smtClean="0"/>
              <a:t>이중차분법과 관련 실증 연구의 이해</a:t>
            </a:r>
            <a:endParaRPr lang="ko-KR" altLang="ko-KR" sz="5000" dirty="0"/>
          </a:p>
          <a:p>
            <a:pPr lvl="0"/>
            <a:r>
              <a:rPr lang="ko-KR" altLang="ko-KR" sz="2000" b="1" dirty="0" smtClean="0"/>
              <a:t>고용시장</a:t>
            </a:r>
            <a:r>
              <a:rPr lang="ko-KR" altLang="ko-KR" sz="2000" dirty="0" smtClean="0"/>
              <a:t> </a:t>
            </a:r>
            <a:r>
              <a:rPr lang="ko-KR" altLang="ko-KR" sz="2000" dirty="0"/>
              <a:t>지표의 이해와 분석</a:t>
            </a:r>
          </a:p>
          <a:p>
            <a:pPr lvl="1"/>
            <a:r>
              <a:rPr lang="en-US" altLang="ko-KR" sz="1600" dirty="0"/>
              <a:t>Data: &lt;</a:t>
            </a:r>
            <a:r>
              <a:rPr lang="ko-KR" altLang="ko-KR" sz="1600" dirty="0"/>
              <a:t>경제활동인구조사</a:t>
            </a:r>
            <a:r>
              <a:rPr lang="en-US" altLang="ko-KR" sz="1600" dirty="0"/>
              <a:t>&gt; (</a:t>
            </a:r>
            <a:r>
              <a:rPr lang="ko-KR" altLang="ko-KR" sz="1600" dirty="0"/>
              <a:t>통계청 </a:t>
            </a:r>
            <a:r>
              <a:rPr lang="en-US" altLang="ko-KR" sz="1600" dirty="0"/>
              <a:t>KOSIS &amp; MDIS)</a:t>
            </a:r>
            <a:endParaRPr lang="ko-KR" altLang="ko-KR" sz="5000" dirty="0"/>
          </a:p>
          <a:p>
            <a:pPr lvl="1"/>
            <a:r>
              <a:rPr lang="en-US" altLang="ko-KR" sz="1600" dirty="0"/>
              <a:t>Method: Descriptive analysis</a:t>
            </a:r>
            <a:endParaRPr lang="ko-KR" altLang="ko-KR" sz="5000" dirty="0"/>
          </a:p>
          <a:p>
            <a:pPr lvl="0"/>
            <a:r>
              <a:rPr lang="ko-KR" altLang="ko-KR" sz="2000" b="1" dirty="0"/>
              <a:t>소득분배</a:t>
            </a:r>
            <a:r>
              <a:rPr lang="ko-KR" altLang="ko-KR" sz="2000" dirty="0"/>
              <a:t> 지표의 이해와 분석</a:t>
            </a:r>
          </a:p>
          <a:p>
            <a:pPr lvl="1"/>
            <a:r>
              <a:rPr lang="en-US" altLang="ko-KR" sz="1600" dirty="0"/>
              <a:t>Data: &lt;</a:t>
            </a:r>
            <a:r>
              <a:rPr lang="ko-KR" altLang="ko-KR" sz="1600" dirty="0"/>
              <a:t>가계금융복지조사</a:t>
            </a:r>
            <a:r>
              <a:rPr lang="en-US" altLang="ko-KR" sz="1600" dirty="0"/>
              <a:t>&gt; (</a:t>
            </a:r>
            <a:r>
              <a:rPr lang="ko-KR" altLang="ko-KR" sz="1600" dirty="0"/>
              <a:t>통계청 </a:t>
            </a:r>
            <a:r>
              <a:rPr lang="en-US" altLang="ko-KR" sz="1600" dirty="0"/>
              <a:t>MDIS)</a:t>
            </a:r>
            <a:endParaRPr lang="ko-KR" altLang="ko-KR" sz="5000" dirty="0"/>
          </a:p>
          <a:p>
            <a:pPr lvl="1"/>
            <a:r>
              <a:rPr lang="en-US" altLang="ko-KR" sz="1600" dirty="0"/>
              <a:t>Method: Regression analysis</a:t>
            </a:r>
            <a:endParaRPr lang="ko-KR" altLang="ko-KR" sz="5000" dirty="0"/>
          </a:p>
          <a:p>
            <a:pPr lvl="0"/>
            <a:r>
              <a:rPr lang="ko-KR" altLang="ko-KR" sz="2000" b="1" dirty="0"/>
              <a:t>인구변동</a:t>
            </a:r>
            <a:r>
              <a:rPr lang="ko-KR" altLang="ko-KR" sz="2000" dirty="0"/>
              <a:t> 지표의 이해와 분석</a:t>
            </a:r>
          </a:p>
          <a:p>
            <a:pPr lvl="1"/>
            <a:r>
              <a:rPr lang="en-US" altLang="ko-KR" sz="1600" dirty="0"/>
              <a:t>Data: &lt;</a:t>
            </a:r>
            <a:r>
              <a:rPr lang="ko-KR" altLang="ko-KR" sz="1600" dirty="0"/>
              <a:t>인구동향조사</a:t>
            </a:r>
            <a:r>
              <a:rPr lang="en-US" altLang="ko-KR" sz="1600" dirty="0"/>
              <a:t>&gt; (</a:t>
            </a:r>
            <a:r>
              <a:rPr lang="ko-KR" altLang="ko-KR" sz="1600" dirty="0"/>
              <a:t>통계청 </a:t>
            </a:r>
            <a:r>
              <a:rPr lang="en-US" altLang="ko-KR" sz="1600" dirty="0"/>
              <a:t>MDIS)</a:t>
            </a:r>
            <a:endParaRPr lang="ko-KR" altLang="ko-KR" sz="5000" dirty="0"/>
          </a:p>
          <a:p>
            <a:pPr lvl="1"/>
            <a:r>
              <a:rPr lang="en-US" altLang="ko-KR" sz="1600" dirty="0"/>
              <a:t>Method: Visualization (Interactive graph) &amp; Shiny web application</a:t>
            </a:r>
            <a:endParaRPr lang="ko-KR" altLang="ko-KR" sz="5000" dirty="0"/>
          </a:p>
          <a:p>
            <a:pPr lvl="0"/>
            <a:r>
              <a:rPr lang="ko-KR" altLang="ko-KR" sz="2000" b="1" dirty="0"/>
              <a:t>교육 관련 </a:t>
            </a:r>
            <a:r>
              <a:rPr lang="ko-KR" altLang="ko-KR" sz="2000" dirty="0"/>
              <a:t>지표의 이해와 분석</a:t>
            </a:r>
          </a:p>
          <a:p>
            <a:pPr lvl="1"/>
            <a:r>
              <a:rPr lang="en-US" altLang="ko-KR" sz="1600" dirty="0"/>
              <a:t>Data: </a:t>
            </a:r>
            <a:r>
              <a:rPr lang="ko-KR" altLang="ko-KR" sz="1600" dirty="0" err="1"/>
              <a:t>학교알리미</a:t>
            </a:r>
            <a:r>
              <a:rPr lang="ko-KR" altLang="ko-KR" sz="1600" dirty="0"/>
              <a:t> 및 </a:t>
            </a:r>
            <a:r>
              <a:rPr lang="ko-KR" altLang="ko-KR" sz="1600" dirty="0" err="1"/>
              <a:t>대학알리미</a:t>
            </a:r>
            <a:r>
              <a:rPr lang="ko-KR" altLang="ko-KR" sz="1600" dirty="0"/>
              <a:t> </a:t>
            </a:r>
            <a:r>
              <a:rPr lang="ko-KR" altLang="ko-KR" sz="1600" dirty="0" err="1"/>
              <a:t>공시자료</a:t>
            </a:r>
            <a:endParaRPr lang="ko-KR" altLang="ko-KR" sz="5000" dirty="0"/>
          </a:p>
          <a:p>
            <a:pPr lvl="1"/>
            <a:r>
              <a:rPr lang="en-US" altLang="ko-KR" sz="1600" dirty="0"/>
              <a:t>Method: Automatic report generation &amp; Sending results to e-mail and SNS</a:t>
            </a:r>
            <a:endParaRPr lang="ko-KR" altLang="ko-KR" sz="5000" dirty="0"/>
          </a:p>
          <a:p>
            <a:pPr lvl="0"/>
            <a:r>
              <a:rPr lang="ko-KR" altLang="ko-KR" sz="2000" b="1" dirty="0"/>
              <a:t>웹 기반 자료</a:t>
            </a:r>
            <a:r>
              <a:rPr lang="ko-KR" altLang="ko-KR" sz="2000" dirty="0"/>
              <a:t>의 수집</a:t>
            </a:r>
            <a:r>
              <a:rPr lang="en-US" altLang="ko-KR" sz="2000" dirty="0"/>
              <a:t>(web-based data collection)</a:t>
            </a:r>
            <a:r>
              <a:rPr lang="ko-KR" altLang="ko-KR" sz="2000" dirty="0"/>
              <a:t>과 활용 </a:t>
            </a:r>
          </a:p>
          <a:p>
            <a:pPr lvl="1"/>
            <a:r>
              <a:rPr lang="en-US" altLang="ko-KR" sz="1600" dirty="0"/>
              <a:t>Data: </a:t>
            </a:r>
            <a:r>
              <a:rPr lang="ko-KR" altLang="ko-KR" sz="1600" dirty="0" err="1"/>
              <a:t>공공데이터</a:t>
            </a:r>
            <a:r>
              <a:rPr lang="ko-KR" altLang="ko-KR" sz="1600" dirty="0"/>
              <a:t> 포털</a:t>
            </a:r>
            <a:r>
              <a:rPr lang="en-US" altLang="ko-KR" sz="1600" dirty="0"/>
              <a:t>, </a:t>
            </a:r>
            <a:r>
              <a:rPr lang="en-US" altLang="ko-KR" sz="1600" dirty="0" err="1"/>
              <a:t>Naver</a:t>
            </a:r>
            <a:r>
              <a:rPr lang="en-US" altLang="ko-KR" sz="1600" dirty="0"/>
              <a:t>/</a:t>
            </a:r>
            <a:r>
              <a:rPr lang="en-US" altLang="ko-KR" sz="1600" dirty="0" err="1"/>
              <a:t>Daum</a:t>
            </a:r>
            <a:r>
              <a:rPr lang="en-US" altLang="ko-KR" sz="1600" dirty="0"/>
              <a:t> API, Collected data from the web</a:t>
            </a:r>
            <a:endParaRPr lang="ko-KR" altLang="ko-KR" sz="5000" dirty="0"/>
          </a:p>
          <a:p>
            <a:pPr lvl="1"/>
            <a:r>
              <a:rPr lang="en-US" altLang="ko-KR" sz="1600" dirty="0"/>
              <a:t>Method: Web-scraping, APIs</a:t>
            </a:r>
            <a:endParaRPr lang="ko-KR" altLang="ko-KR" sz="5000" dirty="0"/>
          </a:p>
          <a:p>
            <a:pPr lvl="1"/>
            <a:endParaRPr lang="en-US" sz="1100" dirty="0"/>
          </a:p>
        </p:txBody>
      </p:sp>
    </p:spTree>
    <p:extLst>
      <p:ext uri="{BB962C8B-B14F-4D97-AF65-F5344CB8AC3E}">
        <p14:creationId xmlns:p14="http://schemas.microsoft.com/office/powerpoint/2010/main" val="136760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298" name="Rectangle 2"/>
          <p:cNvSpPr>
            <a:spLocks noGrp="1" noChangeArrowheads="1"/>
          </p:cNvSpPr>
          <p:nvPr>
            <p:ph type="body" idx="1"/>
          </p:nvPr>
        </p:nvSpPr>
        <p:spPr bwMode="auto">
          <a:xfrm>
            <a:off x="152400" y="152400"/>
            <a:ext cx="7848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eaLnBrk="1" hangingPunct="1">
              <a:buNone/>
            </a:pPr>
            <a:r>
              <a:rPr lang="en-US" altLang="ko-KR" dirty="0" smtClean="0">
                <a:latin typeface="Tahoma" pitchFamily="34" charset="0"/>
                <a:ea typeface="Tahoma" pitchFamily="34" charset="0"/>
                <a:cs typeface="Tahoma" pitchFamily="34" charset="0"/>
              </a:rPr>
              <a:t>Program Evaluation</a:t>
            </a:r>
            <a:endParaRPr lang="en-US" altLang="ko-KR" sz="3200" dirty="0" smtClean="0">
              <a:latin typeface="Tahoma" pitchFamily="34" charset="0"/>
              <a:ea typeface="Tahoma" pitchFamily="34" charset="0"/>
              <a:cs typeface="Tahoma" pitchFamily="34" charset="0"/>
            </a:endParaRPr>
          </a:p>
        </p:txBody>
      </p:sp>
      <p:sp>
        <p:nvSpPr>
          <p:cNvPr id="8" name="Rectangle 21"/>
          <p:cNvSpPr>
            <a:spLocks noChangeArrowheads="1"/>
          </p:cNvSpPr>
          <p:nvPr/>
        </p:nvSpPr>
        <p:spPr bwMode="auto">
          <a:xfrm>
            <a:off x="228600" y="914400"/>
            <a:ext cx="8686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defTabSz="566738">
              <a:spcBef>
                <a:spcPct val="10000"/>
              </a:spcBef>
              <a:spcAft>
                <a:spcPct val="45000"/>
              </a:spcAft>
              <a:buFont typeface="Arial" pitchFamily="34" charset="0"/>
              <a:buChar char="•"/>
            </a:pPr>
            <a:r>
              <a:rPr lang="en-US" altLang="ko-KR" sz="2200" b="1" dirty="0">
                <a:latin typeface="Tahoma" panose="020B0604030504040204" pitchFamily="34" charset="0"/>
                <a:ea typeface="Tahoma" panose="020B0604030504040204" pitchFamily="34" charset="0"/>
                <a:cs typeface="Tahoma" panose="020B0604030504040204" pitchFamily="34" charset="0"/>
              </a:rPr>
              <a:t>Program evaluation</a:t>
            </a:r>
            <a:r>
              <a:rPr lang="en-US" altLang="ko-KR" sz="2200" dirty="0">
                <a:latin typeface="Tahoma" panose="020B0604030504040204" pitchFamily="34" charset="0"/>
                <a:ea typeface="Tahoma" panose="020B0604030504040204" pitchFamily="34" charset="0"/>
                <a:cs typeface="Tahoma" panose="020B0604030504040204" pitchFamily="34" charset="0"/>
              </a:rPr>
              <a:t> is the field of statistics aimed at </a:t>
            </a:r>
            <a:r>
              <a:rPr lang="en-US" altLang="ko-KR" sz="2200" b="1" dirty="0">
                <a:latin typeface="Tahoma" panose="020B0604030504040204" pitchFamily="34" charset="0"/>
                <a:ea typeface="Tahoma" panose="020B0604030504040204" pitchFamily="34" charset="0"/>
                <a:cs typeface="Tahoma" panose="020B0604030504040204" pitchFamily="34" charset="0"/>
              </a:rPr>
              <a:t>evaluating the effect of a program or </a:t>
            </a:r>
            <a:r>
              <a:rPr lang="en-US" altLang="ko-KR" sz="2200" b="1" dirty="0" smtClean="0">
                <a:latin typeface="Tahoma" panose="020B0604030504040204" pitchFamily="34" charset="0"/>
                <a:ea typeface="Tahoma" panose="020B0604030504040204" pitchFamily="34" charset="0"/>
                <a:cs typeface="Tahoma" panose="020B0604030504040204" pitchFamily="34" charset="0"/>
              </a:rPr>
              <a:t>policy</a:t>
            </a:r>
            <a:endParaRPr lang="en-US" altLang="ko-KR" sz="2200" dirty="0" smtClean="0">
              <a:latin typeface="Tahoma" pitchFamily="34" charset="0"/>
              <a:ea typeface="Tahoma" pitchFamily="34" charset="0"/>
              <a:cs typeface="Tahoma" pitchFamily="34" charset="0"/>
            </a:endParaRPr>
          </a:p>
          <a:p>
            <a:pPr lvl="1" defTabSz="566738">
              <a:spcBef>
                <a:spcPct val="10000"/>
              </a:spcBef>
              <a:spcAft>
                <a:spcPct val="45000"/>
              </a:spcAft>
            </a:pPr>
            <a:r>
              <a:rPr lang="en-US" altLang="ko-KR" sz="2200" dirty="0" smtClean="0">
                <a:latin typeface="Tahoma" pitchFamily="34" charset="0"/>
                <a:ea typeface="Tahoma" pitchFamily="34" charset="0"/>
                <a:cs typeface="Tahoma" pitchFamily="34" charset="0"/>
              </a:rPr>
              <a:t>Ex) Campaign </a:t>
            </a:r>
            <a:r>
              <a:rPr lang="en-US" altLang="ko-KR" sz="2200" dirty="0">
                <a:latin typeface="Tahoma" panose="020B0604030504040204" pitchFamily="34" charset="0"/>
                <a:ea typeface="Tahoma" panose="020B0604030504040204" pitchFamily="34" charset="0"/>
                <a:cs typeface="Tahoma" panose="020B0604030504040204" pitchFamily="34" charset="0"/>
              </a:rPr>
              <a:t>to cut smoking, </a:t>
            </a:r>
            <a:r>
              <a:rPr lang="en-US" altLang="ko-KR" sz="2200" dirty="0" smtClean="0">
                <a:latin typeface="Tahoma" panose="020B0604030504040204" pitchFamily="34" charset="0"/>
                <a:ea typeface="Tahoma" panose="020B0604030504040204" pitchFamily="34" charset="0"/>
                <a:cs typeface="Tahoma" panose="020B0604030504040204" pitchFamily="34" charset="0"/>
              </a:rPr>
              <a:t>Job </a:t>
            </a:r>
            <a:r>
              <a:rPr lang="en-US" altLang="ko-KR" sz="2200" dirty="0">
                <a:latin typeface="Tahoma" panose="020B0604030504040204" pitchFamily="34" charset="0"/>
                <a:ea typeface="Tahoma" panose="020B0604030504040204" pitchFamily="34" charset="0"/>
                <a:cs typeface="Tahoma" panose="020B0604030504040204" pitchFamily="34" charset="0"/>
              </a:rPr>
              <a:t>training </a:t>
            </a:r>
            <a:r>
              <a:rPr lang="en-US" altLang="ko-KR" sz="2200" dirty="0" smtClean="0">
                <a:latin typeface="Tahoma" panose="020B0604030504040204" pitchFamily="34" charset="0"/>
                <a:ea typeface="Tahoma" panose="020B0604030504040204" pitchFamily="34" charset="0"/>
                <a:cs typeface="Tahoma" panose="020B0604030504040204" pitchFamily="34" charset="0"/>
              </a:rPr>
              <a:t>program, and Gov’t regulation</a:t>
            </a:r>
          </a:p>
          <a:p>
            <a:pPr marL="285750" indent="-285750" defTabSz="566738">
              <a:spcBef>
                <a:spcPct val="10000"/>
              </a:spcBef>
              <a:spcAft>
                <a:spcPct val="45000"/>
              </a:spcAft>
              <a:buFont typeface="Arial" pitchFamily="34" charset="0"/>
              <a:buChar char="•"/>
            </a:pPr>
            <a:r>
              <a:rPr lang="en-US" altLang="ko-KR" sz="2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a:t>
            </a:r>
            <a:r>
              <a:rPr lang="en-US" altLang="ko-KR" sz="2200" b="0" dirty="0">
                <a:solidFill>
                  <a:schemeClr val="tx1"/>
                </a:solidFill>
                <a:latin typeface="Tahoma" panose="020B0604030504040204" pitchFamily="34" charset="0"/>
                <a:ea typeface="Tahoma" panose="020B0604030504040204" pitchFamily="34" charset="0"/>
                <a:cs typeface="Tahoma" panose="020B0604030504040204" pitchFamily="34" charset="0"/>
              </a:rPr>
              <a:t>central issue for any policy question is establishing a </a:t>
            </a:r>
            <a:r>
              <a:rPr lang="en-US" altLang="ko-KR" sz="2200" b="1" dirty="0">
                <a:solidFill>
                  <a:srgbClr val="0070C0"/>
                </a:solidFill>
                <a:latin typeface="Tahoma" panose="020B0604030504040204" pitchFamily="34" charset="0"/>
                <a:ea typeface="Tahoma" panose="020B0604030504040204" pitchFamily="34" charset="0"/>
                <a:cs typeface="Tahoma" panose="020B0604030504040204" pitchFamily="34" charset="0"/>
              </a:rPr>
              <a:t>causal relationship </a:t>
            </a:r>
            <a:r>
              <a:rPr lang="en-US" altLang="ko-KR" sz="2200" b="0" dirty="0">
                <a:solidFill>
                  <a:schemeClr val="tx1"/>
                </a:solidFill>
                <a:latin typeface="Tahoma" panose="020B0604030504040204" pitchFamily="34" charset="0"/>
                <a:ea typeface="Tahoma" panose="020B0604030504040204" pitchFamily="34" charset="0"/>
                <a:cs typeface="Tahoma" panose="020B0604030504040204" pitchFamily="34" charset="0"/>
              </a:rPr>
              <a:t>between the policy in question and the outcome of </a:t>
            </a:r>
            <a:r>
              <a:rPr lang="en-US" altLang="ko-KR" sz="2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interest</a:t>
            </a:r>
          </a:p>
          <a:p>
            <a:endParaRPr lang="en-US" altLang="ko-KR" sz="2200" b="1" u="sng" dirty="0" smtClean="0">
              <a:latin typeface="Tahoma" panose="020B0604030504040204" pitchFamily="34" charset="0"/>
              <a:ea typeface="Tahoma" panose="020B0604030504040204" pitchFamily="34" charset="0"/>
              <a:cs typeface="Tahoma" panose="020B0604030504040204" pitchFamily="34" charset="0"/>
              <a:hlinkClick r:id="rId3"/>
            </a:endParaRPr>
          </a:p>
          <a:p>
            <a:pPr marL="285750" indent="-285750">
              <a:buFont typeface="Arial" panose="020B0604020202020204" pitchFamily="34" charset="0"/>
              <a:buChar char="•"/>
            </a:pPr>
            <a:r>
              <a:rPr lang="en-US" altLang="ko-KR" sz="2200" b="1" u="sng" dirty="0" smtClean="0">
                <a:latin typeface="Tahoma" panose="020B0604030504040204" pitchFamily="34" charset="0"/>
                <a:ea typeface="Tahoma" panose="020B0604030504040204" pitchFamily="34" charset="0"/>
                <a:cs typeface="Tahoma" panose="020B0604030504040204" pitchFamily="34" charset="0"/>
                <a:hlinkClick r:id="rId3"/>
              </a:rPr>
              <a:t>Using </a:t>
            </a:r>
            <a:r>
              <a:rPr lang="en-US" altLang="ko-KR" sz="2200" b="1" u="sng" dirty="0">
                <a:latin typeface="Tahoma" panose="020B0604030504040204" pitchFamily="34" charset="0"/>
                <a:ea typeface="Tahoma" panose="020B0604030504040204" pitchFamily="34" charset="0"/>
                <a:cs typeface="Tahoma" panose="020B0604030504040204" pitchFamily="34" charset="0"/>
                <a:hlinkClick r:id="rId3"/>
              </a:rPr>
              <a:t>Big Data to Solve Economic and Social Problems</a:t>
            </a:r>
            <a:r>
              <a:rPr lang="en-US" altLang="ko-KR" sz="2200" b="1" dirty="0">
                <a:latin typeface="Tahoma" panose="020B0604030504040204" pitchFamily="34" charset="0"/>
                <a:ea typeface="Tahoma" panose="020B0604030504040204" pitchFamily="34" charset="0"/>
                <a:cs typeface="Tahoma" panose="020B0604030504040204" pitchFamily="34" charset="0"/>
              </a:rPr>
              <a:t> </a:t>
            </a:r>
            <a:r>
              <a:rPr lang="en-US" altLang="ko-KR" sz="2200" b="1" dirty="0" smtClean="0">
                <a:latin typeface="Tahoma" panose="020B0604030504040204" pitchFamily="34" charset="0"/>
                <a:ea typeface="Tahoma" panose="020B0604030504040204" pitchFamily="34" charset="0"/>
                <a:cs typeface="Tahoma" panose="020B0604030504040204" pitchFamily="34" charset="0"/>
              </a:rPr>
              <a:t/>
            </a:r>
            <a:br>
              <a:rPr lang="en-US" altLang="ko-KR" sz="2200" b="1" dirty="0" smtClean="0">
                <a:latin typeface="Tahoma" panose="020B0604030504040204" pitchFamily="34" charset="0"/>
                <a:ea typeface="Tahoma" panose="020B0604030504040204" pitchFamily="34" charset="0"/>
                <a:cs typeface="Tahoma" panose="020B0604030504040204" pitchFamily="34" charset="0"/>
              </a:rPr>
            </a:br>
            <a:r>
              <a:rPr lang="en-US" altLang="ko-KR" sz="2200" b="1" dirty="0" smtClean="0">
                <a:latin typeface="Tahoma" panose="020B0604030504040204" pitchFamily="34" charset="0"/>
                <a:ea typeface="Tahoma" panose="020B0604030504040204" pitchFamily="34" charset="0"/>
                <a:cs typeface="Tahoma" panose="020B0604030504040204" pitchFamily="34" charset="0"/>
              </a:rPr>
              <a:t>(</a:t>
            </a:r>
            <a:r>
              <a:rPr lang="en-US" altLang="ko-KR" sz="2200" b="1" dirty="0">
                <a:latin typeface="Tahoma" panose="020B0604030504040204" pitchFamily="34" charset="0"/>
                <a:ea typeface="Tahoma" panose="020B0604030504040204" pitchFamily="34" charset="0"/>
                <a:cs typeface="Tahoma" panose="020B0604030504040204" pitchFamily="34" charset="0"/>
              </a:rPr>
              <a:t>Spring 2019, </a:t>
            </a:r>
            <a:r>
              <a:rPr lang="en-US" altLang="ko-KR" sz="2200" b="1" dirty="0" smtClean="0">
                <a:latin typeface="Tahoma" panose="020B0604030504040204" pitchFamily="34" charset="0"/>
                <a:ea typeface="Tahoma" panose="020B0604030504040204" pitchFamily="34" charset="0"/>
                <a:cs typeface="Tahoma" panose="020B0604030504040204" pitchFamily="34" charset="0"/>
              </a:rPr>
              <a:t>Harvard)</a:t>
            </a:r>
            <a:r>
              <a:rPr lang="en-US" altLang="ko-KR" sz="2200" dirty="0">
                <a:latin typeface="Tahoma" panose="020B0604030504040204" pitchFamily="34" charset="0"/>
                <a:ea typeface="Tahoma" panose="020B0604030504040204" pitchFamily="34" charset="0"/>
                <a:cs typeface="Tahoma" panose="020B0604030504040204" pitchFamily="34" charset="0"/>
              </a:rPr>
              <a:t/>
            </a:r>
            <a:br>
              <a:rPr lang="en-US" altLang="ko-KR" sz="2200" dirty="0">
                <a:latin typeface="Tahoma" panose="020B0604030504040204" pitchFamily="34" charset="0"/>
                <a:ea typeface="Tahoma" panose="020B0604030504040204" pitchFamily="34" charset="0"/>
                <a:cs typeface="Tahoma" panose="020B0604030504040204" pitchFamily="34" charset="0"/>
              </a:rPr>
            </a:br>
            <a:r>
              <a:rPr lang="en-US" altLang="ko-KR" sz="2200" dirty="0" smtClean="0">
                <a:latin typeface="Tahoma" panose="020B0604030504040204" pitchFamily="34" charset="0"/>
                <a:ea typeface="Tahoma" panose="020B0604030504040204" pitchFamily="34" charset="0"/>
                <a:cs typeface="Tahoma" panose="020B0604030504040204" pitchFamily="34" charset="0"/>
              </a:rPr>
              <a:t>: Topics </a:t>
            </a:r>
            <a:r>
              <a:rPr lang="en-US" altLang="ko-KR" sz="2200" dirty="0">
                <a:latin typeface="Tahoma" panose="020B0604030504040204" pitchFamily="34" charset="0"/>
                <a:ea typeface="Tahoma" panose="020B0604030504040204" pitchFamily="34" charset="0"/>
                <a:cs typeface="Tahoma" panose="020B0604030504040204" pitchFamily="34" charset="0"/>
              </a:rPr>
              <a:t>include equality of opportunity, education, health, the environment, and criminal justice. In the context of these topics, the course provides an introduction to basic statistical methods and data analysis techniques, including regression analysis, causal inference, quasi-experimental methods, and machine learning.</a:t>
            </a:r>
          </a:p>
          <a:p>
            <a:pPr marL="285750" indent="-285750" defTabSz="566738">
              <a:spcBef>
                <a:spcPct val="10000"/>
              </a:spcBef>
              <a:spcAft>
                <a:spcPct val="45000"/>
              </a:spcAft>
              <a:buFont typeface="Arial" pitchFamily="34" charset="0"/>
              <a:buChar char="•"/>
            </a:pPr>
            <a:endParaRPr lang="en-US" altLang="ko-KR" sz="22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67000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bwMode="auto">
          <a:xfrm>
            <a:off x="152400" y="304800"/>
            <a:ext cx="8763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eaLnBrk="1" hangingPunct="1">
              <a:buNone/>
            </a:pPr>
            <a:r>
              <a:rPr lang="en-US" altLang="ko-KR" sz="2800" dirty="0" smtClean="0">
                <a:latin typeface="Arial" charset="0"/>
                <a:ea typeface="굴림" charset="-127"/>
              </a:rPr>
              <a:t>Example of Randomized Trials</a:t>
            </a:r>
          </a:p>
        </p:txBody>
      </p:sp>
      <p:sp>
        <p:nvSpPr>
          <p:cNvPr id="1062924" name="Rectangle 12"/>
          <p:cNvSpPr>
            <a:spLocks noChangeArrowheads="1"/>
          </p:cNvSpPr>
          <p:nvPr/>
        </p:nvSpPr>
        <p:spPr bwMode="auto">
          <a:xfrm>
            <a:off x="304800" y="914400"/>
            <a:ext cx="8458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10000"/>
              </a:spcBef>
              <a:spcAft>
                <a:spcPct val="10000"/>
              </a:spcAft>
            </a:pPr>
            <a:r>
              <a:rPr lang="en-US" altLang="ko-KR" b="1" dirty="0" err="1">
                <a:latin typeface="Tahoma" pitchFamily="34" charset="0"/>
                <a:ea typeface="Tahoma" pitchFamily="34" charset="0"/>
                <a:cs typeface="Tahoma" pitchFamily="34" charset="0"/>
              </a:rPr>
              <a:t>Duflo</a:t>
            </a:r>
            <a:r>
              <a:rPr lang="en-US" altLang="ko-KR" b="1" dirty="0">
                <a:latin typeface="Tahoma" pitchFamily="34" charset="0"/>
                <a:ea typeface="Tahoma" pitchFamily="34" charset="0"/>
                <a:cs typeface="Tahoma" pitchFamily="34" charset="0"/>
              </a:rPr>
              <a:t>, E., Hanna, R., &amp; Ryan, S. P. (2012). Incentives Work: Getting Teachers to Come to School. American Economic </a:t>
            </a:r>
            <a:r>
              <a:rPr lang="en-US" altLang="ko-KR" b="1" dirty="0" smtClean="0">
                <a:latin typeface="Tahoma" pitchFamily="34" charset="0"/>
                <a:ea typeface="Tahoma" pitchFamily="34" charset="0"/>
                <a:cs typeface="Tahoma" pitchFamily="34" charset="0"/>
              </a:rPr>
              <a:t>Review</a:t>
            </a:r>
            <a:endParaRPr lang="en-US" altLang="ko-KR" b="1" dirty="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dirty="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dirty="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dirty="0" smtClean="0">
              <a:latin typeface="Tahoma" pitchFamily="34" charset="0"/>
              <a:ea typeface="Tahoma" pitchFamily="34" charset="0"/>
              <a:cs typeface="Tahoma" pitchFamily="34" charset="0"/>
            </a:endParaRPr>
          </a:p>
          <a:p>
            <a:pPr>
              <a:spcBef>
                <a:spcPct val="10000"/>
              </a:spcBef>
              <a:spcAft>
                <a:spcPct val="10000"/>
              </a:spcAft>
            </a:pPr>
            <a:endParaRPr lang="en-US" altLang="ko-KR" dirty="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dirty="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a:spcBef>
                <a:spcPct val="10000"/>
              </a:spcBef>
              <a:spcAft>
                <a:spcPct val="10000"/>
              </a:spcAft>
            </a:pPr>
            <a:endParaRPr lang="en-US" altLang="ko-KR" b="0" dirty="0" smtClean="0">
              <a:latin typeface="Tahoma" pitchFamily="34" charset="0"/>
              <a:ea typeface="Tahoma" pitchFamily="34" charset="0"/>
              <a:cs typeface="Tahoma" pitchFamily="34" charset="0"/>
            </a:endParaRPr>
          </a:p>
          <a:p>
            <a:pPr marL="285750" indent="-285750">
              <a:spcBef>
                <a:spcPct val="10000"/>
              </a:spcBef>
              <a:spcAft>
                <a:spcPct val="10000"/>
              </a:spcAft>
              <a:buFont typeface="Arial" pitchFamily="34" charset="0"/>
              <a:buChar char="•"/>
            </a:pPr>
            <a:endParaRPr lang="en-US" altLang="ko-KR" sz="1400" dirty="0" smtClean="0">
              <a:latin typeface="Tahoma" pitchFamily="34" charset="0"/>
              <a:ea typeface="Tahoma" pitchFamily="34" charset="0"/>
              <a:cs typeface="Tahoma" pitchFamily="34" charset="0"/>
            </a:endParaRPr>
          </a:p>
          <a:p>
            <a:pPr marL="285750" indent="-285750">
              <a:spcBef>
                <a:spcPct val="10000"/>
              </a:spcBef>
              <a:spcAft>
                <a:spcPct val="10000"/>
              </a:spcAft>
              <a:buFont typeface="Arial" pitchFamily="34" charset="0"/>
              <a:buChar char="•"/>
            </a:pPr>
            <a:endParaRPr lang="en-US" altLang="ko-KR" sz="1600" dirty="0" smtClean="0">
              <a:latin typeface="Tahoma" pitchFamily="34" charset="0"/>
              <a:ea typeface="Tahoma" pitchFamily="34" charset="0"/>
              <a:cs typeface="Tahoma" pitchFamily="34" charset="0"/>
            </a:endParaRPr>
          </a:p>
          <a:p>
            <a:pPr marL="285750" indent="-285750">
              <a:spcBef>
                <a:spcPct val="10000"/>
              </a:spcBef>
              <a:spcAft>
                <a:spcPct val="10000"/>
              </a:spcAft>
              <a:buFont typeface="Arial" pitchFamily="34" charset="0"/>
              <a:buChar char="•"/>
            </a:pPr>
            <a:r>
              <a:rPr lang="en-US" altLang="ko-KR" sz="1600" dirty="0" smtClean="0">
                <a:latin typeface="Tahoma" pitchFamily="34" charset="0"/>
                <a:ea typeface="Tahoma" pitchFamily="34" charset="0"/>
                <a:cs typeface="Tahoma" pitchFamily="34" charset="0"/>
              </a:rPr>
              <a:t>Teacher absenteeism in </a:t>
            </a:r>
            <a:r>
              <a:rPr lang="en-US" altLang="ko-KR" sz="1600" dirty="0">
                <a:latin typeface="Tahoma" pitchFamily="34" charset="0"/>
                <a:ea typeface="Tahoma" pitchFamily="34" charset="0"/>
                <a:cs typeface="Tahoma" pitchFamily="34" charset="0"/>
              </a:rPr>
              <a:t>the treatment group fell by </a:t>
            </a:r>
            <a:r>
              <a:rPr lang="en-US" altLang="ko-KR" sz="1600" dirty="0" smtClean="0">
                <a:latin typeface="Tahoma" pitchFamily="34" charset="0"/>
                <a:ea typeface="Tahoma" pitchFamily="34" charset="0"/>
                <a:cs typeface="Tahoma" pitchFamily="34" charset="0"/>
              </a:rPr>
              <a:t>21%p </a:t>
            </a:r>
            <a:r>
              <a:rPr lang="en-US" altLang="ko-KR" sz="1600" dirty="0">
                <a:latin typeface="Tahoma" pitchFamily="34" charset="0"/>
                <a:ea typeface="Tahoma" pitchFamily="34" charset="0"/>
                <a:cs typeface="Tahoma" pitchFamily="34" charset="0"/>
              </a:rPr>
              <a:t>relative to the </a:t>
            </a:r>
            <a:r>
              <a:rPr lang="en-US" altLang="ko-KR" sz="1600" dirty="0" smtClean="0">
                <a:latin typeface="Tahoma" pitchFamily="34" charset="0"/>
                <a:ea typeface="Tahoma" pitchFamily="34" charset="0"/>
                <a:cs typeface="Tahoma" pitchFamily="34" charset="0"/>
              </a:rPr>
              <a:t>control group </a:t>
            </a:r>
          </a:p>
          <a:p>
            <a:pPr marL="285750" indent="-285750">
              <a:spcBef>
                <a:spcPct val="10000"/>
              </a:spcBef>
              <a:spcAft>
                <a:spcPct val="10000"/>
              </a:spcAft>
              <a:buFont typeface="Arial" pitchFamily="34" charset="0"/>
              <a:buChar char="•"/>
            </a:pPr>
            <a:r>
              <a:rPr lang="en-US" altLang="ko-KR" sz="1600" dirty="0" smtClean="0">
                <a:latin typeface="Tahoma" pitchFamily="34" charset="0"/>
                <a:ea typeface="Tahoma" pitchFamily="34" charset="0"/>
                <a:cs typeface="Tahoma" pitchFamily="34" charset="0"/>
              </a:rPr>
              <a:t>Children’s </a:t>
            </a:r>
            <a:r>
              <a:rPr lang="en-US" altLang="ko-KR" sz="1600" dirty="0">
                <a:latin typeface="Tahoma" pitchFamily="34" charset="0"/>
                <a:ea typeface="Tahoma" pitchFamily="34" charset="0"/>
                <a:cs typeface="Tahoma" pitchFamily="34" charset="0"/>
              </a:rPr>
              <a:t>test scores increased by 0.17 </a:t>
            </a:r>
            <a:r>
              <a:rPr lang="en-US" altLang="ko-KR" sz="1600" dirty="0" smtClean="0">
                <a:latin typeface="Tahoma" pitchFamily="34" charset="0"/>
                <a:ea typeface="Tahoma" pitchFamily="34" charset="0"/>
                <a:cs typeface="Tahoma" pitchFamily="34" charset="0"/>
              </a:rPr>
              <a:t>std.</a:t>
            </a:r>
            <a:endParaRPr lang="en-US" altLang="ko-KR" sz="1600" b="0" dirty="0">
              <a:latin typeface="Tahoma" pitchFamily="34" charset="0"/>
              <a:ea typeface="Tahoma" pitchFamily="34" charset="0"/>
              <a:cs typeface="Tahoma" pitchFamily="34" charset="0"/>
            </a:endParaRPr>
          </a:p>
        </p:txBody>
      </p:sp>
      <p:sp>
        <p:nvSpPr>
          <p:cNvPr id="1062925" name="Rectangle 13"/>
          <p:cNvSpPr>
            <a:spLocks noChangeArrowheads="1"/>
          </p:cNvSpPr>
          <p:nvPr/>
        </p:nvSpPr>
        <p:spPr bwMode="auto">
          <a:xfrm>
            <a:off x="1371600" y="1828800"/>
            <a:ext cx="6096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itchFamily="34" charset="0"/>
              <a:buChar char="•"/>
            </a:pPr>
            <a:endParaRPr lang="en-US" altLang="ko-KR" sz="1600" b="0" dirty="0">
              <a:solidFill>
                <a:schemeClr val="tx1"/>
              </a:solidFill>
              <a:latin typeface="Times New Roman" pitchFamily="18" charset="0"/>
              <a:ea typeface="굴림" charset="-127"/>
            </a:endParaRPr>
          </a:p>
        </p:txBody>
      </p:sp>
      <p:pic>
        <p:nvPicPr>
          <p:cNvPr id="6" name="그림 5"/>
          <p:cNvPicPr>
            <a:picLocks noChangeAspect="1"/>
          </p:cNvPicPr>
          <p:nvPr/>
        </p:nvPicPr>
        <p:blipFill>
          <a:blip r:embed="rId3"/>
          <a:stretch>
            <a:fillRect/>
          </a:stretch>
        </p:blipFill>
        <p:spPr>
          <a:xfrm>
            <a:off x="973673" y="1600200"/>
            <a:ext cx="7027327" cy="4343399"/>
          </a:xfrm>
          <a:prstGeom prst="rect">
            <a:avLst/>
          </a:prstGeom>
        </p:spPr>
      </p:pic>
    </p:spTree>
    <p:extLst>
      <p:ext uri="{BB962C8B-B14F-4D97-AF65-F5344CB8AC3E}">
        <p14:creationId xmlns:p14="http://schemas.microsoft.com/office/powerpoint/2010/main" val="2010463439"/>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3000" cy="5334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dirty="0" smtClean="0">
                <a:latin typeface="Tahoma" panose="020B0604030504040204" pitchFamily="34" charset="0"/>
                <a:ea typeface="Tahoma" panose="020B0604030504040204" pitchFamily="34" charset="0"/>
                <a:cs typeface="Tahoma" panose="020B0604030504040204" pitchFamily="34" charset="0"/>
              </a:rPr>
              <a:t>Research in Education - </a:t>
            </a:r>
            <a:r>
              <a:rPr lang="en-US" altLang="ko-KR" sz="3200" dirty="0">
                <a:latin typeface="Tahoma" panose="020B0604030504040204" pitchFamily="34" charset="0"/>
                <a:ea typeface="Tahoma" panose="020B0604030504040204" pitchFamily="34" charset="0"/>
                <a:cs typeface="Tahoma" panose="020B0604030504040204" pitchFamily="34" charset="0"/>
              </a:rPr>
              <a:t>Expanding College </a:t>
            </a:r>
            <a:r>
              <a:rPr lang="en-US" altLang="ko-KR" sz="3200" dirty="0" smtClean="0">
                <a:latin typeface="Tahoma" panose="020B0604030504040204" pitchFamily="34" charset="0"/>
                <a:ea typeface="Tahoma" panose="020B0604030504040204" pitchFamily="34" charset="0"/>
                <a:cs typeface="Tahoma" panose="020B0604030504040204" pitchFamily="34" charset="0"/>
              </a:rPr>
              <a:t>Opportunities</a:t>
            </a:r>
            <a:endParaRPr lang="en-US" altLang="ko-KR" sz="32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52400" y="838200"/>
            <a:ext cx="8763000" cy="5933099"/>
          </a:xfrm>
          <a:prstGeom prst="rect">
            <a:avLst/>
          </a:prstGeom>
          <a:noFill/>
        </p:spPr>
        <p:txBody>
          <a:bodyPr wrap="square" rtlCol="0">
            <a:spAutoFit/>
          </a:bodyPr>
          <a:lstStyle/>
          <a:p>
            <a:pPr>
              <a:lnSpc>
                <a:spcPct val="114000"/>
              </a:lnSpc>
              <a:spcBef>
                <a:spcPts val="200"/>
              </a:spcBef>
            </a:pPr>
            <a:r>
              <a:rPr lang="en-US" altLang="ko-KR" sz="2000" b="1" dirty="0" smtClean="0">
                <a:latin typeface="Tahoma" panose="020B0604030504040204" pitchFamily="34" charset="0"/>
                <a:ea typeface="Tahoma" panose="020B0604030504040204" pitchFamily="34" charset="0"/>
                <a:cs typeface="Tahoma" panose="020B0604030504040204" pitchFamily="34" charset="0"/>
                <a:hlinkClick r:id="rId2"/>
              </a:rPr>
              <a:t>Caroline </a:t>
            </a:r>
            <a:r>
              <a:rPr lang="en-US" altLang="ko-KR" sz="2000" b="1" dirty="0" err="1" smtClean="0">
                <a:latin typeface="Tahoma" panose="020B0604030504040204" pitchFamily="34" charset="0"/>
                <a:ea typeface="Tahoma" panose="020B0604030504040204" pitchFamily="34" charset="0"/>
                <a:cs typeface="Tahoma" panose="020B0604030504040204" pitchFamily="34" charset="0"/>
                <a:hlinkClick r:id="rId2"/>
              </a:rPr>
              <a:t>Hoxby</a:t>
            </a:r>
            <a:r>
              <a:rPr lang="en-US" altLang="ko-KR" sz="2000" b="1" dirty="0" smtClean="0">
                <a:latin typeface="Tahoma" panose="020B0604030504040204" pitchFamily="34" charset="0"/>
                <a:ea typeface="Tahoma" panose="020B0604030504040204" pitchFamily="34" charset="0"/>
                <a:cs typeface="Tahoma" panose="020B0604030504040204" pitchFamily="34" charset="0"/>
              </a:rPr>
              <a:t> </a:t>
            </a:r>
          </a:p>
          <a:p>
            <a:pPr marL="800100" lvl="1" indent="-342900">
              <a:lnSpc>
                <a:spcPct val="114000"/>
              </a:lnSpc>
              <a:spcBef>
                <a:spcPts val="200"/>
              </a:spcBef>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3"/>
              </a:rPr>
              <a:t>Expanding </a:t>
            </a:r>
            <a:r>
              <a:rPr lang="en-US" altLang="ko-KR" dirty="0">
                <a:latin typeface="Tahoma" panose="020B0604030504040204" pitchFamily="34" charset="0"/>
                <a:ea typeface="Tahoma" panose="020B0604030504040204" pitchFamily="34" charset="0"/>
                <a:cs typeface="Tahoma" panose="020B0604030504040204" pitchFamily="34" charset="0"/>
                <a:hlinkClick r:id="rId3"/>
              </a:rPr>
              <a:t>College </a:t>
            </a:r>
            <a:r>
              <a:rPr lang="en-US" altLang="ko-KR" dirty="0" smtClean="0">
                <a:latin typeface="Tahoma" panose="020B0604030504040204" pitchFamily="34" charset="0"/>
                <a:ea typeface="Tahoma" panose="020B0604030504040204" pitchFamily="34" charset="0"/>
                <a:cs typeface="Tahoma" panose="020B0604030504040204" pitchFamily="34" charset="0"/>
                <a:hlinkClick r:id="rId3"/>
              </a:rPr>
              <a:t>Opportunities - Smithsonian Channel</a:t>
            </a:r>
            <a:endParaRPr lang="en-US" altLang="ko-KR" dirty="0" smtClean="0">
              <a:latin typeface="Tahoma" panose="020B0604030504040204" pitchFamily="34" charset="0"/>
              <a:ea typeface="Tahoma" panose="020B0604030504040204" pitchFamily="34" charset="0"/>
              <a:cs typeface="Tahoma" panose="020B0604030504040204" pitchFamily="34" charset="0"/>
            </a:endParaRPr>
          </a:p>
          <a:p>
            <a:pPr marL="800100" lvl="1" indent="-342900">
              <a:lnSpc>
                <a:spcPct val="114000"/>
              </a:lnSpc>
              <a:spcBef>
                <a:spcPts val="200"/>
              </a:spcBef>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4"/>
              </a:rPr>
              <a:t>Income </a:t>
            </a:r>
            <a:r>
              <a:rPr lang="en-US" altLang="ko-KR" dirty="0">
                <a:latin typeface="Tahoma" panose="020B0604030504040204" pitchFamily="34" charset="0"/>
                <a:ea typeface="Tahoma" panose="020B0604030504040204" pitchFamily="34" charset="0"/>
                <a:cs typeface="Tahoma" panose="020B0604030504040204" pitchFamily="34" charset="0"/>
                <a:hlinkClick r:id="rId4"/>
              </a:rPr>
              <a:t>as a barrier to </a:t>
            </a:r>
            <a:r>
              <a:rPr lang="en-US" altLang="ko-KR" dirty="0" smtClean="0">
                <a:latin typeface="Tahoma" panose="020B0604030504040204" pitchFamily="34" charset="0"/>
                <a:ea typeface="Tahoma" panose="020B0604030504040204" pitchFamily="34" charset="0"/>
                <a:cs typeface="Tahoma" panose="020B0604030504040204" pitchFamily="34" charset="0"/>
                <a:hlinkClick r:id="rId4"/>
              </a:rPr>
              <a:t>college – Ted Talk</a:t>
            </a:r>
            <a:endParaRPr lang="en-US" altLang="ko-KR" dirty="0" smtClean="0">
              <a:latin typeface="Tahoma" panose="020B0604030504040204" pitchFamily="34" charset="0"/>
              <a:ea typeface="Tahoma" panose="020B0604030504040204" pitchFamily="34" charset="0"/>
              <a:cs typeface="Tahoma" panose="020B0604030504040204" pitchFamily="34" charset="0"/>
            </a:endParaRPr>
          </a:p>
          <a:p>
            <a:pPr marL="800100" lvl="1" indent="-342900" fontAlgn="t">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5"/>
              </a:rPr>
              <a:t>Poor </a:t>
            </a:r>
            <a:r>
              <a:rPr lang="en-US" altLang="ko-KR" dirty="0">
                <a:latin typeface="Tahoma" panose="020B0604030504040204" pitchFamily="34" charset="0"/>
                <a:ea typeface="Tahoma" panose="020B0604030504040204" pitchFamily="34" charset="0"/>
                <a:cs typeface="Tahoma" panose="020B0604030504040204" pitchFamily="34" charset="0"/>
                <a:hlinkClick r:id="rId5"/>
              </a:rPr>
              <a:t>Students Go Unnoticed by Some Elite </a:t>
            </a:r>
            <a:r>
              <a:rPr lang="en-US" altLang="ko-KR" dirty="0" smtClean="0">
                <a:latin typeface="Tahoma" panose="020B0604030504040204" pitchFamily="34" charset="0"/>
                <a:ea typeface="Tahoma" panose="020B0604030504040204" pitchFamily="34" charset="0"/>
                <a:cs typeface="Tahoma" panose="020B0604030504040204" pitchFamily="34" charset="0"/>
                <a:hlinkClick r:id="rId5"/>
              </a:rPr>
              <a:t>Universities – PBS News</a:t>
            </a:r>
            <a:endParaRPr lang="en-US" altLang="ko-KR" dirty="0">
              <a:latin typeface="Tahoma" panose="020B0604030504040204" pitchFamily="34" charset="0"/>
              <a:ea typeface="Tahoma" panose="020B0604030504040204" pitchFamily="34" charset="0"/>
              <a:cs typeface="Tahoma" panose="020B0604030504040204" pitchFamily="34" charset="0"/>
            </a:endParaRPr>
          </a:p>
          <a:p>
            <a:pPr>
              <a:lnSpc>
                <a:spcPct val="114000"/>
              </a:lnSpc>
            </a:pPr>
            <a:endParaRPr lang="en-US" altLang="ko-KR" dirty="0" smtClean="0">
              <a:latin typeface="Tahoma" panose="020B0604030504040204" pitchFamily="34" charset="0"/>
              <a:ea typeface="Tahoma" panose="020B0604030504040204" pitchFamily="34" charset="0"/>
              <a:cs typeface="Tahoma" panose="020B0604030504040204" pitchFamily="34" charset="0"/>
            </a:endParaRPr>
          </a:p>
          <a:p>
            <a:pPr>
              <a:lnSpc>
                <a:spcPct val="114000"/>
              </a:lnSpc>
            </a:pPr>
            <a:endParaRPr lang="en-US" altLang="ko-KR" sz="8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14000"/>
              </a:lnSpc>
              <a:buFont typeface="Arial" panose="020B0604020202020204" pitchFamily="34" charset="0"/>
              <a:buChar char="•"/>
            </a:pPr>
            <a:r>
              <a:rPr lang="en-US" altLang="ko-KR" sz="2000" b="1" dirty="0" err="1" smtClean="0">
                <a:latin typeface="Tahoma" panose="020B0604030504040204" pitchFamily="34" charset="0"/>
                <a:ea typeface="Tahoma" panose="020B0604030504040204" pitchFamily="34" charset="0"/>
                <a:cs typeface="Tahoma" panose="020B0604030504040204" pitchFamily="34" charset="0"/>
              </a:rPr>
              <a:t>Hoxby</a:t>
            </a:r>
            <a:r>
              <a:rPr lang="en-US" altLang="ko-KR" sz="2000" b="1" dirty="0" smtClean="0">
                <a:latin typeface="Tahoma" panose="020B0604030504040204" pitchFamily="34" charset="0"/>
                <a:ea typeface="Tahoma" panose="020B0604030504040204" pitchFamily="34" charset="0"/>
                <a:cs typeface="Tahoma" panose="020B0604030504040204" pitchFamily="34" charset="0"/>
              </a:rPr>
              <a:t> and Avery </a:t>
            </a:r>
            <a:r>
              <a:rPr lang="en-US" altLang="ko-KR" sz="2000" b="1" dirty="0">
                <a:latin typeface="Tahoma" panose="020B0604030504040204" pitchFamily="34" charset="0"/>
                <a:ea typeface="Tahoma" panose="020B0604030504040204" pitchFamily="34" charset="0"/>
                <a:cs typeface="Tahoma" panose="020B0604030504040204" pitchFamily="34" charset="0"/>
              </a:rPr>
              <a:t>"The Missing "One-Offs": The Hidden Supply of High-Achieving, Low-Income </a:t>
            </a:r>
            <a:r>
              <a:rPr lang="en-US" altLang="ko-KR" sz="2000" b="1" dirty="0" smtClean="0">
                <a:latin typeface="Tahoma" panose="020B0604030504040204" pitchFamily="34" charset="0"/>
                <a:ea typeface="Tahoma" panose="020B0604030504040204" pitchFamily="34" charset="0"/>
                <a:cs typeface="Tahoma" panose="020B0604030504040204" pitchFamily="34" charset="0"/>
              </a:rPr>
              <a:t>Students“ (2013)</a:t>
            </a: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Individual-level </a:t>
            </a:r>
            <a:r>
              <a:rPr lang="en-US" altLang="ko-KR" dirty="0">
                <a:latin typeface="Tahoma" panose="020B0604030504040204" pitchFamily="34" charset="0"/>
                <a:ea typeface="Tahoma" panose="020B0604030504040204" pitchFamily="34" charset="0"/>
                <a:cs typeface="Tahoma" panose="020B0604030504040204" pitchFamily="34" charset="0"/>
              </a:rPr>
              <a:t>data on </a:t>
            </a:r>
            <a:r>
              <a:rPr lang="en-US" altLang="ko-KR" b="1" dirty="0">
                <a:latin typeface="Tahoma" panose="020B0604030504040204" pitchFamily="34" charset="0"/>
                <a:ea typeface="Tahoma" panose="020B0604030504040204" pitchFamily="34" charset="0"/>
                <a:cs typeface="Tahoma" panose="020B0604030504040204" pitchFamily="34" charset="0"/>
              </a:rPr>
              <a:t>every student who takes one of the two </a:t>
            </a:r>
            <a:r>
              <a:rPr lang="en-US" altLang="ko-KR" b="1" dirty="0" smtClean="0">
                <a:latin typeface="Tahoma" panose="020B0604030504040204" pitchFamily="34" charset="0"/>
                <a:ea typeface="Tahoma" panose="020B0604030504040204" pitchFamily="34" charset="0"/>
                <a:cs typeface="Tahoma" panose="020B0604030504040204" pitchFamily="34" charset="0"/>
              </a:rPr>
              <a:t>college assessments</a:t>
            </a:r>
            <a:r>
              <a:rPr lang="en-US" altLang="ko-KR" dirty="0">
                <a:latin typeface="Tahoma" panose="020B0604030504040204" pitchFamily="34" charset="0"/>
                <a:ea typeface="Tahoma" panose="020B0604030504040204" pitchFamily="34" charset="0"/>
                <a:cs typeface="Tahoma" panose="020B0604030504040204" pitchFamily="34" charset="0"/>
              </a:rPr>
              <a:t>, the ACT and the SAT</a:t>
            </a: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The </a:t>
            </a:r>
            <a:r>
              <a:rPr lang="en-US" altLang="ko-KR" dirty="0">
                <a:latin typeface="Tahoma" panose="020B0604030504040204" pitchFamily="34" charset="0"/>
                <a:ea typeface="Tahoma" panose="020B0604030504040204" pitchFamily="34" charset="0"/>
                <a:cs typeface="Tahoma" panose="020B0604030504040204" pitchFamily="34" charset="0"/>
              </a:rPr>
              <a:t>vast majority of low-income</a:t>
            </a:r>
            <a:r>
              <a:rPr lang="en-US" altLang="ko-KR" dirty="0" smtClean="0">
                <a:latin typeface="Tahoma" panose="020B0604030504040204" pitchFamily="34" charset="0"/>
                <a:ea typeface="Tahoma" panose="020B0604030504040204" pitchFamily="34" charset="0"/>
                <a:cs typeface="Tahoma" panose="020B0604030504040204" pitchFamily="34" charset="0"/>
              </a:rPr>
              <a:t> students who </a:t>
            </a:r>
            <a:r>
              <a:rPr lang="en-US" altLang="ko-KR" dirty="0">
                <a:latin typeface="Tahoma" panose="020B0604030504040204" pitchFamily="34" charset="0"/>
                <a:ea typeface="Tahoma" panose="020B0604030504040204" pitchFamily="34" charset="0"/>
                <a:cs typeface="Tahoma" panose="020B0604030504040204" pitchFamily="34" charset="0"/>
              </a:rPr>
              <a:t>have top test scores and grades </a:t>
            </a:r>
            <a:r>
              <a:rPr lang="en-US" altLang="ko-KR" b="1" u="sng" dirty="0">
                <a:latin typeface="Tahoma" panose="020B0604030504040204" pitchFamily="34" charset="0"/>
                <a:ea typeface="Tahoma" panose="020B0604030504040204" pitchFamily="34" charset="0"/>
                <a:cs typeface="Tahoma" panose="020B0604030504040204" pitchFamily="34" charset="0"/>
              </a:rPr>
              <a:t>do not even apply</a:t>
            </a:r>
            <a:r>
              <a:rPr lang="en-US" altLang="ko-KR" u="sng" dirty="0">
                <a:latin typeface="Tahoma" panose="020B0604030504040204" pitchFamily="34" charset="0"/>
                <a:ea typeface="Tahoma" panose="020B0604030504040204" pitchFamily="34" charset="0"/>
                <a:cs typeface="Tahoma" panose="020B0604030504040204" pitchFamily="34" charset="0"/>
              </a:rPr>
              <a:t> to </a:t>
            </a:r>
            <a:r>
              <a:rPr lang="en-US" altLang="ko-KR" u="sng" dirty="0" smtClean="0">
                <a:latin typeface="Tahoma" panose="020B0604030504040204" pitchFamily="34" charset="0"/>
                <a:ea typeface="Tahoma" panose="020B0604030504040204" pitchFamily="34" charset="0"/>
                <a:cs typeface="Tahoma" panose="020B0604030504040204" pitchFamily="34" charset="0"/>
              </a:rPr>
              <a:t>any </a:t>
            </a:r>
            <a:r>
              <a:rPr lang="en-US" altLang="ko-KR" u="sng" dirty="0">
                <a:latin typeface="Tahoma" panose="020B0604030504040204" pitchFamily="34" charset="0"/>
                <a:ea typeface="Tahoma" panose="020B0604030504040204" pitchFamily="34" charset="0"/>
                <a:cs typeface="Tahoma" panose="020B0604030504040204" pitchFamily="34" charset="0"/>
              </a:rPr>
              <a:t>selective </a:t>
            </a:r>
            <a:r>
              <a:rPr lang="en-US" altLang="ko-KR" u="sng" dirty="0" smtClean="0">
                <a:latin typeface="Tahoma" panose="020B0604030504040204" pitchFamily="34" charset="0"/>
                <a:ea typeface="Tahoma" panose="020B0604030504040204" pitchFamily="34" charset="0"/>
                <a:cs typeface="Tahoma" panose="020B0604030504040204" pitchFamily="34" charset="0"/>
              </a:rPr>
              <a:t>college</a:t>
            </a: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For them, selective institutions </a:t>
            </a:r>
            <a:r>
              <a:rPr lang="en-US" altLang="ko-KR" dirty="0">
                <a:latin typeface="Tahoma" panose="020B0604030504040204" pitchFamily="34" charset="0"/>
                <a:ea typeface="Tahoma" panose="020B0604030504040204" pitchFamily="34" charset="0"/>
                <a:cs typeface="Tahoma" panose="020B0604030504040204" pitchFamily="34" charset="0"/>
              </a:rPr>
              <a:t>typically </a:t>
            </a:r>
            <a:r>
              <a:rPr lang="en-US" altLang="ko-KR" b="1" dirty="0">
                <a:latin typeface="Tahoma" panose="020B0604030504040204" pitchFamily="34" charset="0"/>
                <a:ea typeface="Tahoma" panose="020B0604030504040204" pitchFamily="34" charset="0"/>
                <a:cs typeface="Tahoma" panose="020B0604030504040204" pitchFamily="34" charset="0"/>
              </a:rPr>
              <a:t>cost them less</a:t>
            </a:r>
            <a:r>
              <a:rPr lang="en-US" altLang="ko-KR" dirty="0">
                <a:latin typeface="Tahoma" panose="020B0604030504040204" pitchFamily="34" charset="0"/>
                <a:ea typeface="Tahoma" panose="020B0604030504040204" pitchFamily="34" charset="0"/>
                <a:cs typeface="Tahoma" panose="020B0604030504040204" pitchFamily="34" charset="0"/>
              </a:rPr>
              <a:t>, owing to generous financial aid, than </a:t>
            </a:r>
            <a:r>
              <a:rPr lang="en-US" altLang="ko-KR" dirty="0" smtClean="0">
                <a:latin typeface="Tahoma" panose="020B0604030504040204" pitchFamily="34" charset="0"/>
                <a:ea typeface="Tahoma" panose="020B0604030504040204" pitchFamily="34" charset="0"/>
                <a:cs typeface="Tahoma" panose="020B0604030504040204" pitchFamily="34" charset="0"/>
              </a:rPr>
              <a:t>the two-year </a:t>
            </a:r>
            <a:r>
              <a:rPr lang="en-US" altLang="ko-KR" dirty="0">
                <a:latin typeface="Tahoma" panose="020B0604030504040204" pitchFamily="34" charset="0"/>
                <a:ea typeface="Tahoma" panose="020B0604030504040204" pitchFamily="34" charset="0"/>
                <a:cs typeface="Tahoma" panose="020B0604030504040204" pitchFamily="34" charset="0"/>
              </a:rPr>
              <a:t>and nonselective four-year institutions to which they actually </a:t>
            </a:r>
            <a:r>
              <a:rPr lang="en-US" altLang="ko-KR" dirty="0" smtClean="0">
                <a:latin typeface="Tahoma" panose="020B0604030504040204" pitchFamily="34" charset="0"/>
                <a:ea typeface="Tahoma" panose="020B0604030504040204" pitchFamily="34" charset="0"/>
                <a:cs typeface="Tahoma" panose="020B0604030504040204" pitchFamily="34" charset="0"/>
              </a:rPr>
              <a:t>apply</a:t>
            </a:r>
            <a:endParaRPr lang="en-US" altLang="ko-KR" dirty="0">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4000"/>
              </a:lnSpc>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Moreover, low-income high achievers have </a:t>
            </a:r>
            <a:r>
              <a:rPr lang="en-US" altLang="ko-KR" u="sng" dirty="0">
                <a:latin typeface="Tahoma" panose="020B0604030504040204" pitchFamily="34" charset="0"/>
                <a:ea typeface="Tahoma" panose="020B0604030504040204" pitchFamily="34" charset="0"/>
                <a:cs typeface="Tahoma" panose="020B0604030504040204" pitchFamily="34" charset="0"/>
              </a:rPr>
              <a:t>no reason to believe they </a:t>
            </a:r>
            <a:r>
              <a:rPr lang="en-US" altLang="ko-KR" u="sng" dirty="0" smtClean="0">
                <a:latin typeface="Tahoma" panose="020B0604030504040204" pitchFamily="34" charset="0"/>
                <a:ea typeface="Tahoma" panose="020B0604030504040204" pitchFamily="34" charset="0"/>
                <a:cs typeface="Tahoma" panose="020B0604030504040204" pitchFamily="34" charset="0"/>
              </a:rPr>
              <a:t>will fail </a:t>
            </a:r>
            <a:r>
              <a:rPr lang="en-US" altLang="ko-KR" dirty="0">
                <a:latin typeface="Tahoma" panose="020B0604030504040204" pitchFamily="34" charset="0"/>
                <a:ea typeface="Tahoma" panose="020B0604030504040204" pitchFamily="34" charset="0"/>
                <a:cs typeface="Tahoma" panose="020B0604030504040204" pitchFamily="34" charset="0"/>
              </a:rPr>
              <a:t>at selective institutions since those who do apply are admitted and </a:t>
            </a:r>
            <a:r>
              <a:rPr lang="en-US" altLang="ko-KR" dirty="0" smtClean="0">
                <a:latin typeface="Tahoma" panose="020B0604030504040204" pitchFamily="34" charset="0"/>
                <a:ea typeface="Tahoma" panose="020B0604030504040204" pitchFamily="34" charset="0"/>
                <a:cs typeface="Tahoma" panose="020B0604030504040204" pitchFamily="34" charset="0"/>
              </a:rPr>
              <a:t>graduate at </a:t>
            </a:r>
            <a:r>
              <a:rPr lang="en-US" altLang="ko-KR" dirty="0">
                <a:latin typeface="Tahoma" panose="020B0604030504040204" pitchFamily="34" charset="0"/>
                <a:ea typeface="Tahoma" panose="020B0604030504040204" pitchFamily="34" charset="0"/>
                <a:cs typeface="Tahoma" panose="020B0604030504040204" pitchFamily="34" charset="0"/>
              </a:rPr>
              <a:t>high </a:t>
            </a:r>
            <a:r>
              <a:rPr lang="en-US" altLang="ko-KR" dirty="0" smtClean="0">
                <a:latin typeface="Tahoma" panose="020B0604030504040204" pitchFamily="34" charset="0"/>
                <a:ea typeface="Tahoma" panose="020B0604030504040204" pitchFamily="34" charset="0"/>
                <a:cs typeface="Tahoma" panose="020B0604030504040204" pitchFamily="34" charset="0"/>
              </a:rPr>
              <a:t>rates</a:t>
            </a:r>
            <a:endParaRPr lang="en-US" altLang="ko-K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877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229600" cy="5334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dirty="0" smtClean="0">
                <a:latin typeface="Tahoma" panose="020B0604030504040204" pitchFamily="34" charset="0"/>
                <a:ea typeface="Tahoma" panose="020B0604030504040204" pitchFamily="34" charset="0"/>
                <a:cs typeface="Tahoma" panose="020B0604030504040204" pitchFamily="34" charset="0"/>
              </a:rPr>
              <a:t>Research in Education - </a:t>
            </a:r>
            <a:r>
              <a:rPr lang="en-US" altLang="ko-KR" sz="3200" dirty="0">
                <a:latin typeface="Tahoma" panose="020B0604030504040204" pitchFamily="34" charset="0"/>
                <a:ea typeface="Tahoma" panose="020B0604030504040204" pitchFamily="34" charset="0"/>
                <a:cs typeface="Tahoma" panose="020B0604030504040204" pitchFamily="34" charset="0"/>
              </a:rPr>
              <a:t>Expanding College </a:t>
            </a:r>
            <a:r>
              <a:rPr lang="en-US" altLang="ko-KR" sz="3200" dirty="0" smtClean="0">
                <a:latin typeface="Tahoma" panose="020B0604030504040204" pitchFamily="34" charset="0"/>
                <a:ea typeface="Tahoma" panose="020B0604030504040204" pitchFamily="34" charset="0"/>
                <a:cs typeface="Tahoma" panose="020B0604030504040204" pitchFamily="34" charset="0"/>
              </a:rPr>
              <a:t>Opportunities</a:t>
            </a:r>
            <a:endParaRPr lang="en-US" altLang="ko-KR" sz="32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52400" y="799496"/>
            <a:ext cx="8763000" cy="5906104"/>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en-US" altLang="ko-KR" sz="2000" b="1" dirty="0" err="1" smtClean="0">
                <a:latin typeface="Tahoma" panose="020B0604030504040204" pitchFamily="34" charset="0"/>
                <a:ea typeface="Tahoma" panose="020B0604030504040204" pitchFamily="34" charset="0"/>
                <a:cs typeface="Tahoma" panose="020B0604030504040204" pitchFamily="34" charset="0"/>
              </a:rPr>
              <a:t>Hoxby</a:t>
            </a:r>
            <a:r>
              <a:rPr lang="en-US" altLang="ko-KR" sz="2000" b="1" dirty="0" smtClean="0">
                <a:latin typeface="Tahoma" panose="020B0604030504040204" pitchFamily="34" charset="0"/>
                <a:ea typeface="Tahoma" panose="020B0604030504040204" pitchFamily="34" charset="0"/>
                <a:cs typeface="Tahoma" panose="020B0604030504040204" pitchFamily="34" charset="0"/>
              </a:rPr>
              <a:t> and Turner </a:t>
            </a:r>
            <a:r>
              <a:rPr lang="en-US" altLang="ko-KR" sz="2000" b="1" dirty="0">
                <a:latin typeface="Tahoma" panose="020B0604030504040204" pitchFamily="34" charset="0"/>
                <a:ea typeface="Tahoma" panose="020B0604030504040204" pitchFamily="34" charset="0"/>
                <a:cs typeface="Tahoma" panose="020B0604030504040204" pitchFamily="34" charset="0"/>
              </a:rPr>
              <a:t>"Expanding College Opportunities for High-Achieving, Low Income </a:t>
            </a:r>
            <a:r>
              <a:rPr lang="en-US" altLang="ko-KR" sz="2000" b="1" dirty="0" smtClean="0">
                <a:latin typeface="Tahoma" panose="020B0604030504040204" pitchFamily="34" charset="0"/>
                <a:ea typeface="Tahoma" panose="020B0604030504040204" pitchFamily="34" charset="0"/>
                <a:cs typeface="Tahoma" panose="020B0604030504040204" pitchFamily="34" charset="0"/>
              </a:rPr>
              <a:t>Students" (2013)</a:t>
            </a:r>
          </a:p>
          <a:p>
            <a:pPr marL="285750" indent="-285750">
              <a:lnSpc>
                <a:spcPct val="114000"/>
              </a:lnSpc>
              <a:buFont typeface="Arial" panose="020B0604020202020204" pitchFamily="34" charset="0"/>
              <a:buChar char="•"/>
            </a:pPr>
            <a:endParaRPr lang="en-US" altLang="ko-KR" sz="500" b="1" dirty="0">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Use a </a:t>
            </a:r>
            <a:r>
              <a:rPr lang="en-US" altLang="ko-KR" b="1" dirty="0">
                <a:latin typeface="Tahoma" panose="020B0604030504040204" pitchFamily="34" charset="0"/>
                <a:ea typeface="Tahoma" panose="020B0604030504040204" pitchFamily="34" charset="0"/>
                <a:cs typeface="Tahoma" panose="020B0604030504040204" pitchFamily="34" charset="0"/>
              </a:rPr>
              <a:t>R</a:t>
            </a:r>
            <a:r>
              <a:rPr lang="en-US" altLang="ko-KR" b="1" dirty="0" smtClean="0">
                <a:latin typeface="Tahoma" panose="020B0604030504040204" pitchFamily="34" charset="0"/>
                <a:ea typeface="Tahoma" panose="020B0604030504040204" pitchFamily="34" charset="0"/>
                <a:cs typeface="Tahoma" panose="020B0604030504040204" pitchFamily="34" charset="0"/>
              </a:rPr>
              <a:t>andomized </a:t>
            </a:r>
            <a:r>
              <a:rPr lang="en-US" altLang="ko-KR" b="1" dirty="0">
                <a:latin typeface="Tahoma" panose="020B0604030504040204" pitchFamily="34" charset="0"/>
                <a:ea typeface="Tahoma" panose="020B0604030504040204" pitchFamily="34" charset="0"/>
                <a:cs typeface="Tahoma" panose="020B0604030504040204" pitchFamily="34" charset="0"/>
              </a:rPr>
              <a:t>C</a:t>
            </a:r>
            <a:r>
              <a:rPr lang="en-US" altLang="ko-KR" b="1" dirty="0" smtClean="0">
                <a:latin typeface="Tahoma" panose="020B0604030504040204" pitchFamily="34" charset="0"/>
                <a:ea typeface="Tahoma" panose="020B0604030504040204" pitchFamily="34" charset="0"/>
                <a:cs typeface="Tahoma" panose="020B0604030504040204" pitchFamily="34" charset="0"/>
              </a:rPr>
              <a:t>ontrolled </a:t>
            </a:r>
            <a:r>
              <a:rPr lang="en-US" altLang="ko-KR" b="1" dirty="0">
                <a:latin typeface="Tahoma" panose="020B0604030504040204" pitchFamily="34" charset="0"/>
                <a:ea typeface="Tahoma" panose="020B0604030504040204" pitchFamily="34" charset="0"/>
                <a:cs typeface="Tahoma" panose="020B0604030504040204" pitchFamily="34" charset="0"/>
              </a:rPr>
              <a:t>T</a:t>
            </a:r>
            <a:r>
              <a:rPr lang="en-US" altLang="ko-KR" b="1" dirty="0" smtClean="0">
                <a:latin typeface="Tahoma" panose="020B0604030504040204" pitchFamily="34" charset="0"/>
                <a:ea typeface="Tahoma" panose="020B0604030504040204" pitchFamily="34" charset="0"/>
                <a:cs typeface="Tahoma" panose="020B0604030504040204" pitchFamily="34" charset="0"/>
              </a:rPr>
              <a:t>rial</a:t>
            </a:r>
          </a:p>
          <a:p>
            <a:pPr marL="1200150" lvl="2"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Providing </a:t>
            </a:r>
            <a:r>
              <a:rPr lang="en-US" altLang="ko-KR" dirty="0">
                <a:latin typeface="Tahoma" panose="020B0604030504040204" pitchFamily="34" charset="0"/>
                <a:ea typeface="Tahoma" panose="020B0604030504040204" pitchFamily="34" charset="0"/>
                <a:cs typeface="Tahoma" panose="020B0604030504040204" pitchFamily="34" charset="0"/>
              </a:rPr>
              <a:t>students with </a:t>
            </a:r>
            <a:r>
              <a:rPr lang="en-US" altLang="ko-KR" b="1" dirty="0" smtClean="0">
                <a:latin typeface="Tahoma" panose="020B0604030504040204" pitchFamily="34" charset="0"/>
                <a:ea typeface="Tahoma" panose="020B0604030504040204" pitchFamily="34" charset="0"/>
                <a:cs typeface="Tahoma" panose="020B0604030504040204" pitchFamily="34" charset="0"/>
              </a:rPr>
              <a:t>customized information </a:t>
            </a:r>
            <a:r>
              <a:rPr lang="en-US" altLang="ko-KR" dirty="0">
                <a:latin typeface="Tahoma" panose="020B0604030504040204" pitchFamily="34" charset="0"/>
                <a:ea typeface="Tahoma" panose="020B0604030504040204" pitchFamily="34" charset="0"/>
                <a:cs typeface="Tahoma" panose="020B0604030504040204" pitchFamily="34" charset="0"/>
              </a:rPr>
              <a:t>on the application process and colleges' net </a:t>
            </a:r>
            <a:r>
              <a:rPr lang="en-US" altLang="ko-KR" dirty="0" smtClean="0">
                <a:latin typeface="Tahoma" panose="020B0604030504040204" pitchFamily="34" charset="0"/>
                <a:ea typeface="Tahoma" panose="020B0604030504040204" pitchFamily="34" charset="0"/>
                <a:cs typeface="Tahoma" panose="020B0604030504040204" pitchFamily="34" charset="0"/>
              </a:rPr>
              <a:t>costs</a:t>
            </a:r>
          </a:p>
          <a:p>
            <a:pPr marL="1200150" lvl="2"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Providing </a:t>
            </a:r>
            <a:r>
              <a:rPr lang="en-US" altLang="ko-KR" dirty="0">
                <a:latin typeface="Tahoma" panose="020B0604030504040204" pitchFamily="34" charset="0"/>
                <a:ea typeface="Tahoma" panose="020B0604030504040204" pitchFamily="34" charset="0"/>
                <a:cs typeface="Tahoma" panose="020B0604030504040204" pitchFamily="34" charset="0"/>
              </a:rPr>
              <a:t>students with </a:t>
            </a:r>
            <a:r>
              <a:rPr lang="en-US" altLang="ko-KR" b="1" dirty="0" smtClean="0">
                <a:latin typeface="Tahoma" panose="020B0604030504040204" pitchFamily="34" charset="0"/>
                <a:ea typeface="Tahoma" panose="020B0604030504040204" pitchFamily="34" charset="0"/>
                <a:cs typeface="Tahoma" panose="020B0604030504040204" pitchFamily="34" charset="0"/>
              </a:rPr>
              <a:t>application </a:t>
            </a:r>
            <a:r>
              <a:rPr lang="en-US" altLang="ko-KR" b="1" dirty="0">
                <a:latin typeface="Tahoma" panose="020B0604030504040204" pitchFamily="34" charset="0"/>
                <a:ea typeface="Tahoma" panose="020B0604030504040204" pitchFamily="34" charset="0"/>
                <a:cs typeface="Tahoma" panose="020B0604030504040204" pitchFamily="34" charset="0"/>
              </a:rPr>
              <a:t>fee </a:t>
            </a:r>
            <a:r>
              <a:rPr lang="en-US" altLang="ko-KR" b="1" dirty="0" smtClean="0">
                <a:latin typeface="Tahoma" panose="020B0604030504040204" pitchFamily="34" charset="0"/>
                <a:ea typeface="Tahoma" panose="020B0604030504040204" pitchFamily="34" charset="0"/>
                <a:cs typeface="Tahoma" panose="020B0604030504040204" pitchFamily="34" charset="0"/>
              </a:rPr>
              <a:t>waivers</a:t>
            </a:r>
          </a:p>
          <a:p>
            <a:pPr marL="1200150" lvl="2" indent="-285750">
              <a:lnSpc>
                <a:spcPct val="114000"/>
              </a:lnSpc>
              <a:buFont typeface="Arial" panose="020B0604020202020204" pitchFamily="34" charset="0"/>
              <a:buChar char="•"/>
            </a:pPr>
            <a:endParaRPr lang="en-US" altLang="ko-KR" sz="500" b="1"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Find </a:t>
            </a:r>
            <a:r>
              <a:rPr lang="en-US" altLang="ko-KR" dirty="0">
                <a:latin typeface="Tahoma" panose="020B0604030504040204" pitchFamily="34" charset="0"/>
                <a:ea typeface="Tahoma" panose="020B0604030504040204" pitchFamily="34" charset="0"/>
                <a:cs typeface="Tahoma" panose="020B0604030504040204" pitchFamily="34" charset="0"/>
              </a:rPr>
              <a:t>that it causes high-achieving</a:t>
            </a:r>
            <a:r>
              <a:rPr lang="en-US" altLang="ko-KR" dirty="0" smtClean="0">
                <a:latin typeface="Tahoma" panose="020B0604030504040204" pitchFamily="34" charset="0"/>
                <a:ea typeface="Tahoma" panose="020B0604030504040204" pitchFamily="34" charset="0"/>
                <a:cs typeface="Tahoma" panose="020B0604030504040204" pitchFamily="34" charset="0"/>
              </a:rPr>
              <a:t>, low-income </a:t>
            </a:r>
            <a:r>
              <a:rPr lang="en-US" altLang="ko-KR" dirty="0">
                <a:latin typeface="Tahoma" panose="020B0604030504040204" pitchFamily="34" charset="0"/>
                <a:ea typeface="Tahoma" panose="020B0604030504040204" pitchFamily="34" charset="0"/>
                <a:cs typeface="Tahoma" panose="020B0604030504040204" pitchFamily="34" charset="0"/>
              </a:rPr>
              <a:t>students </a:t>
            </a:r>
            <a:endParaRPr lang="en-US" altLang="ko-KR" dirty="0" smtClean="0">
              <a:latin typeface="Tahoma" panose="020B0604030504040204" pitchFamily="34" charset="0"/>
              <a:ea typeface="Tahoma" panose="020B0604030504040204" pitchFamily="34" charset="0"/>
              <a:cs typeface="Tahoma" panose="020B0604030504040204" pitchFamily="34" charset="0"/>
            </a:endParaRPr>
          </a:p>
          <a:p>
            <a:pPr marL="1200150" lvl="2" indent="-285750">
              <a:lnSpc>
                <a:spcPct val="114000"/>
              </a:lnSpc>
              <a:buFont typeface="Arial" panose="020B0604020202020204" pitchFamily="34" charset="0"/>
              <a:buChar char="•"/>
            </a:pPr>
            <a:r>
              <a:rPr lang="en-US" altLang="ko-KR" b="1" dirty="0" smtClean="0">
                <a:latin typeface="Tahoma" panose="020B0604030504040204" pitchFamily="34" charset="0"/>
                <a:ea typeface="Tahoma" panose="020B0604030504040204" pitchFamily="34" charset="0"/>
                <a:cs typeface="Tahoma" panose="020B0604030504040204" pitchFamily="34" charset="0"/>
              </a:rPr>
              <a:t>To apply, </a:t>
            </a:r>
            <a:r>
              <a:rPr lang="en-US" altLang="ko-KR" b="1" dirty="0">
                <a:latin typeface="Tahoma" panose="020B0604030504040204" pitchFamily="34" charset="0"/>
                <a:ea typeface="Tahoma" panose="020B0604030504040204" pitchFamily="34" charset="0"/>
                <a:cs typeface="Tahoma" panose="020B0604030504040204" pitchFamily="34" charset="0"/>
              </a:rPr>
              <a:t>be </a:t>
            </a:r>
            <a:r>
              <a:rPr lang="en-US" altLang="ko-KR" b="1" dirty="0" smtClean="0">
                <a:latin typeface="Tahoma" panose="020B0604030504040204" pitchFamily="34" charset="0"/>
                <a:ea typeface="Tahoma" panose="020B0604030504040204" pitchFamily="34" charset="0"/>
                <a:cs typeface="Tahoma" panose="020B0604030504040204" pitchFamily="34" charset="0"/>
              </a:rPr>
              <a:t>admitted to, and enroll in </a:t>
            </a:r>
            <a:r>
              <a:rPr lang="en-US" altLang="ko-KR" dirty="0" smtClean="0">
                <a:latin typeface="Tahoma" panose="020B0604030504040204" pitchFamily="34" charset="0"/>
                <a:ea typeface="Tahoma" panose="020B0604030504040204" pitchFamily="34" charset="0"/>
                <a:cs typeface="Tahoma" panose="020B0604030504040204" pitchFamily="34" charset="0"/>
              </a:rPr>
              <a:t>colleges that </a:t>
            </a:r>
            <a:r>
              <a:rPr lang="en-US" altLang="ko-KR" dirty="0">
                <a:latin typeface="Tahoma" panose="020B0604030504040204" pitchFamily="34" charset="0"/>
                <a:ea typeface="Tahoma" panose="020B0604030504040204" pitchFamily="34" charset="0"/>
                <a:cs typeface="Tahoma" panose="020B0604030504040204" pitchFamily="34" charset="0"/>
              </a:rPr>
              <a:t>have stronger academic records</a:t>
            </a:r>
            <a:r>
              <a:rPr lang="en-US" altLang="ko-KR" dirty="0" smtClean="0">
                <a:latin typeface="Tahoma" panose="020B0604030504040204" pitchFamily="34" charset="0"/>
                <a:ea typeface="Tahoma" panose="020B0604030504040204" pitchFamily="34" charset="0"/>
                <a:cs typeface="Tahoma" panose="020B0604030504040204" pitchFamily="34" charset="0"/>
              </a:rPr>
              <a:t>, higher </a:t>
            </a:r>
            <a:r>
              <a:rPr lang="en-US" altLang="ko-KR" dirty="0">
                <a:latin typeface="Tahoma" panose="020B0604030504040204" pitchFamily="34" charset="0"/>
                <a:ea typeface="Tahoma" panose="020B0604030504040204" pitchFamily="34" charset="0"/>
                <a:cs typeface="Tahoma" panose="020B0604030504040204" pitchFamily="34" charset="0"/>
              </a:rPr>
              <a:t>graduation rates, and more generous </a:t>
            </a:r>
            <a:r>
              <a:rPr lang="en-US" altLang="ko-KR" dirty="0" smtClean="0">
                <a:latin typeface="Tahoma" panose="020B0604030504040204" pitchFamily="34" charset="0"/>
                <a:ea typeface="Tahoma" panose="020B0604030504040204" pitchFamily="34" charset="0"/>
                <a:cs typeface="Tahoma" panose="020B0604030504040204" pitchFamily="34" charset="0"/>
              </a:rPr>
              <a:t>resources</a:t>
            </a:r>
          </a:p>
          <a:p>
            <a:pPr marL="1200150" lvl="2" indent="-285750">
              <a:lnSpc>
                <a:spcPct val="114000"/>
              </a:lnSpc>
              <a:buFont typeface="Arial" panose="020B0604020202020204" pitchFamily="34" charset="0"/>
              <a:buChar char="•"/>
            </a:pPr>
            <a:endParaRPr lang="en-US" altLang="ko-KR" sz="500"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rPr>
              <a:t>Their </a:t>
            </a:r>
            <a:r>
              <a:rPr lang="en-US" altLang="ko-KR" dirty="0">
                <a:latin typeface="Tahoma" panose="020B0604030504040204" pitchFamily="34" charset="0"/>
                <a:ea typeface="Tahoma" panose="020B0604030504040204" pitchFamily="34" charset="0"/>
                <a:cs typeface="Tahoma" panose="020B0604030504040204" pitchFamily="34" charset="0"/>
              </a:rPr>
              <a:t>freshman grades are as </a:t>
            </a:r>
            <a:r>
              <a:rPr lang="en-US" altLang="ko-KR" dirty="0" smtClean="0">
                <a:latin typeface="Tahoma" panose="020B0604030504040204" pitchFamily="34" charset="0"/>
                <a:ea typeface="Tahoma" panose="020B0604030504040204" pitchFamily="34" charset="0"/>
                <a:cs typeface="Tahoma" panose="020B0604030504040204" pitchFamily="34" charset="0"/>
              </a:rPr>
              <a:t>good as </a:t>
            </a:r>
            <a:r>
              <a:rPr lang="en-US" altLang="ko-KR" dirty="0">
                <a:latin typeface="Tahoma" panose="020B0604030504040204" pitchFamily="34" charset="0"/>
                <a:ea typeface="Tahoma" panose="020B0604030504040204" pitchFamily="34" charset="0"/>
                <a:cs typeface="Tahoma" panose="020B0604030504040204" pitchFamily="34" charset="0"/>
              </a:rPr>
              <a:t>the control students', despite the fact that the control students attend less </a:t>
            </a:r>
            <a:r>
              <a:rPr lang="en-US" altLang="ko-KR" dirty="0" smtClean="0">
                <a:latin typeface="Tahoma" panose="020B0604030504040204" pitchFamily="34" charset="0"/>
                <a:ea typeface="Tahoma" panose="020B0604030504040204" pitchFamily="34" charset="0"/>
                <a:cs typeface="Tahoma" panose="020B0604030504040204" pitchFamily="34" charset="0"/>
              </a:rPr>
              <a:t>selective colleges</a:t>
            </a:r>
          </a:p>
          <a:p>
            <a:pPr lvl="1">
              <a:lnSpc>
                <a:spcPct val="114000"/>
              </a:lnSpc>
              <a:spcBef>
                <a:spcPts val="200"/>
              </a:spcBef>
            </a:pPr>
            <a:endParaRPr lang="en-US" altLang="ko-KR" sz="1000" dirty="0" smtClean="0">
              <a:latin typeface="Tahoma" panose="020B0604030504040204" pitchFamily="34" charset="0"/>
              <a:ea typeface="Tahoma" panose="020B0604030504040204" pitchFamily="34" charset="0"/>
              <a:cs typeface="Tahoma" panose="020B0604030504040204" pitchFamily="34" charset="0"/>
            </a:endParaRPr>
          </a:p>
          <a:p>
            <a:pPr lvl="1">
              <a:lnSpc>
                <a:spcPct val="114000"/>
              </a:lnSpc>
              <a:spcBef>
                <a:spcPts val="200"/>
              </a:spcBef>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14000"/>
              </a:lnSpc>
              <a:spcBef>
                <a:spcPts val="200"/>
              </a:spcBef>
              <a:buFont typeface="Arial"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NY </a:t>
            </a:r>
            <a:r>
              <a:rPr lang="en-US" altLang="ko-KR" b="1" dirty="0" smtClean="0">
                <a:latin typeface="Tahoma" panose="020B0604030504040204" pitchFamily="34" charset="0"/>
                <a:ea typeface="Tahoma" panose="020B0604030504040204" pitchFamily="34" charset="0"/>
                <a:cs typeface="Tahoma" panose="020B0604030504040204" pitchFamily="34" charset="0"/>
              </a:rPr>
              <a:t>Times articles </a:t>
            </a:r>
            <a:r>
              <a:rPr lang="en-US" altLang="ko-KR" dirty="0" smtClean="0">
                <a:latin typeface="Tahoma" panose="020B0604030504040204" pitchFamily="34" charset="0"/>
                <a:ea typeface="Tahoma" panose="020B0604030504040204" pitchFamily="34" charset="0"/>
                <a:cs typeface="Tahoma" panose="020B0604030504040204" pitchFamily="34" charset="0"/>
              </a:rPr>
              <a:t>based on works by </a:t>
            </a:r>
            <a:r>
              <a:rPr lang="en-US" altLang="ko-KR" dirty="0" err="1" smtClean="0">
                <a:latin typeface="Tahoma" panose="020B0604030504040204" pitchFamily="34" charset="0"/>
                <a:ea typeface="Tahoma" panose="020B0604030504040204" pitchFamily="34" charset="0"/>
                <a:cs typeface="Tahoma" panose="020B0604030504040204" pitchFamily="34" charset="0"/>
              </a:rPr>
              <a:t>Hoxby</a:t>
            </a:r>
            <a:r>
              <a:rPr lang="en-US" altLang="ko-KR" dirty="0" smtClean="0">
                <a:latin typeface="Tahoma" panose="020B0604030504040204" pitchFamily="34" charset="0"/>
                <a:ea typeface="Tahoma" panose="020B0604030504040204" pitchFamily="34" charset="0"/>
                <a:cs typeface="Tahoma" panose="020B0604030504040204" pitchFamily="34" charset="0"/>
              </a:rPr>
              <a:t> et al. (2013)</a:t>
            </a:r>
          </a:p>
          <a:p>
            <a:pPr marL="628650" lvl="1" indent="-1714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3"/>
              </a:rPr>
              <a:t>Better </a:t>
            </a:r>
            <a:r>
              <a:rPr lang="en-US" altLang="ko-KR" dirty="0">
                <a:latin typeface="Tahoma" panose="020B0604030504040204" pitchFamily="34" charset="0"/>
                <a:ea typeface="Tahoma" panose="020B0604030504040204" pitchFamily="34" charset="0"/>
                <a:cs typeface="Tahoma" panose="020B0604030504040204" pitchFamily="34" charset="0"/>
                <a:hlinkClick r:id="rId3"/>
              </a:rPr>
              <a:t>Colleges Failing to Lure Talented Poor </a:t>
            </a:r>
            <a:endParaRPr lang="en-US" altLang="ko-KR"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4"/>
              </a:rPr>
              <a:t>A </a:t>
            </a:r>
            <a:r>
              <a:rPr lang="en-US" altLang="ko-KR" dirty="0">
                <a:latin typeface="Tahoma" panose="020B0604030504040204" pitchFamily="34" charset="0"/>
                <a:ea typeface="Tahoma" panose="020B0604030504040204" pitchFamily="34" charset="0"/>
                <a:cs typeface="Tahoma" panose="020B0604030504040204" pitchFamily="34" charset="0"/>
                <a:hlinkClick r:id="rId4"/>
              </a:rPr>
              <a:t>Simple Way to Send Poor Kids to Top Colleges </a:t>
            </a:r>
            <a:endParaRPr lang="en-US" altLang="ko-KR"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14000"/>
              </a:lnSpc>
              <a:buFont typeface="Arial" panose="020B0604020202020204" pitchFamily="34" charset="0"/>
              <a:buChar char="•"/>
            </a:pPr>
            <a:r>
              <a:rPr lang="en-US" altLang="ko-KR" dirty="0" smtClean="0">
                <a:latin typeface="Tahoma" panose="020B0604030504040204" pitchFamily="34" charset="0"/>
                <a:ea typeface="Tahoma" panose="020B0604030504040204" pitchFamily="34" charset="0"/>
                <a:cs typeface="Tahoma" panose="020B0604030504040204" pitchFamily="34" charset="0"/>
                <a:hlinkClick r:id="rId5"/>
              </a:rPr>
              <a:t>A </a:t>
            </a:r>
            <a:r>
              <a:rPr lang="en-US" altLang="ko-KR" dirty="0">
                <a:latin typeface="Tahoma" panose="020B0604030504040204" pitchFamily="34" charset="0"/>
                <a:ea typeface="Tahoma" panose="020B0604030504040204" pitchFamily="34" charset="0"/>
                <a:cs typeface="Tahoma" panose="020B0604030504040204" pitchFamily="34" charset="0"/>
                <a:hlinkClick r:id="rId5"/>
              </a:rPr>
              <a:t>Case Study in Lifting College Attendance </a:t>
            </a:r>
            <a:endParaRPr lang="en-US" altLang="ko-KR"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9660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559</Words>
  <Application>Microsoft Office PowerPoint</Application>
  <PresentationFormat>화면 슬라이드 쇼(4:3)</PresentationFormat>
  <Paragraphs>92</Paragraphs>
  <Slides>7</Slides>
  <Notes>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7</vt:i4>
      </vt:variant>
    </vt:vector>
  </HeadingPairs>
  <TitlesOfParts>
    <vt:vector size="14" baseType="lpstr">
      <vt:lpstr>굴림</vt:lpstr>
      <vt:lpstr>맑은 고딕</vt:lpstr>
      <vt:lpstr>Arial</vt:lpstr>
      <vt:lpstr>Calibri</vt:lpstr>
      <vt:lpstr>Tahoma</vt:lpstr>
      <vt:lpstr>Times New Roman</vt:lpstr>
      <vt:lpstr>Office Theme</vt:lpstr>
      <vt:lpstr>노동시장과 빅데이터 분석</vt:lpstr>
      <vt:lpstr>노동시장과 빅데이터 분석</vt:lpstr>
      <vt:lpstr>노동시장과 빅데이터 분석</vt:lpstr>
      <vt:lpstr>PowerPoint 프레젠테이션</vt:lpstr>
      <vt:lpstr>PowerPoint 프레젠테이션</vt:lpstr>
      <vt:lpstr>PowerPoint 프레젠테이션</vt:lpstr>
      <vt:lpstr>PowerPoint 프레젠테이션</vt:lpstr>
    </vt:vector>
  </TitlesOfParts>
  <Company>Goldfish_92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hyorida</dc:creator>
  <cp:lastModifiedBy>embers</cp:lastModifiedBy>
  <cp:revision>22</cp:revision>
  <dcterms:created xsi:type="dcterms:W3CDTF">2019-05-15T08:40:23Z</dcterms:created>
  <dcterms:modified xsi:type="dcterms:W3CDTF">2020-08-14T09:05:04Z</dcterms:modified>
</cp:coreProperties>
</file>