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11"/>
  </p:notesMasterIdLst>
  <p:sldIdLst>
    <p:sldId id="565" r:id="rId3"/>
    <p:sldId id="568" r:id="rId4"/>
    <p:sldId id="570" r:id="rId5"/>
    <p:sldId id="572" r:id="rId6"/>
    <p:sldId id="571" r:id="rId7"/>
    <p:sldId id="569" r:id="rId8"/>
    <p:sldId id="573" r:id="rId9"/>
    <p:sldId id="574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6336" autoAdjust="0"/>
  </p:normalViewPr>
  <p:slideViewPr>
    <p:cSldViewPr>
      <p:cViewPr varScale="1">
        <p:scale>
          <a:sx n="120" d="100"/>
          <a:sy n="120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2F957-F7C3-4325-8F10-4E85B86BEBF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7A15E-F628-444D-9641-E3C6346D4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88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78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91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4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704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78D45-A684-40FA-ACB3-DE3E97AA8D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궁서B" panose="02030600000101010101" pitchFamily="18" charset="-127"/>
                <a:ea typeface="HY궁서B" panose="0203060000010101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궁서B" panose="02030600000101010101" pitchFamily="18" charset="-127"/>
              <a:ea typeface="HY궁서B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42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A0CC-324A-41D3-96E8-9952686B4481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28385" y="6492878"/>
            <a:ext cx="658418" cy="365125"/>
          </a:xfrm>
        </p:spPr>
        <p:txBody>
          <a:bodyPr/>
          <a:lstStyle>
            <a:lvl1pPr algn="r">
              <a:defRPr/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5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F140-7D56-4515-81A8-1851E8267714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9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89ED-65FA-4E04-8871-D1C6E3E63EE7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349-2D2B-4C39-9F9C-C33F0CAF1843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28385" y="6492878"/>
            <a:ext cx="658418" cy="365125"/>
          </a:xfrm>
        </p:spPr>
        <p:txBody>
          <a:bodyPr/>
          <a:lstStyle>
            <a:lvl1pPr algn="r">
              <a:defRPr/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9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366-8BE7-4B55-90C3-7E3C654D9361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C27-DF3F-4F33-BFF6-30315580B617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7AFF-B6EA-4D27-B000-5AFD095423A7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8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AB36-FECE-41B0-B89C-0BDD0043A81B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08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ED05-AA5D-47D3-ACCF-43B0255E9608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57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8D52-EA5F-4F12-9860-940B4C2B7AF8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0400" y="649287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97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9C5F-4559-46E7-9D1E-A2CAAFACB493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9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A0F5-29BA-458E-8E96-5CED31B7DC5A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98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DD7-BB3F-4015-BBDF-D7B1C8CE385F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61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7132-0E42-4DEB-A8C0-092CDBACFB3C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57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3189-C8C8-48BD-B439-51608D9DD8E8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7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72B9-CAEE-4188-A3C9-6C7743702E42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9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E7CF-E9AC-4045-A7AC-C803ADE53E95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9DB0-1060-42BD-914D-6730A5179C58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811B-7538-4D42-800B-2D2025449701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18ED-47F8-42D1-BA6C-CB9CE9AD2F9B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0400" y="6492878"/>
            <a:ext cx="2133600" cy="365125"/>
          </a:xfrm>
        </p:spPr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3F3E-60E6-49FE-9311-002AD5B3EDFB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6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26B-47BF-4911-9943-066A58672A5A}" type="datetime1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6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defRPr>
            </a:lvl1pPr>
          </a:lstStyle>
          <a:p>
            <a:fld id="{BD987AB2-61E5-4FE6-AB47-6F23B7609980}" type="datetime1">
              <a:rPr lang="ko-KR" altLang="en-US" smtClean="0"/>
              <a:t>2024-01-19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152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6397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ahoma" panose="020B0604030504040204" pitchFamily="34" charset="0"/>
                <a:ea typeface="HY궁서B" panose="02030600000101010101" pitchFamily="18" charset="-127"/>
                <a:cs typeface="Tahoma" panose="020B0604030504040204" pitchFamily="34" charset="0"/>
              </a:defRPr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defRPr>
            </a:lvl1pPr>
          </a:lstStyle>
          <a:p>
            <a:fld id="{999E3E7B-DC86-47C9-9132-1CDEF49411C9}" type="datetime1">
              <a:rPr lang="ko-KR" altLang="en-US" smtClean="0"/>
              <a:t>2024-01-19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152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Y궁서B" panose="02030600000101010101" pitchFamily="18" charset="-127"/>
                <a:ea typeface="HY궁서B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6397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ahoma" panose="020B0604030504040204" pitchFamily="34" charset="0"/>
                <a:ea typeface="HY궁서B" panose="02030600000101010101" pitchFamily="18" charset="-127"/>
                <a:cs typeface="Tahoma" panose="020B0604030504040204" pitchFamily="34" charset="0"/>
              </a:defRPr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Y궁서B" panose="02030600000101010101" pitchFamily="18" charset="-127"/>
          <a:ea typeface="HY궁서B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2A5CAF-4C56-459E-8676-DD19F68928FC}"/>
              </a:ext>
            </a:extLst>
          </p:cNvPr>
          <p:cNvSpPr/>
          <p:nvPr/>
        </p:nvSpPr>
        <p:spPr>
          <a:xfrm>
            <a:off x="171227" y="1106744"/>
            <a:ext cx="2538282" cy="1171583"/>
          </a:xfrm>
          <a:prstGeom prst="rect">
            <a:avLst/>
          </a:prstGeom>
          <a:solidFill>
            <a:srgbClr val="004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 dirty="0">
              <a:solidFill>
                <a:prstClr val="white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C6AD1-97AE-4C3A-A91B-85349A9E087F}"/>
              </a:ext>
            </a:extLst>
          </p:cNvPr>
          <p:cNvSpPr txBox="1"/>
          <p:nvPr/>
        </p:nvSpPr>
        <p:spPr>
          <a:xfrm>
            <a:off x="348086" y="1559114"/>
            <a:ext cx="845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800" b="1" spc="-8" dirty="0">
                <a:solidFill>
                  <a:prstClr val="white"/>
                </a:solidFill>
                <a:latin typeface="+mj-ea"/>
                <a:ea typeface="+mj-ea"/>
                <a:cs typeface="Tahoma" panose="020B0604030504040204" pitchFamily="34" charset="0"/>
              </a:rPr>
              <a:t>네트워크 문제</a:t>
            </a:r>
            <a:r>
              <a:rPr kumimoji="0" lang="en-US" altLang="ko-KR" sz="2800" b="1" spc="-8" dirty="0">
                <a:solidFill>
                  <a:prstClr val="white"/>
                </a:solidFill>
                <a:latin typeface="+mj-ea"/>
                <a:ea typeface="+mj-ea"/>
                <a:cs typeface="Tahoma" panose="020B0604030504040204" pitchFamily="34" charset="0"/>
              </a:rPr>
              <a:t>-</a:t>
            </a:r>
            <a:r>
              <a:rPr kumimoji="0" lang="ko-KR" altLang="en-US" sz="2800" b="1" spc="-8" dirty="0">
                <a:solidFill>
                  <a:prstClr val="white"/>
                </a:solidFill>
                <a:latin typeface="+mj-ea"/>
                <a:ea typeface="+mj-ea"/>
                <a:cs typeface="Tahoma" panose="020B0604030504040204" pitchFamily="34" charset="0"/>
              </a:rPr>
              <a:t>수송비용 최소화</a:t>
            </a:r>
            <a:endParaRPr kumimoji="0" lang="en-US" altLang="ko-KR" sz="2475" b="1" spc="-8" dirty="0">
              <a:solidFill>
                <a:prstClr val="white"/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pic>
        <p:nvPicPr>
          <p:cNvPr id="11" name="Picture 4" descr="Blue Whi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0" t="12145" r="65001" b="12792"/>
          <a:stretch/>
        </p:blipFill>
        <p:spPr bwMode="auto">
          <a:xfrm>
            <a:off x="52926" y="8764"/>
            <a:ext cx="728652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ABCFEA-2C20-495B-8A32-FDB5E5D12580}"/>
              </a:ext>
            </a:extLst>
          </p:cNvPr>
          <p:cNvSpPr/>
          <p:nvPr/>
        </p:nvSpPr>
        <p:spPr>
          <a:xfrm flipV="1">
            <a:off x="415636" y="2450542"/>
            <a:ext cx="8312728" cy="34289"/>
          </a:xfrm>
          <a:prstGeom prst="rect">
            <a:avLst/>
          </a:prstGeom>
          <a:solidFill>
            <a:srgbClr val="A8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 dirty="0">
              <a:solidFill>
                <a:prstClr val="white"/>
              </a:solidFill>
              <a:latin typeface="LM Roman 10" panose="00000500000000000000" pitchFamily="50" charset="0"/>
              <a:ea typeface="HY궁서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DDEC8-38B2-EE17-16D3-440C5DE50FBC}"/>
              </a:ext>
            </a:extLst>
          </p:cNvPr>
          <p:cNvSpPr txBox="1"/>
          <p:nvPr/>
        </p:nvSpPr>
        <p:spPr>
          <a:xfrm>
            <a:off x="0" y="3429002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dirty="0">
              <a:solidFill>
                <a:prstClr val="white"/>
              </a:solidFill>
              <a:latin typeface="LM Roman 10" panose="00000500000000000000" pitchFamily="50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dirty="0">
                <a:solidFill>
                  <a:prstClr val="white"/>
                </a:solidFill>
                <a:latin typeface="LM Roman 10" panose="00000500000000000000" pitchFamily="50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최적화 이론과 응용</a:t>
            </a:r>
            <a:endParaRPr kumimoji="0" lang="en-US" altLang="ko-KR" dirty="0">
              <a:solidFill>
                <a:prstClr val="white"/>
              </a:solidFill>
              <a:latin typeface="LM Roman 10" panose="00000500000000000000" pitchFamily="50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dirty="0" err="1">
                <a:solidFill>
                  <a:prstClr val="white"/>
                </a:solidFill>
                <a:latin typeface="LM Roman 10" panose="00000500000000000000" pitchFamily="50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최경현</a:t>
            </a:r>
            <a:r>
              <a:rPr kumimoji="0" lang="ko-KR" altLang="en-US" dirty="0">
                <a:solidFill>
                  <a:prstClr val="white"/>
                </a:solidFill>
                <a:latin typeface="LM Roman 10" panose="00000500000000000000" pitchFamily="50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교수님</a:t>
            </a:r>
            <a:endParaRPr kumimoji="0" lang="en-US" altLang="ko-KR" dirty="0">
              <a:solidFill>
                <a:prstClr val="white"/>
              </a:solidFill>
              <a:latin typeface="LM Roman 10" panose="00000500000000000000" pitchFamily="50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dirty="0" err="1">
                <a:solidFill>
                  <a:prstClr val="white"/>
                </a:solidFill>
                <a:latin typeface="+mn-ea"/>
                <a:ea typeface="+mn-ea"/>
                <a:cs typeface="Times New Roman" panose="02020603050405020304" pitchFamily="18" charset="0"/>
              </a:rPr>
              <a:t>강병모</a:t>
            </a:r>
            <a:r>
              <a:rPr kumimoji="0" lang="en-US" altLang="ko-KR" dirty="0">
                <a:solidFill>
                  <a:prstClr val="white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ko-KR" altLang="en-US" dirty="0">
                <a:solidFill>
                  <a:prstClr val="white"/>
                </a:solidFill>
                <a:latin typeface="+mn-ea"/>
                <a:ea typeface="+mn-ea"/>
                <a:cs typeface="Times New Roman" panose="02020603050405020304" pitchFamily="18" charset="0"/>
              </a:rPr>
              <a:t>한양대학교 산업데이터엔지니어링학과 석사과정</a:t>
            </a:r>
            <a:r>
              <a:rPr kumimoji="0" lang="en-US" altLang="ko-KR" dirty="0">
                <a:solidFill>
                  <a:prstClr val="white"/>
                </a:solidFill>
                <a:latin typeface="+mn-ea"/>
                <a:ea typeface="+mn-ea"/>
                <a:cs typeface="Times New Roman" panose="02020603050405020304" pitchFamily="18" charset="0"/>
              </a:rPr>
              <a:t>, vio0820@hanyang.ac.kr)</a:t>
            </a: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kumimoji="0" lang="en-US" altLang="ko-KR" dirty="0">
              <a:solidFill>
                <a:prstClr val="white"/>
              </a:solidFill>
              <a:latin typeface="LM Roman 10" panose="00000500000000000000" pitchFamily="50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9D842-1E55-CE99-B04F-D58B810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B16842-6F78-446A-CE7F-C9089365FDEA}"/>
              </a:ext>
            </a:extLst>
          </p:cNvPr>
          <p:cNvGrpSpPr/>
          <p:nvPr/>
        </p:nvGrpSpPr>
        <p:grpSpPr>
          <a:xfrm>
            <a:off x="298877" y="1328127"/>
            <a:ext cx="9299378" cy="7755969"/>
            <a:chOff x="311497" y="2035516"/>
            <a:chExt cx="9299378" cy="77559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30EC00-76E2-EC9C-F6CD-7E2010F85BB0}"/>
                </a:ext>
              </a:extLst>
            </p:cNvPr>
            <p:cNvSpPr txBox="1"/>
            <p:nvPr/>
          </p:nvSpPr>
          <p:spPr>
            <a:xfrm>
              <a:off x="311497" y="4286642"/>
              <a:ext cx="9299378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    </a:t>
              </a:r>
              <a:endParaRPr lang="ko-KR" altLang="en-US" sz="11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/>
                <p:nvPr/>
              </p:nvSpPr>
              <p:spPr>
                <a:xfrm>
                  <a:off x="336148" y="2035516"/>
                  <a:ext cx="8820472" cy="7755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 b="1" dirty="0">
                      <a:latin typeface="+mn-ea"/>
                      <a:ea typeface="+mn-ea"/>
                    </a:rPr>
                    <a:t>네트워크 문제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-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목적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: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총 수송비용 최소화를 위한 최적의 수송량 결정</a:t>
                  </a: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 b="1" dirty="0" smtClean="0">
                      <a:latin typeface="+mn-ea"/>
                      <a:ea typeface="+mn-ea"/>
                    </a:rPr>
                    <a:t>한양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물류회사는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공급지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곳과 물류센터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곳을 거쳐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수요지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곳에 물건을 보내려 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물건을 보내는 방법에는 철도를 이용하는 방법과 트럭을 이용하는 방법이 있다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철도를 이용할 경우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공급지 철도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상차장에서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물류센터의 철도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하차장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/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상차장을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거쳐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수요지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철도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하차장을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거친다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트럭을 이용하는 경우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공급지 택배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상차장에서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물류센터의 택배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하차장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/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상차장을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거쳐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수요지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택배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하차장을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거친다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 철도를 이용하는 경우 비용은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km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당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a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만원이고 트럭을 이용하는 경우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km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당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b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만원이 부과된다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철도를 이용하는 경우 최대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d(t)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을 실을 수 있으며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트럭을 이용하는 경우 최대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e(t)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을 실을 수 있다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철도를 이용할 때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트럭을 이용할 때 보다 더 많이 실을 수 있다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(d&gt;e).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물류센터의 한번 수용할 수 있는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최대의 양이 </a:t>
                  </a:r>
                  <a14:m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(t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)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이라 </a:t>
                  </a:r>
                  <a:r>
                    <a:rPr lang="ko-KR" altLang="en-US" sz="1600" b="1" dirty="0" err="1">
                      <a:latin typeface="+mn-ea"/>
                      <a:ea typeface="+mn-ea"/>
                    </a:rPr>
                    <a:t>할때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,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수송비용 최소화 조건을 만족하는 최적의 수송량을 결정하는 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LP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모델을 수립하라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.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ko-KR" altLang="en-US" sz="1600" b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48" y="2035516"/>
                  <a:ext cx="8820472" cy="7755969"/>
                </a:xfrm>
                <a:prstGeom prst="rect">
                  <a:avLst/>
                </a:prstGeom>
                <a:blipFill>
                  <a:blip r:embed="rId4"/>
                  <a:stretch>
                    <a:fillRect l="-276" r="-4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A9C4-514E-70DE-60A7-D55A2600C791}"/>
                </a:ext>
              </a:extLst>
            </p:cNvPr>
            <p:cNvSpPr txBox="1"/>
            <p:nvPr/>
          </p:nvSpPr>
          <p:spPr>
            <a:xfrm>
              <a:off x="412226" y="5496382"/>
              <a:ext cx="976533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</a:t>
              </a:r>
              <a:endParaRPr lang="ko-KR" altLang="en-US" sz="1100" dirty="0">
                <a:latin typeface="+mn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최소화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0B16842-6F78-446A-CE7F-C9089365FDEA}"/>
              </a:ext>
            </a:extLst>
          </p:cNvPr>
          <p:cNvGrpSpPr/>
          <p:nvPr/>
        </p:nvGrpSpPr>
        <p:grpSpPr>
          <a:xfrm>
            <a:off x="298877" y="811299"/>
            <a:ext cx="9299378" cy="5770811"/>
            <a:chOff x="311497" y="2035516"/>
            <a:chExt cx="9299378" cy="57708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B2ED8-A0E1-2774-17C1-9FABCE8049B7}"/>
                </a:ext>
              </a:extLst>
            </p:cNvPr>
            <p:cNvSpPr txBox="1"/>
            <p:nvPr/>
          </p:nvSpPr>
          <p:spPr>
            <a:xfrm>
              <a:off x="336148" y="2035516"/>
              <a:ext cx="8820472" cy="5770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b="1" dirty="0" smtClean="0">
                  <a:latin typeface="+mn-ea"/>
                  <a:ea typeface="+mn-ea"/>
                </a:rPr>
                <a:t>물류센터의 위치</a:t>
              </a:r>
              <a:r>
                <a:rPr lang="en-US" altLang="ko-KR" sz="1600" b="1" dirty="0" smtClean="0">
                  <a:latin typeface="+mn-ea"/>
                  <a:ea typeface="+mn-ea"/>
                </a:rPr>
                <a:t>: </a:t>
              </a:r>
              <a:r>
                <a:rPr lang="ko-KR" altLang="en-US" sz="1600" b="1" dirty="0" smtClean="0">
                  <a:latin typeface="+mn-ea"/>
                  <a:ea typeface="+mn-ea"/>
                </a:rPr>
                <a:t>공급지와 </a:t>
              </a:r>
              <a:r>
                <a:rPr lang="ko-KR" altLang="en-US" sz="1600" b="1" dirty="0" err="1" smtClean="0">
                  <a:latin typeface="+mn-ea"/>
                  <a:ea typeface="+mn-ea"/>
                </a:rPr>
                <a:t>수요지의</a:t>
              </a:r>
              <a:r>
                <a:rPr lang="ko-KR" altLang="en-US" sz="1600" b="1" dirty="0" smtClean="0">
                  <a:latin typeface="+mn-ea"/>
                  <a:ea typeface="+mn-ea"/>
                </a:rPr>
                <a:t> 중간 거점 지점</a:t>
              </a:r>
              <a:r>
                <a:rPr lang="en-US" altLang="ko-KR" sz="1600" b="1" dirty="0" smtClean="0"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latin typeface="+mn-ea"/>
                  <a:ea typeface="+mn-ea"/>
                </a:rPr>
                <a:t>가정</a:t>
              </a:r>
              <a:r>
                <a:rPr lang="en-US" altLang="ko-KR" sz="1600" b="1" dirty="0" smtClean="0">
                  <a:latin typeface="+mn-ea"/>
                  <a:ea typeface="+mn-ea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b="1" dirty="0" smtClean="0">
                  <a:latin typeface="+mn-ea"/>
                  <a:ea typeface="+mn-ea"/>
                </a:rPr>
                <a:t>근거 </a:t>
              </a:r>
              <a:r>
                <a:rPr lang="en-US" altLang="ko-KR" sz="1400" b="1" dirty="0" smtClean="0">
                  <a:latin typeface="+mn-ea"/>
                  <a:ea typeface="+mn-ea"/>
                </a:rPr>
                <a:t>1. </a:t>
              </a:r>
              <a:r>
                <a:rPr lang="ko-KR" altLang="en-US" sz="1400" b="1" dirty="0" smtClean="0">
                  <a:latin typeface="+mn-ea"/>
                  <a:ea typeface="+mn-ea"/>
                </a:rPr>
                <a:t>운송 비용 최소화</a:t>
              </a:r>
              <a:r>
                <a:rPr lang="en-US" altLang="ko-KR" sz="1400" b="1" dirty="0" smtClean="0">
                  <a:latin typeface="+mn-ea"/>
                  <a:ea typeface="+mn-ea"/>
                </a:rPr>
                <a:t>: 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공급지와 </a:t>
              </a:r>
              <a:r>
                <a:rPr lang="ko-KR" altLang="en-US" sz="1400" b="1" dirty="0" err="1" smtClean="0">
                  <a:latin typeface="+mn-ea"/>
                  <a:ea typeface="+mn-ea"/>
                  <a:sym typeface="Wingdings" panose="05000000000000000000" pitchFamily="2" charset="2"/>
                </a:rPr>
                <a:t>수요지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 사이의 운송 거리 최소화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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운송비용 절감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           2. 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서비스 시간 단축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: 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제품 이동 거리 최소화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서비스 시간 단축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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소비자 만족도 증가</a:t>
              </a:r>
              <a:endParaRPr lang="en-US" altLang="ko-KR" sz="1400" b="1" dirty="0" smtClean="0">
                <a:latin typeface="+mn-ea"/>
                <a:ea typeface="+mn-ea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          3. 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물류 네트워크 간결성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: 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물류 운송 거리 최소화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물류 네트워크 단순화 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</a:t>
              </a:r>
              <a:r>
                <a:rPr lang="ko-KR" altLang="en-US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오류 및 지연 최소화</a:t>
              </a:r>
              <a:r>
                <a:rPr lang="en-US" altLang="ko-KR" sz="1400" b="1" dirty="0" smtClean="0">
                  <a:latin typeface="+mn-ea"/>
                  <a:ea typeface="+mn-ea"/>
                  <a:sym typeface="Wingdings" panose="05000000000000000000" pitchFamily="2" charset="2"/>
                </a:rPr>
                <a:t>  </a:t>
              </a:r>
              <a:endParaRPr lang="en-US" altLang="ko-KR" sz="1400" b="1" dirty="0" smtClean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600" b="1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b="1" dirty="0" smtClean="0">
                  <a:solidFill>
                    <a:srgbClr val="222222"/>
                  </a:solidFill>
                  <a:latin typeface="+mn-ea"/>
                  <a:ea typeface="+mn-ea"/>
                </a:rPr>
                <a:t>공급지와 물류센터간의 수송비용만을 고려하고 그 두 배만큼</a:t>
              </a:r>
              <a:r>
                <a:rPr lang="en-US" altLang="ko-KR" sz="1600" b="1" dirty="0">
                  <a:solidFill>
                    <a:srgbClr val="22222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b="1" dirty="0" smtClean="0">
                  <a:solidFill>
                    <a:srgbClr val="222222"/>
                  </a:solidFill>
                  <a:latin typeface="+mn-ea"/>
                  <a:ea typeface="+mn-ea"/>
                </a:rPr>
                <a:t>적용하여 전체 네트워크 수송 비용을 도출함 </a:t>
              </a:r>
              <a:endParaRPr lang="en-US" altLang="ko-KR" sz="1600" b="1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b="1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sz="1600" b="1" dirty="0">
                <a:latin typeface="+mn-ea"/>
                <a:ea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30EC00-76E2-EC9C-F6CD-7E2010F85BB0}"/>
                </a:ext>
              </a:extLst>
            </p:cNvPr>
            <p:cNvSpPr txBox="1"/>
            <p:nvPr/>
          </p:nvSpPr>
          <p:spPr>
            <a:xfrm>
              <a:off x="311497" y="4286642"/>
              <a:ext cx="9299378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    </a:t>
              </a:r>
              <a:endParaRPr lang="ko-KR" altLang="en-US" sz="1100" dirty="0">
                <a:latin typeface="+mn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A9C4-514E-70DE-60A7-D55A2600C791}"/>
                </a:ext>
              </a:extLst>
            </p:cNvPr>
            <p:cNvSpPr txBox="1"/>
            <p:nvPr/>
          </p:nvSpPr>
          <p:spPr>
            <a:xfrm>
              <a:off x="412226" y="5496382"/>
              <a:ext cx="976533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</a:t>
              </a:r>
              <a:endParaRPr lang="ko-KR" altLang="en-US" sz="1100" dirty="0">
                <a:latin typeface="+mn-lt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최소화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244755" y="3814675"/>
            <a:ext cx="3055437" cy="2302206"/>
            <a:chOff x="-499004" y="3798394"/>
            <a:chExt cx="3663968" cy="2650888"/>
          </a:xfrm>
        </p:grpSpPr>
        <p:pic>
          <p:nvPicPr>
            <p:cNvPr id="11" name="Picture 67" descr="스캔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96" t="19153" b="13075"/>
            <a:stretch>
              <a:fillRect/>
            </a:stretch>
          </p:blipFill>
          <p:spPr bwMode="auto">
            <a:xfrm>
              <a:off x="51733" y="3798394"/>
              <a:ext cx="2523603" cy="23570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-499004" y="6130330"/>
              <a:ext cx="3663968" cy="31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&lt;</a:t>
              </a:r>
              <a:r>
                <a:rPr lang="ko-KR" altLang="en-US" sz="1200" b="1" dirty="0" smtClean="0"/>
                <a:t>물류 네트워크 통한 물류센터 위치 선정</a:t>
              </a:r>
              <a:r>
                <a:rPr lang="en-US" altLang="ko-KR" sz="1200" b="1" dirty="0" smtClean="0"/>
                <a:t>&gt;</a:t>
              </a:r>
              <a:endParaRPr lang="ko-KR" altLang="en-US" sz="12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1911" y="5359453"/>
              <a:ext cx="687627" cy="23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smtClean="0"/>
                <a:t>공급지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413162" y="4111042"/>
              <a:ext cx="889361" cy="23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(</a:t>
              </a:r>
              <a:r>
                <a:rPr lang="ko-KR" altLang="en-US" sz="700" dirty="0" err="1" smtClean="0"/>
                <a:t>수요지</a:t>
              </a:r>
              <a:r>
                <a:rPr lang="en-US" altLang="ko-KR" sz="700" dirty="0" smtClean="0"/>
                <a:t>)</a:t>
              </a:r>
              <a:endParaRPr lang="ko-KR" altLang="en-US" sz="7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25360" y="3827134"/>
            <a:ext cx="3310536" cy="2287472"/>
            <a:chOff x="138531" y="3829410"/>
            <a:chExt cx="3310536" cy="2287472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00" y="3829410"/>
              <a:ext cx="2346046" cy="2032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0" name="TextBox 199"/>
            <p:cNvSpPr txBox="1"/>
            <p:nvPr/>
          </p:nvSpPr>
          <p:spPr>
            <a:xfrm>
              <a:off x="138531" y="5839883"/>
              <a:ext cx="3310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&lt;</a:t>
              </a:r>
              <a:r>
                <a:rPr lang="ko-KR" altLang="en-US" sz="1200" b="1" dirty="0" smtClean="0"/>
                <a:t>대전 우체국 물류센터 네트워크 현황</a:t>
              </a:r>
              <a:r>
                <a:rPr lang="en-US" altLang="ko-KR" sz="1200" b="1" dirty="0" smtClean="0"/>
                <a:t>&gt;</a:t>
              </a:r>
              <a:endParaRPr lang="ko-KR" altLang="en-US" sz="12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05784" y="3824859"/>
            <a:ext cx="2170672" cy="2315201"/>
            <a:chOff x="6205485" y="3824859"/>
            <a:chExt cx="2170672" cy="23152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5485" y="3824859"/>
              <a:ext cx="2170672" cy="20420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/>
            <p:cNvSpPr txBox="1"/>
            <p:nvPr/>
          </p:nvSpPr>
          <p:spPr>
            <a:xfrm>
              <a:off x="6315648" y="5863061"/>
              <a:ext cx="1974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&lt;</a:t>
              </a:r>
              <a:r>
                <a:rPr lang="ko-KR" altLang="en-US" sz="1200" b="1" dirty="0" smtClean="0"/>
                <a:t>물류센터 위치 선정</a:t>
              </a:r>
              <a:r>
                <a:rPr lang="en-US" altLang="ko-KR" sz="1200" b="1" dirty="0" smtClean="0"/>
                <a:t>&gt;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6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B16842-6F78-446A-CE7F-C9089365FDEA}"/>
              </a:ext>
            </a:extLst>
          </p:cNvPr>
          <p:cNvGrpSpPr/>
          <p:nvPr/>
        </p:nvGrpSpPr>
        <p:grpSpPr>
          <a:xfrm>
            <a:off x="298877" y="1328127"/>
            <a:ext cx="9299378" cy="7386638"/>
            <a:chOff x="311497" y="2035516"/>
            <a:chExt cx="9299378" cy="73866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30EC00-76E2-EC9C-F6CD-7E2010F85BB0}"/>
                </a:ext>
              </a:extLst>
            </p:cNvPr>
            <p:cNvSpPr txBox="1"/>
            <p:nvPr/>
          </p:nvSpPr>
          <p:spPr>
            <a:xfrm>
              <a:off x="311497" y="4286642"/>
              <a:ext cx="9299378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    </a:t>
              </a:r>
              <a:endParaRPr lang="ko-KR" altLang="en-US" sz="1100" dirty="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/>
                <p:nvPr/>
              </p:nvSpPr>
              <p:spPr>
                <a:xfrm>
                  <a:off x="336148" y="2035516"/>
                  <a:ext cx="8820472" cy="7386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 b="1" dirty="0" smtClean="0">
                      <a:latin typeface="+mn-ea"/>
                      <a:ea typeface="+mn-ea"/>
                    </a:rPr>
                    <a:t>문제 재정의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(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공급지에서 물류센터만을 고려하여 총 비용을 도출하여 두배를 해줌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 algn="just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 b="1" dirty="0" smtClean="0">
                      <a:latin typeface="+mn-ea"/>
                      <a:ea typeface="+mn-ea"/>
                    </a:rPr>
                    <a:t>한양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물류회사는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공급지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곳과 물류센터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곳에 물건을 보내려 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물건을 보내는 방법에는 철도를 이용하는 방법과 트럭을 이용하는 방법이 있다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철도를 이용할 경우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공급지 철도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상차장에서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물류센터의 철도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하차장을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거친다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트럭을 이용하는 경우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n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공급지 택배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상차장에서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곳의 물류센터의 택배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하차장을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거친다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  철도를 이용하는 경우 비용은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km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당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a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천원이고 트럭을 이용하는 경우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km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당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b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천원이 부과된다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철도를 이용하는 경우 최대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d(t)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을 실을 수 있으며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트럭을 이용하는 경우 최대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e(t)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을 실을 수 있다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.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철도를 이용할 때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,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트럭을 이용할 때 보다 더 많이 실을 수 있다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(d&gt;e).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물류센터의 한번 수용할 수 있는 최대의 양이 </a:t>
                  </a:r>
                  <a14:m>
                    <m:oMath xmlns:m="http://schemas.openxmlformats.org/officeDocument/2006/math">
                      <m:r>
                        <a:rPr lang="en-US" altLang="ko-KR" sz="1600" b="1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(t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)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이라 </a:t>
                  </a:r>
                  <a:r>
                    <a:rPr lang="ko-KR" altLang="en-US" sz="1600" b="1" dirty="0" err="1">
                      <a:latin typeface="+mn-ea"/>
                      <a:ea typeface="+mn-ea"/>
                    </a:rPr>
                    <a:t>할때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,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수송비용 최소화 조건을 만족하는 최적의 수송량을 결정하는 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LP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모델을 수립하라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.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ko-KR" altLang="en-US" sz="1600" b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48" y="2035516"/>
                  <a:ext cx="8820472" cy="7386638"/>
                </a:xfrm>
                <a:prstGeom prst="rect">
                  <a:avLst/>
                </a:prstGeom>
                <a:blipFill>
                  <a:blip r:embed="rId4"/>
                  <a:stretch>
                    <a:fillRect l="-276" r="-4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A9C4-514E-70DE-60A7-D55A2600C791}"/>
                </a:ext>
              </a:extLst>
            </p:cNvPr>
            <p:cNvSpPr txBox="1"/>
            <p:nvPr/>
          </p:nvSpPr>
          <p:spPr>
            <a:xfrm>
              <a:off x="412226" y="5496382"/>
              <a:ext cx="976533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</a:t>
              </a:r>
              <a:endParaRPr lang="ko-KR" altLang="en-US" sz="1100" dirty="0">
                <a:latin typeface="+mn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</a:t>
              </a:r>
              <a:r>
                <a:rPr kumimoji="0" lang="ko-KR" altLang="en-US" sz="2400" b="1" spc="-8" dirty="0" smtClean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최소화</a:t>
              </a:r>
              <a:r>
                <a:rPr kumimoji="0" lang="en-US" altLang="ko-KR" sz="2400" b="1" spc="-8" dirty="0" smtClean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(</a:t>
              </a:r>
              <a:r>
                <a:rPr kumimoji="0" lang="ko-KR" altLang="en-US" sz="2400" b="1" spc="-8" dirty="0" smtClean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문제 재정의</a:t>
              </a:r>
              <a:r>
                <a:rPr kumimoji="0" lang="en-US" altLang="ko-KR" sz="2400" b="1" spc="-8" smtClean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)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1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0B16842-6F78-446A-CE7F-C9089365FDEA}"/>
              </a:ext>
            </a:extLst>
          </p:cNvPr>
          <p:cNvGrpSpPr/>
          <p:nvPr/>
        </p:nvGrpSpPr>
        <p:grpSpPr>
          <a:xfrm>
            <a:off x="348179" y="650737"/>
            <a:ext cx="8820472" cy="5295745"/>
            <a:chOff x="336148" y="1458865"/>
            <a:chExt cx="8820472" cy="5295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/>
                <p:nvPr/>
              </p:nvSpPr>
              <p:spPr>
                <a:xfrm>
                  <a:off x="336148" y="1458865"/>
                  <a:ext cx="8820472" cy="5295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Research </a:t>
                  </a:r>
                  <a:r>
                    <a:rPr lang="en-US" altLang="ko-KR" sz="1200" b="1" dirty="0" err="1">
                      <a:solidFill>
                        <a:srgbClr val="222222"/>
                      </a:solidFill>
                      <a:latin typeface="+mn-ea"/>
                      <a:ea typeface="+mn-ea"/>
                    </a:rPr>
                    <a:t>Qustion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:</a:t>
                  </a:r>
                  <a:r>
                    <a:rPr lang="ko-KR" altLang="en-US" sz="12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2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수송비용</a:t>
                  </a:r>
                  <a:r>
                    <a:rPr lang="ko-KR" altLang="en-US" sz="12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2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최소화</a:t>
                  </a:r>
                  <a:r>
                    <a:rPr lang="ko-KR" altLang="en-US" sz="1200" b="1" dirty="0">
                      <a:latin typeface="+mn-ea"/>
                      <a:ea typeface="+mn-ea"/>
                    </a:rPr>
                    <a:t> 조건을 만족하는</a:t>
                  </a:r>
                  <a:r>
                    <a:rPr lang="en-US" altLang="ko-KR" sz="12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2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최적의 수송량은 </a:t>
                  </a:r>
                  <a:r>
                    <a:rPr lang="ko-KR" altLang="en-US" sz="1200" b="1" dirty="0">
                      <a:latin typeface="+mn-ea"/>
                      <a:ea typeface="+mn-ea"/>
                    </a:rPr>
                    <a:t>얼마일까</a:t>
                  </a:r>
                  <a:r>
                    <a:rPr lang="en-US" altLang="ko-KR" sz="1200" b="1" dirty="0">
                      <a:latin typeface="+mn-ea"/>
                      <a:ea typeface="+mn-ea"/>
                    </a:rPr>
                    <a:t>?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2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200" b="1" dirty="0" err="1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목적식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 Minimize </a:t>
                  </a:r>
                  <a14:m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𝒁</m:t>
                      </m:r>
                      <m:r>
                        <a:rPr lang="en-US" altLang="ko-KR" sz="12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r>
                        <a:rPr lang="en-US" altLang="ko-KR" sz="12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𝒂𝒌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)}</m:t>
                          </m:r>
                        </m:e>
                      </m:nary>
                    </m:oMath>
                  </a14:m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  </a:t>
                  </a:r>
                  <a:r>
                    <a:rPr lang="ko-KR" altLang="en-US" sz="1200" b="1" dirty="0" err="1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목적식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 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수송비용 최소화</a:t>
                  </a:r>
                  <a:endParaRPr lang="en-US" altLang="ko-KR" sz="12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		   </a:t>
                  </a: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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a14:m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 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철도 </a:t>
                  </a:r>
                  <a:r>
                    <a:rPr lang="ko-KR" altLang="en-US" sz="1100" b="1" dirty="0" err="1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이용시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공급지</a:t>
                  </a: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물류센터 수송비용</a:t>
                  </a: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, </a:t>
                  </a:r>
                  <a:endParaRPr lang="en-US" altLang="ko-KR" sz="1100" b="1" i="1" dirty="0" smtClean="0">
                    <a:solidFill>
                      <a:srgbClr val="222222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 dirty="0" smtClean="0">
                      <a:solidFill>
                        <a:srgbClr val="222222"/>
                      </a:solidFill>
                    </a:rPr>
                    <a:t>		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ko-KR" sz="11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a14:m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 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트럭 </a:t>
                  </a:r>
                  <a:r>
                    <a:rPr lang="ko-KR" altLang="en-US" sz="1100" b="1" dirty="0" err="1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이용시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공급지</a:t>
                  </a: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물류센터 수송비용</a:t>
                  </a:r>
                  <a:endParaRPr lang="en-US" altLang="ko-KR" sz="1100" b="1" dirty="0" smtClean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1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	</a:t>
                  </a: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	   </a:t>
                  </a:r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</a:t>
                  </a:r>
                  <a14:m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1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1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1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1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1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1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1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a14:m>
                  <a:r>
                    <a:rPr lang="en-US" altLang="ko-KR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</a:t>
                  </a:r>
                  <a:r>
                    <a:rPr lang="ko-KR" altLang="en-US" sz="11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공급지에서 수요지까지의 총 수송비용</a:t>
                  </a:r>
                  <a:endParaRPr lang="en-US" altLang="ko-KR" sz="11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b="1" dirty="0" smtClean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200" b="1" dirty="0" smtClean="0">
                      <a:latin typeface="+mn-ea"/>
                      <a:ea typeface="+mn-ea"/>
                    </a:rPr>
                    <a:t>의사결정 </a:t>
                  </a:r>
                  <a:r>
                    <a:rPr lang="ko-KR" altLang="en-US" sz="1200" b="1" dirty="0">
                      <a:latin typeface="+mn-ea"/>
                      <a:ea typeface="+mn-ea"/>
                    </a:rPr>
                    <a:t>변수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200" b="1" dirty="0">
                      <a:solidFill>
                        <a:srgbClr val="00B050"/>
                      </a:solidFill>
                      <a:latin typeface="+mn-ea"/>
                      <a:ea typeface="+mn-ea"/>
                    </a:rPr>
                    <a:t>적재량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공급지 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i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에서 물류센터 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j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까지 철도 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적재량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톤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),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공급지 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i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에서 물류센터 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j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까지 트럭 적재량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톤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)) 	      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+mn-ea"/>
                          <a:sym typeface="Wingdings" panose="05000000000000000000" pitchFamily="2" charset="2"/>
                        </a:rPr>
                        <m:t>&amp;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+mn-ea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altLang="ko-KR" sz="12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200" b="1" dirty="0" smtClean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매개 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변수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200" b="1" dirty="0" smtClean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수송비용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a- 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철도 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이용 비용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천원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),b-</a:t>
                  </a:r>
                  <a:r>
                    <a:rPr lang="ko-KR" altLang="en-US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트럭 </a:t>
                  </a:r>
                  <a:r>
                    <a:rPr lang="ko-KR" altLang="en-US" sz="1200" b="1" dirty="0" err="1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이용비용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천원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),</a:t>
                  </a:r>
                  <a14:m>
                    <m:oMath xmlns:m="http://schemas.openxmlformats.org/officeDocument/2006/math">
                      <m:r>
                        <a:rPr lang="en-US" altLang="ko-KR" sz="12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-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공급지 </a:t>
                  </a:r>
                  <a:r>
                    <a:rPr lang="en-US" altLang="ko-KR" sz="1200" b="1" dirty="0" err="1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i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에서 물류센터 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j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까지의 거리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(km))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                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  <a:sym typeface="Wingdings" panose="05000000000000000000" pitchFamily="2" charset="2"/>
                    </a:rPr>
                    <a:t>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𝒂𝒌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&amp;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𝒃𝒌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 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철도와 트럭을 이용했을 때 공급지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</a:t>
                  </a:r>
                  <a:r>
                    <a:rPr lang="en-US" altLang="ko-KR" sz="1200" b="1" dirty="0" err="1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i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에서 물류센터 </a:t>
                  </a:r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j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까지의 수송 비용</a:t>
                  </a:r>
                  <a:endParaRPr lang="en-US" altLang="ko-KR" sz="12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05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200" b="1" dirty="0">
                      <a:latin typeface="+mn-ea"/>
                      <a:ea typeface="+mn-ea"/>
                    </a:rPr>
                    <a:t>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200" b="1" dirty="0">
                      <a:latin typeface="+mn-ea"/>
                      <a:ea typeface="+mn-ea"/>
                    </a:rPr>
                    <a:t>   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200" b="1" dirty="0">
                      <a:latin typeface="+mn-ea"/>
                      <a:ea typeface="+mn-ea"/>
                    </a:rPr>
                    <a:t> 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ko-KR" altLang="en-US" sz="1200" b="1" dirty="0">
                      <a:latin typeface="+mn-ea"/>
                      <a:ea typeface="+mn-ea"/>
                    </a:rPr>
                    <a:t>                         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48" y="1458865"/>
                  <a:ext cx="8820472" cy="5295745"/>
                </a:xfrm>
                <a:prstGeom prst="rect">
                  <a:avLst/>
                </a:prstGeom>
                <a:blipFill>
                  <a:blip r:embed="rId4"/>
                  <a:stretch>
                    <a:fillRect r="-2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A9C4-514E-70DE-60A7-D55A2600C791}"/>
                </a:ext>
              </a:extLst>
            </p:cNvPr>
            <p:cNvSpPr txBox="1"/>
            <p:nvPr/>
          </p:nvSpPr>
          <p:spPr>
            <a:xfrm>
              <a:off x="412226" y="5496382"/>
              <a:ext cx="976533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</a:t>
              </a:r>
              <a:endParaRPr lang="ko-KR" altLang="en-US" sz="1100" dirty="0">
                <a:latin typeface="+mn-lt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최소화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221088"/>
            <a:ext cx="1944216" cy="22004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635" y="4149080"/>
            <a:ext cx="2545309" cy="2272507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357761" y="4688254"/>
            <a:ext cx="1222351" cy="9729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0B16842-6F78-446A-CE7F-C9089365FDEA}"/>
              </a:ext>
            </a:extLst>
          </p:cNvPr>
          <p:cNvGrpSpPr/>
          <p:nvPr/>
        </p:nvGrpSpPr>
        <p:grpSpPr>
          <a:xfrm>
            <a:off x="348179" y="801810"/>
            <a:ext cx="8820472" cy="7480830"/>
            <a:chOff x="336148" y="1458865"/>
            <a:chExt cx="8820472" cy="7480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/>
                <p:nvPr/>
              </p:nvSpPr>
              <p:spPr>
                <a:xfrm>
                  <a:off x="336148" y="1458865"/>
                  <a:ext cx="8820472" cy="748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sz="14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Research </a:t>
                  </a:r>
                  <a:r>
                    <a:rPr lang="en-US" altLang="ko-KR" sz="1400" b="1" dirty="0" err="1">
                      <a:solidFill>
                        <a:srgbClr val="222222"/>
                      </a:solidFill>
                      <a:latin typeface="+mn-ea"/>
                      <a:ea typeface="+mn-ea"/>
                    </a:rPr>
                    <a:t>Qustion</a:t>
                  </a:r>
                  <a:r>
                    <a:rPr lang="en-US" altLang="ko-KR" sz="14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: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4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수송비용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4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최소화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 조건을 만족하는</a:t>
                  </a:r>
                  <a:r>
                    <a:rPr lang="en-US" altLang="ko-KR" sz="14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4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최적의 수송량은 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얼마일까</a:t>
                  </a:r>
                  <a:r>
                    <a:rPr lang="en-US" altLang="ko-KR" sz="1400" b="1" dirty="0">
                      <a:latin typeface="+mn-ea"/>
                      <a:ea typeface="+mn-ea"/>
                    </a:rPr>
                    <a:t>?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4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400" b="1" dirty="0" err="1">
                      <a:solidFill>
                        <a:srgbClr val="222222"/>
                      </a:solidFill>
                      <a:latin typeface="+mn-ea"/>
                      <a:ea typeface="+mn-ea"/>
                    </a:rPr>
                    <a:t>목적식</a:t>
                  </a:r>
                  <a:r>
                    <a:rPr lang="en-US" altLang="ko-KR" sz="14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 Minimize </a:t>
                  </a:r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𝒁</m:t>
                      </m:r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200" b="1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200" b="1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2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a14:m>
                  <a:r>
                    <a:rPr lang="en-US" altLang="ko-KR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</a:t>
                  </a:r>
                  <a:r>
                    <a:rPr lang="ko-KR" altLang="en-US" sz="12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공급지에서 수요지까지의 총 수송비용</a:t>
                  </a:r>
                  <a:endParaRPr lang="en-US" altLang="ko-KR" sz="12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400" b="1" dirty="0" err="1" smtClean="0">
                      <a:latin typeface="+mn-ea"/>
                      <a:ea typeface="+mn-ea"/>
                    </a:rPr>
                    <a:t>제약식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: Subject to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solidFill>
                        <a:srgbClr val="222222"/>
                      </a:solidFill>
                    </a:rPr>
                    <a:t>               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 -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최대 </a:t>
                  </a:r>
                  <a:r>
                    <a:rPr lang="ko-KR" altLang="en-US" sz="1400" b="1" dirty="0" err="1" smtClean="0">
                      <a:latin typeface="+mn-ea"/>
                      <a:ea typeface="+mn-ea"/>
                    </a:rPr>
                    <a:t>적제제약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(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철도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)(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: 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공급지 </a:t>
                  </a:r>
                  <a:r>
                    <a:rPr lang="en-US" altLang="ko-KR" sz="1400" b="1" dirty="0" err="1" smtClean="0">
                      <a:latin typeface="+mn-ea"/>
                      <a:ea typeface="+mn-ea"/>
                    </a:rPr>
                    <a:t>i</a:t>
                  </a:r>
                  <a:r>
                    <a:rPr lang="ko-KR" altLang="en-US" sz="1400" b="1" dirty="0" err="1" smtClean="0">
                      <a:latin typeface="+mn-ea"/>
                      <a:ea typeface="+mn-ea"/>
                    </a:rPr>
                    <a:t>까지의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 최대 철도 적재량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  <a:sym typeface="Wingdings" panose="05000000000000000000" pitchFamily="2" charset="2"/>
                    </a:rPr>
                    <a:t>	</a:t>
                  </a:r>
                  <a:r>
                    <a:rPr lang="en-US" altLang="ko-KR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	                                </a:t>
                  </a:r>
                  <a:r>
                    <a:rPr lang="ko-KR" altLang="en-US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공급지의 철도 적재량 철도 최대 적재량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ko-KR" altLang="en-US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 초과 불가 </a:t>
                  </a:r>
                  <a:endParaRPr lang="en-US" altLang="ko-KR" sz="14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solidFill>
                        <a:srgbClr val="222222"/>
                      </a:solidFill>
                    </a:rPr>
                    <a:t>	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𝐟𝐨𝐫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𝐢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,…,</m:t>
                      </m:r>
                      <m:r>
                        <a:rPr lang="en-US" altLang="ko-KR" sz="14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𝐧</m:t>
                      </m:r>
                    </m:oMath>
                  </a14:m>
                  <a:r>
                    <a:rPr lang="en-US" altLang="ko-KR" sz="1400" b="1" dirty="0">
                      <a:latin typeface="+mn-ea"/>
                      <a:ea typeface="+mn-ea"/>
                    </a:rPr>
                    <a:t> 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-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최대 </a:t>
                  </a:r>
                  <a:r>
                    <a:rPr lang="ko-KR" altLang="en-US" sz="1400" b="1" dirty="0" err="1" smtClean="0">
                      <a:latin typeface="+mn-ea"/>
                      <a:ea typeface="+mn-ea"/>
                    </a:rPr>
                    <a:t>적제제약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(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트럭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)(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latin typeface="+mn-ea"/>
                      <a:ea typeface="+mn-ea"/>
                    </a:rPr>
                    <a:t>: 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공급지 </a:t>
                  </a:r>
                  <a:r>
                    <a:rPr lang="en-US" altLang="ko-KR" sz="1400" b="1" dirty="0" err="1" smtClean="0">
                      <a:latin typeface="+mn-ea"/>
                      <a:ea typeface="+mn-ea"/>
                    </a:rPr>
                    <a:t>i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까지의 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최대 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트럭 적재량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	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	                                 </a:t>
                  </a:r>
                  <a:r>
                    <a:rPr lang="en-US" altLang="ko-KR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</a:t>
                  </a:r>
                  <a:r>
                    <a:rPr lang="ko-KR" altLang="en-US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공급지의 트럭 적재량 트럭 최대 적재량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 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초과 불가</a:t>
                  </a:r>
                  <a:endParaRPr lang="en-US" altLang="ko-KR" sz="14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solidFill>
                        <a:srgbClr val="222222"/>
                      </a:solidFill>
                    </a:rPr>
                    <a:t>               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 -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물류센터 최대 </a:t>
                  </a:r>
                  <a:r>
                    <a:rPr lang="ko-KR" altLang="en-US" sz="1400" b="1" dirty="0" err="1" smtClean="0">
                      <a:latin typeface="+mn-ea"/>
                      <a:ea typeface="+mn-ea"/>
                    </a:rPr>
                    <a:t>처리제약</a:t>
                  </a:r>
                  <a:endParaRPr lang="en-US" altLang="ko-KR" sz="14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				     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: 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물류센터의 </a:t>
                  </a:r>
                  <a:r>
                    <a:rPr lang="en-US" altLang="ko-KR" sz="1400" b="1" dirty="0">
                      <a:latin typeface="+mn-ea"/>
                      <a:ea typeface="+mn-ea"/>
                    </a:rPr>
                    <a:t>1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회 최대 처리 </a:t>
                  </a:r>
                  <a:r>
                    <a:rPr lang="ko-KR" altLang="en-US" sz="1400" b="1" dirty="0" err="1" smtClean="0">
                      <a:latin typeface="+mn-ea"/>
                      <a:ea typeface="+mn-ea"/>
                    </a:rPr>
                    <a:t>가능량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)</a:t>
                  </a:r>
                  <a:endParaRPr lang="ko-KR" altLang="en-US" sz="14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	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	               	      </a:t>
                  </a:r>
                  <a:r>
                    <a:rPr lang="en-US" altLang="ko-KR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</a:t>
                  </a:r>
                  <a:r>
                    <a:rPr lang="ko-KR" altLang="en-US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공급지의 수송량 물류센터 최대 수송량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 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초과 불가</a:t>
                  </a:r>
                  <a:endParaRPr lang="en-US" altLang="ko-KR" sz="14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solidFill>
                        <a:srgbClr val="222222"/>
                      </a:solidFill>
                    </a:rPr>
                    <a:t>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-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철도와 트럭의 수송량 제약</a:t>
                  </a:r>
                  <a:endParaRPr lang="en-US" altLang="ko-KR" sz="14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	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           </a:t>
                  </a:r>
                  <a14:m>
                    <m:oMath xmlns:m="http://schemas.openxmlformats.org/officeDocument/2006/math"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𝐢</m:t>
                          </m:r>
                        </m:sub>
                      </m:sSub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 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철도와 트럭의 수송량 제약</a:t>
                  </a:r>
                  <a:endParaRPr lang="en-US" altLang="ko-KR" sz="14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latin typeface="+mn-ea"/>
                      <a:ea typeface="+mn-ea"/>
                    </a:rPr>
                    <a:t>	</a:t>
                  </a:r>
                  <a:r>
                    <a:rPr lang="en-US" altLang="ko-KR" sz="1400" b="1" dirty="0">
                      <a:latin typeface="+mn-ea"/>
                      <a:ea typeface="+mn-ea"/>
                    </a:rPr>
                    <a:t> 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ko-KR" sz="1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400" b="1" dirty="0" smtClean="0">
                      <a:latin typeface="+mn-ea"/>
                      <a:ea typeface="+mn-ea"/>
                    </a:rPr>
                    <a:t> -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철도와 </a:t>
                  </a:r>
                  <a:r>
                    <a:rPr lang="ko-KR" altLang="en-US" sz="1400" b="1" dirty="0">
                      <a:latin typeface="+mn-ea"/>
                      <a:ea typeface="+mn-ea"/>
                    </a:rPr>
                    <a:t>트럭의 수송량 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제약</a:t>
                  </a:r>
                  <a:endParaRPr lang="en-US" altLang="ko-KR" sz="14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	</a:t>
                  </a:r>
                  <a:r>
                    <a:rPr lang="en-US" altLang="ko-KR" sz="1400" b="1" dirty="0" smtClean="0">
                      <a:latin typeface="+mn-ea"/>
                      <a:ea typeface="+mn-ea"/>
                    </a:rPr>
                    <a:t>	    </a:t>
                  </a:r>
                  <a:r>
                    <a:rPr lang="en-US" altLang="ko-KR" sz="1400" b="1" dirty="0" smtClean="0">
                      <a:latin typeface="+mn-ea"/>
                      <a:ea typeface="+mn-ea"/>
                      <a:sym typeface="Wingdings" panose="05000000000000000000" pitchFamily="2" charset="2"/>
                    </a:rPr>
                    <a:t></a:t>
                  </a:r>
                  <a:r>
                    <a:rPr lang="ko-KR" altLang="en-US" sz="1400" b="1" dirty="0" smtClean="0">
                      <a:latin typeface="+mn-ea"/>
                      <a:ea typeface="+mn-ea"/>
                    </a:rPr>
                    <a:t>철도의 수송량이 트럭의 수송량 보다 높음</a:t>
                  </a:r>
                  <a:endParaRPr lang="ko-KR" altLang="en-US" sz="14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b="1" dirty="0" smtClean="0">
                      <a:latin typeface="+mn-ea"/>
                      <a:ea typeface="+mn-ea"/>
                    </a:rPr>
                    <a:t>   		   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14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4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4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1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4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   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400" b="1" dirty="0">
                      <a:latin typeface="+mn-ea"/>
                      <a:ea typeface="+mn-ea"/>
                    </a:rPr>
                    <a:t> 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ko-KR" altLang="en-US" sz="1400" b="1" dirty="0">
                      <a:latin typeface="+mn-ea"/>
                      <a:ea typeface="+mn-ea"/>
                    </a:rPr>
                    <a:t>                         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48" y="1458865"/>
                  <a:ext cx="8820472" cy="7480830"/>
                </a:xfrm>
                <a:prstGeom prst="rect">
                  <a:avLst/>
                </a:prstGeom>
                <a:blipFill>
                  <a:blip r:embed="rId4"/>
                  <a:stretch>
                    <a:fillRect l="-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A9C4-514E-70DE-60A7-D55A2600C791}"/>
                </a:ext>
              </a:extLst>
            </p:cNvPr>
            <p:cNvSpPr txBox="1"/>
            <p:nvPr/>
          </p:nvSpPr>
          <p:spPr>
            <a:xfrm>
              <a:off x="412226" y="5496382"/>
              <a:ext cx="976533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+mn-lt"/>
                </a:rPr>
                <a:t> </a:t>
              </a:r>
              <a:endParaRPr lang="ko-KR" altLang="en-US" sz="1200" dirty="0">
                <a:latin typeface="+mn-lt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최소화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8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0B16842-6F78-446A-CE7F-C9089365FDEA}"/>
              </a:ext>
            </a:extLst>
          </p:cNvPr>
          <p:cNvGrpSpPr/>
          <p:nvPr/>
        </p:nvGrpSpPr>
        <p:grpSpPr>
          <a:xfrm>
            <a:off x="348179" y="801810"/>
            <a:ext cx="8820472" cy="7012945"/>
            <a:chOff x="336148" y="1458865"/>
            <a:chExt cx="8820472" cy="7012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/>
                <p:nvPr/>
              </p:nvSpPr>
              <p:spPr>
                <a:xfrm>
                  <a:off x="336148" y="1458865"/>
                  <a:ext cx="8820472" cy="7012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sz="16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Research </a:t>
                  </a:r>
                  <a:r>
                    <a:rPr lang="en-US" altLang="ko-KR" sz="1600" b="1" dirty="0" err="1">
                      <a:solidFill>
                        <a:srgbClr val="222222"/>
                      </a:solidFill>
                      <a:latin typeface="+mn-ea"/>
                      <a:ea typeface="+mn-ea"/>
                    </a:rPr>
                    <a:t>Qustion</a:t>
                  </a:r>
                  <a:r>
                    <a:rPr lang="en-US" altLang="ko-KR" sz="1600" b="1" dirty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 :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6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수송비용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6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최소화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 조건을 만족하는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 </a:t>
                  </a:r>
                  <a:r>
                    <a:rPr lang="ko-KR" altLang="en-US" sz="1600" b="1" dirty="0">
                      <a:solidFill>
                        <a:srgbClr val="C00000"/>
                      </a:solidFill>
                      <a:latin typeface="+mn-ea"/>
                      <a:ea typeface="+mn-ea"/>
                    </a:rPr>
                    <a:t>최적의 수송량은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얼마일까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?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sz="16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Minimize </a:t>
                  </a:r>
                  <a14:m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𝒁</m:t>
                      </m:r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400" b="1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400" b="1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14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4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a14:m>
                  <a:r>
                    <a:rPr lang="en-US" altLang="ko-KR" sz="14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:</a:t>
                  </a:r>
                  <a:r>
                    <a:rPr lang="ko-KR" altLang="en-US" sz="14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공급지에서 수요지까지의 총 수송비용</a:t>
                  </a:r>
                  <a:endParaRPr lang="en-US" altLang="ko-KR" sz="1400" b="1" dirty="0">
                    <a:solidFill>
                      <a:srgbClr val="222222"/>
                    </a:solidFill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en-US" altLang="ko-KR" sz="1600" b="1" dirty="0" smtClean="0">
                      <a:latin typeface="+mn-ea"/>
                      <a:ea typeface="+mn-ea"/>
                    </a:rPr>
                    <a:t>Subject to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solidFill>
                        <a:srgbClr val="222222"/>
                      </a:solidFill>
                    </a:rPr>
                    <a:t>               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 -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최대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적제제약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(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solidFill>
                        <a:srgbClr val="222222"/>
                      </a:solidFill>
                    </a:rPr>
                    <a:t>	 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𝐟𝐨𝐫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𝐢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,…,</m:t>
                      </m:r>
                      <m:r>
                        <a:rPr lang="en-US" altLang="ko-KR" sz="1600" b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𝐧</m:t>
                      </m:r>
                    </m:oMath>
                  </a14:m>
                  <a:r>
                    <a:rPr lang="en-US" altLang="ko-KR" sz="1600" b="1" dirty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-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최대 </a:t>
                  </a:r>
                  <a:r>
                    <a:rPr lang="ko-KR" altLang="en-US" sz="1600" b="1" dirty="0" err="1" smtClean="0">
                      <a:latin typeface="+mn-ea"/>
                      <a:ea typeface="+mn-ea"/>
                    </a:rPr>
                    <a:t>적제제약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(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트럭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latin typeface="+mn-ea"/>
                      <a:ea typeface="+mn-ea"/>
                    </a:rPr>
                    <a:t>	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 -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물류센터의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1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회 최대 처리 </a:t>
                  </a:r>
                  <a:r>
                    <a:rPr lang="ko-KR" altLang="en-US" sz="1600" b="1" dirty="0" err="1">
                      <a:latin typeface="+mn-ea"/>
                      <a:ea typeface="+mn-ea"/>
                    </a:rPr>
                    <a:t>가능량</a:t>
                  </a:r>
                  <a:endParaRPr lang="ko-KR" altLang="en-US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latin typeface="+mn-ea"/>
                      <a:ea typeface="+mn-ea"/>
                    </a:rPr>
                    <a:t>	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-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철도와 트럭의 수송량 제약</a:t>
                  </a: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solidFill>
                        <a:srgbClr val="222222"/>
                      </a:solidFill>
                      <a:latin typeface="+mn-ea"/>
                      <a:ea typeface="+mn-ea"/>
                    </a:rPr>
                    <a:t>	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</m:sSub>
                      <m:r>
                        <a:rPr lang="en-US" altLang="ko-KR" sz="1600" b="1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</m:t>
                      </m:r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𝐢</m:t>
                          </m:r>
                        </m:sub>
                      </m:sSub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철도와 트럭의 수송량 제약</a:t>
                  </a:r>
                  <a:endParaRPr lang="en-US" altLang="ko-KR" sz="16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latin typeface="+mn-ea"/>
                      <a:ea typeface="+mn-ea"/>
                    </a:rPr>
                    <a:t>	</a:t>
                  </a:r>
                  <a:r>
                    <a:rPr lang="en-US" altLang="ko-KR" sz="1600" b="1" dirty="0">
                      <a:latin typeface="+mn-ea"/>
                      <a:ea typeface="+mn-ea"/>
                    </a:rPr>
                    <a:t> 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600" b="1" i="0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ko-KR" sz="16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600" b="1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1600" b="1" dirty="0" smtClean="0">
                      <a:latin typeface="+mn-ea"/>
                      <a:ea typeface="+mn-ea"/>
                    </a:rPr>
                    <a:t> -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철도와 </a:t>
                  </a:r>
                  <a:r>
                    <a:rPr lang="ko-KR" altLang="en-US" sz="1600" b="1" dirty="0">
                      <a:latin typeface="+mn-ea"/>
                      <a:ea typeface="+mn-ea"/>
                    </a:rPr>
                    <a:t>트럭의 수송량 </a:t>
                  </a:r>
                  <a:r>
                    <a:rPr lang="ko-KR" altLang="en-US" sz="1600" b="1" dirty="0" smtClean="0">
                      <a:latin typeface="+mn-ea"/>
                      <a:ea typeface="+mn-ea"/>
                    </a:rPr>
                    <a:t>제약</a:t>
                  </a:r>
                  <a:endParaRPr lang="en-US" altLang="ko-KR" sz="1600" b="1" dirty="0" smtClean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+mn-ea"/>
                      <a:ea typeface="+mn-ea"/>
                    </a:rPr>
                    <a:t>	</a:t>
                  </a:r>
                  <a:r>
                    <a:rPr lang="en-US" altLang="ko-KR" sz="1600" b="1" dirty="0" smtClean="0">
                      <a:latin typeface="+mn-ea"/>
                      <a:ea typeface="+mn-ea"/>
                    </a:rPr>
                    <a:t>	    </a:t>
                  </a:r>
                  <a:endParaRPr lang="ko-KR" altLang="en-US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b="1" dirty="0" smtClean="0">
                      <a:latin typeface="+mn-ea"/>
                      <a:ea typeface="+mn-ea"/>
                    </a:rPr>
                    <a:t>   		   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b="1" dirty="0">
                    <a:latin typeface="+mn-ea"/>
                    <a:ea typeface="+mn-ea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endParaRPr lang="en-US" altLang="ko-KR" sz="1600" b="1" dirty="0">
                    <a:latin typeface="+mn-ea"/>
                    <a:ea typeface="+mn-ea"/>
                  </a:endParaRP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600" b="1" dirty="0">
                      <a:latin typeface="+mn-ea"/>
                      <a:ea typeface="+mn-ea"/>
                    </a:rPr>
                    <a:t>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600" b="1" dirty="0">
                      <a:latin typeface="+mn-ea"/>
                      <a:ea typeface="+mn-ea"/>
                    </a:rPr>
                    <a:t>   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en-US" altLang="ko-KR" sz="1600" b="1" dirty="0">
                      <a:latin typeface="+mn-ea"/>
                      <a:ea typeface="+mn-ea"/>
                    </a:rPr>
                    <a:t>                        </a:t>
                  </a:r>
                </a:p>
                <a:p>
                  <a:pPr>
                    <a:lnSpc>
                      <a:spcPct val="50000"/>
                    </a:lnSpc>
                  </a:pPr>
                  <a:r>
                    <a:rPr lang="ko-KR" altLang="en-US" sz="1600" b="1" dirty="0">
                      <a:latin typeface="+mn-ea"/>
                      <a:ea typeface="+mn-ea"/>
                    </a:rPr>
                    <a:t>                         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6B2ED8-A0E1-2774-17C1-9FABCE804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48" y="1458865"/>
                  <a:ext cx="8820472" cy="7012945"/>
                </a:xfrm>
                <a:prstGeom prst="rect">
                  <a:avLst/>
                </a:prstGeom>
                <a:blipFill>
                  <a:blip r:embed="rId4"/>
                  <a:stretch>
                    <a:fillRect l="-2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A1A9C4-514E-70DE-60A7-D55A2600C791}"/>
                </a:ext>
              </a:extLst>
            </p:cNvPr>
            <p:cNvSpPr txBox="1"/>
            <p:nvPr/>
          </p:nvSpPr>
          <p:spPr>
            <a:xfrm>
              <a:off x="412226" y="5496382"/>
              <a:ext cx="976533" cy="31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latin typeface="+mn-lt"/>
                </a:rPr>
                <a:t> </a:t>
              </a:r>
              <a:endParaRPr lang="ko-KR" altLang="en-US" sz="1100" dirty="0">
                <a:latin typeface="+mn-lt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최소화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6B2ED8-A0E1-2774-17C1-9FABCE8049B7}"/>
                  </a:ext>
                </a:extLst>
              </p:cNvPr>
              <p:cNvSpPr txBox="1"/>
              <p:nvPr/>
            </p:nvSpPr>
            <p:spPr>
              <a:xfrm>
                <a:off x="348179" y="801810"/>
                <a:ext cx="8820472" cy="780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400" b="1" dirty="0">
                    <a:solidFill>
                      <a:srgbClr val="222222"/>
                    </a:solidFill>
                    <a:latin typeface="+mn-ea"/>
                    <a:ea typeface="+mn-ea"/>
                  </a:rPr>
                  <a:t>Research </a:t>
                </a:r>
                <a:r>
                  <a:rPr lang="en-US" altLang="ko-KR" sz="1400" b="1" dirty="0" err="1">
                    <a:solidFill>
                      <a:srgbClr val="222222"/>
                    </a:solidFill>
                    <a:latin typeface="+mn-ea"/>
                    <a:ea typeface="+mn-ea"/>
                  </a:rPr>
                  <a:t>Qustion</a:t>
                </a:r>
                <a:r>
                  <a:rPr lang="en-US" altLang="ko-KR" sz="1400" b="1" dirty="0">
                    <a:solidFill>
                      <a:srgbClr val="222222"/>
                    </a:solidFill>
                    <a:latin typeface="+mn-ea"/>
                    <a:ea typeface="+mn-ea"/>
                  </a:rPr>
                  <a:t> : </a:t>
                </a:r>
                <a:r>
                  <a:rPr lang="ko-KR" altLang="en-US" sz="1400" b="1" dirty="0">
                    <a:solidFill>
                      <a:srgbClr val="222222"/>
                    </a:solidFill>
                    <a:latin typeface="+mn-ea"/>
                    <a:ea typeface="+mn-ea"/>
                  </a:rPr>
                  <a:t>수송비용 최소화 조건을 만족하는 최적의 수송량은 얼마일까</a:t>
                </a:r>
                <a:r>
                  <a:rPr lang="en-US" altLang="ko-KR" sz="1400" b="1" dirty="0">
                    <a:solidFill>
                      <a:srgbClr val="222222"/>
                    </a:solidFill>
                    <a:latin typeface="+mn-ea"/>
                    <a:ea typeface="+mn-ea"/>
                  </a:rPr>
                  <a:t>?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400" b="1" dirty="0" smtClean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400" b="1" dirty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400" b="1" dirty="0" smtClean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400" b="1" dirty="0" err="1" smtClean="0">
                    <a:solidFill>
                      <a:srgbClr val="222222"/>
                    </a:solidFill>
                    <a:latin typeface="+mn-ea"/>
                    <a:ea typeface="+mn-ea"/>
                  </a:rPr>
                  <a:t>철도운임비</a:t>
                </a: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(a)-10</a:t>
                </a:r>
                <a:r>
                  <a:rPr lang="ko-KR" altLang="en-US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만원</a:t>
                </a: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(10t), </a:t>
                </a:r>
                <a:r>
                  <a:rPr lang="ko-KR" altLang="en-US" sz="1400" b="1" dirty="0" err="1" smtClean="0">
                    <a:solidFill>
                      <a:srgbClr val="222222"/>
                    </a:solidFill>
                    <a:latin typeface="+mn-ea"/>
                    <a:ea typeface="+mn-ea"/>
                  </a:rPr>
                  <a:t>화물운임비</a:t>
                </a: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(b)-28</a:t>
                </a:r>
                <a:r>
                  <a:rPr lang="ko-KR" altLang="en-US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만원</a:t>
                </a: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(5t)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𝒁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sz="1200" b="1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200" b="1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200" b="1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nary>
                  </m:oMath>
                </a14:m>
                <a:r>
                  <a:rPr lang="en-US" altLang="ko-KR" sz="12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200" b="1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12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1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𝟏𝟔𝟔</m:t>
                            </m:r>
                            <m:r>
                              <a:rPr lang="en-US" altLang="ko-KR" sz="1200" b="1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2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𝟗𝟖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2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𝟐𝟕𝟓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2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ko-KR" sz="1400" b="1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+mn-ea"/>
                    <a:ea typeface="+mn-ea"/>
                  </a:rPr>
                  <a:t>   			                </a:t>
                </a:r>
                <a:r>
                  <a:rPr lang="en-US" altLang="ko-KR" sz="1200" b="1" dirty="0" smtClean="0">
                    <a:latin typeface="+mn-ea"/>
                    <a:ea typeface="+mn-ea"/>
                  </a:rPr>
                  <a:t>28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𝟏𝟕𝟖</m:t>
                            </m:r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𝟏𝟔𝟔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𝟐𝟓𝟔</m:t>
                        </m:r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2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sz="1200" b="1" dirty="0" smtClean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400" b="1" dirty="0" smtClean="0">
                    <a:latin typeface="+mn-ea"/>
                    <a:ea typeface="+mn-ea"/>
                  </a:rPr>
                  <a:t>Subject to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222222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1400" b="1" dirty="0" smtClean="0">
                    <a:solidFill>
                      <a:srgbClr val="222222"/>
                    </a:solidFill>
                  </a:rPr>
                  <a:t>	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222222"/>
                    </a:solidFill>
                    <a:ea typeface="+mn-ea"/>
                  </a:rPr>
                  <a:t>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≤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𝟓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e>
                    </m:nary>
                    <m:r>
                      <a:rPr lang="en-US" altLang="ko-KR" sz="1400" b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</m:oMath>
                </a14:m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ko-KR" sz="1400" b="1" dirty="0">
                    <a:latin typeface="+mn-ea"/>
                    <a:ea typeface="+mn-ea"/>
                  </a:rPr>
                  <a:t>	 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                                       	   			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)≤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ko-KR" sz="1400" b="1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ko-KR" sz="1400" b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ko-KR" sz="1400" b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sz="1400" b="1" dirty="0">
                    <a:latin typeface="+mn-ea"/>
                  </a:rPr>
                  <a:t> </a:t>
                </a:r>
                <a:r>
                  <a:rPr lang="en-US" altLang="ko-KR" sz="1400" b="1" dirty="0" smtClean="0">
                    <a:latin typeface="+mn-ea"/>
                  </a:rPr>
                  <a:t>–</a:t>
                </a:r>
                <a:r>
                  <a:rPr lang="ko-KR" altLang="en-US" sz="1400" b="1" dirty="0" smtClean="0">
                    <a:latin typeface="+mn-ea"/>
                  </a:rPr>
                  <a:t>물류센터 </a:t>
                </a:r>
                <a:r>
                  <a:rPr lang="en-US" altLang="ko-KR" sz="1400" b="1" dirty="0">
                    <a:latin typeface="+mn-ea"/>
                  </a:rPr>
                  <a:t>1</a:t>
                </a:r>
                <a:r>
                  <a:rPr lang="ko-KR" altLang="en-US" sz="1400" b="1" dirty="0">
                    <a:latin typeface="+mn-ea"/>
                  </a:rPr>
                  <a:t>회 최대 처리 가능량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+mn-ea"/>
                    <a:ea typeface="+mn-ea"/>
                  </a:rPr>
                  <a:t>	</a:t>
                </a:r>
                <a:r>
                  <a:rPr lang="en-US" altLang="ko-KR" sz="1400" b="1" dirty="0">
                    <a:latin typeface="+mn-ea"/>
                    <a:ea typeface="+mn-ea"/>
                  </a:rPr>
                  <a:t> 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sz="1400" b="1" dirty="0" smtClean="0">
                  <a:solidFill>
                    <a:srgbClr val="222222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𝟏𝟎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𝒕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),  </m:t>
                    </m:r>
                  </m:oMath>
                </a14:m>
                <a:endParaRPr lang="en-US" altLang="ko-KR" sz="1400" b="1" i="1" dirty="0" smtClean="0">
                  <a:solidFill>
                    <a:srgbClr val="222222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222222"/>
                    </a:solidFill>
                    <a:ea typeface="+mn-ea"/>
                  </a:rPr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𝒊𝒋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𝟓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𝒕</m:t>
                        </m:r>
                      </m:e>
                    </m:d>
                    <m:r>
                      <a:rPr lang="en-US" altLang="ko-KR" sz="1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en-US" altLang="ko-KR" sz="1400" b="1" dirty="0" smtClean="0">
                    <a:latin typeface="+mn-ea"/>
                    <a:ea typeface="+mn-ea"/>
                  </a:rPr>
                  <a:t> 	</a:t>
                </a:r>
                <a:r>
                  <a:rPr lang="en-US" altLang="ko-KR" sz="1400" b="1" dirty="0">
                    <a:latin typeface="+mn-ea"/>
                    <a:ea typeface="+mn-ea"/>
                  </a:rPr>
                  <a:t> 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         </a:t>
                </a:r>
                <a:endParaRPr lang="en-US" altLang="ko-KR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rgbClr val="222222"/>
                    </a:solidFill>
                    <a:latin typeface="+mn-ea"/>
                    <a:ea typeface="+mn-ea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1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1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	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	    </a:t>
                </a:r>
                <a:endParaRPr lang="ko-KR" altLang="en-US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+mn-ea"/>
                    <a:ea typeface="+mn-ea"/>
                  </a:rPr>
                  <a:t>   		  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400" b="1" dirty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b="1" dirty="0">
                  <a:latin typeface="+mn-ea"/>
                  <a:ea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                       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                          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                        </a:t>
                </a:r>
              </a:p>
              <a:p>
                <a:pPr>
                  <a:lnSpc>
                    <a:spcPct val="50000"/>
                  </a:lnSpc>
                </a:pPr>
                <a:r>
                  <a:rPr lang="ko-KR" altLang="en-US" sz="1400" b="1" dirty="0">
                    <a:latin typeface="+mn-ea"/>
                    <a:ea typeface="+mn-ea"/>
                  </a:rPr>
                  <a:t>                     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6B2ED8-A0E1-2774-17C1-9FABCE804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9" y="801810"/>
                <a:ext cx="8820472" cy="7803996"/>
              </a:xfrm>
              <a:prstGeom prst="rect">
                <a:avLst/>
              </a:prstGeom>
              <a:blipFill>
                <a:blip r:embed="rId4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A1A9C4-514E-70DE-60A7-D55A2600C791}"/>
              </a:ext>
            </a:extLst>
          </p:cNvPr>
          <p:cNvSpPr txBox="1"/>
          <p:nvPr/>
        </p:nvSpPr>
        <p:spPr>
          <a:xfrm>
            <a:off x="424257" y="4839327"/>
            <a:ext cx="97653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lt"/>
              </a:rPr>
              <a:t> </a:t>
            </a:r>
            <a:endParaRPr lang="ko-KR" altLang="en-US" sz="1100" dirty="0">
              <a:latin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44D33-19F2-4E4E-CD77-5630AD3A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E5BED0-9B22-6F53-468C-DF396AAD0B80}"/>
              </a:ext>
            </a:extLst>
          </p:cNvPr>
          <p:cNvGrpSpPr/>
          <p:nvPr/>
        </p:nvGrpSpPr>
        <p:grpSpPr>
          <a:xfrm>
            <a:off x="0" y="0"/>
            <a:ext cx="9144000" cy="738664"/>
            <a:chOff x="0" y="844875"/>
            <a:chExt cx="9144000" cy="73866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CE802D-1F93-C097-0C48-B5BBC6F1E10A}"/>
                </a:ext>
              </a:extLst>
            </p:cNvPr>
            <p:cNvSpPr/>
            <p:nvPr/>
          </p:nvSpPr>
          <p:spPr>
            <a:xfrm>
              <a:off x="0" y="844875"/>
              <a:ext cx="9144000" cy="738664"/>
            </a:xfrm>
            <a:prstGeom prst="rect">
              <a:avLst/>
            </a:prstGeom>
            <a:solidFill>
              <a:srgbClr val="0B4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50" dirty="0">
                <a:solidFill>
                  <a:srgbClr val="004A8C"/>
                </a:solidFill>
                <a:latin typeface="LM Roman 10" panose="00000500000000000000" pitchFamily="50" charset="0"/>
                <a:ea typeface="HY궁서B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79DE3B-C150-D664-809A-439FE037E353}"/>
                </a:ext>
              </a:extLst>
            </p:cNvPr>
            <p:cNvSpPr txBox="1"/>
            <p:nvPr/>
          </p:nvSpPr>
          <p:spPr>
            <a:xfrm>
              <a:off x="136462" y="975063"/>
              <a:ext cx="880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네트워크 문제</a:t>
              </a:r>
              <a:r>
                <a:rPr kumimoji="0" lang="en-US" altLang="ko-KR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- </a:t>
              </a:r>
              <a:r>
                <a:rPr kumimoji="0" lang="ko-KR" altLang="en-US" sz="2400" b="1" spc="-8" dirty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수송비용 </a:t>
              </a:r>
              <a:r>
                <a:rPr kumimoji="0" lang="ko-KR" altLang="en-US" sz="2400" b="1" spc="-8" dirty="0" smtClean="0">
                  <a:solidFill>
                    <a:prstClr val="white"/>
                  </a:solidFill>
                  <a:latin typeface="+mn-ea"/>
                  <a:ea typeface="+mn-ea"/>
                  <a:cs typeface="Tahoma" panose="020B0604030504040204" pitchFamily="34" charset="0"/>
                </a:rPr>
                <a:t>최소화 샘플 데이터 예시</a:t>
              </a:r>
              <a:endParaRPr kumimoji="0" lang="en-US" altLang="ko-KR" sz="2400" b="1" spc="-38" dirty="0">
                <a:solidFill>
                  <a:prstClr val="white"/>
                </a:solidFill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13320"/>
              </p:ext>
            </p:extLst>
          </p:nvPr>
        </p:nvGraphicFramePr>
        <p:xfrm>
          <a:off x="683568" y="1514387"/>
          <a:ext cx="3695700" cy="4191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8371168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337309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762540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8773751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752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철도물류센터거리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000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1237388"/>
            <a:ext cx="2939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1&gt; </a:t>
            </a:r>
            <a:r>
              <a:rPr lang="ko-KR" altLang="en-US" sz="1200" b="1" dirty="0" smtClean="0"/>
              <a:t>공급지 철도물류센터 거리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15829"/>
              </p:ext>
            </p:extLst>
          </p:nvPr>
        </p:nvGraphicFramePr>
        <p:xfrm>
          <a:off x="4758415" y="1514387"/>
          <a:ext cx="3759200" cy="4191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17878594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16593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93083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098076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488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화물물류센터 거리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35851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64088" y="1221797"/>
            <a:ext cx="2939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표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&gt; </a:t>
            </a:r>
            <a:r>
              <a:rPr lang="ko-KR" altLang="en-US" sz="1200" b="1" dirty="0" smtClean="0"/>
              <a:t>공급지 화물물류센터 거리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975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638</Words>
  <Application>Microsoft Office PowerPoint</Application>
  <PresentationFormat>화면 슬라이드 쇼(4:3)</PresentationFormat>
  <Paragraphs>185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HY궁서B</vt:lpstr>
      <vt:lpstr>LM Roman 10</vt:lpstr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3_Office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USER00</dc:creator>
  <cp:lastModifiedBy>조종현</cp:lastModifiedBy>
  <cp:revision>426</cp:revision>
  <dcterms:created xsi:type="dcterms:W3CDTF">2012-08-03T01:24:11Z</dcterms:created>
  <dcterms:modified xsi:type="dcterms:W3CDTF">2024-01-19T07:04:37Z</dcterms:modified>
</cp:coreProperties>
</file>