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81" r:id="rId3"/>
    <p:sldId id="282" r:id="rId4"/>
    <p:sldId id="284" r:id="rId5"/>
    <p:sldId id="285" r:id="rId6"/>
    <p:sldId id="287" r:id="rId7"/>
    <p:sldId id="288" r:id="rId8"/>
    <p:sldId id="289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0" r:id="rId17"/>
    <p:sldId id="302" r:id="rId18"/>
    <p:sldId id="303" r:id="rId19"/>
    <p:sldId id="304" r:id="rId20"/>
    <p:sldId id="305" r:id="rId21"/>
    <p:sldId id="306" r:id="rId22"/>
    <p:sldId id="30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  <a:srgbClr val="DEE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6187" autoAdjust="0"/>
  </p:normalViewPr>
  <p:slideViewPr>
    <p:cSldViewPr>
      <p:cViewPr varScale="1">
        <p:scale>
          <a:sx n="66" d="100"/>
          <a:sy n="66" d="100"/>
        </p:scale>
        <p:origin x="14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1173-9E61-40DB-BA0B-18C9E1E2C92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02C8B-5AEE-473E-9016-ACCF13172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6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10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5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2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72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68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77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80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077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24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19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4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85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85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14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8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31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2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29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3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7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83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0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2023-04-11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2023-04-11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2023-04-11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2023-04-11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2023-04-11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2023-04-11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2023-04-11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2023-04-11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2023-04-11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2023-04-11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2023-04-11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2023-04-11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7056B-FBE4-1C0F-71FB-44125D757FD3}"/>
              </a:ext>
            </a:extLst>
          </p:cNvPr>
          <p:cNvSpPr txBox="1"/>
          <p:nvPr/>
        </p:nvSpPr>
        <p:spPr>
          <a:xfrm>
            <a:off x="332263" y="1101328"/>
            <a:ext cx="8623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ko-KR" sz="3200" b="1" spc="-10" dirty="0"/>
              <a:t>Evaluation Criteria for Holonic Control Implementations in Manufacturing Systems</a:t>
            </a:r>
            <a:endParaRPr lang="en-US" altLang="ko-KR" sz="1600" b="1" spc="-1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52B2778-064F-9A39-1955-BAC6B2AE66AA}"/>
              </a:ext>
            </a:extLst>
          </p:cNvPr>
          <p:cNvSpPr txBox="1">
            <a:spLocks/>
          </p:cNvSpPr>
          <p:nvPr/>
        </p:nvSpPr>
        <p:spPr>
          <a:xfrm>
            <a:off x="5930" y="211423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>
                <a:latin typeface="NimbusRomNo9L-Medi"/>
                <a:ea typeface="맑은 고딕" panose="020B0503020000020004" pitchFamily="50" charset="-127"/>
              </a:rPr>
              <a:t>Karel Kruger, Anton H. </a:t>
            </a:r>
            <a:r>
              <a:rPr lang="en-US" altLang="ko-KR" b="1" dirty="0" err="1">
                <a:latin typeface="NimbusRomNo9L-Medi"/>
                <a:ea typeface="맑은 고딕" panose="020B0503020000020004" pitchFamily="50" charset="-127"/>
              </a:rPr>
              <a:t>Basson</a:t>
            </a:r>
            <a:r>
              <a:rPr lang="en-US" altLang="ko-KR" b="1" dirty="0">
                <a:latin typeface="NimbusRomNo9L-Medi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60000"/>
              </a:lnSpc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  <a:t>International Journal </a:t>
            </a:r>
            <a:r>
              <a:rPr lang="en-US" altLang="ko-KR" sz="1600" dirty="0">
                <a:latin typeface="NimbusRomNo9L-Medi"/>
                <a:ea typeface="맑은 고딕" panose="020B0503020000020004" pitchFamily="50" charset="-127"/>
              </a:rPr>
              <a:t>of Computer Integrated Manufacturing(2018)</a:t>
            </a: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latin typeface="NimbusRomNo9L-Medi"/>
                <a:ea typeface="맑은 고딕" panose="020B0503020000020004" pitchFamily="50" charset="-127"/>
              </a:rPr>
              <a:t>v</a:t>
            </a:r>
            <a:r>
              <a:rPr kumimoji="0" lang="en-US" altLang="ko-KR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  <a:t>ol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  <a:t>. 32, Issue 2,  pp.148-158, DOI: 10.1080/0951192X.2018.1550674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B6C10-D9E0-0D6D-4031-4C69FDA8E669}"/>
              </a:ext>
            </a:extLst>
          </p:cNvPr>
          <p:cNvSpPr txBox="1"/>
          <p:nvPr/>
        </p:nvSpPr>
        <p:spPr>
          <a:xfrm>
            <a:off x="1979712" y="4005723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Smart</a:t>
            </a:r>
            <a:r>
              <a:rPr lang="ko-KR" altLang="en-US" b="1" dirty="0"/>
              <a:t> </a:t>
            </a:r>
            <a:r>
              <a:rPr lang="en-US" altLang="ko-KR" b="1" dirty="0"/>
              <a:t>Factory</a:t>
            </a:r>
            <a:r>
              <a:rPr lang="ko-KR" altLang="en-US" b="1" dirty="0"/>
              <a:t> 논문리뷰</a:t>
            </a:r>
            <a:endParaRPr lang="en-US" altLang="ko-KR" b="1" dirty="0"/>
          </a:p>
          <a:p>
            <a:pPr algn="ctr"/>
            <a:r>
              <a:rPr lang="ko-KR" altLang="en-US" b="1" dirty="0"/>
              <a:t>신승준 교수님</a:t>
            </a:r>
            <a:endParaRPr lang="en-US" altLang="ko-KR" b="1" dirty="0"/>
          </a:p>
          <a:p>
            <a:pPr algn="ctr"/>
            <a:r>
              <a:rPr lang="ko-KR" altLang="en-US" b="1" dirty="0"/>
              <a:t>한양대학교 산업 데이터 엔지니어링학과</a:t>
            </a:r>
            <a:endParaRPr lang="en-US" altLang="ko-KR" b="1" dirty="0"/>
          </a:p>
          <a:p>
            <a:pPr algn="ctr"/>
            <a:r>
              <a:rPr lang="ko-KR" altLang="en-US" b="1" dirty="0"/>
              <a:t>석사과정 </a:t>
            </a:r>
            <a:r>
              <a:rPr lang="ko-KR" altLang="en-US" b="1" dirty="0" err="1"/>
              <a:t>강병모</a:t>
            </a:r>
            <a:endParaRPr lang="ko-KR" altLang="en-US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3970602-40E5-617A-4832-5E872A512C3A}"/>
              </a:ext>
            </a:extLst>
          </p:cNvPr>
          <p:cNvCxnSpPr/>
          <p:nvPr/>
        </p:nvCxnSpPr>
        <p:spPr>
          <a:xfrm>
            <a:off x="1187624" y="1040074"/>
            <a:ext cx="6696744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825929-2D83-61C9-CA8C-DB6761330580}"/>
              </a:ext>
            </a:extLst>
          </p:cNvPr>
          <p:cNvCxnSpPr/>
          <p:nvPr/>
        </p:nvCxnSpPr>
        <p:spPr>
          <a:xfrm>
            <a:off x="1223627" y="3068960"/>
            <a:ext cx="6696744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D4E14F9-8914-2AE7-D881-160FD33E2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671791"/>
            <a:ext cx="3177902" cy="11122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0F08681D-89FC-C04A-ECB8-D9AE3580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18932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097B03-7B42-E789-2872-DD5E7F95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Performance Measure-Quantitative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C942A-8996-87F8-093C-0D6E16531060}"/>
              </a:ext>
            </a:extLst>
          </p:cNvPr>
          <p:cNvSpPr txBox="1"/>
          <p:nvPr/>
        </p:nvSpPr>
        <p:spPr>
          <a:xfrm>
            <a:off x="179512" y="784505"/>
            <a:ext cx="9021960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ym typeface="Wingdings" panose="05000000000000000000" pitchFamily="2" charset="2"/>
              </a:rPr>
              <a:t>Quantitative Measure-</a:t>
            </a:r>
            <a:r>
              <a:rPr lang="ko-KR" altLang="en-US" b="1" dirty="0">
                <a:sym typeface="Wingdings" panose="05000000000000000000" pitchFamily="2" charset="2"/>
              </a:rPr>
              <a:t>산업계와 개발자들이 원하는 요구사항을 정량적으로 측정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(</a:t>
            </a:r>
            <a:r>
              <a:rPr lang="ko-KR" altLang="en-US" sz="1600" b="1" dirty="0">
                <a:sym typeface="Wingdings" panose="05000000000000000000" pitchFamily="2" charset="2"/>
              </a:rPr>
              <a:t>재구성 시간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개발시간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코드 복잡성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코드 확장성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코드 </a:t>
            </a:r>
            <a:r>
              <a:rPr lang="ko-KR" altLang="en-US" sz="1600" b="1" dirty="0" err="1">
                <a:sym typeface="Wingdings" panose="05000000000000000000" pitchFamily="2" charset="2"/>
              </a:rPr>
              <a:t>재사용률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컴퓨팅 리소스 요구사항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</a:t>
            </a:r>
            <a:r>
              <a:rPr lang="ko-KR" altLang="en-US" sz="1600" b="1" dirty="0">
                <a:sym typeface="Wingdings" panose="05000000000000000000" pitchFamily="2" charset="2"/>
              </a:rPr>
              <a:t>소프트웨어 측정 측면이 강함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재구성 시간</a:t>
            </a:r>
            <a:r>
              <a:rPr lang="en-US" altLang="ko-KR" sz="1600" b="1" dirty="0">
                <a:sym typeface="Wingdings" panose="05000000000000000000" pitchFamily="2" charset="2"/>
              </a:rPr>
              <a:t>(reconfiguration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time) for (</a:t>
            </a:r>
            <a:r>
              <a:rPr lang="ko-KR" altLang="en-US" sz="1600" b="1" dirty="0">
                <a:sym typeface="Wingdings" panose="05000000000000000000" pitchFamily="2" charset="2"/>
              </a:rPr>
              <a:t>재구성 가능성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코드 복잡성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재사용성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검증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- </a:t>
            </a:r>
            <a:r>
              <a:rPr lang="ko-KR" altLang="en-US" sz="1600" b="1" dirty="0">
                <a:sym typeface="Wingdings" panose="05000000000000000000" pitchFamily="2" charset="2"/>
              </a:rPr>
              <a:t>재구성 시간 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재구성을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ym typeface="Wingdings" panose="05000000000000000000" pitchFamily="2" charset="2"/>
              </a:rPr>
              <a:t>수행하는 데 걸리는 시간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</a:t>
            </a:r>
            <a:r>
              <a:rPr lang="ko-KR" altLang="en-US" sz="1600" b="1" dirty="0">
                <a:sym typeface="Wingdings" panose="05000000000000000000" pitchFamily="2" charset="2"/>
              </a:rPr>
              <a:t>개발자가 새로운 </a:t>
            </a:r>
            <a:r>
              <a:rPr lang="ko-KR" altLang="en-US" sz="1600" b="1" dirty="0" err="1">
                <a:sym typeface="Wingdings" panose="05000000000000000000" pitchFamily="2" charset="2"/>
              </a:rPr>
              <a:t>홀론을</a:t>
            </a:r>
            <a:r>
              <a:rPr lang="ko-KR" altLang="en-US" sz="1600" b="1" dirty="0">
                <a:sym typeface="Wingdings" panose="05000000000000000000" pitchFamily="2" charset="2"/>
              </a:rPr>
              <a:t> 효과적으로 활용하기 위해 시스템을 조정 하는데 필요한 시간</a:t>
            </a:r>
            <a:r>
              <a:rPr lang="en-US" altLang="ko-KR" sz="1600" b="1" dirty="0">
                <a:sym typeface="Wingdings" panose="05000000000000000000" pitchFamily="2" charset="2"/>
              </a:rPr>
              <a:t>	</a:t>
            </a:r>
            <a:r>
              <a:rPr lang="en-US" altLang="ko-KR" sz="1400" b="1" dirty="0"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ym typeface="Wingdings" panose="05000000000000000000" pitchFamily="2" charset="2"/>
              </a:rPr>
              <a:t>변경 사항을 구현하는 데 필요한 시간</a:t>
            </a:r>
            <a:r>
              <a:rPr lang="en-US" altLang="ko-KR" sz="1400" b="1" dirty="0">
                <a:sym typeface="Wingdings" panose="05000000000000000000" pitchFamily="2" charset="2"/>
              </a:rPr>
              <a:t>+</a:t>
            </a:r>
            <a:r>
              <a:rPr lang="ko-KR" altLang="en-US" sz="1400" b="1" dirty="0">
                <a:sym typeface="Wingdings" panose="05000000000000000000" pitchFamily="2" charset="2"/>
              </a:rPr>
              <a:t>시스템이 필요에 따라 수행되는지 검증에 필요한 시간</a:t>
            </a:r>
            <a:r>
              <a:rPr lang="en-US" altLang="ko-KR" sz="1400" b="1" dirty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개발 시간</a:t>
            </a:r>
            <a:r>
              <a:rPr lang="en-US" altLang="ko-KR" sz="1600" b="1" dirty="0">
                <a:sym typeface="Wingdings" panose="05000000000000000000" pitchFamily="2" charset="2"/>
              </a:rPr>
              <a:t>(development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time) for (</a:t>
            </a:r>
            <a:r>
              <a:rPr lang="ko-KR" altLang="en-US" sz="1600" b="1" dirty="0">
                <a:sym typeface="Wingdings" panose="05000000000000000000" pitchFamily="2" charset="2"/>
              </a:rPr>
              <a:t>코드 복잡성</a:t>
            </a:r>
            <a:r>
              <a:rPr lang="en-US" altLang="ko-KR" sz="1600" b="1" dirty="0">
                <a:sym typeface="Wingdings" panose="05000000000000000000" pitchFamily="2" charset="2"/>
              </a:rPr>
              <a:t>,</a:t>
            </a:r>
            <a:r>
              <a:rPr lang="ko-KR" altLang="en-US" sz="1600" b="1" dirty="0">
                <a:sym typeface="Wingdings" panose="05000000000000000000" pitchFamily="2" charset="2"/>
              </a:rPr>
              <a:t>재사용성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검증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-</a:t>
            </a:r>
            <a:r>
              <a:rPr lang="ko-KR" altLang="en-US" sz="1600" b="1" dirty="0">
                <a:sym typeface="Wingdings" panose="05000000000000000000" pitchFamily="2" charset="2"/>
              </a:rPr>
              <a:t>개발 시간 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새로운 제어 소프트웨어를 개발하는데 필요한 시간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ym typeface="Wingdings" panose="05000000000000000000" pitchFamily="2" charset="2"/>
              </a:rPr>
              <a:t>    </a:t>
            </a:r>
            <a:r>
              <a:rPr lang="en-US" altLang="ko-KR" sz="1600" b="1" dirty="0">
                <a:sym typeface="Wingdings" panose="05000000000000000000" pitchFamily="2" charset="2"/>
              </a:rPr>
              <a:t></a:t>
            </a:r>
            <a:r>
              <a:rPr lang="ko-KR" altLang="en-US" sz="1600" b="1" dirty="0">
                <a:sym typeface="Wingdings" panose="05000000000000000000" pitchFamily="2" charset="2"/>
              </a:rPr>
              <a:t>새로운 유형의 </a:t>
            </a:r>
            <a:r>
              <a:rPr lang="ko-KR" altLang="en-US" sz="1600" b="1" dirty="0" err="1">
                <a:sym typeface="Wingdings" panose="05000000000000000000" pitchFamily="2" charset="2"/>
              </a:rPr>
              <a:t>홀론을</a:t>
            </a:r>
            <a:r>
              <a:rPr lang="ko-KR" altLang="en-US" sz="1600" b="1" dirty="0">
                <a:sym typeface="Wingdings" panose="05000000000000000000" pitchFamily="2" charset="2"/>
              </a:rPr>
              <a:t> 개발하여 기존 홀론 시스템에 추가에 걸리는 시간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 </a:t>
            </a:r>
            <a:r>
              <a:rPr lang="ko-KR" altLang="en-US" sz="1600" b="1" dirty="0">
                <a:sym typeface="Wingdings" panose="05000000000000000000" pitchFamily="2" charset="2"/>
              </a:rPr>
              <a:t>개발자의 근무 시간</a:t>
            </a:r>
            <a:r>
              <a:rPr lang="en-US" altLang="ko-KR" sz="1600" b="1" dirty="0"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ym typeface="Wingdings" panose="05000000000000000000" pitchFamily="2" charset="2"/>
              </a:rPr>
              <a:t>순수 코드를 작업하는 시간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  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01575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11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Performance Measure-Quantitative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C942A-8996-87F8-093C-0D6E16531060}"/>
              </a:ext>
            </a:extLst>
          </p:cNvPr>
          <p:cNvSpPr txBox="1"/>
          <p:nvPr/>
        </p:nvSpPr>
        <p:spPr>
          <a:xfrm>
            <a:off x="179512" y="784505"/>
            <a:ext cx="902196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코드 복잡성</a:t>
            </a:r>
            <a:r>
              <a:rPr lang="en-US" altLang="ko-KR" sz="1600" b="1" dirty="0">
                <a:sym typeface="Wingdings" panose="05000000000000000000" pitchFamily="2" charset="2"/>
              </a:rPr>
              <a:t>(code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complexity) for (</a:t>
            </a:r>
            <a:r>
              <a:rPr lang="ko-KR" altLang="en-US" sz="1600" b="1" dirty="0">
                <a:sym typeface="Wingdings" panose="05000000000000000000" pitchFamily="2" charset="2"/>
              </a:rPr>
              <a:t>유지보수성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코드 복잡성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- </a:t>
            </a:r>
            <a:r>
              <a:rPr lang="ko-KR" altLang="en-US" sz="1600" b="1" dirty="0">
                <a:sym typeface="Wingdings" panose="05000000000000000000" pitchFamily="2" charset="2"/>
              </a:rPr>
              <a:t>개발 생산성에 미치는 영향 중 하나</a:t>
            </a:r>
            <a:r>
              <a:rPr lang="en-US" altLang="ko-KR" sz="1600" b="1" dirty="0">
                <a:sym typeface="Wingdings" panose="05000000000000000000" pitchFamily="2" charset="2"/>
              </a:rPr>
              <a:t></a:t>
            </a:r>
            <a:r>
              <a:rPr lang="ko-KR" altLang="en-US" sz="1600" b="1" dirty="0">
                <a:sym typeface="Wingdings" panose="05000000000000000000" pitchFamily="2" charset="2"/>
              </a:rPr>
              <a:t>코드 복잡성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- </a:t>
            </a:r>
            <a:r>
              <a:rPr lang="ko-KR" altLang="en-US" sz="1600" b="1" dirty="0">
                <a:sym typeface="Wingdings" panose="05000000000000000000" pitchFamily="2" charset="2"/>
              </a:rPr>
              <a:t>코드 복잡할 수록 산업계 채택의 장벽이 커짐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</a:t>
            </a:r>
            <a:r>
              <a:rPr lang="en-US" altLang="ko-KR" sz="1400" b="1" dirty="0"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ym typeface="Wingdings" panose="05000000000000000000" pitchFamily="2" charset="2"/>
              </a:rPr>
              <a:t>산업계가 </a:t>
            </a:r>
            <a:r>
              <a:rPr lang="en-US" altLang="ko-KR" sz="1400" b="1" dirty="0">
                <a:sym typeface="Wingdings" panose="05000000000000000000" pitchFamily="2" charset="2"/>
              </a:rPr>
              <a:t>multi-agent base</a:t>
            </a:r>
            <a:r>
              <a:rPr lang="ko-KR" altLang="en-US" sz="1400" b="1" dirty="0">
                <a:sym typeface="Wingdings" panose="05000000000000000000" pitchFamily="2" charset="2"/>
              </a:rPr>
              <a:t>시스템의 단점이라고 생각했던 것</a:t>
            </a:r>
            <a:r>
              <a:rPr lang="en-US" altLang="ko-KR" sz="1400" b="1" dirty="0">
                <a:sym typeface="Wingdings" panose="05000000000000000000" pitchFamily="2" charset="2"/>
              </a:rPr>
              <a:t>!)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   -</a:t>
            </a:r>
            <a:r>
              <a:rPr lang="ko-KR" altLang="en-US" sz="1400" b="1" dirty="0">
                <a:sym typeface="Wingdings" panose="05000000000000000000" pitchFamily="2" charset="2"/>
              </a:rPr>
              <a:t>이전 방식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 err="1">
                <a:sym typeface="Wingdings" panose="05000000000000000000" pitchFamily="2" charset="2"/>
              </a:rPr>
              <a:t>사이클로매틱수</a:t>
            </a:r>
            <a:r>
              <a:rPr lang="en-US" altLang="ko-KR" sz="1400" b="1" dirty="0">
                <a:sym typeface="Wingdings" panose="05000000000000000000" pitchFamily="2" charset="2"/>
              </a:rPr>
              <a:t>(cyclomatic</a:t>
            </a:r>
            <a:r>
              <a:rPr lang="ko-KR" altLang="en-US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ym typeface="Wingdings" panose="05000000000000000000" pitchFamily="2" charset="2"/>
              </a:rPr>
              <a:t>number)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                   - </a:t>
            </a:r>
            <a:r>
              <a:rPr lang="ko-KR" altLang="en-US" sz="1400" b="1" dirty="0">
                <a:sym typeface="Wingdings" panose="05000000000000000000" pitchFamily="2" charset="2"/>
              </a:rPr>
              <a:t>코드에서 분기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ym typeface="Wingdings" panose="05000000000000000000" pitchFamily="2" charset="2"/>
              </a:rPr>
              <a:t>루프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ym typeface="Wingdings" panose="05000000000000000000" pitchFamily="2" charset="2"/>
              </a:rPr>
              <a:t>조건문 등의 제어 구조가 얼마나 많이 사용했는가를 측정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	           </a:t>
            </a:r>
            <a:r>
              <a:rPr lang="ko-KR" altLang="en-US" sz="1400" b="1" dirty="0">
                <a:sym typeface="Wingdings" panose="05000000000000000000" pitchFamily="2" charset="2"/>
              </a:rPr>
              <a:t>알고리즘의 복잡성</a:t>
            </a:r>
            <a:r>
              <a:rPr lang="en-US" altLang="ko-KR" sz="1400" b="1" dirty="0"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ym typeface="Wingdings" panose="05000000000000000000" pitchFamily="2" charset="2"/>
              </a:rPr>
              <a:t>과정의 복잡성</a:t>
            </a:r>
            <a:r>
              <a:rPr lang="en-US" altLang="ko-KR" sz="1400" b="1" dirty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   </a:t>
            </a:r>
            <a:endParaRPr lang="en-US" altLang="ko-KR" sz="1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3179A5-7BB0-443C-B367-470088BF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8" y="3666177"/>
            <a:ext cx="1943523" cy="2407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3A96A-EB97-33EB-C95A-128A208E9193}"/>
              </a:ext>
            </a:extLst>
          </p:cNvPr>
          <p:cNvSpPr txBox="1"/>
          <p:nvPr/>
        </p:nvSpPr>
        <p:spPr>
          <a:xfrm>
            <a:off x="324845" y="6041820"/>
            <a:ext cx="4180321" cy="388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dirty="0"/>
              <a:t>Figure 6: </a:t>
            </a:r>
            <a:r>
              <a:rPr lang="ko-KR" altLang="en-US" sz="1000" dirty="0" err="1"/>
              <a:t>사이클로매틱수</a:t>
            </a:r>
            <a:endParaRPr lang="en-US" altLang="ko-KR" sz="1000" dirty="0"/>
          </a:p>
          <a:p>
            <a:pPr>
              <a:lnSpc>
                <a:spcPct val="125000"/>
              </a:lnSpc>
            </a:pPr>
            <a:r>
              <a:rPr lang="ko-KR" altLang="en-US" sz="600" dirty="0"/>
              <a:t>출처</a:t>
            </a:r>
            <a:r>
              <a:rPr lang="en-US" altLang="ko-KR" sz="600" dirty="0"/>
              <a:t>:https://www.geeksforgeeks.org/cyclomatic-complexity/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E6AC1-9158-2339-DB3E-5F233F6E5171}"/>
              </a:ext>
            </a:extLst>
          </p:cNvPr>
          <p:cNvSpPr txBox="1"/>
          <p:nvPr/>
        </p:nvSpPr>
        <p:spPr>
          <a:xfrm>
            <a:off x="2267744" y="3550085"/>
            <a:ext cx="69697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사이클로매틱수</a:t>
            </a:r>
            <a:r>
              <a:rPr lang="ko-KR" altLang="en-US" sz="1400" b="1" dirty="0"/>
              <a:t> 계산 방법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복잡도</a:t>
            </a:r>
            <a:r>
              <a:rPr lang="en-US" altLang="ko-KR" sz="1400" b="1" dirty="0"/>
              <a:t>(M)=</a:t>
            </a:r>
            <a:r>
              <a:rPr lang="ko-KR" altLang="en-US" sz="1400" b="1" dirty="0"/>
              <a:t>연결 선 수</a:t>
            </a:r>
            <a:r>
              <a:rPr lang="en-US" altLang="ko-KR" sz="1400" b="1" dirty="0"/>
              <a:t>(E=7)-</a:t>
            </a:r>
            <a:r>
              <a:rPr lang="ko-KR" altLang="en-US" sz="1400" b="1" dirty="0"/>
              <a:t>노드 수</a:t>
            </a:r>
            <a:r>
              <a:rPr lang="en-US" altLang="ko-KR" sz="1400" b="1" dirty="0"/>
              <a:t>(N=7)+2*</a:t>
            </a:r>
            <a:r>
              <a:rPr lang="ko-KR" altLang="en-US" sz="1400" b="1" dirty="0"/>
              <a:t>반복 </a:t>
            </a:r>
            <a:r>
              <a:rPr lang="en-US" altLang="ko-KR" sz="1400" b="1" dirty="0"/>
              <a:t>cycle</a:t>
            </a:r>
            <a:r>
              <a:rPr lang="ko-KR" altLang="en-US" sz="1400" b="1" dirty="0"/>
              <a:t>의 수</a:t>
            </a:r>
            <a:r>
              <a:rPr lang="en-US" altLang="ko-KR" sz="1400" b="1" dirty="0"/>
              <a:t>(P=1)</a:t>
            </a:r>
          </a:p>
          <a:p>
            <a:pPr lvl="1"/>
            <a:r>
              <a:rPr lang="en-US" altLang="ko-KR" sz="1400" b="1" dirty="0"/>
              <a:t>              = 2</a:t>
            </a:r>
          </a:p>
          <a:p>
            <a:pPr lvl="1"/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논문 제안 방법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결과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소스 코드의 복잡성 측정</a:t>
            </a:r>
            <a:r>
              <a:rPr lang="en-US" altLang="ko-KR" sz="1400" b="1" dirty="0"/>
              <a:t>(SLOC)</a:t>
            </a:r>
          </a:p>
          <a:p>
            <a:r>
              <a:rPr lang="en-US" altLang="ko-KR" sz="1400" b="1" dirty="0"/>
              <a:t>	            </a:t>
            </a:r>
            <a:r>
              <a:rPr lang="en-US" altLang="ko-KR" sz="1400" b="1" dirty="0">
                <a:sym typeface="Wingdings" panose="05000000000000000000" pitchFamily="2" charset="2"/>
              </a:rPr>
              <a:t>HMS</a:t>
            </a:r>
            <a:r>
              <a:rPr lang="ko-KR" altLang="en-US" sz="1400" b="1" dirty="0">
                <a:sym typeface="Wingdings" panose="05000000000000000000" pitchFamily="2" charset="2"/>
              </a:rPr>
              <a:t>에서 </a:t>
            </a:r>
            <a:r>
              <a:rPr lang="ko-KR" altLang="en-US" sz="1400" b="1" dirty="0" err="1">
                <a:sym typeface="Wingdings" panose="05000000000000000000" pitchFamily="2" charset="2"/>
              </a:rPr>
              <a:t>사이클로매틱수로</a:t>
            </a:r>
            <a:r>
              <a:rPr lang="ko-KR" altLang="en-US" sz="1400" b="1" dirty="0">
                <a:sym typeface="Wingdings" panose="05000000000000000000" pitchFamily="2" charset="2"/>
              </a:rPr>
              <a:t> 복잡성을 측정하게 되면</a:t>
            </a:r>
            <a:r>
              <a:rPr lang="en-US" altLang="ko-KR" sz="1400" b="1" dirty="0">
                <a:sym typeface="Wingdings" panose="05000000000000000000" pitchFamily="2" charset="2"/>
              </a:rPr>
              <a:t>,</a:t>
            </a:r>
          </a:p>
          <a:p>
            <a:r>
              <a:rPr lang="en-US" altLang="ko-KR" sz="1400" b="1" dirty="0">
                <a:sym typeface="Wingdings" panose="05000000000000000000" pitchFamily="2" charset="2"/>
              </a:rPr>
              <a:t>                             </a:t>
            </a:r>
            <a:r>
              <a:rPr lang="ko-KR" altLang="en-US" sz="1400" b="1" dirty="0">
                <a:sym typeface="Wingdings" panose="05000000000000000000" pitchFamily="2" charset="2"/>
              </a:rPr>
              <a:t>서로 다른 파트의 의사결정을 다루는 총체적 과정을 </a:t>
            </a:r>
            <a:r>
              <a:rPr lang="ko-KR" altLang="en-US" sz="1400" b="1" dirty="0" err="1">
                <a:sym typeface="Wingdings" panose="05000000000000000000" pitchFamily="2" charset="2"/>
              </a:rPr>
              <a:t>다뤄야함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ym typeface="Wingdings" panose="05000000000000000000" pitchFamily="2" charset="2"/>
              </a:rPr>
              <a:t>	             </a:t>
            </a:r>
            <a:r>
              <a:rPr lang="ko-KR" altLang="en-US" sz="1400" b="1" dirty="0">
                <a:sym typeface="Wingdings" panose="05000000000000000000" pitchFamily="2" charset="2"/>
              </a:rPr>
              <a:t>너무 복잡해짐</a:t>
            </a:r>
            <a:r>
              <a:rPr lang="en-US" altLang="ko-KR" sz="1400" b="1" dirty="0"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ym typeface="Wingdings" panose="05000000000000000000" pitchFamily="2" charset="2"/>
              </a:rPr>
              <a:t>객관화 하기 힘듦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ym typeface="Wingdings" panose="05000000000000000000" pitchFamily="2" charset="2"/>
              </a:rPr>
              <a:t>SLOC(Source Line of Code) : </a:t>
            </a:r>
            <a:r>
              <a:rPr lang="ko-KR" altLang="en-US" sz="1400" b="1" dirty="0">
                <a:sym typeface="Wingdings" panose="05000000000000000000" pitchFamily="2" charset="2"/>
              </a:rPr>
              <a:t>결과 소스의 길이로 판단하는 지표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2"/>
            <a:r>
              <a:rPr lang="en-US" altLang="ko-KR" sz="1400" b="1" dirty="0"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ym typeface="Wingdings" panose="05000000000000000000" pitchFamily="2" charset="2"/>
              </a:rPr>
              <a:t>일반적으로 결과 소스의 길이가 길어질수록 작업 시간이 늘어나고 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2"/>
            <a:r>
              <a:rPr lang="en-US" altLang="ko-KR" sz="1400" b="1" dirty="0">
                <a:sym typeface="Wingdings" panose="05000000000000000000" pitchFamily="2" charset="2"/>
              </a:rPr>
              <a:t>   </a:t>
            </a:r>
            <a:r>
              <a:rPr lang="ko-KR" altLang="en-US" sz="1400" b="1" dirty="0">
                <a:sym typeface="Wingdings" panose="05000000000000000000" pitchFamily="2" charset="2"/>
              </a:rPr>
              <a:t>오류가 많이 발생함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2"/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altLang="ko-KR" sz="1400" b="1" dirty="0">
                <a:sym typeface="Wingdings" panose="05000000000000000000" pitchFamily="2" charset="2"/>
              </a:rPr>
              <a:t>   </a:t>
            </a:r>
          </a:p>
          <a:p>
            <a:r>
              <a:rPr lang="ko-KR" altLang="en-US" sz="1400" b="1" dirty="0">
                <a:sym typeface="Wingdings" panose="05000000000000000000" pitchFamily="2" charset="2"/>
              </a:rPr>
              <a:t>  </a:t>
            </a:r>
            <a:endParaRPr lang="en-US" altLang="ko-KR" sz="1400" b="1" dirty="0"/>
          </a:p>
          <a:p>
            <a:pPr lvl="1"/>
            <a:r>
              <a:rPr lang="en-US" altLang="ko-KR" sz="1400" b="1" dirty="0"/>
              <a:t>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F5439-B7D9-DD24-B46F-31C04FF096B9}"/>
              </a:ext>
            </a:extLst>
          </p:cNvPr>
          <p:cNvSpPr/>
          <p:nvPr/>
        </p:nvSpPr>
        <p:spPr>
          <a:xfrm>
            <a:off x="541142" y="4443477"/>
            <a:ext cx="1690598" cy="124736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9AE6F8-021C-8E19-6C74-744EFF1E9F85}"/>
              </a:ext>
            </a:extLst>
          </p:cNvPr>
          <p:cNvCxnSpPr>
            <a:cxnSpLocks/>
          </p:cNvCxnSpPr>
          <p:nvPr/>
        </p:nvCxnSpPr>
        <p:spPr>
          <a:xfrm flipV="1">
            <a:off x="2231740" y="4037298"/>
            <a:ext cx="5004556" cy="4061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9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Performance Measure-Quantitative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DC942A-8996-87F8-093C-0D6E16531060}"/>
                  </a:ext>
                </a:extLst>
              </p:cNvPr>
              <p:cNvSpPr txBox="1"/>
              <p:nvPr/>
            </p:nvSpPr>
            <p:spPr>
              <a:xfrm>
                <a:off x="179512" y="784505"/>
                <a:ext cx="9021960" cy="4548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b="1" dirty="0">
                    <a:sym typeface="Wingdings" panose="05000000000000000000" pitchFamily="2" charset="2"/>
                  </a:rPr>
                  <a:t>코드 </a:t>
                </a:r>
                <a:r>
                  <a:rPr lang="ko-KR" altLang="en-US" sz="1600" b="1" dirty="0" err="1">
                    <a:sym typeface="Wingdings" panose="05000000000000000000" pitchFamily="2" charset="2"/>
                  </a:rPr>
                  <a:t>확장률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(code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extension rate) for (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재구성 가능성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유지보수성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1600" b="1" dirty="0" err="1">
                    <a:sym typeface="Wingdings" panose="05000000000000000000" pitchFamily="2" charset="2"/>
                  </a:rPr>
                  <a:t>코드복잡성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1600" b="1" dirty="0">
                    <a:sym typeface="Wingdings" panose="05000000000000000000" pitchFamily="2" charset="2"/>
                  </a:rPr>
                  <a:t>   - HMS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를 요구에 맞게 재구성하기 위해서는 소스 코드도 재구성 하는 것이 필요함</a:t>
                </a:r>
                <a:endParaRPr lang="en-US" altLang="ko-KR" sz="1600" b="1" dirty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1600" b="1" dirty="0">
                    <a:sym typeface="Wingdings" panose="05000000000000000000" pitchFamily="2" charset="2"/>
                  </a:rPr>
                  <a:t>   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새로운 기능 요구 사항을 충족하기 위해 기존 구현된 소스를 이용하여 얼마나 쉽게</a:t>
                </a:r>
                <a:endParaRPr lang="en-US" altLang="ko-KR" sz="1600" b="1" dirty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1600" b="1" dirty="0">
                    <a:sym typeface="Wingdings" panose="05000000000000000000" pitchFamily="2" charset="2"/>
                  </a:rPr>
                  <a:t>      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조정할 수 있는가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.</a:t>
                </a:r>
              </a:p>
              <a:p>
                <a:pPr lvl="1"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𝑬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𝑺𝑳𝑶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𝑺𝑳𝑶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600" b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𝐢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의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코드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확장률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의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코드길이</m:t>
                        </m:r>
                      </m:num>
                      <m:den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의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코드길이</m:t>
                        </m:r>
                      </m:den>
                    </m:f>
                  </m:oMath>
                </a14:m>
                <a:r>
                  <a:rPr lang="en-US" altLang="ko-KR" sz="1600" b="1" dirty="0">
                    <a:sym typeface="Wingdings" panose="05000000000000000000" pitchFamily="2" charset="2"/>
                  </a:rPr>
                  <a:t>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1600" b="1" dirty="0">
                    <a:sym typeface="Wingdings" panose="05000000000000000000" pitchFamily="2" charset="2"/>
                  </a:rPr>
                  <a:t>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코드 </a:t>
                </a:r>
                <a:r>
                  <a:rPr lang="ko-KR" altLang="en-US" sz="1600" b="1" dirty="0" err="1">
                    <a:sym typeface="Wingdings" panose="05000000000000000000" pitchFamily="2" charset="2"/>
                  </a:rPr>
                  <a:t>확장률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: 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이전의 코드보다 얼마나 증가되었는가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?</a:t>
                </a:r>
              </a:p>
              <a:p>
                <a:pPr marL="742950" lvl="1" indent="-285750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b="1" dirty="0"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b="1" dirty="0">
                    <a:sym typeface="Wingdings" panose="05000000000000000000" pitchFamily="2" charset="2"/>
                  </a:rPr>
                  <a:t>코드 </a:t>
                </a:r>
                <a:r>
                  <a:rPr lang="ko-KR" altLang="en-US" sz="1600" b="1" dirty="0" err="1">
                    <a:sym typeface="Wingdings" panose="05000000000000000000" pitchFamily="2" charset="2"/>
                  </a:rPr>
                  <a:t>재사용률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(development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time) for 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(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재구성 가능성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유지보수성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,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코드 복잡성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재사용성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1600" b="1" dirty="0">
                    <a:sym typeface="Wingdings" panose="05000000000000000000" pitchFamily="2" charset="2"/>
                  </a:rPr>
                  <a:t>    -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개발자의 생산성 증가를 위해 기존에 존재하는 코드를 얼마나 사용할 수 있는지 중요</a:t>
                </a:r>
                <a:endParaRPr lang="en-US" altLang="ko-KR" sz="1600" b="1" dirty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1600" b="1" dirty="0">
                    <a:sym typeface="Wingdings" panose="05000000000000000000" pitchFamily="2" charset="2"/>
                  </a:rPr>
                  <a:t>   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𝑹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𝑺𝑳𝑶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𝑺𝑳𝑶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600" b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𝐢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의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코드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재사용률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의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코드길이</m:t>
                        </m:r>
                      </m:num>
                      <m:den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의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코드길이</m:t>
                        </m:r>
                      </m:den>
                    </m:f>
                  </m:oMath>
                </a14:m>
                <a:r>
                  <a:rPr lang="en-US" altLang="ko-KR" sz="1600" b="1" dirty="0">
                    <a:sym typeface="Wingdings" panose="05000000000000000000" pitchFamily="2" charset="2"/>
                  </a:rPr>
                  <a:t>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1600" b="1" dirty="0">
                    <a:sym typeface="Wingdings" panose="05000000000000000000" pitchFamily="2" charset="2"/>
                  </a:rPr>
                  <a:t>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코드 </a:t>
                </a:r>
                <a:r>
                  <a:rPr lang="ko-KR" altLang="en-US" sz="1600" b="1" dirty="0" err="1">
                    <a:sym typeface="Wingdings" panose="05000000000000000000" pitchFamily="2" charset="2"/>
                  </a:rPr>
                  <a:t>재사용률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: 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이전의 코드를 이용하였는가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?</a:t>
                </a:r>
              </a:p>
              <a:p>
                <a:pPr lvl="1">
                  <a:lnSpc>
                    <a:spcPct val="110000"/>
                  </a:lnSpc>
                </a:pPr>
                <a:endParaRPr lang="en-US" altLang="ko-KR" sz="1600" b="1" dirty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b="1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  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b="1" dirty="0">
                    <a:sym typeface="Wingdings" panose="05000000000000000000" pitchFamily="2" charset="2"/>
                  </a:rPr>
                  <a:t>         </a:t>
                </a:r>
                <a:endParaRPr lang="en-US" altLang="ko-KR" sz="1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DC942A-8996-87F8-093C-0D6E1653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84505"/>
                <a:ext cx="9021960" cy="4548233"/>
              </a:xfrm>
              <a:prstGeom prst="rect">
                <a:avLst/>
              </a:prstGeom>
              <a:blipFill>
                <a:blip r:embed="rId3"/>
                <a:stretch>
                  <a:fillRect t="-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297A9B3-593C-899B-945B-EE002DE7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603" y="4330040"/>
            <a:ext cx="4358629" cy="1720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26F10A-6FAD-F246-0DF3-E44C6329327A}"/>
              </a:ext>
            </a:extLst>
          </p:cNvPr>
          <p:cNvSpPr txBox="1"/>
          <p:nvPr/>
        </p:nvSpPr>
        <p:spPr>
          <a:xfrm>
            <a:off x="6228184" y="5971276"/>
            <a:ext cx="4180321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dirty="0"/>
              <a:t>Figure 7: </a:t>
            </a:r>
            <a:r>
              <a:rPr lang="ko-KR" altLang="en-US" sz="1000" dirty="0"/>
              <a:t>코드 </a:t>
            </a:r>
            <a:r>
              <a:rPr lang="ko-KR" altLang="en-US" sz="1000" dirty="0" err="1"/>
              <a:t>확장률</a:t>
            </a:r>
            <a:r>
              <a:rPr lang="ko-KR" altLang="en-US" sz="1000" dirty="0"/>
              <a:t> </a:t>
            </a:r>
            <a:r>
              <a:rPr lang="en-US" altLang="ko-KR" sz="1000" dirty="0"/>
              <a:t>&amp; </a:t>
            </a:r>
            <a:r>
              <a:rPr lang="ko-KR" altLang="en-US" sz="1000" dirty="0" err="1"/>
              <a:t>재사용률</a:t>
            </a:r>
            <a:endParaRPr lang="en-US" altLang="ko-KR" sz="1000" dirty="0"/>
          </a:p>
          <a:p>
            <a:pPr>
              <a:lnSpc>
                <a:spcPct val="125000"/>
              </a:lnSpc>
            </a:pPr>
            <a:r>
              <a:rPr lang="ko-KR" altLang="en-US" sz="800" dirty="0"/>
              <a:t>출처</a:t>
            </a:r>
            <a:r>
              <a:rPr lang="en-US" altLang="ko-KR" sz="800" dirty="0"/>
              <a:t>: Karel Kruger, Anton H. </a:t>
            </a:r>
            <a:r>
              <a:rPr lang="en-US" altLang="ko-KR" sz="800" dirty="0" err="1"/>
              <a:t>Basson</a:t>
            </a:r>
            <a:r>
              <a:rPr lang="en-US" altLang="ko-KR" sz="800" dirty="0"/>
              <a:t> (2018)</a:t>
            </a:r>
          </a:p>
          <a:p>
            <a:pPr>
              <a:lnSpc>
                <a:spcPct val="125000"/>
              </a:lnSpc>
            </a:pP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40704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Performance Measure-Quantitative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C942A-8996-87F8-093C-0D6E16531060}"/>
              </a:ext>
            </a:extLst>
          </p:cNvPr>
          <p:cNvSpPr txBox="1"/>
          <p:nvPr/>
        </p:nvSpPr>
        <p:spPr>
          <a:xfrm>
            <a:off x="129764" y="1396357"/>
            <a:ext cx="902196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컴퓨팅 리소스 요구사항</a:t>
            </a:r>
            <a:r>
              <a:rPr lang="en-US" altLang="ko-KR" sz="1600" b="1" dirty="0">
                <a:sym typeface="Wingdings" panose="05000000000000000000" pitchFamily="2" charset="2"/>
              </a:rPr>
              <a:t>(computational resource requirements))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-</a:t>
            </a:r>
            <a:r>
              <a:rPr lang="ko-KR" altLang="en-US" sz="1600" b="1" dirty="0">
                <a:sym typeface="Wingdings" panose="05000000000000000000" pitchFamily="2" charset="2"/>
              </a:rPr>
              <a:t>컨트롤러에 필요한 컴퓨팅 리소스</a:t>
            </a:r>
            <a:r>
              <a:rPr lang="en-US" altLang="ko-KR" sz="1600" b="1" dirty="0"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ym typeface="Wingdings" panose="05000000000000000000" pitchFamily="2" charset="2"/>
              </a:rPr>
              <a:t>계산 능력 및 메모리 용량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-</a:t>
            </a:r>
            <a:r>
              <a:rPr lang="ko-KR" altLang="en-US" sz="1600" b="1" dirty="0">
                <a:sym typeface="Wingdings" panose="05000000000000000000" pitchFamily="2" charset="2"/>
              </a:rPr>
              <a:t>컨트롤러의 역할 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소프트웨어를 통해 하드웨어를 실행시키는 것</a:t>
            </a:r>
            <a:r>
              <a:rPr lang="en-US" altLang="ko-KR" sz="1600" b="1" dirty="0">
                <a:sym typeface="Wingdings" panose="05000000000000000000" pitchFamily="2" charset="2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-key point : </a:t>
            </a:r>
            <a:r>
              <a:rPr lang="ko-KR" altLang="en-US" sz="1600" b="1" dirty="0">
                <a:sym typeface="Wingdings" panose="05000000000000000000" pitchFamily="2" charset="2"/>
              </a:rPr>
              <a:t>계산 능력 및 메모리 용량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ym typeface="Wingdings" panose="05000000000000000000" pitchFamily="2" charset="2"/>
              </a:rPr>
              <a:t>CPU </a:t>
            </a:r>
            <a:r>
              <a:rPr lang="ko-KR" altLang="en-US" sz="1600" b="1" dirty="0">
                <a:sym typeface="Wingdings" panose="05000000000000000000" pitchFamily="2" charset="2"/>
              </a:rPr>
              <a:t>시간</a:t>
            </a:r>
            <a:r>
              <a:rPr lang="en-US" altLang="ko-KR" sz="1600" b="1" dirty="0">
                <a:sym typeface="Wingdings" panose="05000000000000000000" pitchFamily="2" charset="2"/>
              </a:rPr>
              <a:t>: CPU </a:t>
            </a:r>
            <a:r>
              <a:rPr lang="ko-KR" altLang="en-US" sz="1600" b="1" dirty="0">
                <a:sym typeface="Wingdings" panose="05000000000000000000" pitchFamily="2" charset="2"/>
              </a:rPr>
              <a:t>사용량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6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</a:t>
            </a:r>
            <a:r>
              <a:rPr lang="ko-KR" altLang="en-US" sz="1600" b="1" dirty="0">
                <a:sym typeface="Wingdings" panose="05000000000000000000" pitchFamily="2" charset="2"/>
              </a:rPr>
              <a:t>소프트웨어 명령 시간 </a:t>
            </a:r>
            <a:r>
              <a:rPr lang="en-US" altLang="ko-KR" sz="1600" b="1" dirty="0">
                <a:sym typeface="Wingdings" panose="05000000000000000000" pitchFamily="2" charset="2"/>
              </a:rPr>
              <a:t>+</a:t>
            </a:r>
            <a:r>
              <a:rPr lang="ko-KR" altLang="en-US" sz="1600" b="1" dirty="0">
                <a:sym typeface="Wingdings" panose="05000000000000000000" pitchFamily="2" charset="2"/>
              </a:rPr>
              <a:t>하드웨어 실행 시간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6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</a:t>
            </a:r>
            <a:r>
              <a:rPr lang="ko-KR" altLang="en-US" sz="1600" b="1" dirty="0">
                <a:sym typeface="Wingdings" panose="05000000000000000000" pitchFamily="2" charset="2"/>
              </a:rPr>
              <a:t>생산 시작 시간</a:t>
            </a:r>
            <a:r>
              <a:rPr lang="en-US" altLang="ko-KR" sz="1600" b="1" dirty="0">
                <a:sym typeface="Wingdings" panose="05000000000000000000" pitchFamily="2" charset="2"/>
              </a:rPr>
              <a:t>~</a:t>
            </a:r>
            <a:r>
              <a:rPr lang="ko-KR" altLang="en-US" sz="1600" b="1" dirty="0">
                <a:sym typeface="Wingdings" panose="05000000000000000000" pitchFamily="2" charset="2"/>
              </a:rPr>
              <a:t>생산 완료 시간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ym typeface="Wingdings" panose="05000000000000000000" pitchFamily="2" charset="2"/>
              </a:rPr>
              <a:t>메모리 사용량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6">
              <a:lnSpc>
                <a:spcPct val="150000"/>
              </a:lnSpc>
            </a:pPr>
            <a:r>
              <a:rPr lang="ko-KR" altLang="en-US" sz="1600" b="1" dirty="0">
                <a:sym typeface="Wingdings" panose="05000000000000000000" pitchFamily="2" charset="2"/>
              </a:rPr>
              <a:t>    </a:t>
            </a:r>
            <a:r>
              <a:rPr lang="en-US" altLang="ko-KR" sz="1600" b="1" dirty="0">
                <a:sym typeface="Wingdings" panose="05000000000000000000" pitchFamily="2" charset="2"/>
              </a:rPr>
              <a:t>-</a:t>
            </a:r>
            <a:r>
              <a:rPr lang="ko-KR" altLang="en-US" sz="1600" b="1" dirty="0">
                <a:sym typeface="Wingdings" panose="05000000000000000000" pitchFamily="2" charset="2"/>
              </a:rPr>
              <a:t>생산되는 동안 실행되는 </a:t>
            </a:r>
            <a:r>
              <a:rPr lang="en-US" altLang="ko-KR" sz="1600" b="1" dirty="0">
                <a:sym typeface="Wingdings" panose="05000000000000000000" pitchFamily="2" charset="2"/>
              </a:rPr>
              <a:t>RAM</a:t>
            </a:r>
            <a:r>
              <a:rPr lang="ko-KR" altLang="en-US" sz="1600" b="1" dirty="0">
                <a:sym typeface="Wingdings" panose="05000000000000000000" pitchFamily="2" charset="2"/>
              </a:rPr>
              <a:t>을 계산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    </a:t>
            </a:r>
            <a:r>
              <a:rPr lang="ko-KR" altLang="en-US" sz="1600" b="1" dirty="0">
                <a:sym typeface="Wingdings" panose="05000000000000000000" pitchFamily="2" charset="2"/>
              </a:rPr>
              <a:t> 생산 시작</a:t>
            </a:r>
            <a:r>
              <a:rPr lang="en-US" altLang="ko-KR" sz="1600" b="1" dirty="0">
                <a:sym typeface="Wingdings" panose="05000000000000000000" pitchFamily="2" charset="2"/>
              </a:rPr>
              <a:t>~</a:t>
            </a:r>
            <a:r>
              <a:rPr lang="ko-KR" altLang="en-US" sz="1600" b="1" dirty="0">
                <a:sym typeface="Wingdings" panose="05000000000000000000" pitchFamily="2" charset="2"/>
              </a:rPr>
              <a:t>생산 완료까지 사용되는 메모리 사용량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   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  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13902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Performance Measure-Qualitative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C942A-8996-87F8-093C-0D6E16531060}"/>
              </a:ext>
            </a:extLst>
          </p:cNvPr>
          <p:cNvSpPr txBox="1"/>
          <p:nvPr/>
        </p:nvSpPr>
        <p:spPr>
          <a:xfrm>
            <a:off x="179512" y="784505"/>
            <a:ext cx="9021960" cy="5538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ym typeface="Wingdings" panose="05000000000000000000" pitchFamily="2" charset="2"/>
              </a:rPr>
              <a:t>Qualitative Measure-</a:t>
            </a:r>
            <a:r>
              <a:rPr lang="ko-KR" altLang="en-US" b="1" dirty="0">
                <a:sym typeface="Wingdings" panose="05000000000000000000" pitchFamily="2" charset="2"/>
              </a:rPr>
              <a:t>산업계와 개발자들이 원하는 요구사항을 정성적으로 측정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    (</a:t>
            </a:r>
            <a:r>
              <a:rPr lang="ko-KR" altLang="en-US" sz="1400" b="1" dirty="0">
                <a:sym typeface="Wingdings" panose="05000000000000000000" pitchFamily="2" charset="2"/>
              </a:rPr>
              <a:t>모듈화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ym typeface="Wingdings" panose="05000000000000000000" pitchFamily="2" charset="2"/>
              </a:rPr>
              <a:t>통합성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ym typeface="Wingdings" panose="05000000000000000000" pitchFamily="2" charset="2"/>
              </a:rPr>
              <a:t>진단 가능성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ym typeface="Wingdings" panose="05000000000000000000" pitchFamily="2" charset="2"/>
              </a:rPr>
              <a:t>전환 가능성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ym typeface="Wingdings" panose="05000000000000000000" pitchFamily="2" charset="2"/>
              </a:rPr>
              <a:t>내결함성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 err="1">
                <a:sym typeface="Wingdings" panose="05000000000000000000" pitchFamily="2" charset="2"/>
              </a:rPr>
              <a:t>분배성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ym typeface="Wingdings" panose="05000000000000000000" pitchFamily="2" charset="2"/>
              </a:rPr>
              <a:t>개발자 트레이닝 요구사항</a:t>
            </a:r>
            <a:r>
              <a:rPr lang="en-US" altLang="ko-KR" sz="1400" b="1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    </a:t>
            </a:r>
            <a:r>
              <a:rPr lang="ko-KR" altLang="en-US" sz="1400" b="1" dirty="0">
                <a:sym typeface="Wingdings" panose="05000000000000000000" pitchFamily="2" charset="2"/>
              </a:rPr>
              <a:t>하드웨어</a:t>
            </a:r>
            <a:r>
              <a:rPr lang="en-US" altLang="ko-KR" sz="1400" b="1" dirty="0"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sym typeface="Wingdings" panose="05000000000000000000" pitchFamily="2" charset="2"/>
              </a:rPr>
              <a:t>실행 측면이 강함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모듈화</a:t>
            </a:r>
            <a:r>
              <a:rPr lang="en-US" altLang="ko-KR" sz="1600" b="1" dirty="0">
                <a:sym typeface="Wingdings" panose="05000000000000000000" pitchFamily="2" charset="2"/>
              </a:rPr>
              <a:t>(Modularity) for (</a:t>
            </a:r>
            <a:r>
              <a:rPr lang="ko-KR" altLang="en-US" sz="1600" b="1" dirty="0">
                <a:sym typeface="Wingdings" panose="05000000000000000000" pitchFamily="2" charset="2"/>
              </a:rPr>
              <a:t>재구성 가능성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유지보수성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코드 재사용 가능성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검증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-</a:t>
            </a:r>
            <a:r>
              <a:rPr lang="ko-KR" altLang="en-US" sz="1600" b="1" dirty="0">
                <a:sym typeface="Wingdings" panose="05000000000000000000" pitchFamily="2" charset="2"/>
              </a:rPr>
              <a:t>모듈화 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하나의 소프트웨어를 통해 여러 개의 소프트웨어로 분할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      </a:t>
            </a:r>
            <a:r>
              <a:rPr lang="ko-KR" altLang="en-US" sz="1600" b="1" dirty="0">
                <a:sym typeface="Wingdings" panose="05000000000000000000" pitchFamily="2" charset="2"/>
              </a:rPr>
              <a:t>여러가지의 프로세스를 여러 개의 소프트웨어로 처리</a:t>
            </a:r>
            <a:r>
              <a:rPr lang="en-US" altLang="ko-KR" sz="1600" b="1" dirty="0"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ym typeface="Wingdings" panose="05000000000000000000" pitchFamily="2" charset="2"/>
              </a:rPr>
              <a:t>분업화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      </a:t>
            </a:r>
            <a:r>
              <a:rPr lang="ko-KR" altLang="en-US" sz="1600" b="1" dirty="0">
                <a:sym typeface="Wingdings" panose="05000000000000000000" pitchFamily="2" charset="2"/>
              </a:rPr>
              <a:t>시스템 전체에 영향을 주지 않으면서 시스템을 변경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개선할 수 있음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      </a:t>
            </a:r>
            <a:r>
              <a:rPr lang="ko-KR" altLang="en-US" sz="1600" b="1" dirty="0">
                <a:sym typeface="Wingdings" panose="05000000000000000000" pitchFamily="2" charset="2"/>
              </a:rPr>
              <a:t>가변적</a:t>
            </a:r>
            <a:r>
              <a:rPr lang="en-US" altLang="ko-KR" sz="1600" b="1" dirty="0">
                <a:sym typeface="Wingdings" panose="05000000000000000000" pitchFamily="2" charset="2"/>
              </a:rPr>
              <a:t>,</a:t>
            </a:r>
            <a:r>
              <a:rPr lang="ko-KR" altLang="en-US" sz="1600" b="1" dirty="0">
                <a:sym typeface="Wingdings" panose="05000000000000000000" pitchFamily="2" charset="2"/>
              </a:rPr>
              <a:t>분산적 제조의 핵심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통합성</a:t>
            </a:r>
            <a:r>
              <a:rPr lang="en-US" altLang="ko-KR" sz="1600" b="1" dirty="0">
                <a:sym typeface="Wingdings" panose="05000000000000000000" pitchFamily="2" charset="2"/>
              </a:rPr>
              <a:t>(Integrability) for (</a:t>
            </a:r>
            <a:r>
              <a:rPr lang="ko-KR" altLang="en-US" sz="1600" b="1" dirty="0">
                <a:sym typeface="Wingdings" panose="05000000000000000000" pitchFamily="2" charset="2"/>
              </a:rPr>
              <a:t>재구성가능성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재사용가능성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   -</a:t>
            </a:r>
            <a:r>
              <a:rPr lang="ko-KR" altLang="en-US" sz="1600" b="1" dirty="0">
                <a:sym typeface="Wingdings" panose="05000000000000000000" pitchFamily="2" charset="2"/>
              </a:rPr>
              <a:t>통합성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기계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정보 및 제어 구성요소를 기존 시스템과 빠르고 효과적으로 통합할 수 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      </a:t>
            </a:r>
            <a:r>
              <a:rPr lang="ko-KR" altLang="en-US" sz="1600" b="1" dirty="0">
                <a:sym typeface="Wingdings" panose="05000000000000000000" pitchFamily="2" charset="2"/>
              </a:rPr>
              <a:t>있는 능력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         </a:t>
            </a:r>
            <a:r>
              <a:rPr lang="ko-KR" altLang="en-US" sz="1600" b="1" dirty="0">
                <a:sym typeface="Wingdings" panose="05000000000000000000" pitchFamily="2" charset="2"/>
              </a:rPr>
              <a:t>이전에 사용하던 시스템과 호환성을 유지할 수 있는가</a:t>
            </a:r>
            <a:r>
              <a:rPr lang="en-US" altLang="ko-KR" sz="1600" b="1" dirty="0"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ym typeface="Wingdings" panose="05000000000000000000" pitchFamily="2" charset="2"/>
              </a:rPr>
              <a:t>레거시 시스템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   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99376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Performance Measure-Qualitative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C942A-8996-87F8-093C-0D6E16531060}"/>
              </a:ext>
            </a:extLst>
          </p:cNvPr>
          <p:cNvSpPr txBox="1"/>
          <p:nvPr/>
        </p:nvSpPr>
        <p:spPr>
          <a:xfrm>
            <a:off x="179512" y="784505"/>
            <a:ext cx="9021960" cy="61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진단가능성</a:t>
            </a:r>
            <a:r>
              <a:rPr lang="en-US" altLang="ko-KR" sz="1600" b="1" dirty="0">
                <a:sym typeface="Wingdings" panose="05000000000000000000" pitchFamily="2" charset="2"/>
              </a:rPr>
              <a:t>(Diagnosability) for (</a:t>
            </a:r>
            <a:r>
              <a:rPr lang="ko-KR" altLang="en-US" sz="1600" b="1" dirty="0">
                <a:sym typeface="Wingdings" panose="05000000000000000000" pitchFamily="2" charset="2"/>
              </a:rPr>
              <a:t>재구성 가능성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견고성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유지보수성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검증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-</a:t>
            </a:r>
            <a:r>
              <a:rPr lang="ko-KR" altLang="en-US" sz="1600" b="1" dirty="0">
                <a:sym typeface="Wingdings" panose="05000000000000000000" pitchFamily="2" charset="2"/>
              </a:rPr>
              <a:t>진단가능성 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시스템에서 품질 및 신뢰성 문제의 원인을 얼마나 쉽고 빠르게 파악할 수 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  </a:t>
            </a:r>
            <a:r>
              <a:rPr lang="ko-KR" altLang="en-US" sz="1600" b="1" dirty="0">
                <a:sym typeface="Wingdings" panose="05000000000000000000" pitchFamily="2" charset="2"/>
              </a:rPr>
              <a:t>있는가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       </a:t>
            </a:r>
            <a:r>
              <a:rPr lang="ko-KR" altLang="en-US" sz="1600" b="1" dirty="0">
                <a:sym typeface="Wingdings" panose="05000000000000000000" pitchFamily="2" charset="2"/>
              </a:rPr>
              <a:t>진단가능성이 우수하면 </a:t>
            </a:r>
            <a:r>
              <a:rPr lang="ko-KR" altLang="en-US" sz="1600" b="1" dirty="0" err="1">
                <a:sym typeface="Wingdings" panose="05000000000000000000" pitchFamily="2" charset="2"/>
              </a:rPr>
              <a:t>램프업</a:t>
            </a:r>
            <a:r>
              <a:rPr lang="ko-KR" altLang="en-US" sz="1600" b="1" dirty="0">
                <a:sym typeface="Wingdings" panose="05000000000000000000" pitchFamily="2" charset="2"/>
              </a:rPr>
              <a:t> 타임과 다운타임이 줄어듦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       </a:t>
            </a:r>
            <a:r>
              <a:rPr lang="ko-KR" altLang="en-US" sz="1600" b="1" dirty="0">
                <a:sym typeface="Wingdings" panose="05000000000000000000" pitchFamily="2" charset="2"/>
              </a:rPr>
              <a:t>오류의 원인과 위치를 파악하고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모니터링을 통해 오류가 발생한 곳에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             </a:t>
            </a:r>
            <a:r>
              <a:rPr lang="ko-KR" altLang="en-US" sz="1600" b="1" dirty="0">
                <a:sym typeface="Wingdings" panose="05000000000000000000" pitchFamily="2" charset="2"/>
              </a:rPr>
              <a:t>기본 실행 및 </a:t>
            </a:r>
            <a:r>
              <a:rPr lang="ko-KR" altLang="en-US" sz="1600" b="1" dirty="0" err="1">
                <a:sym typeface="Wingdings" panose="05000000000000000000" pitchFamily="2" charset="2"/>
              </a:rPr>
              <a:t>매커니즘</a:t>
            </a:r>
            <a:r>
              <a:rPr lang="ko-KR" altLang="en-US" sz="1600" b="1" dirty="0">
                <a:sym typeface="Wingdings" panose="05000000000000000000" pitchFamily="2" charset="2"/>
              </a:rPr>
              <a:t> 커뮤니케이션 실행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       CPPS</a:t>
            </a:r>
            <a:r>
              <a:rPr lang="ko-KR" altLang="en-US" sz="1600" b="1" dirty="0">
                <a:sym typeface="Wingdings" panose="05000000000000000000" pitchFamily="2" charset="2"/>
              </a:rPr>
              <a:t>와 </a:t>
            </a:r>
            <a:r>
              <a:rPr lang="en-US" altLang="ko-KR" sz="1600" b="1" dirty="0">
                <a:sym typeface="Wingdings" panose="05000000000000000000" pitchFamily="2" charset="2"/>
              </a:rPr>
              <a:t>industry 4.0</a:t>
            </a:r>
            <a:r>
              <a:rPr lang="ko-KR" altLang="en-US" sz="1600" b="1" dirty="0">
                <a:sym typeface="Wingdings" panose="05000000000000000000" pitchFamily="2" charset="2"/>
              </a:rPr>
              <a:t>의 주요 특성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전환 가능성</a:t>
            </a:r>
            <a:r>
              <a:rPr lang="en-US" altLang="ko-KR" sz="1600" b="1" dirty="0">
                <a:sym typeface="Wingdings" panose="05000000000000000000" pitchFamily="2" charset="2"/>
              </a:rPr>
              <a:t>(Convertibility) for (</a:t>
            </a:r>
            <a:r>
              <a:rPr lang="ko-KR" altLang="en-US" sz="1600" b="1" dirty="0">
                <a:sym typeface="Wingdings" panose="05000000000000000000" pitchFamily="2" charset="2"/>
              </a:rPr>
              <a:t>재구성가능성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유지보수성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   -</a:t>
            </a:r>
            <a:r>
              <a:rPr lang="ko-KR" altLang="en-US" sz="1600" b="1" dirty="0">
                <a:sym typeface="Wingdings" panose="05000000000000000000" pitchFamily="2" charset="2"/>
              </a:rPr>
              <a:t>전환 가능성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새로운 생산 요구 사항을 충족하기 위해 기존 시스템의 기능을 변환할 수 </a:t>
            </a:r>
            <a:r>
              <a:rPr lang="en-US" altLang="ko-KR" sz="1600" b="1" dirty="0">
                <a:sym typeface="Wingdings" panose="05000000000000000000" pitchFamily="2" charset="2"/>
              </a:rPr>
              <a:t>		   </a:t>
            </a:r>
            <a:r>
              <a:rPr lang="ko-KR" altLang="en-US" sz="1600" b="1" dirty="0">
                <a:sym typeface="Wingdings" panose="05000000000000000000" pitchFamily="2" charset="2"/>
              </a:rPr>
              <a:t>있는 능력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      ex)</a:t>
            </a:r>
            <a:r>
              <a:rPr lang="ko-KR" altLang="en-US" sz="1600" b="1" dirty="0">
                <a:sym typeface="Wingdings" panose="05000000000000000000" pitchFamily="2" charset="2"/>
              </a:rPr>
              <a:t>생산 일정 변경</a:t>
            </a:r>
            <a:r>
              <a:rPr lang="en-US" altLang="ko-KR" sz="1600" b="1" dirty="0"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ym typeface="Wingdings" panose="05000000000000000000" pitchFamily="2" charset="2"/>
              </a:rPr>
              <a:t>긴급주문</a:t>
            </a:r>
            <a:r>
              <a:rPr lang="en-US" altLang="ko-KR" sz="1600" b="1" dirty="0">
                <a:sym typeface="Wingdings" panose="05000000000000000000" pitchFamily="2" charset="2"/>
              </a:rPr>
              <a:t>), </a:t>
            </a:r>
            <a:r>
              <a:rPr lang="ko-KR" altLang="en-US" sz="1600" b="1" dirty="0">
                <a:sym typeface="Wingdings" panose="05000000000000000000" pitchFamily="2" charset="2"/>
              </a:rPr>
              <a:t>예기치 못한 유지보수 등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         </a:t>
            </a:r>
            <a:r>
              <a:rPr lang="ko-KR" altLang="en-US" sz="1600" b="1" dirty="0">
                <a:sym typeface="Wingdings" panose="05000000000000000000" pitchFamily="2" charset="2"/>
              </a:rPr>
              <a:t>전환가능성이 우수하면 재구성 시간과 시스템 수명 주기 비용이 줄어듦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       </a:t>
            </a:r>
            <a:r>
              <a:rPr lang="ko-KR" altLang="en-US" sz="1600" b="1" dirty="0">
                <a:sym typeface="Wingdings" panose="05000000000000000000" pitchFamily="2" charset="2"/>
              </a:rPr>
              <a:t>시스템의 생산성을 높일 수 있음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en-US" altLang="ko-KR" sz="1000" b="1" dirty="0">
                <a:sym typeface="Wingdings" panose="05000000000000000000" pitchFamily="2" charset="2"/>
              </a:rPr>
              <a:t>※</a:t>
            </a:r>
            <a:r>
              <a:rPr lang="ko-KR" altLang="en-US" sz="1000" b="1" dirty="0" err="1">
                <a:sym typeface="Wingdings" panose="05000000000000000000" pitchFamily="2" charset="2"/>
              </a:rPr>
              <a:t>램프업</a:t>
            </a:r>
            <a:r>
              <a:rPr lang="ko-KR" altLang="en-US" sz="1000" b="1" dirty="0">
                <a:sym typeface="Wingdings" panose="05000000000000000000" pitchFamily="2" charset="2"/>
              </a:rPr>
              <a:t> 타임</a:t>
            </a:r>
            <a:r>
              <a:rPr lang="en-US" altLang="ko-KR" sz="1000" b="1" dirty="0">
                <a:sym typeface="Wingdings" panose="05000000000000000000" pitchFamily="2" charset="2"/>
              </a:rPr>
              <a:t>: </a:t>
            </a:r>
            <a:r>
              <a:rPr lang="ko-KR" altLang="en-US" sz="1000" b="1" dirty="0">
                <a:sym typeface="Wingdings" panose="05000000000000000000" pitchFamily="2" charset="2"/>
              </a:rPr>
              <a:t>새로운 제품을 처음 생산하기 위해 설비 </a:t>
            </a:r>
            <a:r>
              <a:rPr lang="ko-KR" altLang="en-US" sz="1000" b="1" dirty="0" err="1">
                <a:sym typeface="Wingdings" panose="05000000000000000000" pitchFamily="2" charset="2"/>
              </a:rPr>
              <a:t>공정등을</a:t>
            </a:r>
            <a:r>
              <a:rPr lang="ko-KR" altLang="en-US" sz="1000" b="1" dirty="0">
                <a:sym typeface="Wingdings" panose="05000000000000000000" pitchFamily="2" charset="2"/>
              </a:rPr>
              <a:t> 적용하기 시작하여 정상 생산에 도달하는 시간</a:t>
            </a:r>
            <a:endParaRPr lang="en-US" altLang="ko-KR" sz="1000" b="1" dirty="0">
              <a:sym typeface="Wingdings" panose="05000000000000000000" pitchFamily="2" charset="2"/>
            </a:endParaRPr>
          </a:p>
          <a:p>
            <a:r>
              <a:rPr lang="en-US" altLang="ko-KR" sz="1000" b="1" dirty="0">
                <a:sym typeface="Wingdings" panose="05000000000000000000" pitchFamily="2" charset="2"/>
              </a:rPr>
              <a:t>    </a:t>
            </a:r>
            <a:r>
              <a:rPr lang="ko-KR" altLang="en-US" sz="1000" b="1" dirty="0">
                <a:sym typeface="Wingdings" panose="05000000000000000000" pitchFamily="2" charset="2"/>
              </a:rPr>
              <a:t>다운타임</a:t>
            </a:r>
            <a:r>
              <a:rPr lang="en-US" altLang="ko-KR" sz="1000" b="1" dirty="0">
                <a:sym typeface="Wingdings" panose="05000000000000000000" pitchFamily="2" charset="2"/>
              </a:rPr>
              <a:t>: </a:t>
            </a:r>
            <a:r>
              <a:rPr lang="ko-KR" altLang="en-US" sz="1000" b="1" dirty="0">
                <a:sym typeface="Wingdings" panose="05000000000000000000" pitchFamily="2" charset="2"/>
              </a:rPr>
              <a:t>제조 공정에서 설비</a:t>
            </a:r>
            <a:r>
              <a:rPr lang="en-US" altLang="ko-KR" sz="1000" b="1" dirty="0"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sym typeface="Wingdings" panose="05000000000000000000" pitchFamily="2" charset="2"/>
              </a:rPr>
              <a:t>기계</a:t>
            </a:r>
            <a:r>
              <a:rPr lang="en-US" altLang="ko-KR" sz="1000" b="1" dirty="0">
                <a:sym typeface="Wingdings" panose="05000000000000000000" pitchFamily="2" charset="2"/>
              </a:rPr>
              <a:t>, </a:t>
            </a:r>
            <a:r>
              <a:rPr lang="ko-KR" altLang="en-US" sz="1000" b="1" dirty="0" err="1">
                <a:sym typeface="Wingdings" panose="05000000000000000000" pitchFamily="2" charset="2"/>
              </a:rPr>
              <a:t>시스템등이</a:t>
            </a:r>
            <a:r>
              <a:rPr lang="ko-KR" altLang="en-US" sz="1000" b="1" dirty="0">
                <a:sym typeface="Wingdings" panose="05000000000000000000" pitchFamily="2" charset="2"/>
              </a:rPr>
              <a:t> 정상적으로 작동하지 않아 생산이 중단되는 시간</a:t>
            </a:r>
            <a:endParaRPr lang="en-US" altLang="ko-KR" sz="10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   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99771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16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Performance Measure-Qualitative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C942A-8996-87F8-093C-0D6E16531060}"/>
              </a:ext>
            </a:extLst>
          </p:cNvPr>
          <p:cNvSpPr txBox="1"/>
          <p:nvPr/>
        </p:nvSpPr>
        <p:spPr>
          <a:xfrm>
            <a:off x="179512" y="784505"/>
            <a:ext cx="9021960" cy="508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내결함성</a:t>
            </a:r>
            <a:r>
              <a:rPr lang="en-US" altLang="ko-KR" sz="1600" b="1" dirty="0">
                <a:sym typeface="Wingdings" panose="05000000000000000000" pitchFamily="2" charset="2"/>
              </a:rPr>
              <a:t>(Fault tolerance) for (</a:t>
            </a:r>
            <a:r>
              <a:rPr lang="ko-KR" altLang="en-US" sz="1600" b="1" dirty="0">
                <a:sym typeface="Wingdings" panose="05000000000000000000" pitchFamily="2" charset="2"/>
              </a:rPr>
              <a:t>견고성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-</a:t>
            </a:r>
            <a:r>
              <a:rPr lang="ko-KR" altLang="en-US" sz="1600" b="1" dirty="0">
                <a:sym typeface="Wingdings" panose="05000000000000000000" pitchFamily="2" charset="2"/>
              </a:rPr>
              <a:t>제조 시스템에서 오류가 발생하는 것은 불가피함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- </a:t>
            </a:r>
            <a:r>
              <a:rPr lang="ko-KR" altLang="en-US" sz="1600" b="1" dirty="0">
                <a:sym typeface="Wingdings" panose="05000000000000000000" pitchFamily="2" charset="2"/>
              </a:rPr>
              <a:t>내결함성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유용한 수준의 시스템 안정성을 유지하면서 작동할 수 있는 능력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</a:t>
            </a:r>
            <a:r>
              <a:rPr lang="ko-KR" altLang="en-US" sz="1600" b="1" dirty="0">
                <a:sym typeface="Wingdings" panose="05000000000000000000" pitchFamily="2" charset="2"/>
              </a:rPr>
              <a:t>오류 발생한 </a:t>
            </a:r>
            <a:r>
              <a:rPr lang="ko-KR" altLang="en-US" sz="1600" b="1" dirty="0" err="1">
                <a:sym typeface="Wingdings" panose="05000000000000000000" pitchFamily="2" charset="2"/>
              </a:rPr>
              <a:t>홀론의</a:t>
            </a:r>
            <a:r>
              <a:rPr lang="ko-KR" altLang="en-US" sz="1600" b="1" dirty="0">
                <a:sym typeface="Wingdings" panose="05000000000000000000" pitchFamily="2" charset="2"/>
              </a:rPr>
              <a:t> 오류를 차단해서 다른 </a:t>
            </a:r>
            <a:r>
              <a:rPr lang="ko-KR" altLang="en-US" sz="1600" b="1" dirty="0" err="1">
                <a:sym typeface="Wingdings" panose="05000000000000000000" pitchFamily="2" charset="2"/>
              </a:rPr>
              <a:t>홀론에</a:t>
            </a:r>
            <a:r>
              <a:rPr lang="ko-KR" altLang="en-US" sz="1600" b="1" dirty="0">
                <a:sym typeface="Wingdings" panose="05000000000000000000" pitchFamily="2" charset="2"/>
              </a:rPr>
              <a:t> 영향을 주지 않는 능력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err="1">
                <a:sym typeface="Wingdings" panose="05000000000000000000" pitchFamily="2" charset="2"/>
              </a:rPr>
              <a:t>분배성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 err="1">
                <a:sym typeface="Wingdings" panose="05000000000000000000" pitchFamily="2" charset="2"/>
              </a:rPr>
              <a:t>분산성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배포가능성</a:t>
            </a:r>
            <a:r>
              <a:rPr lang="en-US" altLang="ko-KR" sz="1600" b="1" dirty="0">
                <a:sym typeface="Wingdings" panose="05000000000000000000" pitchFamily="2" charset="2"/>
              </a:rPr>
              <a:t>(</a:t>
            </a:r>
            <a:r>
              <a:rPr lang="en-US" altLang="ko-KR" sz="1600" b="1" dirty="0" err="1">
                <a:sym typeface="Wingdings" panose="05000000000000000000" pitchFamily="2" charset="2"/>
              </a:rPr>
              <a:t>Distributability</a:t>
            </a:r>
            <a:r>
              <a:rPr lang="en-US" altLang="ko-KR" sz="1600" b="1" dirty="0">
                <a:sym typeface="Wingdings" panose="05000000000000000000" pitchFamily="2" charset="2"/>
              </a:rPr>
              <a:t>) for (</a:t>
            </a:r>
            <a:r>
              <a:rPr lang="ko-KR" altLang="en-US" sz="1600" b="1" dirty="0">
                <a:sym typeface="Wingdings" panose="05000000000000000000" pitchFamily="2" charset="2"/>
              </a:rPr>
              <a:t>컨트롤러 요구사항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- HMS</a:t>
            </a:r>
            <a:r>
              <a:rPr lang="ko-KR" altLang="en-US" sz="1600" b="1" dirty="0">
                <a:sym typeface="Wingdings" panose="05000000000000000000" pitchFamily="2" charset="2"/>
              </a:rPr>
              <a:t>의 특징 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분산 제어 가능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   - </a:t>
            </a:r>
            <a:r>
              <a:rPr lang="ko-KR" altLang="en-US" sz="1600" b="1" dirty="0" err="1">
                <a:sym typeface="Wingdings" panose="05000000000000000000" pitchFamily="2" charset="2"/>
              </a:rPr>
              <a:t>분배성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각각의 </a:t>
            </a:r>
            <a:r>
              <a:rPr lang="ko-KR" altLang="en-US" sz="1600" b="1" dirty="0" err="1">
                <a:sym typeface="Wingdings" panose="05000000000000000000" pitchFamily="2" charset="2"/>
              </a:rPr>
              <a:t>홀론이</a:t>
            </a:r>
            <a:r>
              <a:rPr lang="ko-KR" altLang="en-US" sz="1600" b="1" dirty="0">
                <a:sym typeface="Wingdings" panose="05000000000000000000" pitchFamily="2" charset="2"/>
              </a:rPr>
              <a:t> 자율적으로 작업을 수행하고 다른 </a:t>
            </a:r>
            <a:r>
              <a:rPr lang="ko-KR" altLang="en-US" sz="1600" b="1" dirty="0" err="1">
                <a:sym typeface="Wingdings" panose="05000000000000000000" pitchFamily="2" charset="2"/>
              </a:rPr>
              <a:t>홀론들과</a:t>
            </a:r>
            <a:r>
              <a:rPr lang="ko-KR" altLang="en-US" sz="1600" b="1" dirty="0">
                <a:sym typeface="Wingdings" panose="05000000000000000000" pitchFamily="2" charset="2"/>
              </a:rPr>
              <a:t> 협력하여 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        </a:t>
            </a:r>
            <a:r>
              <a:rPr lang="ko-KR" altLang="en-US" sz="1600" b="1" dirty="0">
                <a:sym typeface="Wingdings" panose="05000000000000000000" pitchFamily="2" charset="2"/>
              </a:rPr>
              <a:t>전체 시스템을 제어하는 분산 제어 능력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</a:t>
            </a:r>
            <a:r>
              <a:rPr lang="ko-KR" altLang="en-US" sz="1600" b="1" dirty="0">
                <a:sym typeface="Wingdings" panose="05000000000000000000" pitchFamily="2" charset="2"/>
              </a:rPr>
              <a:t>분배성이 높으면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자율적이고 협력적인 요소들을 조합하여 높은 유연성과 반응성을 </a:t>
            </a:r>
            <a:r>
              <a:rPr lang="en-US" altLang="ko-KR" sz="1600" b="1" dirty="0">
                <a:sym typeface="Wingdings" panose="05000000000000000000" pitchFamily="2" charset="2"/>
              </a:rPr>
              <a:t>	   </a:t>
            </a:r>
            <a:r>
              <a:rPr lang="ko-KR" altLang="en-US" sz="1600" b="1" dirty="0">
                <a:sym typeface="Wingdings" panose="05000000000000000000" pitchFamily="2" charset="2"/>
              </a:rPr>
              <a:t>갖는 제조 시스템을 구축할 수 있음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개발자 교육 요구 사항</a:t>
            </a:r>
            <a:r>
              <a:rPr lang="en-US" altLang="ko-KR" sz="1600" b="1" dirty="0">
                <a:sym typeface="Wingdings" panose="05000000000000000000" pitchFamily="2" charset="2"/>
              </a:rPr>
              <a:t>(Developer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training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requirements) for </a:t>
            </a:r>
            <a:r>
              <a:rPr lang="en-US" altLang="ko-KR" sz="1200" b="1" dirty="0">
                <a:sym typeface="Wingdings" panose="05000000000000000000" pitchFamily="2" charset="2"/>
              </a:rPr>
              <a:t>(</a:t>
            </a:r>
            <a:r>
              <a:rPr lang="ko-KR" altLang="en-US" sz="1200" b="1" dirty="0">
                <a:sym typeface="Wingdings" panose="05000000000000000000" pitchFamily="2" charset="2"/>
              </a:rPr>
              <a:t>유지보수성</a:t>
            </a:r>
            <a:r>
              <a:rPr lang="en-US" altLang="ko-KR" sz="1200" b="1" dirty="0">
                <a:sym typeface="Wingdings" panose="05000000000000000000" pitchFamily="2" charset="2"/>
              </a:rPr>
              <a:t>, </a:t>
            </a:r>
            <a:r>
              <a:rPr lang="ko-KR" altLang="en-US" sz="1200" b="1" dirty="0" err="1">
                <a:sym typeface="Wingdings" panose="05000000000000000000" pitchFamily="2" charset="2"/>
              </a:rPr>
              <a:t>코드복잡성</a:t>
            </a:r>
            <a:r>
              <a:rPr lang="en-US" altLang="ko-KR" sz="1200" b="1" dirty="0"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ym typeface="Wingdings" panose="05000000000000000000" pitchFamily="2" charset="2"/>
              </a:rPr>
              <a:t>검증</a:t>
            </a:r>
            <a:r>
              <a:rPr lang="en-US" altLang="ko-KR" sz="1200" b="1" dirty="0">
                <a:sym typeface="Wingdings" panose="05000000000000000000" pitchFamily="2" charset="2"/>
              </a:rPr>
              <a:t>)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   -HMS </a:t>
            </a:r>
            <a:r>
              <a:rPr lang="ko-KR" altLang="en-US" sz="1600" b="1" dirty="0">
                <a:sym typeface="Wingdings" panose="05000000000000000000" pitchFamily="2" charset="2"/>
              </a:rPr>
              <a:t>상대적으로 규모가 적어 개발자가 부족함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-HMS </a:t>
            </a:r>
            <a:r>
              <a:rPr lang="ko-KR" altLang="en-US" sz="1600" b="1" dirty="0">
                <a:sym typeface="Wingdings" panose="05000000000000000000" pitchFamily="2" charset="2"/>
              </a:rPr>
              <a:t>원리 및 구현에 대한 교육을 통해 개발자 교육</a:t>
            </a:r>
            <a:r>
              <a:rPr lang="en-US" altLang="ko-KR" sz="1600" b="1" dirty="0">
                <a:sym typeface="Wingdings" panose="05000000000000000000" pitchFamily="2" charset="2"/>
              </a:rPr>
              <a:t></a:t>
            </a:r>
            <a:r>
              <a:rPr lang="ko-KR" altLang="en-US" sz="1600" b="1" dirty="0">
                <a:sym typeface="Wingdings" panose="05000000000000000000" pitchFamily="2" charset="2"/>
              </a:rPr>
              <a:t>시간과 비용이 많이 듦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</a:t>
            </a:r>
            <a:r>
              <a:rPr lang="ko-KR" altLang="en-US" sz="1600" b="1" dirty="0">
                <a:sym typeface="Wingdings" panose="05000000000000000000" pitchFamily="2" charset="2"/>
              </a:rPr>
              <a:t>개발자 교육 요구 사항을 통해 유지보수성</a:t>
            </a:r>
            <a:r>
              <a:rPr lang="en-US" altLang="ko-KR" sz="1600" b="1" dirty="0">
                <a:sym typeface="Wingdings" panose="05000000000000000000" pitchFamily="2" charset="2"/>
              </a:rPr>
              <a:t>, HMS </a:t>
            </a:r>
            <a:r>
              <a:rPr lang="ko-KR" altLang="en-US" sz="1600" b="1" dirty="0">
                <a:sym typeface="Wingdings" panose="05000000000000000000" pitchFamily="2" charset="2"/>
              </a:rPr>
              <a:t>소프트웨어 개발을 용이하게 함</a:t>
            </a:r>
            <a:r>
              <a:rPr lang="en-US" altLang="ko-KR" sz="1600" b="1" dirty="0">
                <a:sym typeface="Wingdings" panose="05000000000000000000" pitchFamily="2" charset="2"/>
              </a:rPr>
              <a:t>  </a:t>
            </a:r>
            <a:endParaRPr lang="en-US" altLang="ko-KR" sz="1600" b="1" dirty="0"/>
          </a:p>
          <a:p>
            <a:pPr lvl="1">
              <a:lnSpc>
                <a:spcPct val="12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	      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039100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17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Implementation Case Study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6666D0-E90F-1B88-D972-DA5F84AB958A}"/>
              </a:ext>
            </a:extLst>
          </p:cNvPr>
          <p:cNvGrpSpPr/>
          <p:nvPr/>
        </p:nvGrpSpPr>
        <p:grpSpPr>
          <a:xfrm>
            <a:off x="457199" y="3986987"/>
            <a:ext cx="8200978" cy="2582057"/>
            <a:chOff x="457199" y="3948887"/>
            <a:chExt cx="8200978" cy="258205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B4959F2-C4CA-D264-8F90-E06B4ABE1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199" y="3948887"/>
              <a:ext cx="8003234" cy="221641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31ED05-64B8-466E-9D36-B5FA0CB349DA}"/>
                </a:ext>
              </a:extLst>
            </p:cNvPr>
            <p:cNvSpPr txBox="1"/>
            <p:nvPr/>
          </p:nvSpPr>
          <p:spPr>
            <a:xfrm>
              <a:off x="3473601" y="6112496"/>
              <a:ext cx="5184576" cy="418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/>
                <a:t>Figure 8: Layout of electrical circuit breaker assembly and quality assurance cell</a:t>
              </a:r>
            </a:p>
            <a:p>
              <a:pPr algn="r">
                <a:lnSpc>
                  <a:spcPct val="125000"/>
                </a:lnSpc>
              </a:pPr>
              <a:r>
                <a:rPr lang="ko-KR" altLang="en-US" sz="1000" dirty="0"/>
                <a:t>출처</a:t>
              </a:r>
              <a:r>
                <a:rPr lang="en-US" altLang="ko-KR" sz="1000" dirty="0"/>
                <a:t>: Karel Kruger, Anton H. </a:t>
              </a:r>
              <a:r>
                <a:rPr lang="en-US" altLang="ko-KR" sz="1000" dirty="0" err="1"/>
                <a:t>Basson</a:t>
              </a:r>
              <a:r>
                <a:rPr lang="en-US" altLang="ko-KR" sz="1000" dirty="0"/>
                <a:t> (2018)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321918-F672-257E-0308-3212365AF0A4}"/>
              </a:ext>
            </a:extLst>
          </p:cNvPr>
          <p:cNvSpPr txBox="1"/>
          <p:nvPr/>
        </p:nvSpPr>
        <p:spPr>
          <a:xfrm>
            <a:off x="347167" y="747131"/>
            <a:ext cx="86868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 dirty="0"/>
              <a:t>Case Study : </a:t>
            </a:r>
            <a:r>
              <a:rPr lang="ko-KR" altLang="en-US" sz="1600" b="1" dirty="0"/>
              <a:t>전기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회로 차단기 조립 및 품질 검사 셀의 </a:t>
            </a:r>
            <a:r>
              <a:rPr lang="ko-KR" altLang="en-US" sz="1600" b="1" dirty="0" err="1"/>
              <a:t>홀로닉</a:t>
            </a:r>
            <a:r>
              <a:rPr lang="ko-KR" altLang="en-US" sz="1600" b="1" dirty="0"/>
              <a:t> 제어</a:t>
            </a:r>
            <a:endParaRPr lang="en-US" altLang="ko-KR" sz="16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b="1" dirty="0"/>
              <a:t>Manual Assembly: </a:t>
            </a:r>
            <a:r>
              <a:rPr lang="ko-KR" altLang="en-US" sz="1400" b="1" dirty="0"/>
              <a:t>회로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차단기의 부품을 사람이 조립</a:t>
            </a:r>
            <a:endParaRPr lang="en-US" altLang="ko-KR" sz="14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b="1" dirty="0"/>
              <a:t>Inspection : </a:t>
            </a:r>
            <a:r>
              <a:rPr lang="ko-KR" altLang="en-US" sz="1400" b="1" dirty="0"/>
              <a:t>조립된 회로 차단기를 검사</a:t>
            </a:r>
            <a:endParaRPr lang="en-US" altLang="ko-KR" sz="1400" b="1" dirty="0"/>
          </a:p>
          <a:p>
            <a:pPr lvl="4"/>
            <a:r>
              <a:rPr lang="en-US" altLang="ko-KR" sz="1400" b="1" dirty="0"/>
              <a:t>   </a:t>
            </a:r>
            <a:r>
              <a:rPr lang="en-US" altLang="ko-KR" sz="1400" b="1" dirty="0"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ym typeface="Wingdings" panose="05000000000000000000" pitchFamily="2" charset="2"/>
              </a:rPr>
              <a:t>검사방법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 err="1">
                <a:sym typeface="Wingdings" panose="05000000000000000000" pitchFamily="2" charset="2"/>
              </a:rPr>
              <a:t>머신비전</a:t>
            </a:r>
            <a:r>
              <a:rPr lang="ko-KR" altLang="en-US" sz="1400" b="1" dirty="0">
                <a:sym typeface="Wingdings" panose="05000000000000000000" pitchFamily="2" charset="2"/>
              </a:rPr>
              <a:t> 검사 </a:t>
            </a:r>
            <a:r>
              <a:rPr lang="en-US" altLang="ko-KR" sz="1400" b="1" dirty="0">
                <a:sym typeface="Wingdings" panose="05000000000000000000" pitchFamily="2" charset="2"/>
              </a:rPr>
              <a:t>–</a:t>
            </a:r>
            <a:r>
              <a:rPr lang="ko-KR" altLang="en-US" sz="1400" b="1" dirty="0">
                <a:sym typeface="Wingdings" panose="05000000000000000000" pitchFamily="2" charset="2"/>
              </a:rPr>
              <a:t>컴퓨터 비전 기술을 이용하여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4"/>
            <a:r>
              <a:rPr lang="en-US" altLang="ko-KR" sz="1400" b="1" dirty="0">
                <a:sym typeface="Wingdings" panose="05000000000000000000" pitchFamily="2" charset="2"/>
              </a:rPr>
              <a:t>                                         </a:t>
            </a:r>
            <a:r>
              <a:rPr lang="ko-KR" altLang="en-US" sz="1400" b="1" dirty="0">
                <a:sym typeface="Wingdings" panose="05000000000000000000" pitchFamily="2" charset="2"/>
              </a:rPr>
              <a:t>부품의 오류가 있는지 없는지 검사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4"/>
            <a:r>
              <a:rPr lang="en-US" altLang="ko-KR" sz="1400" b="1" dirty="0">
                <a:sym typeface="Wingdings" panose="05000000000000000000" pitchFamily="2" charset="2"/>
              </a:rPr>
              <a:t>			</a:t>
            </a:r>
            <a:r>
              <a:rPr lang="ko-KR" altLang="en-US" sz="1400" b="1" dirty="0">
                <a:sym typeface="Wingdings" panose="05000000000000000000" pitchFamily="2" charset="2"/>
              </a:rPr>
              <a:t>정확도가 높고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ym typeface="Wingdings" panose="05000000000000000000" pitchFamily="2" charset="2"/>
              </a:rPr>
              <a:t>고속으로 처리 가능함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b="1" dirty="0"/>
              <a:t>Electrical test(ETS) : </a:t>
            </a:r>
            <a:r>
              <a:rPr lang="ko-KR" altLang="en-US" sz="1400" b="1" dirty="0"/>
              <a:t>조립된 전기회로 차단기가 잘 작동하는지 검사</a:t>
            </a:r>
            <a:endParaRPr lang="en-US" altLang="ko-KR" sz="14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b="1" dirty="0"/>
              <a:t>Stacking – </a:t>
            </a:r>
            <a:r>
              <a:rPr lang="ko-KR" altLang="en-US" sz="1400" b="1" dirty="0"/>
              <a:t>여러 차단기를 업체의 요구에 맞게 </a:t>
            </a:r>
            <a:r>
              <a:rPr lang="ko-KR" altLang="en-US" sz="1400" b="1" dirty="0" err="1"/>
              <a:t>단극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양극 회로 차단기를 생산함</a:t>
            </a:r>
            <a:endParaRPr lang="en-US" altLang="ko-KR" sz="1400" b="1" dirty="0"/>
          </a:p>
          <a:p>
            <a:pPr lvl="3"/>
            <a:r>
              <a:rPr lang="en-US" altLang="ko-KR" sz="1400" b="1" dirty="0"/>
              <a:t>    </a:t>
            </a:r>
            <a:r>
              <a:rPr lang="en-US" altLang="ko-KR" sz="1400" b="1" dirty="0">
                <a:sym typeface="Wingdings" panose="05000000000000000000" pitchFamily="2" charset="2"/>
              </a:rPr>
              <a:t></a:t>
            </a:r>
            <a:r>
              <a:rPr lang="ko-KR" altLang="en-US" sz="1400" b="1" dirty="0">
                <a:sym typeface="Wingdings" panose="05000000000000000000" pitchFamily="2" charset="2"/>
              </a:rPr>
              <a:t>지속적으로 나온 재구성</a:t>
            </a:r>
            <a:r>
              <a:rPr lang="en-US" altLang="ko-KR" sz="1400" b="1" dirty="0">
                <a:sym typeface="Wingdings" panose="05000000000000000000" pitchFamily="2" charset="2"/>
              </a:rPr>
              <a:t>!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b="1" dirty="0"/>
              <a:t>Riveting – </a:t>
            </a:r>
            <a:r>
              <a:rPr lang="ko-KR" altLang="en-US" sz="1400" b="1" dirty="0"/>
              <a:t>두개 이상의 재료를 고정시키기 위해 사용되는 고정 방법</a:t>
            </a:r>
            <a:endParaRPr lang="en-US" altLang="ko-KR" sz="1400" b="1" dirty="0"/>
          </a:p>
          <a:p>
            <a:pPr lvl="3"/>
            <a:r>
              <a:rPr lang="en-US" altLang="ko-KR" sz="1400" b="1" dirty="0"/>
              <a:t>    </a:t>
            </a:r>
            <a:r>
              <a:rPr lang="en-US" altLang="ko-KR" sz="1400" b="1" dirty="0">
                <a:sym typeface="Wingdings" panose="05000000000000000000" pitchFamily="2" charset="2"/>
              </a:rPr>
              <a:t>Stacking</a:t>
            </a:r>
            <a:r>
              <a:rPr lang="ko-KR" altLang="en-US" sz="1400" b="1" dirty="0">
                <a:sym typeface="Wingdings" panose="05000000000000000000" pitchFamily="2" charset="2"/>
              </a:rPr>
              <a:t>을 통해 쌓았으면</a:t>
            </a:r>
            <a:r>
              <a:rPr lang="en-US" altLang="ko-KR" sz="1400" b="1" dirty="0">
                <a:sym typeface="Wingdings" panose="05000000000000000000" pitchFamily="2" charset="2"/>
              </a:rPr>
              <a:t>, riveting</a:t>
            </a:r>
            <a:r>
              <a:rPr lang="ko-KR" altLang="en-US" sz="1400" b="1" dirty="0">
                <a:sym typeface="Wingdings" panose="05000000000000000000" pitchFamily="2" charset="2"/>
              </a:rPr>
              <a:t>을 통해 고강도 재료를 연결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b="1" dirty="0"/>
              <a:t>Removal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</a:t>
            </a:r>
            <a:r>
              <a:rPr lang="ko-KR" altLang="en-US" sz="1400" b="1" dirty="0"/>
              <a:t> 완성된 회로 차단기가 캐리어에서 제거</a:t>
            </a:r>
            <a:r>
              <a:rPr lang="en-US" altLang="ko-KR" sz="1400" b="1" dirty="0"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ym typeface="Wingdings" panose="05000000000000000000" pitchFamily="2" charset="2"/>
              </a:rPr>
              <a:t>포장을 위해 다음으로 </a:t>
            </a:r>
            <a:r>
              <a:rPr lang="ko-KR" altLang="en-US" sz="1400" b="1" dirty="0" err="1">
                <a:sym typeface="Wingdings" panose="05000000000000000000" pitchFamily="2" charset="2"/>
              </a:rPr>
              <a:t>넘어감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ym typeface="Wingdings" panose="05000000000000000000" pitchFamily="2" charset="2"/>
              </a:rPr>
              <a:t>  </a:t>
            </a:r>
          </a:p>
          <a:p>
            <a:r>
              <a:rPr lang="en-US" altLang="ko-KR" sz="1400" b="1" dirty="0">
                <a:sym typeface="Wingdings" panose="05000000000000000000" pitchFamily="2" charset="2"/>
              </a:rPr>
              <a:t>    PROSA </a:t>
            </a:r>
            <a:r>
              <a:rPr lang="ko-KR" altLang="en-US" sz="1400" b="1" dirty="0">
                <a:sym typeface="Wingdings" panose="05000000000000000000" pitchFamily="2" charset="2"/>
              </a:rPr>
              <a:t>구조를 참조하여 </a:t>
            </a:r>
            <a:r>
              <a:rPr lang="en-US" altLang="ko-KR" sz="1400" b="1" dirty="0">
                <a:sym typeface="Wingdings" panose="05000000000000000000" pitchFamily="2" charset="2"/>
              </a:rPr>
              <a:t>Erlang/OTP</a:t>
            </a:r>
            <a:r>
              <a:rPr lang="ko-KR" altLang="en-US" sz="1400" b="1" dirty="0">
                <a:sym typeface="Wingdings" panose="05000000000000000000" pitchFamily="2" charset="2"/>
              </a:rPr>
              <a:t>를 사용하여 </a:t>
            </a:r>
            <a:r>
              <a:rPr lang="en-US" altLang="ko-KR" sz="1400" b="1" dirty="0">
                <a:sym typeface="Wingdings" panose="05000000000000000000" pitchFamily="2" charset="2"/>
              </a:rPr>
              <a:t>HMS </a:t>
            </a:r>
            <a:r>
              <a:rPr lang="ko-KR" altLang="en-US" sz="1400" b="1" dirty="0">
                <a:sym typeface="Wingdings" panose="05000000000000000000" pitchFamily="2" charset="2"/>
              </a:rPr>
              <a:t>구현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0CAFF-99A5-20FA-82DA-28DE943D3D18}"/>
              </a:ext>
            </a:extLst>
          </p:cNvPr>
          <p:cNvSpPr txBox="1"/>
          <p:nvPr/>
        </p:nvSpPr>
        <p:spPr>
          <a:xfrm>
            <a:off x="485054" y="3853837"/>
            <a:ext cx="5688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※ Assurance cell: </a:t>
            </a:r>
            <a:r>
              <a:rPr lang="ko-KR" altLang="en-US" sz="900" b="1" dirty="0"/>
              <a:t>제조공정에서 발생하는 데이터와 정보를 수집하고 분석하는 역할 수행</a:t>
            </a:r>
          </a:p>
        </p:txBody>
      </p:sp>
    </p:spTree>
    <p:extLst>
      <p:ext uri="{BB962C8B-B14F-4D97-AF65-F5344CB8AC3E}">
        <p14:creationId xmlns:p14="http://schemas.microsoft.com/office/powerpoint/2010/main" val="248863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18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Implementation Case Study Results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21918-F672-257E-0308-3212365AF0A4}"/>
              </a:ext>
            </a:extLst>
          </p:cNvPr>
          <p:cNvSpPr txBox="1"/>
          <p:nvPr/>
        </p:nvSpPr>
        <p:spPr>
          <a:xfrm>
            <a:off x="336796" y="721063"/>
            <a:ext cx="891572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Quantitative measures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재구성 실험 </a:t>
            </a:r>
            <a:r>
              <a:rPr lang="en-US" altLang="ko-KR" sz="1600" b="1" dirty="0"/>
              <a:t>: Stacking </a:t>
            </a:r>
            <a:r>
              <a:rPr lang="ko-KR" altLang="en-US" sz="1600" b="1" dirty="0"/>
              <a:t>리소스 </a:t>
            </a:r>
            <a:r>
              <a:rPr lang="ko-KR" altLang="en-US" sz="1600" b="1" dirty="0" err="1"/>
              <a:t>홀론을</a:t>
            </a:r>
            <a:r>
              <a:rPr lang="ko-KR" altLang="en-US" sz="1600" b="1" dirty="0"/>
              <a:t> 통합하기 위해 제품 및 주문 </a:t>
            </a:r>
            <a:r>
              <a:rPr lang="ko-KR" altLang="en-US" sz="1600" b="1" dirty="0" err="1"/>
              <a:t>홀론에</a:t>
            </a:r>
            <a:r>
              <a:rPr lang="ko-KR" altLang="en-US" sz="1600" b="1" dirty="0"/>
              <a:t> 대한 변경</a:t>
            </a:r>
            <a:endParaRPr lang="en-US" altLang="ko-KR" sz="1600" b="1" dirty="0"/>
          </a:p>
          <a:p>
            <a:pPr lvl="1"/>
            <a:r>
              <a:rPr lang="en-US" altLang="ko-KR" sz="1600" b="1" dirty="0"/>
              <a:t>		</a:t>
            </a:r>
            <a:r>
              <a:rPr lang="en-US" altLang="ko-KR" sz="1600" b="1" dirty="0">
                <a:sym typeface="Wingdings" panose="05000000000000000000" pitchFamily="2" charset="2"/>
              </a:rPr>
              <a:t></a:t>
            </a:r>
            <a:r>
              <a:rPr lang="ko-KR" altLang="en-US" sz="1600" b="1" dirty="0">
                <a:sym typeface="Wingdings" panose="05000000000000000000" pitchFamily="2" charset="2"/>
              </a:rPr>
              <a:t>고객이 </a:t>
            </a:r>
            <a:r>
              <a:rPr lang="ko-KR" altLang="en-US" sz="1600" b="1" dirty="0" err="1">
                <a:sym typeface="Wingdings" panose="05000000000000000000" pitchFamily="2" charset="2"/>
              </a:rPr>
              <a:t>단극을</a:t>
            </a:r>
            <a:r>
              <a:rPr lang="ko-KR" altLang="en-US" sz="1600" b="1" dirty="0">
                <a:sym typeface="Wingdings" panose="05000000000000000000" pitchFamily="2" charset="2"/>
              </a:rPr>
              <a:t> 주문했는지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양극을 주문했는지에 따라</a:t>
            </a:r>
            <a:r>
              <a:rPr lang="en-US" altLang="ko-KR" sz="1600" b="1" dirty="0">
                <a:sym typeface="Wingdings" panose="05000000000000000000" pitchFamily="2" charset="2"/>
              </a:rPr>
              <a:t>, stacking </a:t>
            </a:r>
            <a:r>
              <a:rPr lang="ko-KR" altLang="en-US" sz="1600" b="1" dirty="0">
                <a:sym typeface="Wingdings" panose="05000000000000000000" pitchFamily="2" charset="2"/>
              </a:rPr>
              <a:t>부분 </a:t>
            </a:r>
            <a:r>
              <a:rPr lang="en-US" altLang="ko-KR" sz="1600" b="1" dirty="0">
                <a:sym typeface="Wingdings" panose="05000000000000000000" pitchFamily="2" charset="2"/>
              </a:rPr>
              <a:t>		   </a:t>
            </a:r>
            <a:r>
              <a:rPr lang="ko-KR" altLang="en-US" sz="1600" b="1" dirty="0" err="1">
                <a:sym typeface="Wingdings" panose="05000000000000000000" pitchFamily="2" charset="2"/>
              </a:rPr>
              <a:t>홀론에</a:t>
            </a:r>
            <a:r>
              <a:rPr lang="ko-KR" altLang="en-US" sz="1600" b="1" dirty="0">
                <a:sym typeface="Wingdings" panose="05000000000000000000" pitchFamily="2" charset="2"/>
              </a:rPr>
              <a:t> 적용하여 재구성에 맞는 환경이 조성되었는지 시간으로 측정</a:t>
            </a:r>
            <a:r>
              <a:rPr lang="en-US" altLang="ko-KR" sz="1600" b="1" dirty="0">
                <a:sym typeface="Wingdings" panose="05000000000000000000" pitchFamily="2" charset="2"/>
              </a:rPr>
              <a:t>(h)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개발 시간 </a:t>
            </a:r>
            <a:r>
              <a:rPr lang="en-US" altLang="ko-KR" sz="1600" b="1" dirty="0"/>
              <a:t>: Stacking </a:t>
            </a:r>
            <a:r>
              <a:rPr lang="ko-KR" altLang="en-US" sz="1600" b="1" dirty="0" err="1"/>
              <a:t>홀론에서</a:t>
            </a:r>
            <a:r>
              <a:rPr lang="ko-KR" altLang="en-US" sz="1600" b="1" dirty="0"/>
              <a:t> 단극에서 양극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또는 그 반대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로 </a:t>
            </a:r>
            <a:r>
              <a:rPr lang="ko-KR" altLang="en-US" sz="1600" b="1" dirty="0" err="1"/>
              <a:t>전환할때</a:t>
            </a:r>
            <a:r>
              <a:rPr lang="ko-KR" altLang="en-US" sz="1600" b="1" dirty="0"/>
              <a:t> 효과적으로 </a:t>
            </a:r>
            <a:endParaRPr lang="en-US" altLang="ko-KR" sz="1600" b="1" dirty="0"/>
          </a:p>
          <a:p>
            <a:pPr lvl="1"/>
            <a:r>
              <a:rPr lang="en-US" altLang="ko-KR" sz="1600" b="1" dirty="0"/>
              <a:t>	            </a:t>
            </a:r>
            <a:r>
              <a:rPr lang="ko-KR" altLang="en-US" sz="1600" b="1" dirty="0"/>
              <a:t>전환하기 위한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코드를 작성하고 개발하는데 걸린 시간으로 측정</a:t>
            </a:r>
            <a:r>
              <a:rPr lang="en-US" altLang="ko-KR" sz="1600" b="1" dirty="0"/>
              <a:t>(h)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코드 복잡성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주문 </a:t>
            </a:r>
            <a:r>
              <a:rPr lang="ko-KR" altLang="en-US" sz="1600" b="1" dirty="0" err="1"/>
              <a:t>홀론과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ETS</a:t>
            </a:r>
            <a:r>
              <a:rPr lang="ko-KR" altLang="en-US" sz="1600" b="1" dirty="0"/>
              <a:t>에 필요한 코드에 대한 복잡성 측정</a:t>
            </a:r>
            <a:r>
              <a:rPr lang="en-US" altLang="ko-KR" sz="1600" b="1" dirty="0"/>
              <a:t>(SLOC)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코드 </a:t>
            </a:r>
            <a:r>
              <a:rPr lang="ko-KR" altLang="en-US" sz="1600" b="1" dirty="0" err="1"/>
              <a:t>확장률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재사용 가능성 </a:t>
            </a:r>
            <a:r>
              <a:rPr lang="en-US" altLang="ko-KR" sz="1600" b="1" dirty="0"/>
              <a:t>: Stacking </a:t>
            </a:r>
            <a:r>
              <a:rPr lang="ko-KR" altLang="en-US" sz="1600" b="1" dirty="0" err="1"/>
              <a:t>홀론에서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단극</a:t>
            </a:r>
            <a:r>
              <a:rPr lang="ko-KR" altLang="en-US" sz="1600" b="1" dirty="0"/>
              <a:t> 주문 코드에서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양극 주문 </a:t>
            </a:r>
            <a:endParaRPr lang="en-US" altLang="ko-KR" sz="1600" b="1" dirty="0"/>
          </a:p>
          <a:p>
            <a:pPr lvl="1"/>
            <a:r>
              <a:rPr lang="en-US" altLang="ko-KR" sz="1600" b="1" dirty="0"/>
              <a:t>			             </a:t>
            </a:r>
            <a:r>
              <a:rPr lang="ko-KR" altLang="en-US" sz="1600" b="1" dirty="0"/>
              <a:t>코드가 얼마나 확장되고 재사용되었는지 측정</a:t>
            </a:r>
            <a:r>
              <a:rPr lang="en-US" altLang="ko-KR" sz="1600" b="1" dirty="0"/>
              <a:t>(SLOC)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컴퓨팅 리소스 요구사항 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생산</a:t>
            </a:r>
            <a:r>
              <a:rPr lang="en-US" altLang="ko-KR" sz="1600" b="1" dirty="0">
                <a:sym typeface="Wingdings" panose="05000000000000000000" pitchFamily="2" charset="2"/>
              </a:rPr>
              <a:t>/</a:t>
            </a:r>
            <a:r>
              <a:rPr lang="ko-KR" altLang="en-US" sz="1600" b="1" dirty="0">
                <a:sym typeface="Wingdings" panose="05000000000000000000" pitchFamily="2" charset="2"/>
              </a:rPr>
              <a:t>주문 </a:t>
            </a:r>
            <a:r>
              <a:rPr lang="ko-KR" altLang="en-US" sz="1600" b="1" dirty="0" err="1">
                <a:sym typeface="Wingdings" panose="05000000000000000000" pitchFamily="2" charset="2"/>
              </a:rPr>
              <a:t>홀론에</a:t>
            </a:r>
            <a:r>
              <a:rPr lang="ko-KR" altLang="en-US" sz="1600" b="1" dirty="0">
                <a:sym typeface="Wingdings" panose="05000000000000000000" pitchFamily="2" charset="2"/>
              </a:rPr>
              <a:t> 사용된 </a:t>
            </a:r>
            <a:r>
              <a:rPr lang="en-US" altLang="ko-KR" sz="1600" b="1" dirty="0">
                <a:sym typeface="Wingdings" panose="05000000000000000000" pitchFamily="2" charset="2"/>
              </a:rPr>
              <a:t>CPU </a:t>
            </a:r>
            <a:r>
              <a:rPr lang="ko-KR" altLang="en-US" sz="1600" b="1" dirty="0">
                <a:sym typeface="Wingdings" panose="05000000000000000000" pitchFamily="2" charset="2"/>
              </a:rPr>
              <a:t>코어</a:t>
            </a:r>
            <a:r>
              <a:rPr lang="en-US" altLang="ko-KR" sz="1600" b="1" dirty="0">
                <a:sym typeface="Wingdings" panose="05000000000000000000" pitchFamily="2" charset="2"/>
              </a:rPr>
              <a:t>/</a:t>
            </a:r>
            <a:r>
              <a:rPr lang="ko-KR" altLang="en-US" sz="1600" b="1" dirty="0">
                <a:sym typeface="Wingdings" panose="05000000000000000000" pitchFamily="2" charset="2"/>
              </a:rPr>
              <a:t>메모리 사용량</a:t>
            </a:r>
            <a:r>
              <a:rPr lang="en-US" altLang="ko-KR" sz="1600" b="1" dirty="0">
                <a:sym typeface="Wingdings" panose="05000000000000000000" pitchFamily="2" charset="2"/>
              </a:rPr>
              <a:t>/CPU </a:t>
            </a:r>
            <a:r>
              <a:rPr lang="ko-KR" altLang="en-US" sz="1600" b="1" dirty="0">
                <a:sym typeface="Wingdings" panose="05000000000000000000" pitchFamily="2" charset="2"/>
              </a:rPr>
              <a:t>시간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b="1" dirty="0">
                <a:sym typeface="Wingdings" panose="05000000000000000000" pitchFamily="2" charset="2"/>
              </a:rPr>
              <a:t>주관적 요소가 적기 때문에 엄청난 가치를 얻을 수 있음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    However, </a:t>
            </a:r>
            <a:r>
              <a:rPr lang="ko-KR" altLang="en-US" sz="1600" b="1" dirty="0">
                <a:sym typeface="Wingdings" panose="05000000000000000000" pitchFamily="2" charset="2"/>
              </a:rPr>
              <a:t>아키텍처</a:t>
            </a:r>
            <a:r>
              <a:rPr lang="en-US" altLang="ko-KR" sz="1600" b="1" dirty="0">
                <a:sym typeface="Wingdings" panose="05000000000000000000" pitchFamily="2" charset="2"/>
              </a:rPr>
              <a:t>/</a:t>
            </a:r>
            <a:r>
              <a:rPr lang="ko-KR" altLang="en-US" sz="1600" b="1" dirty="0">
                <a:sym typeface="Wingdings" panose="05000000000000000000" pitchFamily="2" charset="2"/>
              </a:rPr>
              <a:t>플랫폼의 결과 비교가 있어야만 유의미한 결과를 얻을 수 있음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     </a:t>
            </a:r>
            <a:r>
              <a:rPr lang="ko-KR" altLang="en-US" sz="1600" b="1" dirty="0">
                <a:sym typeface="Wingdings" panose="05000000000000000000" pitchFamily="2" charset="2"/>
              </a:rPr>
              <a:t>미래의 연구에서는 정량적 결과의 기준점을 도출하는 것이 필요할 듯 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EF6678-6714-E404-3C06-8F5DCA17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971156"/>
            <a:ext cx="5433739" cy="251094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4CD634-ADC1-AF0E-81C5-EBDCD2E2FA1C}"/>
              </a:ext>
            </a:extLst>
          </p:cNvPr>
          <p:cNvGrpSpPr/>
          <p:nvPr/>
        </p:nvGrpSpPr>
        <p:grpSpPr>
          <a:xfrm>
            <a:off x="398221" y="4025467"/>
            <a:ext cx="2805627" cy="2555792"/>
            <a:chOff x="398221" y="3996892"/>
            <a:chExt cx="2805627" cy="255579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25F89B4-CB38-D495-A3D4-552C5299A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8" y="3996892"/>
              <a:ext cx="2746650" cy="216964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C8ECE5-9029-5B7A-FA9C-B20C4FCEC47D}"/>
                </a:ext>
              </a:extLst>
            </p:cNvPr>
            <p:cNvSpPr txBox="1"/>
            <p:nvPr/>
          </p:nvSpPr>
          <p:spPr>
            <a:xfrm>
              <a:off x="398221" y="6156550"/>
              <a:ext cx="2805627" cy="39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Figure 9: </a:t>
              </a:r>
              <a:r>
                <a:rPr lang="ko-KR" altLang="en-US" sz="1000" dirty="0" err="1"/>
                <a:t>단극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양극 회로 차단기</a:t>
              </a:r>
              <a:endParaRPr lang="en-US" altLang="ko-KR" sz="1000" dirty="0"/>
            </a:p>
            <a:p>
              <a:pPr>
                <a:lnSpc>
                  <a:spcPct val="125000"/>
                </a:lnSpc>
              </a:pPr>
              <a:r>
                <a:rPr lang="ko-KR" altLang="en-US" sz="200" dirty="0"/>
                <a:t>출처</a:t>
              </a:r>
              <a:r>
                <a:rPr lang="en-US" altLang="ko-KR" sz="200" dirty="0"/>
                <a:t>: https://kr.123rf.com/photo_97639273_%ED%85%8C%EC%9D%B4%EB%B8%94%EC%97%90-3-%EA%B0%9C%EC%9D%98-%EB%AA%A8%EB%93%88-%EC%8B%9D-%EC%A0%84%EA%B8%B0-%ED%9A%8C%EB%A1%9C-%EC%B0%A8%EB%8B%A8%EA%B8%B0-%EC%8A%A4%EC%9C%84%EC%B9%98%EB%8A%94-%EB%8B%A8%EA%B7%B9-%EC%9D%B4%EC%A4%91%EA%B7%B9-%EB%B0%8F-3-%EA%B7%B9%EC%9E%85%EB%8B%88%EB%8B%A4-%EA%B0%80%EC%A0%95%EC%9A%A9-%EB%98%90%EB%8A%94-%EA%B0%80%EC%A0%95%EC%9A%A9-%EC%A0%84%EA%B8%B0-%EB%B0%B0%EC%84%A0-%EB%B3%B4%ED%98%B8-%EC%A0%84%EA%B8%B0-%EB%B6%84%EB%B0%B0-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4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19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Implementation Case Study Results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21918-F672-257E-0308-3212365AF0A4}"/>
              </a:ext>
            </a:extLst>
          </p:cNvPr>
          <p:cNvSpPr txBox="1"/>
          <p:nvPr/>
        </p:nvSpPr>
        <p:spPr>
          <a:xfrm>
            <a:off x="336796" y="721063"/>
            <a:ext cx="891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b="1" spc="-50" dirty="0"/>
              <a:t>Qualitative </a:t>
            </a:r>
            <a:r>
              <a:rPr lang="en-US" altLang="ko-KR" b="1" dirty="0"/>
              <a:t>measures</a:t>
            </a:r>
            <a:endParaRPr lang="en-US" altLang="ko-KR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9EF352-1424-3145-7ACE-B1E260A02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6" y="1018481"/>
            <a:ext cx="8556106" cy="548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4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Introduction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8733928" cy="318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현대 제조업은 리드 타임</a:t>
            </a:r>
            <a:r>
              <a:rPr lang="en-US" altLang="ko-KR" b="1" dirty="0"/>
              <a:t>(Lead Time)</a:t>
            </a:r>
            <a:r>
              <a:rPr lang="ko-KR" altLang="en-US" b="1" dirty="0"/>
              <a:t> 단축이 </a:t>
            </a:r>
            <a:r>
              <a:rPr lang="en-US" altLang="ko-KR" b="1" dirty="0"/>
              <a:t>KEY POINT!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적은 리드 타임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제품 변형을 통해 다품종 대량생산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ym typeface="Wingdings" panose="05000000000000000000" pitchFamily="2" charset="2"/>
              </a:rPr>
              <a:t>RMS(Reconfigurable Manufacturing systems), CPPS(Cyber-Physical Production Systems)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RMS: </a:t>
            </a:r>
            <a:r>
              <a:rPr lang="ko-KR" altLang="en-US" sz="1600" b="1" dirty="0"/>
              <a:t>특정 제품 군 내에서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하드웨어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소프트웨어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기능 요소를 추가하거나 제거하여 생산을 빠르게 하는 시스템</a:t>
            </a:r>
            <a:endParaRPr lang="en-US" altLang="ko-KR" sz="1600" b="1" dirty="0"/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CPPS:  </a:t>
            </a:r>
            <a:r>
              <a:rPr lang="ko-KR" altLang="en-US" sz="1600" b="1" dirty="0"/>
              <a:t>주변환경으로 부터 정보를 습득하고 자율적으로 행동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제조 자율화</a:t>
            </a:r>
            <a:r>
              <a:rPr lang="en-US" altLang="ko-KR" sz="1600" b="1" dirty="0"/>
              <a:t>)</a:t>
            </a:r>
          </a:p>
          <a:p>
            <a:pPr lvl="2">
              <a:lnSpc>
                <a:spcPct val="125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ym typeface="Wingdings" panose="05000000000000000000" pitchFamily="2" charset="2"/>
              </a:rPr>
              <a:t>시스템의 다른 요소와 인터넷에서 사용할 수 있는 지식과 서비스에 접근 가능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2">
              <a:lnSpc>
                <a:spcPct val="125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</a:t>
            </a:r>
            <a:r>
              <a:rPr lang="ko-KR" altLang="en-US" sz="1400" b="1" dirty="0">
                <a:sym typeface="Wingdings" panose="05000000000000000000" pitchFamily="2" charset="2"/>
              </a:rPr>
              <a:t>내부 및 외부 변화에 대한 대응력 갖춤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2">
              <a:lnSpc>
                <a:spcPct val="125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    HMS</a:t>
            </a:r>
            <a:r>
              <a:rPr lang="ko-KR" altLang="en-US" sz="1400" b="1" dirty="0">
                <a:sym typeface="Wingdings" panose="05000000000000000000" pitchFamily="2" charset="2"/>
              </a:rPr>
              <a:t>가 </a:t>
            </a:r>
            <a:r>
              <a:rPr lang="en-US" altLang="ko-KR" sz="1400" b="1" dirty="0">
                <a:sym typeface="Wingdings" panose="05000000000000000000" pitchFamily="2" charset="2"/>
              </a:rPr>
              <a:t>CPPS</a:t>
            </a:r>
            <a:r>
              <a:rPr lang="ko-KR" altLang="en-US" sz="1400" b="1" dirty="0">
                <a:sym typeface="Wingdings" panose="05000000000000000000" pitchFamily="2" charset="2"/>
              </a:rPr>
              <a:t>와 가장 부합</a:t>
            </a:r>
            <a:endParaRPr lang="ko-KR" altLang="en-US" sz="14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A9904E-1D8D-0A49-55AE-3BA933CDC533}"/>
              </a:ext>
            </a:extLst>
          </p:cNvPr>
          <p:cNvGrpSpPr/>
          <p:nvPr/>
        </p:nvGrpSpPr>
        <p:grpSpPr>
          <a:xfrm>
            <a:off x="196367" y="4293096"/>
            <a:ext cx="3426710" cy="2141648"/>
            <a:chOff x="77831" y="4293096"/>
            <a:chExt cx="3426710" cy="214164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B8C4A12-92B8-B39C-CCEA-804713818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165" y="4293096"/>
              <a:ext cx="3384376" cy="175036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D61400-45FC-2BC7-D893-A6C83D2BD937}"/>
                </a:ext>
              </a:extLst>
            </p:cNvPr>
            <p:cNvSpPr txBox="1"/>
            <p:nvPr/>
          </p:nvSpPr>
          <p:spPr>
            <a:xfrm>
              <a:off x="77831" y="6046689"/>
              <a:ext cx="2416066" cy="38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000" dirty="0"/>
                <a:t>Figure 1: Lead Time</a:t>
              </a:r>
            </a:p>
            <a:p>
              <a:pPr>
                <a:lnSpc>
                  <a:spcPct val="125000"/>
                </a:lnSpc>
              </a:pPr>
              <a:r>
                <a:rPr lang="ko-KR" altLang="en-US" sz="600" dirty="0"/>
                <a:t>출처</a:t>
              </a:r>
              <a:r>
                <a:rPr lang="en-US" altLang="ko-KR" sz="600" dirty="0"/>
                <a:t>:https://www.creativesafetysupply.com/glossary/lead-time/</a:t>
              </a:r>
              <a:endParaRPr lang="ko-KR" altLang="en-US" sz="6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30B92A-5DCC-7E21-8FCF-7E34B90CA5E3}"/>
              </a:ext>
            </a:extLst>
          </p:cNvPr>
          <p:cNvGrpSpPr/>
          <p:nvPr/>
        </p:nvGrpSpPr>
        <p:grpSpPr>
          <a:xfrm>
            <a:off x="4139952" y="4053639"/>
            <a:ext cx="4748789" cy="2440451"/>
            <a:chOff x="3809506" y="4053639"/>
            <a:chExt cx="4748789" cy="244045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3D01DFC-5068-5C72-9469-7C86785C8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9506" y="4053639"/>
              <a:ext cx="4748789" cy="223531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A704CF-E4C8-72B5-05FB-023385A89C16}"/>
                </a:ext>
              </a:extLst>
            </p:cNvPr>
            <p:cNvSpPr txBox="1"/>
            <p:nvPr/>
          </p:nvSpPr>
          <p:spPr>
            <a:xfrm>
              <a:off x="3885203" y="6106035"/>
              <a:ext cx="2416066" cy="38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000" dirty="0"/>
                <a:t>Figure 2: </a:t>
              </a:r>
              <a:r>
                <a:rPr lang="en-US" altLang="ko-KR" sz="1000" dirty="0" err="1"/>
                <a:t>Koren’s</a:t>
              </a:r>
              <a:r>
                <a:rPr lang="en-US" altLang="ko-KR" sz="1000" dirty="0"/>
                <a:t> RMS</a:t>
              </a:r>
            </a:p>
            <a:p>
              <a:pPr>
                <a:lnSpc>
                  <a:spcPct val="125000"/>
                </a:lnSpc>
              </a:pPr>
              <a:r>
                <a:rPr lang="ko-KR" altLang="en-US" sz="600" dirty="0"/>
                <a:t>출처</a:t>
              </a:r>
              <a:r>
                <a:rPr lang="en-US" altLang="ko-KR" sz="600" dirty="0"/>
                <a:t>:https://www.creativesafetysupply.com/glossary/lead-time/</a:t>
              </a:r>
              <a:endParaRPr lang="ko-KR" alt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4303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20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Implementation Case Study Results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21918-F672-257E-0308-3212365AF0A4}"/>
              </a:ext>
            </a:extLst>
          </p:cNvPr>
          <p:cNvSpPr txBox="1"/>
          <p:nvPr/>
        </p:nvSpPr>
        <p:spPr>
          <a:xfrm>
            <a:off x="336796" y="721063"/>
            <a:ext cx="8915723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 spc="-50" dirty="0"/>
              <a:t>Qualitative </a:t>
            </a:r>
            <a:r>
              <a:rPr lang="en-US" altLang="ko-KR" sz="1600" b="1" dirty="0"/>
              <a:t>measures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b="1" dirty="0" err="1">
                <a:sym typeface="Wingdings" panose="05000000000000000000" pitchFamily="2" charset="2"/>
              </a:rPr>
              <a:t>모듈성</a:t>
            </a:r>
            <a:r>
              <a:rPr lang="ko-KR" altLang="en-US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ym typeface="Wingdings" panose="05000000000000000000" pitchFamily="2" charset="2"/>
              </a:rPr>
              <a:t>- </a:t>
            </a:r>
            <a:r>
              <a:rPr lang="ko-KR" altLang="en-US" sz="1400" b="1" dirty="0">
                <a:sym typeface="Wingdings" panose="05000000000000000000" pitchFamily="2" charset="2"/>
              </a:rPr>
              <a:t>구조 </a:t>
            </a:r>
            <a:r>
              <a:rPr lang="en-US" altLang="ko-KR" sz="1400" b="1" dirty="0">
                <a:sym typeface="Wingdings" panose="05000000000000000000" pitchFamily="2" charset="2"/>
              </a:rPr>
              <a:t>– </a:t>
            </a:r>
            <a:r>
              <a:rPr lang="ko-KR" altLang="en-US" sz="1400" b="1" dirty="0">
                <a:sym typeface="Wingdings" panose="05000000000000000000" pitchFamily="2" charset="2"/>
              </a:rPr>
              <a:t>모듈을 함수로 짜여진 코드로 구성할 수 있느냐 없느냐</a:t>
            </a:r>
            <a:r>
              <a:rPr lang="en-US" altLang="ko-KR" sz="1400" b="1" dirty="0">
                <a:sym typeface="Wingdings" panose="05000000000000000000" pitchFamily="2" charset="2"/>
              </a:rPr>
              <a:t>(o/x)</a:t>
            </a:r>
          </a:p>
          <a:p>
            <a:pPr lvl="2"/>
            <a:r>
              <a:rPr lang="en-US" altLang="ko-KR" sz="1400" b="1" dirty="0">
                <a:sym typeface="Wingdings" panose="05000000000000000000" pitchFamily="2" charset="2"/>
              </a:rPr>
              <a:t>       - </a:t>
            </a:r>
            <a:r>
              <a:rPr lang="ko-KR" altLang="en-US" sz="1400" b="1" dirty="0">
                <a:sym typeface="Wingdings" panose="05000000000000000000" pitchFamily="2" charset="2"/>
              </a:rPr>
              <a:t>모듈과의 상호작용</a:t>
            </a:r>
            <a:r>
              <a:rPr lang="en-US" altLang="ko-KR" sz="1400" b="1" dirty="0">
                <a:sym typeface="Wingdings" panose="05000000000000000000" pitchFamily="2" charset="2"/>
              </a:rPr>
              <a:t> – </a:t>
            </a:r>
            <a:r>
              <a:rPr lang="ko-KR" altLang="en-US" sz="1400" b="1" dirty="0">
                <a:sym typeface="Wingdings" panose="05000000000000000000" pitchFamily="2" charset="2"/>
              </a:rPr>
              <a:t>모듈과 모듈 사이에 상호교환이 되느냐</a:t>
            </a:r>
            <a:r>
              <a:rPr lang="en-US" altLang="ko-KR" sz="1400" b="1" dirty="0">
                <a:sym typeface="Wingdings" panose="05000000000000000000" pitchFamily="2" charset="2"/>
              </a:rPr>
              <a:t>(o/x) </a:t>
            </a:r>
          </a:p>
          <a:p>
            <a:pPr lvl="2"/>
            <a:r>
              <a:rPr lang="en-US" altLang="ko-KR" sz="1400" b="1" dirty="0">
                <a:sym typeface="Wingdings" panose="05000000000000000000" pitchFamily="2" charset="2"/>
              </a:rPr>
              <a:t>       - </a:t>
            </a:r>
            <a:r>
              <a:rPr lang="ko-KR" altLang="en-US" sz="1400" b="1" dirty="0">
                <a:sym typeface="Wingdings" panose="05000000000000000000" pitchFamily="2" charset="2"/>
              </a:rPr>
              <a:t>테스트</a:t>
            </a:r>
            <a:r>
              <a:rPr lang="en-US" altLang="ko-KR" sz="1400" b="1" dirty="0">
                <a:sym typeface="Wingdings" panose="05000000000000000000" pitchFamily="2" charset="2"/>
              </a:rPr>
              <a:t> – </a:t>
            </a:r>
            <a:r>
              <a:rPr lang="ko-KR" altLang="en-US" sz="1400" b="1" dirty="0">
                <a:sym typeface="Wingdings" panose="05000000000000000000" pitchFamily="2" charset="2"/>
              </a:rPr>
              <a:t>모듈마다 구성되어 있는 코드이 실행가능 하고 다른 모듈들과 정상적으로 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2">
              <a:lnSpc>
                <a:spcPct val="12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	      </a:t>
            </a:r>
            <a:r>
              <a:rPr lang="ko-KR" altLang="en-US" sz="1400" b="1" dirty="0">
                <a:sym typeface="Wingdings" panose="05000000000000000000" pitchFamily="2" charset="2"/>
              </a:rPr>
              <a:t>상호작용이 되는가</a:t>
            </a:r>
            <a:r>
              <a:rPr lang="en-US" altLang="ko-KR" sz="1400" b="1" dirty="0">
                <a:sym typeface="Wingdings" panose="05000000000000000000" pitchFamily="2" charset="2"/>
              </a:rPr>
              <a:t>(o/x)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ym typeface="Wingdings" panose="05000000000000000000" pitchFamily="2" charset="2"/>
              </a:rPr>
              <a:t>통합성 </a:t>
            </a:r>
            <a:r>
              <a:rPr lang="en-US" altLang="ko-KR" sz="1400" b="1" dirty="0">
                <a:sym typeface="Wingdings" panose="05000000000000000000" pitchFamily="2" charset="2"/>
              </a:rPr>
              <a:t>- </a:t>
            </a:r>
            <a:r>
              <a:rPr lang="ko-KR" altLang="en-US" sz="1400" b="1" dirty="0">
                <a:sym typeface="Wingdings" panose="05000000000000000000" pitchFamily="2" charset="2"/>
              </a:rPr>
              <a:t>다른 코드와의 결합여부</a:t>
            </a:r>
            <a:r>
              <a:rPr lang="en-US" altLang="ko-KR" sz="1400" b="1" dirty="0">
                <a:sym typeface="Wingdings" panose="05000000000000000000" pitchFamily="2" charset="2"/>
              </a:rPr>
              <a:t>-</a:t>
            </a:r>
            <a:r>
              <a:rPr lang="ko-KR" altLang="en-US" sz="1400" b="1" dirty="0">
                <a:sym typeface="Wingdings" panose="05000000000000000000" pitchFamily="2" charset="2"/>
              </a:rPr>
              <a:t>외부코드를 소프트웨어에 통합시켜 </a:t>
            </a:r>
            <a:r>
              <a:rPr lang="en-US" altLang="ko-KR" sz="1400" b="1" dirty="0">
                <a:sym typeface="Wingdings" panose="05000000000000000000" pitchFamily="2" charset="2"/>
              </a:rPr>
              <a:t>HMS</a:t>
            </a:r>
            <a:r>
              <a:rPr lang="ko-KR" altLang="en-US" sz="1400" b="1" dirty="0">
                <a:sym typeface="Wingdings" panose="05000000000000000000" pitchFamily="2" charset="2"/>
              </a:rPr>
              <a:t>을 실행시킬 수 있는가</a:t>
            </a:r>
            <a:r>
              <a:rPr lang="en-US" altLang="ko-KR" sz="1400" b="1" dirty="0">
                <a:sym typeface="Wingdings" panose="05000000000000000000" pitchFamily="2" charset="2"/>
              </a:rPr>
              <a:t>	         (o/x)</a:t>
            </a:r>
          </a:p>
          <a:p>
            <a:pPr lvl="2">
              <a:lnSpc>
                <a:spcPct val="12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       - </a:t>
            </a:r>
            <a:r>
              <a:rPr lang="ko-KR" altLang="en-US" sz="1400" b="1" dirty="0">
                <a:sym typeface="Wingdings" panose="05000000000000000000" pitchFamily="2" charset="2"/>
              </a:rPr>
              <a:t>통신 프로토콜 지원여부</a:t>
            </a:r>
            <a:r>
              <a:rPr lang="en-US" altLang="ko-KR" sz="1400" b="1" dirty="0">
                <a:sym typeface="Wingdings" panose="05000000000000000000" pitchFamily="2" charset="2"/>
              </a:rPr>
              <a:t>-TCP, UDP</a:t>
            </a:r>
            <a:r>
              <a:rPr lang="ko-KR" altLang="en-US" sz="1400" b="1" dirty="0">
                <a:sym typeface="Wingdings" panose="05000000000000000000" pitchFamily="2" charset="2"/>
              </a:rPr>
              <a:t>와 같은 프로토콜을 지원할 수 있는가</a:t>
            </a:r>
            <a:r>
              <a:rPr lang="en-US" altLang="ko-KR" sz="1400" b="1" dirty="0">
                <a:sym typeface="Wingdings" panose="05000000000000000000" pitchFamily="2" charset="2"/>
              </a:rPr>
              <a:t>(o/x)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ym typeface="Wingdings" panose="05000000000000000000" pitchFamily="2" charset="2"/>
              </a:rPr>
              <a:t>진단가능성 </a:t>
            </a:r>
            <a:r>
              <a:rPr lang="en-US" altLang="ko-KR" sz="1400" b="1" dirty="0">
                <a:sym typeface="Wingdings" panose="05000000000000000000" pitchFamily="2" charset="2"/>
              </a:rPr>
              <a:t>- assurance cell</a:t>
            </a:r>
            <a:r>
              <a:rPr lang="ko-KR" altLang="en-US" sz="1400" b="1" dirty="0">
                <a:sym typeface="Wingdings" panose="05000000000000000000" pitchFamily="2" charset="2"/>
              </a:rPr>
              <a:t>을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통해 정보를 수집하여 오류가 발생할 가능성을 진단 할 수 있는가</a:t>
            </a:r>
            <a:r>
              <a:rPr lang="en-US" altLang="ko-KR" sz="1400" b="1" dirty="0">
                <a:sym typeface="Wingdings" panose="05000000000000000000" pitchFamily="2" charset="2"/>
              </a:rPr>
              <a:t>		(o/x)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b="1" i="0" u="none" strike="noStrike" baseline="0" dirty="0">
                <a:latin typeface="AdvOT5fcf1b24"/>
              </a:rPr>
              <a:t>전환가능성 </a:t>
            </a:r>
            <a:r>
              <a:rPr lang="en-US" altLang="ko-KR" sz="1400" b="1" i="0" u="none" strike="noStrike" baseline="0" dirty="0">
                <a:latin typeface="AdvOT5fcf1b24"/>
              </a:rPr>
              <a:t>- </a:t>
            </a:r>
            <a:r>
              <a:rPr lang="ko-KR" altLang="en-US" sz="1400" b="1" i="0" u="none" strike="noStrike" baseline="0" dirty="0">
                <a:latin typeface="AdvOT5fcf1b24"/>
              </a:rPr>
              <a:t>예기치 못한 변수</a:t>
            </a:r>
            <a:r>
              <a:rPr lang="en-US" altLang="ko-KR" sz="1400" b="1" i="0" u="none" strike="noStrike" baseline="0" dirty="0">
                <a:latin typeface="AdvOT5fcf1b24"/>
              </a:rPr>
              <a:t>, </a:t>
            </a:r>
            <a:r>
              <a:rPr lang="ko-KR" altLang="en-US" sz="1400" b="1" i="0" u="none" strike="noStrike" baseline="0" dirty="0">
                <a:latin typeface="AdvOT5fcf1b24"/>
              </a:rPr>
              <a:t>상황에 시스템이 잘 작동하는지 </a:t>
            </a:r>
            <a:r>
              <a:rPr lang="en-US" altLang="ko-KR" sz="1400" b="1" i="0" u="none" strike="noStrike" baseline="0" dirty="0">
                <a:latin typeface="AdvOT5fcf1b24"/>
              </a:rPr>
              <a:t>(o/x)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AdvOT5fcf1b24"/>
              </a:rPr>
              <a:t>내결함성 </a:t>
            </a:r>
            <a:r>
              <a:rPr lang="en-US" altLang="ko-KR" sz="1400" b="1" dirty="0">
                <a:latin typeface="AdvOT5fcf1b24"/>
              </a:rPr>
              <a:t>– </a:t>
            </a:r>
            <a:r>
              <a:rPr lang="ko-KR" altLang="en-US" sz="1400" b="1" dirty="0">
                <a:latin typeface="AdvOT5fcf1b24"/>
              </a:rPr>
              <a:t>특정 플랫폼</a:t>
            </a:r>
            <a:r>
              <a:rPr lang="en-US" altLang="ko-KR" sz="1400" b="1" dirty="0">
                <a:latin typeface="AdvOT5fcf1b24"/>
              </a:rPr>
              <a:t>/</a:t>
            </a:r>
            <a:r>
              <a:rPr lang="ko-KR" altLang="en-US" sz="1400" b="1" dirty="0">
                <a:latin typeface="AdvOT5fcf1b24"/>
              </a:rPr>
              <a:t>언어를 사용했을 때</a:t>
            </a:r>
            <a:r>
              <a:rPr lang="en-US" altLang="ko-KR" sz="1400" b="1" dirty="0">
                <a:latin typeface="AdvOT5fcf1b24"/>
              </a:rPr>
              <a:t>, </a:t>
            </a:r>
            <a:r>
              <a:rPr lang="ko-KR" altLang="en-US" sz="1400" b="1" dirty="0">
                <a:latin typeface="AdvOT5fcf1b24"/>
              </a:rPr>
              <a:t>오류 발생 </a:t>
            </a:r>
            <a:r>
              <a:rPr lang="ko-KR" altLang="en-US" sz="1400" b="1" dirty="0" err="1">
                <a:latin typeface="AdvOT5fcf1b24"/>
              </a:rPr>
              <a:t>홀론의</a:t>
            </a:r>
            <a:r>
              <a:rPr lang="ko-KR" altLang="en-US" sz="1400" b="1" dirty="0">
                <a:latin typeface="AdvOT5fcf1b24"/>
              </a:rPr>
              <a:t> 오류를 차단하여 주변 </a:t>
            </a:r>
            <a:endParaRPr lang="en-US" altLang="ko-KR" sz="1400" b="1" dirty="0">
              <a:latin typeface="AdvOT5fcf1b24"/>
            </a:endParaRPr>
          </a:p>
          <a:p>
            <a:pPr lvl="1">
              <a:lnSpc>
                <a:spcPct val="120000"/>
              </a:lnSpc>
            </a:pPr>
            <a:r>
              <a:rPr lang="en-US" altLang="ko-KR" sz="1400" b="1" dirty="0">
                <a:latin typeface="AdvOT5fcf1b24"/>
              </a:rPr>
              <a:t>	                  </a:t>
            </a:r>
            <a:r>
              <a:rPr lang="ko-KR" altLang="en-US" sz="1400" b="1" dirty="0">
                <a:latin typeface="AdvOT5fcf1b24"/>
              </a:rPr>
              <a:t>시스템에 오류 발생에 영향을 미치지 않는지 여부</a:t>
            </a:r>
            <a:r>
              <a:rPr lang="en-US" altLang="ko-KR" sz="1400" b="1" dirty="0">
                <a:latin typeface="AdvOT5fcf1b24"/>
              </a:rPr>
              <a:t>(o/x)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err="1">
                <a:latin typeface="AdvOT5fcf1b24"/>
              </a:rPr>
              <a:t>분산성</a:t>
            </a:r>
            <a:r>
              <a:rPr lang="ko-KR" altLang="en-US" sz="1400" b="1" dirty="0">
                <a:latin typeface="AdvOT5fcf1b24"/>
              </a:rPr>
              <a:t> </a:t>
            </a:r>
            <a:r>
              <a:rPr lang="en-US" altLang="ko-KR" sz="1400" b="1" dirty="0">
                <a:latin typeface="AdvOT5fcf1b24"/>
              </a:rPr>
              <a:t>- </a:t>
            </a:r>
            <a:r>
              <a:rPr lang="ko-KR" altLang="en-US" sz="1400" b="1" dirty="0">
                <a:latin typeface="AdvOT5fcf1b24"/>
              </a:rPr>
              <a:t>분산 구조 지원가능성</a:t>
            </a:r>
            <a:r>
              <a:rPr lang="en-US" altLang="ko-KR" sz="1400" b="1" dirty="0">
                <a:latin typeface="AdvOT5fcf1b24"/>
              </a:rPr>
              <a:t>-</a:t>
            </a:r>
            <a:r>
              <a:rPr lang="ko-KR" altLang="en-US" sz="1400" b="1" dirty="0">
                <a:latin typeface="AdvOT5fcf1b24"/>
              </a:rPr>
              <a:t>특정 플랫폼</a:t>
            </a:r>
            <a:r>
              <a:rPr lang="en-US" altLang="ko-KR" sz="1400" b="1" dirty="0">
                <a:latin typeface="AdvOT5fcf1b24"/>
              </a:rPr>
              <a:t>/</a:t>
            </a:r>
            <a:r>
              <a:rPr lang="ko-KR" altLang="en-US" sz="1400" b="1" dirty="0">
                <a:latin typeface="AdvOT5fcf1b24"/>
              </a:rPr>
              <a:t>언어가 분산된 </a:t>
            </a:r>
            <a:r>
              <a:rPr lang="ko-KR" altLang="en-US" sz="1400" b="1" dirty="0" err="1">
                <a:latin typeface="AdvOT5fcf1b24"/>
              </a:rPr>
              <a:t>홀론들을</a:t>
            </a:r>
            <a:r>
              <a:rPr lang="ko-KR" altLang="en-US" sz="1400" b="1" dirty="0">
                <a:latin typeface="AdvOT5fcf1b24"/>
              </a:rPr>
              <a:t> 실행시킬 수 있는가</a:t>
            </a:r>
            <a:r>
              <a:rPr lang="en-US" altLang="ko-KR" sz="1400" b="1" dirty="0">
                <a:latin typeface="AdvOT5fcf1b24"/>
              </a:rPr>
              <a:t>(o/x)</a:t>
            </a:r>
          </a:p>
          <a:p>
            <a:pPr lvl="2"/>
            <a:r>
              <a:rPr lang="en-US" altLang="ko-KR" sz="1400" b="1" dirty="0">
                <a:latin typeface="AdvOT5fcf1b24"/>
              </a:rPr>
              <a:t>          - </a:t>
            </a:r>
            <a:r>
              <a:rPr lang="ko-KR" altLang="en-US" sz="1400" b="1" dirty="0">
                <a:latin typeface="AdvOT5fcf1b24"/>
              </a:rPr>
              <a:t>분산의 상호작용 </a:t>
            </a:r>
            <a:r>
              <a:rPr lang="en-US" altLang="ko-KR" sz="1400" b="1" dirty="0">
                <a:latin typeface="AdvOT5fcf1b24"/>
              </a:rPr>
              <a:t>– </a:t>
            </a:r>
            <a:r>
              <a:rPr lang="ko-KR" altLang="en-US" sz="1400" b="1" dirty="0">
                <a:latin typeface="AdvOT5fcf1b24"/>
              </a:rPr>
              <a:t>특정 플랫폼</a:t>
            </a:r>
            <a:r>
              <a:rPr lang="en-US" altLang="ko-KR" sz="1400" b="1" dirty="0">
                <a:latin typeface="AdvOT5fcf1b24"/>
              </a:rPr>
              <a:t>/</a:t>
            </a:r>
            <a:r>
              <a:rPr lang="ko-KR" altLang="en-US" sz="1400" b="1" dirty="0">
                <a:latin typeface="AdvOT5fcf1b24"/>
              </a:rPr>
              <a:t>언어가 분산된 </a:t>
            </a:r>
            <a:r>
              <a:rPr lang="ko-KR" altLang="en-US" sz="1400" b="1" dirty="0" err="1">
                <a:latin typeface="AdvOT5fcf1b24"/>
              </a:rPr>
              <a:t>홀론들을</a:t>
            </a:r>
            <a:r>
              <a:rPr lang="ko-KR" altLang="en-US" sz="1400" b="1" dirty="0">
                <a:latin typeface="AdvOT5fcf1b24"/>
              </a:rPr>
              <a:t> 연결시켜줄 수 있는가</a:t>
            </a:r>
            <a:r>
              <a:rPr lang="en-US" altLang="ko-KR" sz="1400" b="1" dirty="0">
                <a:latin typeface="AdvOT5fcf1b24"/>
              </a:rPr>
              <a:t>(o/x)</a:t>
            </a:r>
          </a:p>
          <a:p>
            <a:pPr lvl="2"/>
            <a:r>
              <a:rPr lang="en-US" altLang="ko-KR" sz="1400" b="1" dirty="0">
                <a:latin typeface="AdvOT5fcf1b24"/>
              </a:rPr>
              <a:t>          - </a:t>
            </a:r>
            <a:r>
              <a:rPr lang="ko-KR" altLang="en-US" sz="1400" b="1" dirty="0">
                <a:latin typeface="AdvOT5fcf1b24"/>
              </a:rPr>
              <a:t>분산을 위한 도구 </a:t>
            </a:r>
            <a:r>
              <a:rPr lang="en-US" altLang="ko-KR" sz="1400" b="1" dirty="0">
                <a:latin typeface="AdvOT5fcf1b24"/>
              </a:rPr>
              <a:t>– </a:t>
            </a:r>
            <a:r>
              <a:rPr lang="ko-KR" altLang="en-US" sz="1400" b="1" dirty="0">
                <a:latin typeface="AdvOT5fcf1b24"/>
              </a:rPr>
              <a:t>특정 플랫폼</a:t>
            </a:r>
            <a:r>
              <a:rPr lang="en-US" altLang="ko-KR" sz="1400" b="1" dirty="0">
                <a:latin typeface="AdvOT5fcf1b24"/>
              </a:rPr>
              <a:t>/</a:t>
            </a:r>
            <a:r>
              <a:rPr lang="ko-KR" altLang="en-US" sz="1400" b="1" dirty="0">
                <a:latin typeface="AdvOT5fcf1b24"/>
              </a:rPr>
              <a:t>언어가 분산구조에서 디버깅 및 모니터링이 되는가</a:t>
            </a:r>
            <a:r>
              <a:rPr lang="en-US" altLang="ko-KR" sz="1400" b="1" dirty="0">
                <a:latin typeface="AdvOT5fcf1b24"/>
              </a:rPr>
              <a:t>(o/x)</a:t>
            </a:r>
          </a:p>
          <a:p>
            <a:pPr lvl="2"/>
            <a:r>
              <a:rPr lang="en-US" altLang="ko-KR" sz="1400" b="1" dirty="0">
                <a:latin typeface="AdvOT5fcf1b24"/>
              </a:rPr>
              <a:t>          - </a:t>
            </a:r>
            <a:r>
              <a:rPr lang="ko-KR" altLang="en-US" sz="1400" b="1" dirty="0" err="1">
                <a:latin typeface="AdvOT5fcf1b24"/>
              </a:rPr>
              <a:t>휴대성</a:t>
            </a:r>
            <a:r>
              <a:rPr lang="ko-KR" altLang="en-US" sz="1400" b="1" dirty="0">
                <a:latin typeface="AdvOT5fcf1b24"/>
              </a:rPr>
              <a:t> </a:t>
            </a:r>
            <a:r>
              <a:rPr lang="en-US" altLang="ko-KR" sz="1400" b="1" dirty="0">
                <a:latin typeface="AdvOT5fcf1b24"/>
              </a:rPr>
              <a:t>– </a:t>
            </a:r>
            <a:r>
              <a:rPr lang="ko-KR" altLang="en-US" sz="1400" b="1" dirty="0">
                <a:latin typeface="AdvOT5fcf1b24"/>
              </a:rPr>
              <a:t>특정 플랫폼이 분산된 구조를 지원함을 통해 독립적인 운영시스템을 구축 할 수 </a:t>
            </a:r>
            <a:endParaRPr lang="en-US" altLang="ko-KR" sz="1400" b="1" dirty="0">
              <a:latin typeface="AdvOT5fcf1b24"/>
            </a:endParaRPr>
          </a:p>
          <a:p>
            <a:pPr lvl="2"/>
            <a:r>
              <a:rPr lang="en-US" altLang="ko-KR" sz="1400" b="1" dirty="0">
                <a:latin typeface="AdvOT5fcf1b24"/>
              </a:rPr>
              <a:t>                              </a:t>
            </a:r>
            <a:r>
              <a:rPr lang="ko-KR" altLang="en-US" sz="1400" b="1" dirty="0">
                <a:latin typeface="AdvOT5fcf1b24"/>
              </a:rPr>
              <a:t>있는가</a:t>
            </a:r>
            <a:r>
              <a:rPr lang="en-US" altLang="ko-KR" sz="1400" b="1" dirty="0">
                <a:latin typeface="AdvOT5fcf1b24"/>
              </a:rPr>
              <a:t>(o/x)</a:t>
            </a:r>
          </a:p>
          <a:p>
            <a:pPr lvl="2">
              <a:lnSpc>
                <a:spcPct val="120000"/>
              </a:lnSpc>
            </a:pPr>
            <a:r>
              <a:rPr lang="en-US" altLang="ko-KR" sz="1400" b="1" dirty="0">
                <a:latin typeface="AdvOT5fcf1b24"/>
              </a:rPr>
              <a:t>          -</a:t>
            </a:r>
            <a:r>
              <a:rPr lang="ko-KR" altLang="en-US" sz="1400" b="1" dirty="0">
                <a:latin typeface="AdvOT5fcf1b24"/>
              </a:rPr>
              <a:t>표준화 및 가이드라인</a:t>
            </a:r>
            <a:r>
              <a:rPr lang="en-US" altLang="ko-KR" sz="1400" b="1" dirty="0">
                <a:latin typeface="AdvOT5fcf1b24"/>
              </a:rPr>
              <a:t>-</a:t>
            </a:r>
            <a:r>
              <a:rPr lang="ko-KR" altLang="en-US" sz="1400" b="1" dirty="0">
                <a:latin typeface="AdvOT5fcf1b24"/>
              </a:rPr>
              <a:t>특정 플랫폼이 표준화된 코드 구조를 제공할 수 있는가</a:t>
            </a:r>
            <a:r>
              <a:rPr lang="en-US" altLang="ko-KR" sz="1400" b="1" dirty="0">
                <a:latin typeface="AdvOT5fcf1b24"/>
              </a:rPr>
              <a:t>(o/x)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ym typeface="Wingdings" panose="05000000000000000000" pitchFamily="2" charset="2"/>
              </a:rPr>
              <a:t>개발자 교육 요구 사항 </a:t>
            </a:r>
            <a:r>
              <a:rPr lang="en-US" altLang="ko-KR" sz="1400" b="1" dirty="0">
                <a:sym typeface="Wingdings" panose="05000000000000000000" pitchFamily="2" charset="2"/>
              </a:rPr>
              <a:t>- </a:t>
            </a:r>
            <a:r>
              <a:rPr lang="ko-KR" altLang="en-US" sz="1400" b="1" dirty="0" err="1">
                <a:sym typeface="Wingdings" panose="05000000000000000000" pitchFamily="2" charset="2"/>
              </a:rPr>
              <a:t>홀론을</a:t>
            </a:r>
            <a:r>
              <a:rPr lang="ko-KR" altLang="en-US" sz="1400" b="1" dirty="0">
                <a:sym typeface="Wingdings" panose="05000000000000000000" pitchFamily="2" charset="2"/>
              </a:rPr>
              <a:t> 이해하고 특정 플랫폼</a:t>
            </a:r>
            <a:r>
              <a:rPr lang="en-US" altLang="ko-KR" sz="1400" b="1" dirty="0"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sym typeface="Wingdings" panose="05000000000000000000" pitchFamily="2" charset="2"/>
              </a:rPr>
              <a:t>언어를 사용하여 구현 할 수 있는가</a:t>
            </a:r>
            <a:r>
              <a:rPr lang="en-US" altLang="ko-KR" sz="1400" b="1" dirty="0">
                <a:sym typeface="Wingdings" panose="05000000000000000000" pitchFamily="2" charset="2"/>
              </a:rPr>
              <a:t>(o/x)</a:t>
            </a:r>
            <a:endParaRPr lang="en-US" altLang="ko-KR" sz="1400" b="1" dirty="0">
              <a:latin typeface="AdvOT5fcf1b24"/>
            </a:endParaRPr>
          </a:p>
          <a:p>
            <a:pPr lvl="5"/>
            <a:r>
              <a:rPr lang="en-US" altLang="ko-KR" sz="1200" b="1" dirty="0"/>
              <a:t>     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내부 </a:t>
            </a:r>
            <a:r>
              <a:rPr lang="ko-KR" altLang="en-US" sz="1400" b="1" dirty="0" err="1"/>
              <a:t>홀론들간의</a:t>
            </a:r>
            <a:r>
              <a:rPr lang="ko-KR" altLang="en-US" sz="1400" b="1" dirty="0"/>
              <a:t> 관계를 이해하고 조작하고 </a:t>
            </a:r>
            <a:r>
              <a:rPr lang="ko-KR" altLang="en-US" sz="1400" b="1" dirty="0" err="1"/>
              <a:t>다룰수</a:t>
            </a:r>
            <a:r>
              <a:rPr lang="ko-KR" altLang="en-US" sz="1400" b="1" dirty="0"/>
              <a:t> 있는가</a:t>
            </a:r>
            <a:r>
              <a:rPr lang="en-US" altLang="ko-KR" sz="1400" b="1" dirty="0"/>
              <a:t>(o/x)</a:t>
            </a:r>
          </a:p>
          <a:p>
            <a:pPr lvl="5"/>
            <a:r>
              <a:rPr lang="en-US" altLang="ko-KR" sz="1400" b="1" dirty="0"/>
              <a:t>     - </a:t>
            </a:r>
            <a:r>
              <a:rPr lang="ko-KR" altLang="en-US" sz="1400" b="1" dirty="0"/>
              <a:t>외부 </a:t>
            </a:r>
            <a:r>
              <a:rPr lang="ko-KR" altLang="en-US" sz="1400" b="1" dirty="0" err="1"/>
              <a:t>홀론들을</a:t>
            </a:r>
            <a:r>
              <a:rPr lang="ko-KR" altLang="en-US" sz="1400" b="1" dirty="0"/>
              <a:t> 연결하고 조작할 수 있는가</a:t>
            </a:r>
            <a:r>
              <a:rPr lang="en-US" altLang="ko-KR" sz="1400" b="1" dirty="0"/>
              <a:t>(o/x)</a:t>
            </a:r>
          </a:p>
          <a:p>
            <a:pPr lvl="5"/>
            <a:r>
              <a:rPr lang="en-US" altLang="ko-KR" sz="1400" b="1" dirty="0"/>
              <a:t>     - </a:t>
            </a:r>
            <a:r>
              <a:rPr lang="ko-KR" altLang="en-US" sz="1400" b="1" dirty="0"/>
              <a:t>특정 언어를 통해 구현한 홀론 시스템을 보장하고 검증할 수 있는가</a:t>
            </a:r>
            <a:r>
              <a:rPr lang="en-US" altLang="ko-KR" sz="1400" b="1" dirty="0"/>
              <a:t>(o/x)</a:t>
            </a:r>
          </a:p>
          <a:p>
            <a:r>
              <a:rPr lang="en-US" altLang="ko-KR" sz="1400" b="1" dirty="0">
                <a:sym typeface="Wingdings" panose="05000000000000000000" pitchFamily="2" charset="2"/>
              </a:rPr>
              <a:t></a:t>
            </a:r>
            <a:r>
              <a:rPr lang="ko-KR" altLang="en-US" sz="1400" b="1" dirty="0">
                <a:sym typeface="Wingdings" panose="05000000000000000000" pitchFamily="2" charset="2"/>
              </a:rPr>
              <a:t>정성적 지표를 통해 </a:t>
            </a:r>
            <a:r>
              <a:rPr lang="en-US" altLang="ko-KR" sz="1400" b="1" dirty="0">
                <a:sym typeface="Wingdings" panose="05000000000000000000" pitchFamily="2" charset="2"/>
              </a:rPr>
              <a:t>HMS </a:t>
            </a:r>
            <a:r>
              <a:rPr lang="ko-KR" altLang="en-US" sz="1400" b="1" dirty="0">
                <a:sym typeface="Wingdings" panose="05000000000000000000" pitchFamily="2" charset="2"/>
              </a:rPr>
              <a:t>구현에 있어 전반적인 통찰력을 제공해 줄 수 있음</a:t>
            </a:r>
            <a:endParaRPr lang="en-US" altLang="ko-KR" sz="1400" b="1" dirty="0"/>
          </a:p>
          <a:p>
            <a:pPr lvl="5"/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329925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21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Conclusion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C942A-8996-87F8-093C-0D6E16531060}"/>
              </a:ext>
            </a:extLst>
          </p:cNvPr>
          <p:cNvSpPr txBox="1"/>
          <p:nvPr/>
        </p:nvSpPr>
        <p:spPr>
          <a:xfrm>
            <a:off x="274043" y="778751"/>
            <a:ext cx="9021960" cy="670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ym typeface="Wingdings" panose="05000000000000000000" pitchFamily="2" charset="2"/>
              </a:rPr>
              <a:t>현대 제조 산업은 리드타임 단축을 통해 다품종 대량 생산 하는 것을 목표로 함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    RMS/CPPS</a:t>
            </a:r>
            <a:r>
              <a:rPr lang="ko-KR" altLang="en-US" b="1" dirty="0">
                <a:sym typeface="Wingdings" panose="05000000000000000000" pitchFamily="2" charset="2"/>
              </a:rPr>
              <a:t>를 구현하기 위해 </a:t>
            </a:r>
            <a:r>
              <a:rPr lang="en-US" altLang="ko-KR" b="1" dirty="0">
                <a:sym typeface="Wingdings" panose="05000000000000000000" pitchFamily="2" charset="2"/>
              </a:rPr>
              <a:t>HMS </a:t>
            </a:r>
            <a:r>
              <a:rPr lang="ko-KR" altLang="en-US" b="1" dirty="0">
                <a:sym typeface="Wingdings" panose="05000000000000000000" pitchFamily="2" charset="2"/>
              </a:rPr>
              <a:t>구조가 적합함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ym typeface="Wingdings" panose="05000000000000000000" pitchFamily="2" charset="2"/>
              </a:rPr>
              <a:t>HMS </a:t>
            </a:r>
            <a:r>
              <a:rPr lang="ko-KR" altLang="en-US" b="1" dirty="0">
                <a:sym typeface="Wingdings" panose="05000000000000000000" pitchFamily="2" charset="2"/>
              </a:rPr>
              <a:t>구조를 산업계에서 사용하기 위해서는 가용성과 지원가능성의 증명이 필요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   </a:t>
            </a:r>
            <a:r>
              <a:rPr lang="ko-KR" altLang="en-US" b="1" dirty="0">
                <a:sym typeface="Wingdings" panose="05000000000000000000" pitchFamily="2" charset="2"/>
              </a:rPr>
              <a:t>가용성과 지원가능성을 증명할 지표들이 필요했음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   Agent </a:t>
            </a:r>
            <a:r>
              <a:rPr lang="ko-KR" altLang="en-US" b="1" dirty="0">
                <a:sym typeface="Wingdings" panose="05000000000000000000" pitchFamily="2" charset="2"/>
              </a:rPr>
              <a:t>기반 프로그래밍 시스템 및 </a:t>
            </a:r>
            <a:r>
              <a:rPr lang="en-US" altLang="ko-KR" b="1" dirty="0">
                <a:sym typeface="Wingdings" panose="05000000000000000000" pitchFamily="2" charset="2"/>
              </a:rPr>
              <a:t>Erlang/OTP</a:t>
            </a:r>
            <a:r>
              <a:rPr lang="ko-KR" altLang="en-US" b="1" dirty="0">
                <a:sym typeface="Wingdings" panose="05000000000000000000" pitchFamily="2" charset="2"/>
              </a:rPr>
              <a:t>등 다양한 시스템 속에서 산업체에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     </a:t>
            </a:r>
            <a:r>
              <a:rPr lang="ko-KR" altLang="en-US" b="1" dirty="0">
                <a:sym typeface="Wingdings" panose="05000000000000000000" pitchFamily="2" charset="2"/>
              </a:rPr>
              <a:t>맞는 플랫폼과 언어를 선택할 기준이 명확하지 않았음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ym typeface="Wingdings" panose="05000000000000000000" pitchFamily="2" charset="2"/>
              </a:rPr>
              <a:t>정량적</a:t>
            </a:r>
            <a:r>
              <a:rPr lang="en-US" altLang="ko-KR" b="1" dirty="0">
                <a:sym typeface="Wingdings" panose="05000000000000000000" pitchFamily="2" charset="2"/>
              </a:rPr>
              <a:t>(6</a:t>
            </a:r>
            <a:r>
              <a:rPr lang="ko-KR" altLang="en-US" b="1" dirty="0">
                <a:sym typeface="Wingdings" panose="05000000000000000000" pitchFamily="2" charset="2"/>
              </a:rPr>
              <a:t>가지 요소</a:t>
            </a:r>
            <a:r>
              <a:rPr lang="en-US" altLang="ko-KR" b="1" dirty="0">
                <a:sym typeface="Wingdings" panose="05000000000000000000" pitchFamily="2" charset="2"/>
              </a:rPr>
              <a:t>)/</a:t>
            </a:r>
            <a:r>
              <a:rPr lang="ko-KR" altLang="en-US" b="1" dirty="0">
                <a:sym typeface="Wingdings" panose="05000000000000000000" pitchFamily="2" charset="2"/>
              </a:rPr>
              <a:t>정성적</a:t>
            </a:r>
            <a:r>
              <a:rPr lang="en-US" altLang="ko-KR" b="1" dirty="0">
                <a:sym typeface="Wingdings" panose="05000000000000000000" pitchFamily="2" charset="2"/>
              </a:rPr>
              <a:t>(7</a:t>
            </a:r>
            <a:r>
              <a:rPr lang="ko-KR" altLang="en-US" b="1" dirty="0">
                <a:sym typeface="Wingdings" panose="05000000000000000000" pitchFamily="2" charset="2"/>
              </a:rPr>
              <a:t>가지 요소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r>
              <a:rPr lang="ko-KR" altLang="en-US" b="1" dirty="0">
                <a:sym typeface="Wingdings" panose="05000000000000000000" pitchFamily="2" charset="2"/>
              </a:rPr>
              <a:t>들을 통해 특정 플랫폼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ko-KR" altLang="en-US" b="1" dirty="0">
                <a:sym typeface="Wingdings" panose="05000000000000000000" pitchFamily="2" charset="2"/>
              </a:rPr>
              <a:t>언어를 사용할 때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    </a:t>
            </a:r>
            <a:r>
              <a:rPr lang="ko-KR" altLang="en-US" b="1" dirty="0">
                <a:sym typeface="Wingdings" panose="05000000000000000000" pitchFamily="2" charset="2"/>
              </a:rPr>
              <a:t>가용성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지원가능성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개발 생산성을 지원하는지 </a:t>
            </a:r>
            <a:r>
              <a:rPr lang="en-US" altLang="ko-KR" b="1" dirty="0">
                <a:sym typeface="Wingdings" panose="05000000000000000000" pitchFamily="2" charset="2"/>
              </a:rPr>
              <a:t>Case Study</a:t>
            </a:r>
            <a:r>
              <a:rPr lang="ko-KR" altLang="en-US" b="1" dirty="0">
                <a:sym typeface="Wingdings" panose="05000000000000000000" pitchFamily="2" charset="2"/>
              </a:rPr>
              <a:t>를 통해 보여줌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ym typeface="Wingdings" panose="05000000000000000000" pitchFamily="2" charset="2"/>
              </a:rPr>
              <a:t>Case study</a:t>
            </a:r>
            <a:r>
              <a:rPr lang="ko-KR" altLang="en-US" b="1" dirty="0">
                <a:sym typeface="Wingdings" panose="05000000000000000000" pitchFamily="2" charset="2"/>
              </a:rPr>
              <a:t>의 지표 측정은 </a:t>
            </a:r>
            <a:r>
              <a:rPr lang="en-US" altLang="ko-KR" b="1" dirty="0">
                <a:sym typeface="Wingdings" panose="05000000000000000000" pitchFamily="2" charset="2"/>
              </a:rPr>
              <a:t>stacking </a:t>
            </a:r>
            <a:r>
              <a:rPr lang="ko-KR" altLang="en-US" b="1" dirty="0">
                <a:sym typeface="Wingdings" panose="05000000000000000000" pitchFamily="2" charset="2"/>
              </a:rPr>
              <a:t>부분 수행에 의존적임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ym typeface="Wingdings" panose="05000000000000000000" pitchFamily="2" charset="2"/>
              </a:rPr>
              <a:t>정량적 지표는 주관적 요소가 적지만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sz="1800" b="1" dirty="0">
                <a:sym typeface="Wingdings" panose="05000000000000000000" pitchFamily="2" charset="2"/>
              </a:rPr>
              <a:t>아키텍처</a:t>
            </a:r>
            <a:r>
              <a:rPr lang="en-US" altLang="ko-KR" sz="1800" b="1" dirty="0">
                <a:sym typeface="Wingdings" panose="05000000000000000000" pitchFamily="2" charset="2"/>
              </a:rPr>
              <a:t>/</a:t>
            </a:r>
            <a:r>
              <a:rPr lang="ko-KR" altLang="en-US" sz="1800" b="1" dirty="0">
                <a:sym typeface="Wingdings" panose="05000000000000000000" pitchFamily="2" charset="2"/>
              </a:rPr>
              <a:t>플랫폼의 결과 비교가 있어야만 유의미한 결과를 얻을 수 있음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ym typeface="Wingdings" panose="05000000000000000000" pitchFamily="2" charset="2"/>
              </a:rPr>
              <a:t>정성적 지표는 산업체가 </a:t>
            </a:r>
            <a:r>
              <a:rPr lang="en-US" altLang="ko-KR" b="1" dirty="0">
                <a:sym typeface="Wingdings" panose="05000000000000000000" pitchFamily="2" charset="2"/>
              </a:rPr>
              <a:t>HMS </a:t>
            </a:r>
            <a:r>
              <a:rPr lang="ko-KR" altLang="en-US" b="1" dirty="0">
                <a:sym typeface="Wingdings" panose="05000000000000000000" pitchFamily="2" charset="2"/>
              </a:rPr>
              <a:t>구현에 있어 전반적인 통찰력을 제공해 줄 수 있음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      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9091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22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Further Study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C942A-8996-87F8-093C-0D6E16531060}"/>
              </a:ext>
            </a:extLst>
          </p:cNvPr>
          <p:cNvSpPr txBox="1"/>
          <p:nvPr/>
        </p:nvSpPr>
        <p:spPr>
          <a:xfrm>
            <a:off x="274043" y="778751"/>
            <a:ext cx="9021960" cy="582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ym typeface="Wingdings" panose="05000000000000000000" pitchFamily="2" charset="2"/>
              </a:rPr>
              <a:t>HMS </a:t>
            </a:r>
            <a:r>
              <a:rPr lang="ko-KR" altLang="en-US" b="1" dirty="0">
                <a:sym typeface="Wingdings" panose="05000000000000000000" pitchFamily="2" charset="2"/>
              </a:rPr>
              <a:t>구현의 평가지표가 유의미하게 사용하기 위해서는 </a:t>
            </a:r>
            <a:r>
              <a:rPr lang="ko-KR" altLang="en-US" sz="1800" b="1" dirty="0">
                <a:sym typeface="Wingdings" panose="05000000000000000000" pitchFamily="2" charset="2"/>
              </a:rPr>
              <a:t>아키텍처</a:t>
            </a:r>
            <a:r>
              <a:rPr lang="en-US" altLang="ko-KR" sz="1800" b="1" dirty="0">
                <a:sym typeface="Wingdings" panose="05000000000000000000" pitchFamily="2" charset="2"/>
              </a:rPr>
              <a:t>/</a:t>
            </a:r>
            <a:r>
              <a:rPr lang="ko-KR" altLang="en-US" sz="1800" b="1" dirty="0">
                <a:sym typeface="Wingdings" panose="05000000000000000000" pitchFamily="2" charset="2"/>
              </a:rPr>
              <a:t>플랫폼의 결과 비교를 진행해야 함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sym typeface="Wingdings" panose="05000000000000000000" pitchFamily="2" charset="2"/>
              </a:rPr>
              <a:t>논문에서는 </a:t>
            </a:r>
            <a:r>
              <a:rPr lang="en-US" altLang="ko-KR" b="1" dirty="0">
                <a:sym typeface="Wingdings" panose="05000000000000000000" pitchFamily="2" charset="2"/>
              </a:rPr>
              <a:t>PROSA </a:t>
            </a:r>
            <a:r>
              <a:rPr lang="ko-KR" altLang="en-US" b="1" dirty="0">
                <a:sym typeface="Wingdings" panose="05000000000000000000" pitchFamily="2" charset="2"/>
              </a:rPr>
              <a:t>구조를 참조하여 </a:t>
            </a:r>
            <a:r>
              <a:rPr lang="en-US" altLang="ko-KR" b="1" dirty="0">
                <a:sym typeface="Wingdings" panose="05000000000000000000" pitchFamily="2" charset="2"/>
              </a:rPr>
              <a:t>Erlang/OTP</a:t>
            </a:r>
            <a:r>
              <a:rPr lang="ko-KR" altLang="en-US" b="1" dirty="0">
                <a:sym typeface="Wingdings" panose="05000000000000000000" pitchFamily="2" charset="2"/>
              </a:rPr>
              <a:t>로 구현을 함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sym typeface="Wingdings" panose="05000000000000000000" pitchFamily="2" charset="2"/>
              </a:rPr>
              <a:t>다양한 플랫폼</a:t>
            </a:r>
            <a:r>
              <a:rPr lang="en-US" altLang="ko-KR" b="1" dirty="0">
                <a:sym typeface="Wingdings" panose="05000000000000000000" pitchFamily="2" charset="2"/>
              </a:rPr>
              <a:t>(Eclipse-</a:t>
            </a:r>
            <a:r>
              <a:rPr lang="ko-KR" altLang="en-US" b="1" dirty="0">
                <a:sym typeface="Wingdings" panose="05000000000000000000" pitchFamily="2" charset="2"/>
              </a:rPr>
              <a:t>자바기반</a:t>
            </a:r>
            <a:r>
              <a:rPr lang="en-US" altLang="ko-KR" b="1" dirty="0">
                <a:sym typeface="Wingdings" panose="05000000000000000000" pitchFamily="2" charset="2"/>
              </a:rPr>
              <a:t>, ROS-Robot Operating System, </a:t>
            </a:r>
            <a:r>
              <a:rPr lang="en-US" altLang="ko-KR" b="1" dirty="0" err="1">
                <a:sym typeface="Wingdings" panose="05000000000000000000" pitchFamily="2" charset="2"/>
              </a:rPr>
              <a:t>Matlab</a:t>
            </a:r>
            <a:r>
              <a:rPr lang="en-US" altLang="ko-KR" b="1" dirty="0">
                <a:sym typeface="Wingdings" panose="05000000000000000000" pitchFamily="2" charset="2"/>
              </a:rPr>
              <a:t>),</a:t>
            </a:r>
          </a:p>
          <a:p>
            <a:pPr lvl="1">
              <a:lnSpc>
                <a:spcPct val="20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    </a:t>
            </a:r>
            <a:r>
              <a:rPr lang="ko-KR" altLang="en-US" b="1" dirty="0">
                <a:sym typeface="Wingdings" panose="05000000000000000000" pitchFamily="2" charset="2"/>
              </a:rPr>
              <a:t>다양한 언어</a:t>
            </a:r>
            <a:r>
              <a:rPr lang="en-US" altLang="ko-KR" b="1" dirty="0">
                <a:sym typeface="Wingdings" panose="05000000000000000000" pitchFamily="2" charset="2"/>
              </a:rPr>
              <a:t>(Java-</a:t>
            </a:r>
            <a:r>
              <a:rPr lang="ko-KR" altLang="en-US" b="1" dirty="0">
                <a:sym typeface="Wingdings" panose="05000000000000000000" pitchFamily="2" charset="2"/>
              </a:rPr>
              <a:t>객체지향</a:t>
            </a:r>
            <a:r>
              <a:rPr lang="en-US" altLang="ko-KR" b="1" dirty="0">
                <a:sym typeface="Wingdings" panose="05000000000000000000" pitchFamily="2" charset="2"/>
              </a:rPr>
              <a:t>, C++-</a:t>
            </a:r>
            <a:r>
              <a:rPr lang="ko-KR" altLang="en-US" b="1" dirty="0">
                <a:sym typeface="Wingdings" panose="05000000000000000000" pitchFamily="2" charset="2"/>
              </a:rPr>
              <a:t>고성능 컴퓨팅 언어</a:t>
            </a:r>
            <a:r>
              <a:rPr lang="en-US" altLang="ko-KR" b="1" dirty="0">
                <a:sym typeface="Wingdings" panose="05000000000000000000" pitchFamily="2" charset="2"/>
              </a:rPr>
              <a:t>, Python)</a:t>
            </a:r>
            <a:r>
              <a:rPr lang="ko-KR" altLang="en-US" b="1" dirty="0">
                <a:sym typeface="Wingdings" panose="05000000000000000000" pitchFamily="2" charset="2"/>
              </a:rPr>
              <a:t>를 통해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    HMS</a:t>
            </a:r>
            <a:r>
              <a:rPr lang="ko-KR" altLang="en-US" b="1" dirty="0">
                <a:sym typeface="Wingdings" panose="05000000000000000000" pitchFamily="2" charset="2"/>
              </a:rPr>
              <a:t>를 구현하여 결과 비교가 필요함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b="1" dirty="0">
                <a:sym typeface="Wingdings" panose="05000000000000000000" pitchFamily="2" charset="2"/>
              </a:rPr>
              <a:t>구현된 플랫폼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ko-KR" altLang="en-US" b="1" dirty="0">
                <a:sym typeface="Wingdings" panose="05000000000000000000" pitchFamily="2" charset="2"/>
              </a:rPr>
              <a:t>언어의 결과 비교를 통해 구체화된 수치 지표를 제시할 수 있음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   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  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    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      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2569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2868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HMS(Holonic Manufacturing System)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RMS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CPPS</a:t>
            </a:r>
            <a:r>
              <a:rPr lang="ko-KR" altLang="en-US" sz="1600" b="1" dirty="0"/>
              <a:t>를 구현 및 제어하기 위해 사용</a:t>
            </a:r>
            <a:endParaRPr lang="en-US" altLang="ko-KR" sz="1600" b="1" dirty="0"/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각 부분에 </a:t>
            </a:r>
            <a:r>
              <a:rPr lang="en-US" altLang="ko-KR" sz="1600" b="1" dirty="0"/>
              <a:t>holon</a:t>
            </a:r>
            <a:r>
              <a:rPr lang="ko-KR" altLang="en-US" sz="1600" b="1" dirty="0"/>
              <a:t>이 존재하면서 자율적이고 독립적이지만 전체의 동작에 연결되어 있음</a:t>
            </a:r>
            <a:endParaRPr lang="en-US" altLang="ko-KR" sz="1600" b="1" dirty="0"/>
          </a:p>
          <a:p>
            <a:pPr lvl="1">
              <a:lnSpc>
                <a:spcPct val="125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>
                <a:sym typeface="Wingdings" panose="05000000000000000000" pitchFamily="2" charset="2"/>
              </a:rPr>
              <a:t>HMS : </a:t>
            </a:r>
            <a:r>
              <a:rPr lang="ko-KR" altLang="en-US" sz="1600" b="1" dirty="0">
                <a:sym typeface="Wingdings" panose="05000000000000000000" pitchFamily="2" charset="2"/>
              </a:rPr>
              <a:t>각각 독립되어 있는 </a:t>
            </a:r>
            <a:r>
              <a:rPr lang="en-US" altLang="ko-KR" sz="1600" b="1" dirty="0">
                <a:sym typeface="Wingdings" panose="05000000000000000000" pitchFamily="2" charset="2"/>
              </a:rPr>
              <a:t>holon</a:t>
            </a:r>
            <a:r>
              <a:rPr lang="ko-KR" altLang="en-US" sz="1600" b="1" dirty="0">
                <a:sym typeface="Wingdings" panose="05000000000000000000" pitchFamily="2" charset="2"/>
              </a:rPr>
              <a:t>들의 통합을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ym typeface="Wingdings" panose="05000000000000000000" pitchFamily="2" charset="2"/>
              </a:rPr>
              <a:t>통해 목적 지향적 유연 시스템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Architectures -PROSA : 3</a:t>
            </a:r>
            <a:r>
              <a:rPr lang="ko-KR" altLang="en-US" sz="1600" b="1" dirty="0"/>
              <a:t>가지 유형의 </a:t>
            </a:r>
            <a:r>
              <a:rPr lang="en-US" altLang="ko-KR" sz="1600" b="1" dirty="0"/>
              <a:t>holon</a:t>
            </a:r>
            <a:r>
              <a:rPr lang="ko-KR" altLang="en-US" sz="1600" b="1" dirty="0"/>
              <a:t>의 구성을 통해 </a:t>
            </a:r>
            <a:r>
              <a:rPr lang="ko-KR" altLang="en-US" sz="1600" b="1" dirty="0">
                <a:sym typeface="Wingdings" panose="05000000000000000000" pitchFamily="2" charset="2"/>
              </a:rPr>
              <a:t>제조 시스템의 자율적 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	    </a:t>
            </a:r>
            <a:r>
              <a:rPr lang="ko-KR" altLang="en-US" sz="1600" b="1" dirty="0">
                <a:sym typeface="Wingdings" panose="05000000000000000000" pitchFamily="2" charset="2"/>
              </a:rPr>
              <a:t>상호 운용 가능한 구조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5000"/>
              </a:lnSpc>
            </a:pPr>
            <a:r>
              <a:rPr lang="en-US" altLang="ko-KR" sz="1600" b="1" dirty="0"/>
              <a:t>	    	   -ACADA : Agile &amp; Adaptive</a:t>
            </a:r>
            <a:r>
              <a:rPr lang="ko-KR" altLang="en-US" sz="1600" b="1" dirty="0"/>
              <a:t> 제조를 위한 구조</a:t>
            </a:r>
            <a:endParaRPr lang="en-US" altLang="ko-KR" sz="1600" b="1" dirty="0"/>
          </a:p>
          <a:p>
            <a:pPr lvl="1">
              <a:lnSpc>
                <a:spcPct val="125000"/>
              </a:lnSpc>
            </a:pPr>
            <a:r>
              <a:rPr lang="en-US" altLang="ko-KR" sz="1600" b="1" dirty="0"/>
              <a:t>                                   </a:t>
            </a:r>
            <a:r>
              <a:rPr lang="en-US" altLang="ko-KR" sz="1600" b="1" dirty="0">
                <a:sym typeface="Wingdings" panose="05000000000000000000" pitchFamily="2" charset="2"/>
              </a:rPr>
              <a:t></a:t>
            </a:r>
            <a:r>
              <a:rPr lang="ko-KR" altLang="en-US" sz="1600" b="1" dirty="0">
                <a:sym typeface="Wingdings" panose="05000000000000000000" pitchFamily="2" charset="2"/>
              </a:rPr>
              <a:t>중앙 </a:t>
            </a:r>
            <a:r>
              <a:rPr lang="ko-KR" altLang="en-US" sz="1600" b="1" dirty="0" err="1">
                <a:sym typeface="Wingdings" panose="05000000000000000000" pitchFamily="2" charset="2"/>
              </a:rPr>
              <a:t>집중식</a:t>
            </a:r>
            <a:r>
              <a:rPr lang="ko-KR" altLang="en-US" sz="1600" b="1" dirty="0">
                <a:sym typeface="Wingdings" panose="05000000000000000000" pitchFamily="2" charset="2"/>
              </a:rPr>
              <a:t> 구조와 분산 구조를 동적으로 균형을 맞춰</a:t>
            </a:r>
            <a:r>
              <a:rPr lang="en-US" altLang="ko-KR" sz="1600" b="1" dirty="0"/>
              <a:t> </a:t>
            </a:r>
          </a:p>
          <a:p>
            <a:pPr lvl="1">
              <a:lnSpc>
                <a:spcPct val="125000"/>
              </a:lnSpc>
            </a:pPr>
            <a:r>
              <a:rPr lang="en-US" altLang="ko-KR" sz="1600" b="1" dirty="0"/>
              <a:t>			      </a:t>
            </a:r>
            <a:r>
              <a:rPr lang="ko-KR" altLang="en-US" sz="1600" b="1" dirty="0"/>
              <a:t>생산 최적화 및 민첩한 반응이 가능한 구조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수요변화에 대응</a:t>
            </a:r>
            <a:r>
              <a:rPr lang="en-US" altLang="ko-KR" sz="1600" b="1" dirty="0"/>
              <a:t>) </a:t>
            </a:r>
            <a:endParaRPr lang="ko-KR" altLang="en-US" sz="16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E0A51A-1868-8305-C281-F7C48991F0DF}"/>
              </a:ext>
            </a:extLst>
          </p:cNvPr>
          <p:cNvGrpSpPr/>
          <p:nvPr/>
        </p:nvGrpSpPr>
        <p:grpSpPr>
          <a:xfrm>
            <a:off x="539552" y="4005064"/>
            <a:ext cx="3384376" cy="2419120"/>
            <a:chOff x="539552" y="3573016"/>
            <a:chExt cx="3240360" cy="296322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7EB1208-A869-7FC9-9C52-4D26A9EEE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3573016"/>
              <a:ext cx="3143768" cy="231578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68020-1221-7B28-4E21-43FB769B32A9}"/>
                </a:ext>
              </a:extLst>
            </p:cNvPr>
            <p:cNvSpPr txBox="1"/>
            <p:nvPr/>
          </p:nvSpPr>
          <p:spPr>
            <a:xfrm>
              <a:off x="539552" y="5888796"/>
              <a:ext cx="3240360" cy="64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000" dirty="0"/>
                <a:t>Figure 3 : PROSA(Reference architecture for                     holonic manufacturing systems) HMS</a:t>
              </a:r>
            </a:p>
            <a:p>
              <a:pPr>
                <a:lnSpc>
                  <a:spcPct val="125000"/>
                </a:lnSpc>
              </a:pPr>
              <a:r>
                <a:rPr lang="ko-KR" altLang="en-US" sz="600" dirty="0"/>
                <a:t>출처</a:t>
              </a:r>
              <a:r>
                <a:rPr lang="en-US" altLang="ko-KR" sz="600" dirty="0"/>
                <a:t>:https://www.creativesafetysupply.com/glossary/lead-time/</a:t>
              </a:r>
              <a:endParaRPr lang="ko-KR" altLang="en-US" sz="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2B21128-8495-D527-2292-BA967FA4E184}"/>
              </a:ext>
            </a:extLst>
          </p:cNvPr>
          <p:cNvGrpSpPr/>
          <p:nvPr/>
        </p:nvGrpSpPr>
        <p:grpSpPr>
          <a:xfrm>
            <a:off x="4860032" y="3933056"/>
            <a:ext cx="3826770" cy="2625766"/>
            <a:chOff x="4860032" y="3429000"/>
            <a:chExt cx="3775967" cy="295201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19E0B36-E521-5BB3-913C-7C8CB384E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032" y="3429000"/>
              <a:ext cx="3558083" cy="247786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48CE34-8C8C-1EF1-8CD5-C126FAAAD75E}"/>
                </a:ext>
              </a:extLst>
            </p:cNvPr>
            <p:cNvSpPr txBox="1"/>
            <p:nvPr/>
          </p:nvSpPr>
          <p:spPr>
            <a:xfrm>
              <a:off x="4929548" y="5877545"/>
              <a:ext cx="3706451" cy="503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000" dirty="0"/>
                <a:t>Figure 4: ACADA HMS</a:t>
              </a:r>
            </a:p>
            <a:p>
              <a:pPr>
                <a:lnSpc>
                  <a:spcPct val="125000"/>
                </a:lnSpc>
              </a:pPr>
              <a:r>
                <a:rPr lang="ko-KR" altLang="en-US" sz="600" dirty="0"/>
                <a:t>출처</a:t>
              </a:r>
              <a:r>
                <a:rPr lang="en-US" altLang="ko-KR" sz="600" dirty="0"/>
                <a:t>:https://www.semanticscholar.org/paper/ADACOR%3A-A-holonic-architecture-for-agile-and-Leit%C3%A3o-Restivo/7e5ee81ac7007b1d136fed38c36e70cdae739a0f/figure/0</a:t>
              </a:r>
              <a:endParaRPr lang="ko-KR" altLang="en-US" sz="6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BC16AF-B647-8FC8-B044-60E0553E0508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Introduction</a:t>
            </a:r>
            <a:endParaRPr lang="ko-KR" altLang="en-US" sz="2800" b="1" spc="-50" dirty="0"/>
          </a:p>
        </p:txBody>
      </p:sp>
    </p:spTree>
    <p:extLst>
      <p:ext uri="{BB962C8B-B14F-4D97-AF65-F5344CB8AC3E}">
        <p14:creationId xmlns:p14="http://schemas.microsoft.com/office/powerpoint/2010/main" val="372438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01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전통적인 </a:t>
            </a:r>
            <a:r>
              <a:rPr lang="en-US" altLang="ko-KR" b="1" dirty="0"/>
              <a:t>HMS </a:t>
            </a:r>
            <a:r>
              <a:rPr lang="ko-KR" altLang="en-US" b="1" dirty="0"/>
              <a:t>구축 시스템</a:t>
            </a:r>
            <a:endParaRPr lang="en-US" altLang="ko-KR" b="1" dirty="0"/>
          </a:p>
          <a:p>
            <a:pPr marL="742950" lvl="1" indent="-285750">
              <a:lnSpc>
                <a:spcPct val="117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/>
              <a:t>Agent Base Programming Platform</a:t>
            </a:r>
          </a:p>
          <a:p>
            <a:pPr marL="1200150" lvl="2" indent="-285750">
              <a:lnSpc>
                <a:spcPct val="117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/>
              <a:t>Agent : </a:t>
            </a:r>
            <a:r>
              <a:rPr lang="ko-KR" altLang="en-US" sz="1400" b="1" dirty="0"/>
              <a:t>자율적 상호 운용 가능한 객체 ≒ </a:t>
            </a:r>
            <a:r>
              <a:rPr lang="en-US" altLang="ko-KR" sz="1400" b="1" dirty="0"/>
              <a:t>holon</a:t>
            </a:r>
          </a:p>
          <a:p>
            <a:pPr marL="1200150" lvl="2" indent="-285750">
              <a:lnSpc>
                <a:spcPct val="117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/>
              <a:t>Multi-agent systems(MASs) : </a:t>
            </a:r>
            <a:r>
              <a:rPr lang="ko-KR" altLang="en-US" sz="1400" b="1" dirty="0"/>
              <a:t>여러 개의 에이전트들로 구성되어 있는 시스템</a:t>
            </a:r>
            <a:endParaRPr lang="en-US" altLang="ko-KR" sz="1400" b="1" dirty="0"/>
          </a:p>
          <a:p>
            <a:pPr lvl="4">
              <a:lnSpc>
                <a:spcPct val="117000"/>
              </a:lnSpc>
            </a:pPr>
            <a:r>
              <a:rPr lang="en-US" altLang="ko-KR" sz="1400" b="1" dirty="0"/>
              <a:t>                    ex) PROSA, ACADA</a:t>
            </a:r>
          </a:p>
          <a:p>
            <a:pPr lvl="2">
              <a:lnSpc>
                <a:spcPct val="117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ym typeface="Wingdings" panose="05000000000000000000" pitchFamily="2" charset="2"/>
              </a:rPr>
              <a:t>가장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보편적이고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널리 사용됨</a:t>
            </a:r>
            <a:endParaRPr lang="en-US" altLang="ko-KR" sz="1400" b="1" dirty="0"/>
          </a:p>
          <a:p>
            <a:pPr marL="1200150" lvl="2" indent="-285750">
              <a:lnSpc>
                <a:spcPct val="117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/>
              <a:t>이점 </a:t>
            </a:r>
            <a:r>
              <a:rPr lang="en-US" altLang="ko-KR" sz="1400" b="1" dirty="0"/>
              <a:t>: 1. </a:t>
            </a:r>
            <a:r>
              <a:rPr lang="ko-KR" altLang="en-US" sz="1400" b="1" dirty="0"/>
              <a:t>분산된 자율성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에이전트들이 독립적으로 행동</a:t>
            </a:r>
            <a:r>
              <a:rPr lang="en-US" altLang="ko-KR" sz="1400" b="1" dirty="0"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ym typeface="Wingdings" panose="05000000000000000000" pitchFamily="2" charset="2"/>
              </a:rPr>
              <a:t>제조 공정의 유연성과 효율성 </a:t>
            </a:r>
            <a:r>
              <a:rPr lang="en-US" altLang="ko-KR" sz="1400" b="1" dirty="0">
                <a:sym typeface="Wingdings" panose="05000000000000000000" pitchFamily="2" charset="2"/>
              </a:rPr>
              <a:t>UP!</a:t>
            </a:r>
          </a:p>
          <a:p>
            <a:pPr lvl="2">
              <a:lnSpc>
                <a:spcPct val="117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             2. </a:t>
            </a:r>
            <a:r>
              <a:rPr lang="ko-KR" altLang="en-US" sz="1400" b="1" dirty="0">
                <a:sym typeface="Wingdings" panose="05000000000000000000" pitchFamily="2" charset="2"/>
              </a:rPr>
              <a:t>안정성</a:t>
            </a:r>
            <a:r>
              <a:rPr lang="en-US" altLang="ko-KR" sz="1400" b="1" dirty="0">
                <a:sym typeface="Wingdings" panose="05000000000000000000" pitchFamily="2" charset="2"/>
              </a:rPr>
              <a:t>- </a:t>
            </a:r>
            <a:r>
              <a:rPr lang="ko-KR" altLang="en-US" sz="1400" b="1" dirty="0">
                <a:sym typeface="Wingdings" panose="05000000000000000000" pitchFamily="2" charset="2"/>
              </a:rPr>
              <a:t>분산된 구조로 인해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ym typeface="Wingdings" panose="05000000000000000000" pitchFamily="2" charset="2"/>
              </a:rPr>
              <a:t>각 에이전트가 오류를 감지하고 대처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2">
              <a:lnSpc>
                <a:spcPct val="117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             3. </a:t>
            </a:r>
            <a:r>
              <a:rPr lang="ko-KR" altLang="en-US" sz="1400" b="1" dirty="0">
                <a:sym typeface="Wingdings" panose="05000000000000000000" pitchFamily="2" charset="2"/>
              </a:rPr>
              <a:t>적응성</a:t>
            </a:r>
            <a:r>
              <a:rPr lang="en-US" altLang="ko-KR" sz="1400" b="1" dirty="0">
                <a:sym typeface="Wingdings" panose="05000000000000000000" pitchFamily="2" charset="2"/>
              </a:rPr>
              <a:t>- </a:t>
            </a:r>
            <a:r>
              <a:rPr lang="ko-KR" altLang="en-US" sz="1400" b="1" dirty="0">
                <a:sym typeface="Wingdings" panose="05000000000000000000" pitchFamily="2" charset="2"/>
              </a:rPr>
              <a:t>환경이 변화해도 자율적으로 대처 가능</a:t>
            </a:r>
            <a:r>
              <a:rPr lang="en-US" altLang="ko-KR" sz="1400" b="1" dirty="0"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ym typeface="Wingdings" panose="05000000000000000000" pitchFamily="2" charset="2"/>
              </a:rPr>
              <a:t>유연하고 향상된 생산성을 발휘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2">
              <a:lnSpc>
                <a:spcPct val="117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             4. </a:t>
            </a:r>
            <a:r>
              <a:rPr lang="ko-KR" altLang="en-US" sz="1400" b="1" dirty="0">
                <a:sym typeface="Wingdings" panose="05000000000000000000" pitchFamily="2" charset="2"/>
              </a:rPr>
              <a:t>확장성</a:t>
            </a:r>
            <a:r>
              <a:rPr lang="en-US" altLang="ko-KR" sz="1400" b="1" dirty="0">
                <a:sym typeface="Wingdings" panose="05000000000000000000" pitchFamily="2" charset="2"/>
              </a:rPr>
              <a:t>- </a:t>
            </a:r>
            <a:r>
              <a:rPr lang="ko-KR" altLang="en-US" sz="1400" b="1" dirty="0">
                <a:sym typeface="Wingdings" panose="05000000000000000000" pitchFamily="2" charset="2"/>
              </a:rPr>
              <a:t>에이전트들이 독립적으로 작동함으로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ym typeface="Wingdings" panose="05000000000000000000" pitchFamily="2" charset="2"/>
              </a:rPr>
              <a:t>새로운 에이전트를 추가 용이</a:t>
            </a:r>
            <a:endParaRPr lang="en-US" altLang="ko-KR" sz="1400" b="1" dirty="0"/>
          </a:p>
          <a:p>
            <a:pPr lvl="1">
              <a:lnSpc>
                <a:spcPct val="125000"/>
              </a:lnSpc>
            </a:pPr>
            <a:endParaRPr lang="en-US" altLang="ko-KR" sz="1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7FEB31-174E-55A5-4AE8-5D2AE48F3115}"/>
              </a:ext>
            </a:extLst>
          </p:cNvPr>
          <p:cNvGrpSpPr/>
          <p:nvPr/>
        </p:nvGrpSpPr>
        <p:grpSpPr>
          <a:xfrm>
            <a:off x="539552" y="4005064"/>
            <a:ext cx="3384376" cy="2419120"/>
            <a:chOff x="539552" y="3573016"/>
            <a:chExt cx="3240360" cy="29632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B6C56C6-58FB-429F-A16E-C608A1878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3573016"/>
              <a:ext cx="3143768" cy="23157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C3FC77-E48F-5DE9-E811-78FFE3D11469}"/>
                </a:ext>
              </a:extLst>
            </p:cNvPr>
            <p:cNvSpPr txBox="1"/>
            <p:nvPr/>
          </p:nvSpPr>
          <p:spPr>
            <a:xfrm>
              <a:off x="539552" y="5888796"/>
              <a:ext cx="3240360" cy="64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000" dirty="0"/>
                <a:t>Figure 3 : PROSA(Reference architecture for                     holonic manufacturing systems) HMS</a:t>
              </a:r>
            </a:p>
            <a:p>
              <a:pPr>
                <a:lnSpc>
                  <a:spcPct val="125000"/>
                </a:lnSpc>
              </a:pPr>
              <a:r>
                <a:rPr lang="ko-KR" altLang="en-US" sz="600" dirty="0"/>
                <a:t>출처</a:t>
              </a:r>
              <a:r>
                <a:rPr lang="en-US" altLang="ko-KR" sz="600" dirty="0"/>
                <a:t>:https://www.creativesafetysupply.com/glossary/lead-time/</a:t>
              </a:r>
              <a:endParaRPr lang="ko-KR" altLang="en-US" sz="6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C034924-603C-8858-71E4-4FB86D816FAB}"/>
              </a:ext>
            </a:extLst>
          </p:cNvPr>
          <p:cNvGrpSpPr/>
          <p:nvPr/>
        </p:nvGrpSpPr>
        <p:grpSpPr>
          <a:xfrm>
            <a:off x="4860032" y="3933056"/>
            <a:ext cx="3826770" cy="2625766"/>
            <a:chOff x="4860032" y="3429000"/>
            <a:chExt cx="3775967" cy="295201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D74AB4E-17F1-1A5E-DBBB-DD4B0CD60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032" y="3429000"/>
              <a:ext cx="3558083" cy="247786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62A4B7-EE0E-6514-3A50-EE6E856CBC1C}"/>
                </a:ext>
              </a:extLst>
            </p:cNvPr>
            <p:cNvSpPr txBox="1"/>
            <p:nvPr/>
          </p:nvSpPr>
          <p:spPr>
            <a:xfrm>
              <a:off x="4929548" y="5877545"/>
              <a:ext cx="3706451" cy="503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000" dirty="0"/>
                <a:t>Figure 4: ACADA HMS</a:t>
              </a:r>
            </a:p>
            <a:p>
              <a:pPr>
                <a:lnSpc>
                  <a:spcPct val="125000"/>
                </a:lnSpc>
              </a:pPr>
              <a:r>
                <a:rPr lang="ko-KR" altLang="en-US" sz="600" dirty="0"/>
                <a:t>출처</a:t>
              </a:r>
              <a:r>
                <a:rPr lang="en-US" altLang="ko-KR" sz="600" dirty="0"/>
                <a:t>:https://www.semanticscholar.org/paper/ADACOR%3A-A-holonic-architecture-for-agile-and-Leit%C3%A3o-Restivo/7e5ee81ac7007b1d136fed38c36e70cdae739a0f/figure/0</a:t>
              </a:r>
              <a:endParaRPr lang="ko-KR" altLang="en-US" sz="6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666874-859F-AC86-525C-A499D52EA6F8}"/>
              </a:ext>
            </a:extLst>
          </p:cNvPr>
          <p:cNvSpPr/>
          <p:nvPr/>
        </p:nvSpPr>
        <p:spPr>
          <a:xfrm>
            <a:off x="4932040" y="4149080"/>
            <a:ext cx="1512168" cy="201622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FF4132-6C7B-89BB-A486-2AB25B3CFC1C}"/>
              </a:ext>
            </a:extLst>
          </p:cNvPr>
          <p:cNvSpPr/>
          <p:nvPr/>
        </p:nvSpPr>
        <p:spPr>
          <a:xfrm>
            <a:off x="7023310" y="4191412"/>
            <a:ext cx="1512168" cy="201622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EB8085-2515-8E9A-B75F-FB0F18FE9628}"/>
              </a:ext>
            </a:extLst>
          </p:cNvPr>
          <p:cNvSpPr/>
          <p:nvPr/>
        </p:nvSpPr>
        <p:spPr>
          <a:xfrm>
            <a:off x="899591" y="4509120"/>
            <a:ext cx="936105" cy="52960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AA4AAF-777A-67B2-65BA-CA77EC1F0456}"/>
              </a:ext>
            </a:extLst>
          </p:cNvPr>
          <p:cNvSpPr/>
          <p:nvPr/>
        </p:nvSpPr>
        <p:spPr>
          <a:xfrm>
            <a:off x="2457465" y="4509117"/>
            <a:ext cx="936105" cy="52960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34586B-8FFD-EFBD-B3E8-0C9AC794EE2F}"/>
              </a:ext>
            </a:extLst>
          </p:cNvPr>
          <p:cNvSpPr/>
          <p:nvPr/>
        </p:nvSpPr>
        <p:spPr>
          <a:xfrm>
            <a:off x="1678529" y="5194920"/>
            <a:ext cx="936105" cy="52960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A505FF6-3D97-9CCF-AA8A-AF965FA6689A}"/>
              </a:ext>
            </a:extLst>
          </p:cNvPr>
          <p:cNvCxnSpPr>
            <a:cxnSpLocks/>
          </p:cNvCxnSpPr>
          <p:nvPr/>
        </p:nvCxnSpPr>
        <p:spPr>
          <a:xfrm flipV="1">
            <a:off x="1835696" y="4459163"/>
            <a:ext cx="2176234" cy="499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548BB7-CC87-1689-2F1B-16479F1B1106}"/>
              </a:ext>
            </a:extLst>
          </p:cNvPr>
          <p:cNvCxnSpPr>
            <a:cxnSpLocks/>
          </p:cNvCxnSpPr>
          <p:nvPr/>
        </p:nvCxnSpPr>
        <p:spPr>
          <a:xfrm flipV="1">
            <a:off x="3347864" y="4459163"/>
            <a:ext cx="664066" cy="1528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9B863C-0E78-12EC-01F9-33D5C5E7ABCF}"/>
              </a:ext>
            </a:extLst>
          </p:cNvPr>
          <p:cNvCxnSpPr>
            <a:cxnSpLocks/>
          </p:cNvCxnSpPr>
          <p:nvPr/>
        </p:nvCxnSpPr>
        <p:spPr>
          <a:xfrm flipV="1">
            <a:off x="2646352" y="4459163"/>
            <a:ext cx="1368772" cy="10576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C0B2BDB-F144-F992-6278-24461A12C984}"/>
              </a:ext>
            </a:extLst>
          </p:cNvPr>
          <p:cNvCxnSpPr>
            <a:cxnSpLocks/>
          </p:cNvCxnSpPr>
          <p:nvPr/>
        </p:nvCxnSpPr>
        <p:spPr>
          <a:xfrm>
            <a:off x="4028473" y="4452283"/>
            <a:ext cx="902010" cy="4842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7D9294-5D1A-579D-CE28-F85D1430F567}"/>
              </a:ext>
            </a:extLst>
          </p:cNvPr>
          <p:cNvCxnSpPr>
            <a:cxnSpLocks/>
          </p:cNvCxnSpPr>
          <p:nvPr/>
        </p:nvCxnSpPr>
        <p:spPr>
          <a:xfrm flipV="1">
            <a:off x="4028473" y="4401858"/>
            <a:ext cx="2994837" cy="673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BB22E04-39DD-969B-C1AF-6B9E62674FF5}"/>
              </a:ext>
            </a:extLst>
          </p:cNvPr>
          <p:cNvGrpSpPr/>
          <p:nvPr/>
        </p:nvGrpSpPr>
        <p:grpSpPr>
          <a:xfrm>
            <a:off x="3752865" y="4344197"/>
            <a:ext cx="936104" cy="369332"/>
            <a:chOff x="3614280" y="4251060"/>
            <a:chExt cx="936104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94F1C2A-894C-8446-808C-41BDD0FCC215}"/>
                </a:ext>
              </a:extLst>
            </p:cNvPr>
            <p:cNvSpPr/>
            <p:nvPr/>
          </p:nvSpPr>
          <p:spPr>
            <a:xfrm>
              <a:off x="3622734" y="4284589"/>
              <a:ext cx="822078" cy="3273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CE060C-9FD2-3D0D-307A-A6C0D472EE03}"/>
                </a:ext>
              </a:extLst>
            </p:cNvPr>
            <p:cNvSpPr txBox="1"/>
            <p:nvPr/>
          </p:nvSpPr>
          <p:spPr>
            <a:xfrm>
              <a:off x="3614280" y="42510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Agent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824856A-3C5C-490F-31A7-A64751D92E42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Introduction</a:t>
            </a:r>
            <a:endParaRPr lang="ko-KR" altLang="en-US" sz="2800" b="1" spc="-50" dirty="0"/>
          </a:p>
        </p:txBody>
      </p:sp>
    </p:spTree>
    <p:extLst>
      <p:ext uri="{BB962C8B-B14F-4D97-AF65-F5344CB8AC3E}">
        <p14:creationId xmlns:p14="http://schemas.microsoft.com/office/powerpoint/2010/main" val="122387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29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Agent Base Programming Platform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단점  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새로운 기술을 도입하기 위해서는 코드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시스템을 재구성 해야함</a:t>
            </a:r>
            <a:endParaRPr lang="en-US" altLang="ko-KR" sz="1600" b="1" dirty="0"/>
          </a:p>
          <a:p>
            <a:pPr lvl="1">
              <a:lnSpc>
                <a:spcPct val="130000"/>
              </a:lnSpc>
            </a:pPr>
            <a:r>
              <a:rPr lang="en-US" altLang="ko-KR" sz="1600" b="1" dirty="0"/>
              <a:t>            </a:t>
            </a:r>
            <a:r>
              <a:rPr lang="en-US" altLang="ko-KR" sz="1600" b="1" dirty="0">
                <a:sym typeface="Wingdings" panose="05000000000000000000" pitchFamily="2" charset="2"/>
              </a:rPr>
              <a:t></a:t>
            </a:r>
            <a:r>
              <a:rPr lang="ko-KR" altLang="en-US" sz="1600" b="1" dirty="0">
                <a:sym typeface="Wingdings" panose="05000000000000000000" pitchFamily="2" charset="2"/>
              </a:rPr>
              <a:t>에이전트 기반 프로그램의 코드가 길고 복잡함</a:t>
            </a:r>
            <a:endParaRPr lang="en-US" altLang="ko-KR" sz="1600" b="1" dirty="0"/>
          </a:p>
          <a:p>
            <a:pPr lvl="2">
              <a:lnSpc>
                <a:spcPct val="130000"/>
              </a:lnSpc>
            </a:pPr>
            <a:r>
              <a:rPr lang="en-US" altLang="ko-KR" sz="1600" b="1" dirty="0"/>
              <a:t>      </a:t>
            </a:r>
            <a:r>
              <a:rPr lang="en-US" altLang="ko-KR" sz="1600" b="1" dirty="0">
                <a:sym typeface="Wingdings" panose="05000000000000000000" pitchFamily="2" charset="2"/>
              </a:rPr>
              <a:t></a:t>
            </a:r>
            <a:r>
              <a:rPr lang="ko-KR" altLang="en-US" sz="1600" b="1" dirty="0">
                <a:sym typeface="Wingdings" panose="05000000000000000000" pitchFamily="2" charset="2"/>
              </a:rPr>
              <a:t>코드를 재작성하기 위해서는 시간과 비용이 많이 발생함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2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</a:t>
            </a:r>
            <a:r>
              <a:rPr lang="ko-KR" altLang="en-US" sz="1600" b="1" dirty="0">
                <a:sym typeface="Wingdings" panose="05000000000000000000" pitchFamily="2" charset="2"/>
              </a:rPr>
              <a:t>산업계의 요구 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/>
              <a:t>적은 리드 타임을 통한 다품종 대량생산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</a:p>
          <a:p>
            <a:pPr lvl="2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</a:t>
            </a:r>
            <a:r>
              <a:rPr lang="en-US" altLang="ko-KR" sz="1600" b="1" dirty="0"/>
              <a:t>      </a:t>
            </a:r>
            <a:r>
              <a:rPr lang="en-US" altLang="ko-KR" sz="1600" b="1" dirty="0">
                <a:sym typeface="Wingdings" panose="05000000000000000000" pitchFamily="2" charset="2"/>
              </a:rPr>
              <a:t>Erlang/OTP(Open Telecom Platform)</a:t>
            </a:r>
            <a:r>
              <a:rPr lang="ko-KR" altLang="en-US" sz="1600" b="1" dirty="0">
                <a:sym typeface="Wingdings" panose="05000000000000000000" pitchFamily="2" charset="2"/>
              </a:rPr>
              <a:t>와 같은 대체 언어</a:t>
            </a:r>
            <a:r>
              <a:rPr lang="en-US" altLang="ko-KR" sz="1600" b="1" dirty="0">
                <a:sym typeface="Wingdings" panose="05000000000000000000" pitchFamily="2" charset="2"/>
              </a:rPr>
              <a:t>/</a:t>
            </a:r>
            <a:r>
              <a:rPr lang="ko-KR" altLang="en-US" sz="1600" b="1" dirty="0">
                <a:sym typeface="Wingdings" panose="05000000000000000000" pitchFamily="2" charset="2"/>
              </a:rPr>
              <a:t>플랫폼들이 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2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      </a:t>
            </a:r>
            <a:r>
              <a:rPr lang="ko-KR" altLang="en-US" sz="1600" b="1" dirty="0">
                <a:sym typeface="Wingdings" panose="05000000000000000000" pitchFamily="2" charset="2"/>
              </a:rPr>
              <a:t>대안으로 떠오름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2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OTP: </a:t>
            </a:r>
            <a:r>
              <a:rPr lang="ko-KR" altLang="en-US" sz="1600" b="1" dirty="0">
                <a:sym typeface="Wingdings" panose="05000000000000000000" pitchFamily="2" charset="2"/>
              </a:rPr>
              <a:t>각각의 프로세스로 구성되며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프로세스들 간의 통신을 통해 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2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              </a:t>
            </a:r>
            <a:r>
              <a:rPr lang="ko-KR" altLang="en-US" sz="1600" b="1" dirty="0">
                <a:sym typeface="Wingdings" panose="05000000000000000000" pitchFamily="2" charset="2"/>
              </a:rPr>
              <a:t>프로세스들은 런타임 동안 동작이 변경 가능한 플랫폼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6BE3FF4-9AC5-77CA-48CA-9C1B1138131D}"/>
              </a:ext>
            </a:extLst>
          </p:cNvPr>
          <p:cNvGrpSpPr/>
          <p:nvPr/>
        </p:nvGrpSpPr>
        <p:grpSpPr>
          <a:xfrm>
            <a:off x="4572000" y="3801696"/>
            <a:ext cx="4476399" cy="2680749"/>
            <a:chOff x="5334415" y="3865320"/>
            <a:chExt cx="4022366" cy="268074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ECF335F-2ADD-D757-849C-E814A8105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415" y="3865320"/>
              <a:ext cx="3322962" cy="233733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713659-ABE3-49D3-AE72-504BC97A259B}"/>
                </a:ext>
              </a:extLst>
            </p:cNvPr>
            <p:cNvSpPr txBox="1"/>
            <p:nvPr/>
          </p:nvSpPr>
          <p:spPr>
            <a:xfrm>
              <a:off x="5600462" y="6158014"/>
              <a:ext cx="3756319" cy="38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000" dirty="0"/>
                <a:t>Figure 6: Erlang/OTP</a:t>
              </a:r>
            </a:p>
            <a:p>
              <a:pPr>
                <a:lnSpc>
                  <a:spcPct val="125000"/>
                </a:lnSpc>
              </a:pPr>
              <a:r>
                <a:rPr lang="ko-KR" altLang="en-US" sz="600" dirty="0"/>
                <a:t>출처</a:t>
              </a:r>
              <a:r>
                <a:rPr lang="en-US" altLang="ko-KR" sz="600" dirty="0"/>
                <a:t>:https://www.infoq.com/presentations/Erlang-OTP-Behaviors/</a:t>
              </a:r>
              <a:endParaRPr lang="ko-KR" altLang="en-US" sz="6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69307F9-1279-F929-8A85-88EB4F71CA8E}"/>
              </a:ext>
            </a:extLst>
          </p:cNvPr>
          <p:cNvGrpSpPr/>
          <p:nvPr/>
        </p:nvGrpSpPr>
        <p:grpSpPr>
          <a:xfrm>
            <a:off x="469113" y="3759324"/>
            <a:ext cx="3954105" cy="2678274"/>
            <a:chOff x="469113" y="3645024"/>
            <a:chExt cx="3954105" cy="267827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3879F78-9274-7A96-6509-092567522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113" y="3645024"/>
              <a:ext cx="2880320" cy="229696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8D7167-3146-33F2-EB29-42BD836F7DE5}"/>
                </a:ext>
              </a:extLst>
            </p:cNvPr>
            <p:cNvSpPr txBox="1"/>
            <p:nvPr/>
          </p:nvSpPr>
          <p:spPr>
            <a:xfrm>
              <a:off x="666899" y="5935243"/>
              <a:ext cx="3756319" cy="38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000" dirty="0"/>
                <a:t>Figure 5: Erlang</a:t>
              </a:r>
            </a:p>
            <a:p>
              <a:pPr>
                <a:lnSpc>
                  <a:spcPct val="125000"/>
                </a:lnSpc>
              </a:pPr>
              <a:r>
                <a:rPr lang="ko-KR" altLang="en-US" sz="600" dirty="0"/>
                <a:t>출처</a:t>
              </a:r>
              <a:r>
                <a:rPr lang="en-US" altLang="ko-KR" sz="600" dirty="0"/>
                <a:t>:https://www.erlang.org/</a:t>
              </a:r>
              <a:endParaRPr lang="ko-KR" altLang="en-US" sz="6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28397FF-2880-5529-00FF-ECE78FC8BB9E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Introduction</a:t>
            </a:r>
            <a:endParaRPr lang="ko-KR" altLang="en-US" sz="2800" b="1" spc="-50" dirty="0"/>
          </a:p>
        </p:txBody>
      </p:sp>
    </p:spTree>
    <p:extLst>
      <p:ext uri="{BB962C8B-B14F-4D97-AF65-F5344CB8AC3E}">
        <p14:creationId xmlns:p14="http://schemas.microsoft.com/office/powerpoint/2010/main" val="219031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Purpose of Paper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23528" y="692696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C942A-8996-87F8-093C-0D6E16531060}"/>
              </a:ext>
            </a:extLst>
          </p:cNvPr>
          <p:cNvSpPr txBox="1"/>
          <p:nvPr/>
        </p:nvSpPr>
        <p:spPr>
          <a:xfrm>
            <a:off x="323528" y="1060554"/>
            <a:ext cx="9021960" cy="459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ym typeface="Wingdings" panose="05000000000000000000" pitchFamily="2" charset="2"/>
              </a:rPr>
              <a:t>산업체에 맞는 </a:t>
            </a:r>
            <a:r>
              <a:rPr lang="en-US" altLang="ko-KR" b="1" dirty="0">
                <a:sym typeface="Wingdings" panose="05000000000000000000" pitchFamily="2" charset="2"/>
              </a:rPr>
              <a:t>HMS </a:t>
            </a:r>
            <a:r>
              <a:rPr lang="ko-KR" altLang="en-US" b="1" dirty="0">
                <a:sym typeface="Wingdings" panose="05000000000000000000" pitchFamily="2" charset="2"/>
              </a:rPr>
              <a:t>구현 플랫폼과 언어를 선택할 때 가이드라인을 제시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이전 </a:t>
            </a:r>
            <a:r>
              <a:rPr lang="ko-KR" altLang="en-US" sz="1600" b="1" dirty="0" err="1">
                <a:sym typeface="Wingdings" panose="05000000000000000000" pitchFamily="2" charset="2"/>
              </a:rPr>
              <a:t>연구들에서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HMS </a:t>
            </a:r>
            <a:r>
              <a:rPr lang="ko-KR" altLang="en-US" sz="1600" b="1" dirty="0">
                <a:sym typeface="Wingdings" panose="05000000000000000000" pitchFamily="2" charset="2"/>
              </a:rPr>
              <a:t>구현 플랫폼과 언어 평가에 대한 기준을 제시하였지만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</a:p>
          <a:p>
            <a:pPr lvl="1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</a:t>
            </a:r>
            <a:r>
              <a:rPr lang="ko-KR" altLang="en-US" sz="1600" b="1" dirty="0">
                <a:sym typeface="Wingdings" panose="05000000000000000000" pitchFamily="2" charset="2"/>
              </a:rPr>
              <a:t>평가 기준의 초점과 관점이 다양해서 어떠한 플랫폼</a:t>
            </a:r>
            <a:r>
              <a:rPr lang="en-US" altLang="ko-KR" sz="1600" b="1" dirty="0">
                <a:sym typeface="Wingdings" panose="05000000000000000000" pitchFamily="2" charset="2"/>
              </a:rPr>
              <a:t>/</a:t>
            </a:r>
            <a:r>
              <a:rPr lang="ko-KR" altLang="en-US" sz="1600" b="1" dirty="0">
                <a:sym typeface="Wingdings" panose="05000000000000000000" pitchFamily="2" charset="2"/>
              </a:rPr>
              <a:t>언어를 선택하는 것에 어려움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ym typeface="Wingdings" panose="05000000000000000000" pitchFamily="2" charset="2"/>
              </a:rPr>
              <a:t>산업계의 요구에 부합하는 특성을 정량적 및 정성적으로 측정하여 제시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기존 평가 및 연구들은 암묵적 지식에 그쳤지만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저자의 산업 제조 경험 및 문헌 연구를 통해 형식적 지식으로 구현함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Contributions 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HMS</a:t>
            </a:r>
            <a:r>
              <a:rPr lang="ko-KR" altLang="en-US" b="1" dirty="0">
                <a:sym typeface="Wingdings" panose="05000000000000000000" pitchFamily="2" charset="2"/>
              </a:rPr>
              <a:t>을 고려하는 산업체들에게 아키텍처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플랫폼 </a:t>
            </a:r>
            <a:r>
              <a:rPr lang="ko-KR" altLang="en-US" b="1" dirty="0" err="1">
                <a:sym typeface="Wingdings" panose="05000000000000000000" pitchFamily="2" charset="2"/>
              </a:rPr>
              <a:t>선택시</a:t>
            </a:r>
            <a:r>
              <a:rPr lang="ko-KR" altLang="en-US" b="1" dirty="0">
                <a:sym typeface="Wingdings" panose="05000000000000000000" pitchFamily="2" charset="2"/>
              </a:rPr>
              <a:t> 가이드라인 제공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     </a:t>
            </a:r>
            <a:r>
              <a:rPr lang="ko-KR" altLang="en-US" b="1" dirty="0">
                <a:sym typeface="Wingdings" panose="05000000000000000000" pitchFamily="2" charset="2"/>
              </a:rPr>
              <a:t>산업체에 맞는 아키텍처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플랫폼을 선택할 수 있게 함 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4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  </a:t>
            </a:r>
            <a:r>
              <a:rPr lang="ko-KR" altLang="en-US" b="1" dirty="0">
                <a:sym typeface="Wingdings" panose="05000000000000000000" pitchFamily="2" charset="2"/>
              </a:rPr>
              <a:t>산업체가 맞춤형 </a:t>
            </a:r>
            <a:r>
              <a:rPr lang="en-US" altLang="ko-KR" b="1" dirty="0">
                <a:sym typeface="Wingdings" panose="05000000000000000000" pitchFamily="2" charset="2"/>
              </a:rPr>
              <a:t>HMS</a:t>
            </a:r>
            <a:r>
              <a:rPr lang="ko-KR" altLang="en-US" b="1" dirty="0">
                <a:sym typeface="Wingdings" panose="05000000000000000000" pitchFamily="2" charset="2"/>
              </a:rPr>
              <a:t>을 개발하여 산업계에 활용될 수 있음 </a:t>
            </a:r>
            <a:r>
              <a:rPr lang="en-US" altLang="ko-KR" b="1" dirty="0">
                <a:sym typeface="Wingdings" panose="05000000000000000000" pitchFamily="2" charset="2"/>
              </a:rPr>
              <a:t>	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955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Industrial Needs for Hardware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C942A-8996-87F8-093C-0D6E16531060}"/>
              </a:ext>
            </a:extLst>
          </p:cNvPr>
          <p:cNvSpPr txBox="1"/>
          <p:nvPr/>
        </p:nvSpPr>
        <p:spPr>
          <a:xfrm>
            <a:off x="179512" y="784505"/>
            <a:ext cx="9649072" cy="597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ym typeface="Wingdings" panose="05000000000000000000" pitchFamily="2" charset="2"/>
              </a:rPr>
              <a:t>산업계가 </a:t>
            </a:r>
            <a:r>
              <a:rPr lang="en-US" altLang="ko-KR" b="1" dirty="0">
                <a:sym typeface="Wingdings" panose="05000000000000000000" pitchFamily="2" charset="2"/>
              </a:rPr>
              <a:t>HMS</a:t>
            </a:r>
            <a:r>
              <a:rPr lang="ko-KR" altLang="en-US" b="1" dirty="0">
                <a:sym typeface="Wingdings" panose="05000000000000000000" pitchFamily="2" charset="2"/>
              </a:rPr>
              <a:t>를 채택 시 원하는 두가지 요구</a:t>
            </a:r>
            <a:r>
              <a:rPr lang="en-US" altLang="ko-KR" b="1" dirty="0">
                <a:sym typeface="Wingdings" panose="05000000000000000000" pitchFamily="2" charset="2"/>
              </a:rPr>
              <a:t>:</a:t>
            </a:r>
            <a:r>
              <a:rPr lang="ko-KR" altLang="en-US" b="1" dirty="0">
                <a:sym typeface="Wingdings" panose="05000000000000000000" pitchFamily="2" charset="2"/>
              </a:rPr>
              <a:t> 가용성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지원가능성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가용성</a:t>
            </a:r>
            <a:r>
              <a:rPr lang="en-US" altLang="ko-KR" sz="1600" b="1" dirty="0">
                <a:sym typeface="Wingdings" panose="05000000000000000000" pitchFamily="2" charset="2"/>
              </a:rPr>
              <a:t>(Availability): </a:t>
            </a:r>
            <a:r>
              <a:rPr lang="ko-KR" altLang="en-US" sz="1600" b="1" dirty="0">
                <a:sym typeface="Wingdings" panose="05000000000000000000" pitchFamily="2" charset="2"/>
              </a:rPr>
              <a:t>생산 장비 및 시스템이 사용 가능하고 완전히 작동하는 시간의 비율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            </a:t>
            </a:r>
            <a:r>
              <a:rPr lang="ko-KR" altLang="en-US" sz="1600" b="1" dirty="0">
                <a:sym typeface="Wingdings" panose="05000000000000000000" pitchFamily="2" charset="2"/>
              </a:rPr>
              <a:t>최적이 아닌 상태에서도 생산할 수 있는 시간의 비율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지원가능성</a:t>
            </a:r>
            <a:r>
              <a:rPr lang="en-US" altLang="ko-KR" sz="1600" b="1" dirty="0">
                <a:sym typeface="Wingdings" panose="05000000000000000000" pitchFamily="2" charset="2"/>
              </a:rPr>
              <a:t>(Supportability) : HMS </a:t>
            </a:r>
            <a:r>
              <a:rPr lang="ko-KR" altLang="en-US" sz="1600" b="1" dirty="0" err="1">
                <a:sym typeface="Wingdings" panose="05000000000000000000" pitchFamily="2" charset="2"/>
              </a:rPr>
              <a:t>도입시</a:t>
            </a:r>
            <a:r>
              <a:rPr lang="ko-KR" altLang="en-US" sz="1600" b="1" dirty="0">
                <a:sym typeface="Wingdings" panose="05000000000000000000" pitchFamily="2" charset="2"/>
              </a:rPr>
              <a:t> 유지관리가 용이한가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	          </a:t>
            </a:r>
            <a:r>
              <a:rPr lang="ko-KR" altLang="en-US" sz="1600" b="1" dirty="0">
                <a:sym typeface="Wingdings" panose="05000000000000000000" pitchFamily="2" charset="2"/>
              </a:rPr>
              <a:t>오류 발생 시간을 줄일 수 있나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ko-KR" sz="1900" b="1" dirty="0">
                <a:sym typeface="Wingdings" panose="05000000000000000000" pitchFamily="2" charset="2"/>
              </a:rPr>
              <a:t> </a:t>
            </a:r>
            <a:r>
              <a:rPr lang="ko-KR" altLang="en-US" sz="1900" b="1" dirty="0">
                <a:sym typeface="Wingdings" panose="05000000000000000000" pitchFamily="2" charset="2"/>
              </a:rPr>
              <a:t>가용성</a:t>
            </a:r>
            <a:r>
              <a:rPr lang="en-US" altLang="ko-KR" sz="1900" b="1" dirty="0">
                <a:sym typeface="Wingdings" panose="05000000000000000000" pitchFamily="2" charset="2"/>
              </a:rPr>
              <a:t>, </a:t>
            </a:r>
            <a:r>
              <a:rPr lang="ko-KR" altLang="en-US" sz="1900" b="1" dirty="0">
                <a:sym typeface="Wingdings" panose="05000000000000000000" pitchFamily="2" charset="2"/>
              </a:rPr>
              <a:t>지원가능성을 극대화 시켜 생산 시간을 늘릴 수 있냐</a:t>
            </a:r>
            <a:r>
              <a:rPr lang="en-US" altLang="ko-KR" sz="1900" b="1" dirty="0">
                <a:sym typeface="Wingdings" panose="05000000000000000000" pitchFamily="2" charset="2"/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   </a:t>
            </a:r>
            <a:r>
              <a:rPr lang="ko-KR" altLang="en-US" sz="1600" b="1" dirty="0">
                <a:sym typeface="Wingdings" panose="05000000000000000000" pitchFamily="2" charset="2"/>
              </a:rPr>
              <a:t>가용성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지원 가능성을 높이려면 재구성 가능성</a:t>
            </a:r>
            <a:r>
              <a:rPr lang="en-US" altLang="ko-KR" sz="1600" b="1" dirty="0">
                <a:sym typeface="Wingdings" panose="05000000000000000000" pitchFamily="2" charset="2"/>
              </a:rPr>
              <a:t>(Reconfigurability), </a:t>
            </a:r>
            <a:r>
              <a:rPr lang="ko-KR" altLang="en-US" sz="1600" b="1" dirty="0">
                <a:sym typeface="Wingdings" panose="05000000000000000000" pitchFamily="2" charset="2"/>
              </a:rPr>
              <a:t>견고성</a:t>
            </a:r>
            <a:r>
              <a:rPr lang="en-US" altLang="ko-KR" sz="1600" b="1" dirty="0">
                <a:sym typeface="Wingdings" panose="05000000000000000000" pitchFamily="2" charset="2"/>
              </a:rPr>
              <a:t>(robustness) 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</a:t>
            </a:r>
            <a:r>
              <a:rPr lang="ko-KR" altLang="en-US" sz="1600" b="1" dirty="0">
                <a:sym typeface="Wingdings" panose="05000000000000000000" pitchFamily="2" charset="2"/>
              </a:rPr>
              <a:t>유지보수성</a:t>
            </a:r>
            <a:r>
              <a:rPr lang="en-US" altLang="ko-KR" sz="1600" b="1" dirty="0">
                <a:sym typeface="Wingdings" panose="05000000000000000000" pitchFamily="2" charset="2"/>
              </a:rPr>
              <a:t>(maintainability)</a:t>
            </a:r>
            <a:r>
              <a:rPr lang="ko-KR" altLang="en-US" sz="1600" b="1" dirty="0">
                <a:sym typeface="Wingdings" panose="05000000000000000000" pitchFamily="2" charset="2"/>
              </a:rPr>
              <a:t>를 충족시켜야함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1657350" lvl="3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ym typeface="Wingdings" panose="05000000000000000000" pitchFamily="2" charset="2"/>
              </a:rPr>
              <a:t>재구성 가능성 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제조 시스템에서 기능 개체를 추가</a:t>
            </a:r>
            <a:r>
              <a:rPr lang="en-US" altLang="ko-KR" sz="1600" b="1" dirty="0">
                <a:sym typeface="Wingdings" panose="05000000000000000000" pitchFamily="2" charset="2"/>
              </a:rPr>
              <a:t>/</a:t>
            </a:r>
            <a:r>
              <a:rPr lang="ko-KR" altLang="en-US" sz="1600" b="1" dirty="0">
                <a:sym typeface="Wingdings" panose="05000000000000000000" pitchFamily="2" charset="2"/>
              </a:rPr>
              <a:t>제거하여 재배치 작업을 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3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     </a:t>
            </a:r>
            <a:r>
              <a:rPr lang="ko-KR" altLang="en-US" sz="1600" b="1" dirty="0">
                <a:sym typeface="Wingdings" panose="05000000000000000000" pitchFamily="2" charset="2"/>
              </a:rPr>
              <a:t>할 수 있는 능력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3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     </a:t>
            </a:r>
            <a:r>
              <a:rPr lang="ko-KR" altLang="en-US" sz="1600" b="1" dirty="0">
                <a:sym typeface="Wingdings" panose="05000000000000000000" pitchFamily="2" charset="2"/>
              </a:rPr>
              <a:t>다품종 대량 생산에 필수적인 요소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1657350" lvl="3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ym typeface="Wingdings" panose="05000000000000000000" pitchFamily="2" charset="2"/>
              </a:rPr>
              <a:t>견고성 </a:t>
            </a:r>
            <a:r>
              <a:rPr lang="en-US" altLang="ko-KR" sz="1600" b="1" dirty="0">
                <a:sym typeface="Wingdings" panose="05000000000000000000" pitchFamily="2" charset="2"/>
              </a:rPr>
              <a:t>:  </a:t>
            </a:r>
            <a:r>
              <a:rPr lang="ko-KR" altLang="en-US" sz="1600" b="1" dirty="0">
                <a:sym typeface="Wingdings" panose="05000000000000000000" pitchFamily="2" charset="2"/>
              </a:rPr>
              <a:t>예기치 않은 장애</a:t>
            </a:r>
            <a:r>
              <a:rPr lang="en-US" altLang="ko-KR" sz="1600" b="1" dirty="0">
                <a:sym typeface="Wingdings" panose="05000000000000000000" pitchFamily="2" charset="2"/>
              </a:rPr>
              <a:t>/</a:t>
            </a:r>
            <a:r>
              <a:rPr lang="ko-KR" altLang="en-US" sz="1600" b="1" dirty="0">
                <a:sym typeface="Wingdings" panose="05000000000000000000" pitchFamily="2" charset="2"/>
              </a:rPr>
              <a:t>오류 발생시 생산에 사용할 수 있는 상태를 유지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3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        </a:t>
            </a:r>
            <a:r>
              <a:rPr lang="ko-KR" altLang="en-US" sz="1600" b="1" dirty="0">
                <a:sym typeface="Wingdings" panose="05000000000000000000" pitchFamily="2" charset="2"/>
              </a:rPr>
              <a:t>할 수 있는 능력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3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	          </a:t>
            </a:r>
            <a:r>
              <a:rPr lang="ko-KR" altLang="en-US" sz="1600" b="1" dirty="0">
                <a:sym typeface="Wingdings" panose="05000000000000000000" pitchFamily="2" charset="2"/>
              </a:rPr>
              <a:t>예기치 못한 장애 발생에도 생산 가능을 유지함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1657350" lvl="3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ym typeface="Wingdings" panose="05000000000000000000" pitchFamily="2" charset="2"/>
              </a:rPr>
              <a:t>유지보수성 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소프트웨어를 유지보수를 할 수 있는 능력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4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        </a:t>
            </a:r>
            <a:r>
              <a:rPr lang="ko-KR" altLang="en-US" sz="1600" b="1" dirty="0">
                <a:sym typeface="Wingdings" panose="05000000000000000000" pitchFamily="2" charset="2"/>
              </a:rPr>
              <a:t>결함을 수정</a:t>
            </a:r>
            <a:r>
              <a:rPr lang="en-US" altLang="ko-KR" sz="1600" b="1" dirty="0">
                <a:sym typeface="Wingdings" panose="05000000000000000000" pitchFamily="2" charset="2"/>
              </a:rPr>
              <a:t>/</a:t>
            </a:r>
            <a:r>
              <a:rPr lang="ko-KR" altLang="en-US" sz="1600" b="1" dirty="0">
                <a:sym typeface="Wingdings" panose="05000000000000000000" pitchFamily="2" charset="2"/>
              </a:rPr>
              <a:t>성능 개선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4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</a:t>
            </a:r>
            <a:r>
              <a:rPr lang="ko-KR" altLang="en-US" sz="1600" b="1" dirty="0">
                <a:sym typeface="Wingdings" panose="05000000000000000000" pitchFamily="2" charset="2"/>
              </a:rPr>
              <a:t>유지보수성이 우수</a:t>
            </a:r>
            <a:r>
              <a:rPr lang="en-US" altLang="ko-KR" sz="1600" b="1" dirty="0">
                <a:sym typeface="Wingdings" panose="05000000000000000000" pitchFamily="2" charset="2"/>
              </a:rPr>
              <a:t></a:t>
            </a:r>
            <a:r>
              <a:rPr lang="ko-KR" altLang="en-US" sz="1600" b="1" dirty="0">
                <a:sym typeface="Wingdings" panose="05000000000000000000" pitchFamily="2" charset="2"/>
              </a:rPr>
              <a:t>생산 중단 시간과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ym typeface="Wingdings" panose="05000000000000000000" pitchFamily="2" charset="2"/>
              </a:rPr>
              <a:t>비용 감소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4">
              <a:lnSpc>
                <a:spcPct val="13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	   </a:t>
            </a:r>
            <a:r>
              <a:rPr lang="ko-KR" altLang="en-US" sz="1600" b="1" dirty="0">
                <a:sym typeface="Wingdings" panose="05000000000000000000" pitchFamily="2" charset="2"/>
              </a:rPr>
              <a:t>가용성과 지원가능상 향상</a:t>
            </a:r>
            <a:r>
              <a:rPr lang="en-US" altLang="ko-KR" sz="1600" b="1" dirty="0">
                <a:sym typeface="Wingdings" panose="05000000000000000000" pitchFamily="2" charset="2"/>
              </a:rPr>
              <a:t>	</a:t>
            </a:r>
            <a:r>
              <a:rPr lang="en-US" altLang="ko-KR" b="1" dirty="0">
                <a:sym typeface="Wingdings" panose="05000000000000000000" pitchFamily="2" charset="2"/>
              </a:rPr>
              <a:t>	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6190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Industrial Needs for Software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C942A-8996-87F8-093C-0D6E16531060}"/>
              </a:ext>
            </a:extLst>
          </p:cNvPr>
          <p:cNvSpPr txBox="1"/>
          <p:nvPr/>
        </p:nvSpPr>
        <p:spPr>
          <a:xfrm>
            <a:off x="179512" y="784505"/>
            <a:ext cx="9021960" cy="581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ym typeface="Wingdings" panose="05000000000000000000" pitchFamily="2" charset="2"/>
              </a:rPr>
              <a:t>HMS </a:t>
            </a:r>
            <a:r>
              <a:rPr lang="ko-KR" altLang="en-US" b="1" dirty="0">
                <a:sym typeface="Wingdings" panose="05000000000000000000" pitchFamily="2" charset="2"/>
              </a:rPr>
              <a:t>개발자가 원하는 한가지 요구</a:t>
            </a:r>
            <a:r>
              <a:rPr lang="en-US" altLang="ko-KR" b="1" dirty="0">
                <a:sym typeface="Wingdings" panose="05000000000000000000" pitchFamily="2" charset="2"/>
              </a:rPr>
              <a:t>-</a:t>
            </a:r>
            <a:r>
              <a:rPr lang="ko-KR" altLang="en-US" sz="1800" b="1" dirty="0">
                <a:sym typeface="Wingdings" panose="05000000000000000000" pitchFamily="2" charset="2"/>
              </a:rPr>
              <a:t> 개발 생산성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ym typeface="Wingdings" panose="05000000000000000000" pitchFamily="2" charset="2"/>
              </a:rPr>
              <a:t>개발 생산성</a:t>
            </a:r>
            <a:r>
              <a:rPr lang="en-US" altLang="ko-KR" sz="1600" b="1" dirty="0">
                <a:sym typeface="Wingdings" panose="05000000000000000000" pitchFamily="2" charset="2"/>
              </a:rPr>
              <a:t>(Development Productivity)-HMS </a:t>
            </a:r>
            <a:r>
              <a:rPr lang="ko-KR" altLang="en-US" sz="1600" b="1" dirty="0">
                <a:sym typeface="Wingdings" panose="05000000000000000000" pitchFamily="2" charset="2"/>
              </a:rPr>
              <a:t>소프트웨어의 코드를 쉽게 개발하고 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					</a:t>
            </a:r>
            <a:r>
              <a:rPr lang="ko-KR" altLang="en-US" sz="1600" b="1" dirty="0">
                <a:sym typeface="Wingdings" panose="05000000000000000000" pitchFamily="2" charset="2"/>
              </a:rPr>
              <a:t>생성 할 수 있는 능력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</a:t>
            </a:r>
            <a:r>
              <a:rPr lang="ko-KR" altLang="en-US" sz="1600" b="1" dirty="0">
                <a:sym typeface="Wingdings" panose="05000000000000000000" pitchFamily="2" charset="2"/>
              </a:rPr>
              <a:t>개발 생산성을 높이기 위해서는 소프트웨어 복잡성</a:t>
            </a:r>
            <a:r>
              <a:rPr lang="en-US" altLang="ko-KR" sz="1600" b="1" dirty="0">
                <a:sym typeface="Wingdings" panose="05000000000000000000" pitchFamily="2" charset="2"/>
              </a:rPr>
              <a:t>(software complexity),</a:t>
            </a:r>
            <a:r>
              <a:rPr lang="ko-KR" altLang="en-US" sz="1600" b="1" dirty="0">
                <a:sym typeface="Wingdings" panose="05000000000000000000" pitchFamily="2" charset="2"/>
              </a:rPr>
              <a:t>소프트웨어</a:t>
            </a:r>
            <a:r>
              <a:rPr lang="en-US" altLang="ko-KR" sz="1600" b="1" dirty="0">
                <a:sym typeface="Wingdings" panose="05000000000000000000" pitchFamily="2" charset="2"/>
              </a:rPr>
              <a:t>   	</a:t>
            </a:r>
            <a:r>
              <a:rPr lang="ko-KR" altLang="en-US" sz="1600" b="1" dirty="0">
                <a:sym typeface="Wingdings" panose="05000000000000000000" pitchFamily="2" charset="2"/>
              </a:rPr>
              <a:t>재사용</a:t>
            </a:r>
            <a:r>
              <a:rPr lang="en-US" altLang="ko-KR" sz="1600" b="1" dirty="0">
                <a:sym typeface="Wingdings" panose="05000000000000000000" pitchFamily="2" charset="2"/>
              </a:rPr>
              <a:t>(reuse of software)</a:t>
            </a:r>
            <a:r>
              <a:rPr lang="ko-KR" altLang="en-US" sz="1600" b="1" dirty="0">
                <a:sym typeface="Wingdings" panose="05000000000000000000" pitchFamily="2" charset="2"/>
              </a:rPr>
              <a:t>을 </a:t>
            </a:r>
            <a:r>
              <a:rPr lang="ko-KR" altLang="en-US" sz="1600" b="1" dirty="0" err="1">
                <a:sym typeface="Wingdings" panose="05000000000000000000" pitchFamily="2" charset="2"/>
              </a:rPr>
              <a:t>충족시켜야함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ym typeface="Wingdings" panose="05000000000000000000" pitchFamily="2" charset="2"/>
              </a:rPr>
              <a:t>소프트웨어 복잡성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얼마나 구현할 수 있는지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얼마나 시스템을 이해하는지</a:t>
            </a:r>
            <a:r>
              <a:rPr lang="en-US" altLang="ko-KR" sz="1600" b="1" dirty="0">
                <a:sym typeface="Wingdings" panose="05000000000000000000" pitchFamily="2" charset="2"/>
              </a:rPr>
              <a:t>,</a:t>
            </a:r>
          </a:p>
          <a:p>
            <a:pPr lvl="4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            </a:t>
            </a:r>
            <a:r>
              <a:rPr lang="ko-KR" altLang="en-US" sz="1600" b="1" dirty="0">
                <a:sym typeface="Wingdings" panose="05000000000000000000" pitchFamily="2" charset="2"/>
              </a:rPr>
              <a:t>수정 및 유지 관리의 어려움을 나타낼 수 있는지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ym typeface="Wingdings" panose="05000000000000000000" pitchFamily="2" charset="2"/>
              </a:rPr>
              <a:t>소프트웨어 재사용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새로운 소프트웨어 시스템을 구축할 때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기존 소프트웨어 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    </a:t>
            </a:r>
            <a:r>
              <a:rPr lang="ko-KR" altLang="en-US" sz="1600" b="1" dirty="0" err="1">
                <a:sym typeface="Wingdings" panose="05000000000000000000" pitchFamily="2" charset="2"/>
              </a:rPr>
              <a:t>아티팩트</a:t>
            </a:r>
            <a:r>
              <a:rPr lang="en-US" altLang="ko-KR" sz="1600" b="1" dirty="0">
                <a:sym typeface="Wingdings" panose="05000000000000000000" pitchFamily="2" charset="2"/>
              </a:rPr>
              <a:t>(artefact)</a:t>
            </a:r>
            <a:r>
              <a:rPr lang="ko-KR" altLang="en-US" sz="1600" b="1" dirty="0">
                <a:sym typeface="Wingdings" panose="05000000000000000000" pitchFamily="2" charset="2"/>
              </a:rPr>
              <a:t>를 얼마나 사용할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ym typeface="Wingdings" panose="05000000000000000000" pitchFamily="2" charset="2"/>
              </a:rPr>
              <a:t>수 있는가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   </a:t>
            </a:r>
            <a:r>
              <a:rPr lang="ko-KR" altLang="en-US" sz="1600" b="1" dirty="0">
                <a:sym typeface="Wingdings" panose="05000000000000000000" pitchFamily="2" charset="2"/>
              </a:rPr>
              <a:t>코드를 재사용할 수 있으면 코드를 줄여 개발 생산성을 높임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</a:t>
            </a:r>
            <a:r>
              <a:rPr lang="ko-KR" altLang="en-US" sz="1600" b="1" dirty="0">
                <a:sym typeface="Wingdings" panose="05000000000000000000" pitchFamily="2" charset="2"/>
              </a:rPr>
              <a:t>소프트웨어 복잡성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재사용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검증을 통해 개발자가 코드를 얼마나 효율적이고 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</a:t>
            </a:r>
            <a:r>
              <a:rPr lang="ko-KR" altLang="en-US" sz="1600" b="1" dirty="0">
                <a:sym typeface="Wingdings" panose="05000000000000000000" pitchFamily="2" charset="2"/>
              </a:rPr>
              <a:t>용이하게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ym typeface="Wingdings" panose="05000000000000000000" pitchFamily="2" charset="2"/>
              </a:rPr>
              <a:t>사용함으로서</a:t>
            </a:r>
            <a:r>
              <a:rPr lang="ko-KR" altLang="en-US" sz="1600" b="1" dirty="0">
                <a:sym typeface="Wingdings" panose="05000000000000000000" pitchFamily="2" charset="2"/>
              </a:rPr>
              <a:t> 개발 생산성을 높일 수 있는가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ym typeface="Wingdings" panose="05000000000000000000" pitchFamily="2" charset="2"/>
              </a:rPr>
              <a:t>*</a:t>
            </a:r>
            <a:r>
              <a:rPr lang="ko-KR" altLang="en-US" sz="1200" b="1" dirty="0" err="1">
                <a:sym typeface="Wingdings" panose="05000000000000000000" pitchFamily="2" charset="2"/>
              </a:rPr>
              <a:t>아티팩트</a:t>
            </a:r>
            <a:r>
              <a:rPr lang="en-US" altLang="ko-KR" sz="1200" b="1" dirty="0">
                <a:sym typeface="Wingdings" panose="05000000000000000000" pitchFamily="2" charset="2"/>
              </a:rPr>
              <a:t>(artefact): </a:t>
            </a:r>
            <a:r>
              <a:rPr lang="ko-KR" altLang="en-US" sz="1200" b="1" dirty="0">
                <a:sym typeface="Wingdings" panose="05000000000000000000" pitchFamily="2" charset="2"/>
              </a:rPr>
              <a:t>소프트웨어 개발 과정에서 생산된 모든 산출물</a:t>
            </a:r>
            <a:endParaRPr lang="en-US" altLang="ko-KR" sz="12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 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7590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r>
              <a:rPr lang="en-US" altLang="ko-KR"/>
              <a:t>2023-04-11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/>
              <a:t>Evaluation metrics</a:t>
            </a:r>
            <a:endParaRPr lang="ko-KR" altLang="en-US" sz="2800" b="1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79C41-E8F6-D386-B9C8-06785FE14CB6}"/>
              </a:ext>
            </a:extLst>
          </p:cNvPr>
          <p:cNvSpPr txBox="1"/>
          <p:nvPr/>
        </p:nvSpPr>
        <p:spPr>
          <a:xfrm>
            <a:off x="302568" y="807118"/>
            <a:ext cx="9021960" cy="36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  <a:endParaRPr lang="en-US" altLang="ko-KR" sz="1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5A323F-3A27-84DD-6301-48C296E98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0" y="2450482"/>
            <a:ext cx="8282288" cy="36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A9CAC8-EF48-1B4A-1DCD-997213757064}"/>
              </a:ext>
            </a:extLst>
          </p:cNvPr>
          <p:cNvSpPr txBox="1"/>
          <p:nvPr/>
        </p:nvSpPr>
        <p:spPr>
          <a:xfrm>
            <a:off x="430857" y="835485"/>
            <a:ext cx="8605639" cy="109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산업계의 요구사항</a:t>
            </a:r>
            <a:r>
              <a:rPr lang="en-US" altLang="ko-KR" b="1" dirty="0"/>
              <a:t>(</a:t>
            </a:r>
            <a:r>
              <a:rPr lang="ko-KR" altLang="en-US" b="1" dirty="0"/>
              <a:t>재구성가능성</a:t>
            </a:r>
            <a:r>
              <a:rPr lang="en-US" altLang="ko-KR" b="1" dirty="0"/>
              <a:t>, </a:t>
            </a:r>
            <a:r>
              <a:rPr lang="ko-KR" altLang="en-US" b="1" dirty="0"/>
              <a:t>견고성</a:t>
            </a:r>
            <a:r>
              <a:rPr lang="en-US" altLang="ko-KR" b="1" dirty="0"/>
              <a:t>, </a:t>
            </a:r>
            <a:r>
              <a:rPr lang="ko-KR" altLang="en-US" b="1" dirty="0"/>
              <a:t>유지보수성</a:t>
            </a:r>
            <a:r>
              <a:rPr lang="en-US" altLang="ko-KR" b="1" dirty="0"/>
              <a:t>, </a:t>
            </a:r>
            <a:r>
              <a:rPr lang="ko-KR" altLang="en-US" b="1" dirty="0"/>
              <a:t>컨트롤러 요구사항</a:t>
            </a:r>
            <a:r>
              <a:rPr lang="en-US" altLang="ko-KR" b="1" dirty="0"/>
              <a:t>)</a:t>
            </a:r>
            <a:r>
              <a:rPr lang="ko-KR" altLang="en-US" b="1" dirty="0"/>
              <a:t>과</a:t>
            </a:r>
            <a:endParaRPr lang="en-US" altLang="ko-KR" b="1" dirty="0"/>
          </a:p>
          <a:p>
            <a:pPr>
              <a:lnSpc>
                <a:spcPct val="125000"/>
              </a:lnSpc>
            </a:pPr>
            <a:r>
              <a:rPr lang="en-US" altLang="ko-KR" b="1" dirty="0"/>
              <a:t>   </a:t>
            </a:r>
            <a:r>
              <a:rPr lang="ko-KR" altLang="en-US" b="1" dirty="0"/>
              <a:t>개발자의 요구사항</a:t>
            </a:r>
            <a:r>
              <a:rPr lang="en-US" altLang="ko-KR" b="1" dirty="0"/>
              <a:t>(</a:t>
            </a:r>
            <a:r>
              <a:rPr lang="ko-KR" altLang="en-US" b="1" dirty="0"/>
              <a:t>소프트웨어 복잡성</a:t>
            </a:r>
            <a:r>
              <a:rPr lang="en-US" altLang="ko-KR" b="1" dirty="0"/>
              <a:t>, </a:t>
            </a:r>
            <a:r>
              <a:rPr lang="ko-KR" altLang="en-US" b="1" dirty="0"/>
              <a:t>재사용 가능성</a:t>
            </a:r>
            <a:r>
              <a:rPr lang="en-US" altLang="ko-KR" b="1" dirty="0"/>
              <a:t>) </a:t>
            </a:r>
            <a:r>
              <a:rPr lang="ko-KR" altLang="en-US" b="1" dirty="0"/>
              <a:t>및 소프트웨어의 검증을</a:t>
            </a:r>
            <a:endParaRPr lang="en-US" altLang="ko-KR" b="1" dirty="0"/>
          </a:p>
          <a:p>
            <a:pPr>
              <a:lnSpc>
                <a:spcPct val="125000"/>
              </a:lnSpc>
            </a:pPr>
            <a:r>
              <a:rPr lang="en-US" altLang="ko-KR" b="1" dirty="0"/>
              <a:t>   </a:t>
            </a:r>
            <a:r>
              <a:rPr lang="ko-KR" altLang="en-US" b="1" dirty="0"/>
              <a:t>정량적</a:t>
            </a:r>
            <a:r>
              <a:rPr lang="en-US" altLang="ko-KR" b="1" dirty="0"/>
              <a:t>, </a:t>
            </a:r>
            <a:r>
              <a:rPr lang="ko-KR" altLang="en-US" b="1" dirty="0"/>
              <a:t>정성적으로 측정함 </a:t>
            </a:r>
          </a:p>
        </p:txBody>
      </p:sp>
    </p:spTree>
    <p:extLst>
      <p:ext uri="{BB962C8B-B14F-4D97-AF65-F5344CB8AC3E}">
        <p14:creationId xmlns:p14="http://schemas.microsoft.com/office/powerpoint/2010/main" val="235434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7821</TotalTime>
  <Words>3441</Words>
  <Application>Microsoft Office PowerPoint</Application>
  <PresentationFormat>화면 슬라이드 쇼(4:3)</PresentationFormat>
  <Paragraphs>414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AdvOT5fcf1b24</vt:lpstr>
      <vt:lpstr>NimbusRomNo9L-Medi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Kang Byeongmo</cp:lastModifiedBy>
  <cp:revision>611</cp:revision>
  <dcterms:created xsi:type="dcterms:W3CDTF">2014-07-02T04:30:08Z</dcterms:created>
  <dcterms:modified xsi:type="dcterms:W3CDTF">2023-04-11T04:43:19Z</dcterms:modified>
</cp:coreProperties>
</file>