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2" r:id="rId3"/>
    <p:sldId id="311" r:id="rId4"/>
    <p:sldId id="313" r:id="rId5"/>
    <p:sldId id="321" r:id="rId6"/>
    <p:sldId id="322" r:id="rId7"/>
    <p:sldId id="323" r:id="rId8"/>
    <p:sldId id="324" r:id="rId9"/>
    <p:sldId id="325" r:id="rId10"/>
    <p:sldId id="327" r:id="rId11"/>
    <p:sldId id="328" r:id="rId12"/>
    <p:sldId id="333" r:id="rId13"/>
    <p:sldId id="331" r:id="rId14"/>
    <p:sldId id="334" r:id="rId15"/>
    <p:sldId id="335" r:id="rId16"/>
    <p:sldId id="33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  <a:srgbClr val="DEE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4043" autoAdjust="0"/>
  </p:normalViewPr>
  <p:slideViewPr>
    <p:cSldViewPr>
      <p:cViewPr varScale="1">
        <p:scale>
          <a:sx n="100" d="100"/>
          <a:sy n="100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1173-9E61-40DB-BA0B-18C9E1E2C923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02C8B-5AEE-473E-9016-ACCF13172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6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2C8B-5AEE-473E-9016-ACCF131725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1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25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490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87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44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428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48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68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공작기계의 문제 발생을 예방하기 위해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69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2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11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196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59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977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02C8B-5AEE-473E-9016-ACCF131725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32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4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93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8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1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1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93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97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53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2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8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2023-05-30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2023-05-09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FB6C10-D9E0-0D6D-4031-4C69FDA8E669}"/>
              </a:ext>
            </a:extLst>
          </p:cNvPr>
          <p:cNvSpPr txBox="1"/>
          <p:nvPr/>
        </p:nvSpPr>
        <p:spPr>
          <a:xfrm>
            <a:off x="1979712" y="4005723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Smart</a:t>
            </a:r>
            <a:r>
              <a:rPr lang="ko-KR" altLang="en-US" b="1" dirty="0"/>
              <a:t> </a:t>
            </a:r>
            <a:r>
              <a:rPr lang="en-US" altLang="ko-KR" b="1" dirty="0"/>
              <a:t>Factory</a:t>
            </a:r>
            <a:r>
              <a:rPr lang="ko-KR" altLang="en-US" b="1" dirty="0"/>
              <a:t> 논문리뷰</a:t>
            </a:r>
            <a:endParaRPr lang="en-US" altLang="ko-KR" b="1" dirty="0"/>
          </a:p>
          <a:p>
            <a:pPr algn="ctr"/>
            <a:r>
              <a:rPr lang="ko-KR" altLang="en-US" b="1" dirty="0"/>
              <a:t>신승준 교수님</a:t>
            </a:r>
            <a:endParaRPr lang="en-US" altLang="ko-KR" b="1" dirty="0"/>
          </a:p>
          <a:p>
            <a:pPr algn="ctr"/>
            <a:r>
              <a:rPr lang="ko-KR" altLang="en-US" b="1" dirty="0"/>
              <a:t>한양대학교 산업 데이터 엔지니어링학과</a:t>
            </a:r>
            <a:endParaRPr lang="en-US" altLang="ko-KR" b="1" dirty="0"/>
          </a:p>
          <a:p>
            <a:pPr algn="ctr"/>
            <a:r>
              <a:rPr lang="ko-KR" altLang="en-US" b="1" dirty="0"/>
              <a:t>석사과정 </a:t>
            </a:r>
            <a:r>
              <a:rPr lang="ko-KR" altLang="en-US" b="1" dirty="0" err="1"/>
              <a:t>강병모</a:t>
            </a:r>
            <a:endParaRPr lang="en-US" altLang="ko-KR" b="1" dirty="0"/>
          </a:p>
          <a:p>
            <a:pPr algn="ctr"/>
            <a:r>
              <a:rPr lang="en-US" altLang="ko-KR" b="1" dirty="0"/>
              <a:t>2023.05.30</a:t>
            </a:r>
            <a:endParaRPr lang="ko-KR" altLang="en-US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970602-40E5-617A-4832-5E872A512C3A}"/>
              </a:ext>
            </a:extLst>
          </p:cNvPr>
          <p:cNvCxnSpPr>
            <a:cxnSpLocks/>
          </p:cNvCxnSpPr>
          <p:nvPr/>
        </p:nvCxnSpPr>
        <p:spPr>
          <a:xfrm>
            <a:off x="467544" y="1040074"/>
            <a:ext cx="8352928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D4E14F9-8914-2AE7-D881-160FD33E2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671791"/>
            <a:ext cx="3177902" cy="111226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39C4CD-1DAD-8D79-C73C-7E33FC08973B}"/>
              </a:ext>
            </a:extLst>
          </p:cNvPr>
          <p:cNvCxnSpPr>
            <a:cxnSpLocks/>
          </p:cNvCxnSpPr>
          <p:nvPr/>
        </p:nvCxnSpPr>
        <p:spPr>
          <a:xfrm>
            <a:off x="442143" y="3097483"/>
            <a:ext cx="8352928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F6FECB5F-9DAA-932D-971D-823F55DF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2023-05-30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E4C394-E305-F1E3-C97F-314BD8BA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0667F-94F6-23EC-DA4F-2590341242CC}"/>
              </a:ext>
            </a:extLst>
          </p:cNvPr>
          <p:cNvSpPr txBox="1"/>
          <p:nvPr/>
        </p:nvSpPr>
        <p:spPr>
          <a:xfrm>
            <a:off x="332263" y="1101328"/>
            <a:ext cx="862348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ko-KR" sz="2000" b="1" spc="-10" dirty="0"/>
              <a:t>Hybrid Robust Convolutional Autoencoder for Unsupervised Anomaly Detection of Machine Tools under Noises</a:t>
            </a:r>
            <a:endParaRPr lang="en-US" altLang="ko-KR" sz="1100" b="1" spc="-1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0563DE5-D425-363A-2C5B-837108BED2E4}"/>
              </a:ext>
            </a:extLst>
          </p:cNvPr>
          <p:cNvSpPr txBox="1">
            <a:spLocks/>
          </p:cNvSpPr>
          <p:nvPr/>
        </p:nvSpPr>
        <p:spPr>
          <a:xfrm>
            <a:off x="5930" y="21142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>
                <a:latin typeface="NimbusRomNo9L-Medi"/>
                <a:ea typeface="맑은 고딕" panose="020B0503020000020004" pitchFamily="50" charset="-127"/>
              </a:rPr>
              <a:t>Shen Yan, </a:t>
            </a:r>
            <a:r>
              <a:rPr lang="en-US" altLang="ko-KR" b="1" dirty="0" err="1">
                <a:latin typeface="NimbusRomNo9L-Medi"/>
                <a:ea typeface="맑은 고딕" panose="020B0503020000020004" pitchFamily="50" charset="-127"/>
              </a:rPr>
              <a:t>Haidong</a:t>
            </a:r>
            <a:r>
              <a:rPr lang="en-US" altLang="ko-KR" b="1" dirty="0">
                <a:latin typeface="NimbusRomNo9L-Medi"/>
                <a:ea typeface="맑은 고딕" panose="020B0503020000020004" pitchFamily="50" charset="-127"/>
              </a:rPr>
              <a:t> Shao, </a:t>
            </a:r>
            <a:r>
              <a:rPr lang="en-US" altLang="ko-KR" b="1" dirty="0" err="1">
                <a:latin typeface="NimbusRomNo9L-Medi"/>
                <a:ea typeface="맑은 고딕" panose="020B0503020000020004" pitchFamily="50" charset="-127"/>
              </a:rPr>
              <a:t>Yiming</a:t>
            </a:r>
            <a:r>
              <a:rPr lang="en-US" altLang="ko-KR" b="1" dirty="0">
                <a:latin typeface="NimbusRomNo9L-Medi"/>
                <a:ea typeface="맑은 고딕" panose="020B0503020000020004" pitchFamily="50" charset="-127"/>
              </a:rPr>
              <a:t> Xiao, Bin Liu, </a:t>
            </a:r>
            <a:r>
              <a:rPr lang="en-US" altLang="ko-KR" b="1" dirty="0" err="1">
                <a:latin typeface="NimbusRomNo9L-Medi"/>
                <a:ea typeface="맑은 고딕" panose="020B0503020000020004" pitchFamily="50" charset="-127"/>
              </a:rPr>
              <a:t>Jiafu</a:t>
            </a:r>
            <a:r>
              <a:rPr lang="en-US" altLang="ko-KR" b="1" dirty="0">
                <a:latin typeface="NimbusRomNo9L-Medi"/>
                <a:ea typeface="맑은 고딕" panose="020B0503020000020004" pitchFamily="50" charset="-127"/>
              </a:rPr>
              <a:t> Wan </a:t>
            </a:r>
          </a:p>
          <a:p>
            <a:pPr marL="0" marR="0" lvl="0" indent="0" algn="ctr" defTabSz="914400" rtl="0" eaLnBrk="1" fontAlgn="auto" latinLnBrk="1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Robotics and Computer-Integrated Manufacturing</a:t>
            </a:r>
            <a:r>
              <a:rPr lang="en-US" altLang="ko-KR" sz="1600" dirty="0">
                <a:latin typeface="NimbusRomNo9L-Medi"/>
                <a:ea typeface="맑은 고딕" panose="020B0503020000020004" pitchFamily="50" charset="-127"/>
              </a:rPr>
              <a:t>(22023)</a:t>
            </a: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>
                <a:latin typeface="NimbusRomNo9L-Medi"/>
                <a:ea typeface="맑은 고딕" panose="020B0503020000020004" pitchFamily="50" charset="-127"/>
              </a:rPr>
              <a:t>v</a:t>
            </a: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ol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sz="1600" dirty="0">
                <a:latin typeface="NimbusRomNo9L-Medi"/>
                <a:ea typeface="맑은 고딕" panose="020B0503020000020004" pitchFamily="50" charset="-127"/>
              </a:rPr>
              <a:t>79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imbusRomNo9L-Medi"/>
                <a:ea typeface="맑은 고딕" panose="020B0503020000020004" pitchFamily="50" charset="-127"/>
                <a:cs typeface="+mn-cs"/>
              </a:rPr>
              <a:t>, DOI: https://doi.org/10.1016/j.rcim.2022.102441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6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Experimental Verifications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F5DE8-8147-9105-6932-FBE52315CF14}"/>
              </a:ext>
            </a:extLst>
          </p:cNvPr>
          <p:cNvSpPr txBox="1"/>
          <p:nvPr/>
        </p:nvSpPr>
        <p:spPr>
          <a:xfrm>
            <a:off x="427070" y="686559"/>
            <a:ext cx="8814792" cy="899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Experiment: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고속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CNC 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밀링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공작기계 부품의 이상 탐지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-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밀링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회전하는 커터를 사용하여 작업물의 표면을 절삭하는 공정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기계 부품들의 마모 이미지 데이터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  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두 개의 데이터 셋을 사용함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데이터셋 기준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마모도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정도를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X,Y,Z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로 측정하여 평균값으로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나눔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C1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데이터 셋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-Train &amp; validation set: 0.04~0.09mm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마모의 정상 데이터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각각 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600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                               -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Test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set: 0.04~0.09mm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마모의 정상 데이터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+0.1~0.16mm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이상 데이터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(1300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	                   with noise(SNR-Signal to Noise Ratio-1dB~7dB)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              C4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데이터 셋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-Train &amp; validation set: 0.03~0.09mm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마모의 정상 데이터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각각 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700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                                 -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Test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set: 0.03~0.09mm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마모의 정상 데이터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+0.1~0.2mm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이상 데이터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(1300</a:t>
            </a:r>
            <a:r>
              <a:rPr lang="ko-KR" altLang="en-US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		without noise	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   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02CFCC-19A3-3080-808B-C18484BA2EA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568952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BB6BEB-A48B-F468-FAB7-4CB460ADADE6}"/>
              </a:ext>
            </a:extLst>
          </p:cNvPr>
          <p:cNvGrpSpPr/>
          <p:nvPr/>
        </p:nvGrpSpPr>
        <p:grpSpPr>
          <a:xfrm>
            <a:off x="1403648" y="4019372"/>
            <a:ext cx="8170926" cy="2313489"/>
            <a:chOff x="1115616" y="3246212"/>
            <a:chExt cx="9035022" cy="31055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B26D88-0C05-8806-ADD3-5382D6397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616" y="3246212"/>
              <a:ext cx="6725589" cy="31055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F9885A-FBA8-E215-C8B1-1336A441C402}"/>
                </a:ext>
              </a:extLst>
            </p:cNvPr>
            <p:cNvSpPr txBox="1"/>
            <p:nvPr/>
          </p:nvSpPr>
          <p:spPr>
            <a:xfrm>
              <a:off x="7283221" y="6054362"/>
              <a:ext cx="2867417" cy="26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000" b="1" dirty="0"/>
                <a:t>&lt;</a:t>
              </a:r>
              <a:r>
                <a:rPr lang="ko-KR" altLang="en-US" sz="1000" b="1" dirty="0" err="1"/>
                <a:t>밀링</a:t>
              </a:r>
              <a:r>
                <a:rPr lang="ko-KR" altLang="en-US" sz="1000" b="1" dirty="0"/>
                <a:t> 기계의 데이터 수집</a:t>
              </a:r>
              <a:r>
                <a:rPr lang="en-US" altLang="ko-KR" sz="1000" b="1" dirty="0"/>
                <a:t>&gt;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16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84F1FE-E684-0591-E48E-3BF671437D25}"/>
                  </a:ext>
                </a:extLst>
              </p:cNvPr>
              <p:cNvSpPr txBox="1"/>
              <p:nvPr/>
            </p:nvSpPr>
            <p:spPr>
              <a:xfrm>
                <a:off x="329208" y="771229"/>
                <a:ext cx="8851304" cy="6055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모델</a:t>
                </a:r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평가 지표</a:t>
                </a:r>
                <a:endPara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Accuracy(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정확도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𝐓𝐏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𝐓𝐍</m:t>
                        </m:r>
                      </m:num>
                      <m:den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𝐓𝐏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𝐓𝐍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𝐅𝐏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𝐅𝐍</m:t>
                        </m:r>
                      </m:den>
                    </m:f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  </a:t>
                </a: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TP: </a:t>
                </a:r>
                <a:r>
                  <a:rPr kumimoji="0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이상</a:t>
                </a: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kumimoji="0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이상 데이터로 탐지</a:t>
                </a: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, FP:</a:t>
                </a:r>
                <a:r>
                  <a:rPr kumimoji="0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이상</a:t>
                </a: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kumimoji="0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정상 데이터로 탐지</a:t>
                </a: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(Type-Ⅰ)</a:t>
                </a:r>
                <a:r>
                  <a:rPr lang="en-US" altLang="ko-KR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                                                                    </a:t>
                </a: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altLang="ko-KR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        				 FN: </a:t>
                </a:r>
                <a:r>
                  <a:rPr lang="ko-KR" altLang="en-US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정상</a:t>
                </a:r>
                <a:r>
                  <a:rPr lang="en-US" altLang="ko-KR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</a:t>
                </a:r>
                <a:r>
                  <a:rPr lang="ko-KR" altLang="en-US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이상 데이터로 탐지</a:t>
                </a:r>
                <a:r>
                  <a:rPr lang="en-US" altLang="ko-KR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(Type-</a:t>
                </a:r>
                <a:r>
                  <a:rPr lang="en-US" altLang="ko-KR" sz="1200" b="1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Ⅱ)</a:t>
                </a:r>
                <a:r>
                  <a:rPr lang="en-US" altLang="ko-KR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,TN:</a:t>
                </a:r>
                <a:r>
                  <a:rPr lang="ko-KR" altLang="en-US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정상</a:t>
                </a:r>
                <a:r>
                  <a:rPr lang="en-US" altLang="ko-KR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</a:t>
                </a:r>
                <a:r>
                  <a:rPr lang="ko-KR" altLang="en-US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정상 데이터로 탐지</a:t>
                </a:r>
                <a:r>
                  <a:rPr lang="en-US" altLang="ko-KR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  </a:t>
                </a: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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모델이 정상 데이터와 이상 데이터를 잘 </a:t>
                </a:r>
                <a:r>
                  <a:rPr lang="ko-KR" altLang="en-US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탐지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했는지 평가하는 지표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  <a:defRPr/>
                </a:pPr>
                <a:endPara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Precision(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정밀도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)=</a:t>
                </a:r>
                <a:r>
                  <a:rPr lang="en-US" altLang="ko-KR" sz="1600" b="1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𝐓𝐏</m:t>
                        </m:r>
                      </m:num>
                      <m:den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𝐓𝐏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𝐅𝐏</m:t>
                        </m:r>
                      </m:den>
                    </m:f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  <a:t> </a:t>
                </a: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   </a:t>
                </a:r>
                <a:r>
                  <a:rPr lang="ko-KR" altLang="en-US" sz="1400" b="1" dirty="0">
                    <a:solidFill>
                      <a:prstClr val="black"/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모델이 이상 데이터를 잘 탐지하였는지 평가하는 지표</a:t>
                </a:r>
                <a:endParaRPr lang="en-US" altLang="ko-KR" sz="1400" b="1" dirty="0">
                  <a:solidFill>
                    <a:prstClr val="black"/>
                  </a:solidFill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  <a:defRPr/>
                </a:pPr>
                <a:endParaRPr lang="en-US" altLang="ko-KR" sz="1600" b="1" dirty="0">
                  <a:solidFill>
                    <a:prstClr val="black"/>
                  </a:solidFill>
                  <a:ea typeface="맑은 고딕" panose="020B0503020000020004" pitchFamily="50" charset="-127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  <a:t>Recall(</a:t>
                </a:r>
                <a:r>
                  <a:rPr lang="ko-KR" altLang="en-US" sz="1600" b="1" dirty="0" err="1">
                    <a:solidFill>
                      <a:prstClr val="black"/>
                    </a:solidFill>
                    <a:ea typeface="맑은 고딕" panose="020B0503020000020004" pitchFamily="50" charset="-127"/>
                  </a:rPr>
                  <a:t>재현율</a:t>
                </a:r>
                <a:r>
                  <a:rPr lang="en-US" altLang="ko-KR" sz="1600" b="1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𝐓𝐏</m:t>
                        </m:r>
                      </m:num>
                      <m:den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𝐓𝐏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𝐅𝐍</m:t>
                        </m:r>
                      </m:den>
                    </m:f>
                  </m:oMath>
                </a14:m>
                <a:endParaRPr lang="en-US" altLang="ko-KR" sz="1600" b="1" dirty="0">
                  <a:solidFill>
                    <a:prstClr val="black"/>
                  </a:solidFill>
                  <a:ea typeface="맑은 고딕" panose="020B0503020000020004" pitchFamily="50" charset="-127"/>
                </a:endParaRP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  <a:t>    </a:t>
                </a:r>
                <a:r>
                  <a:rPr lang="en-US" altLang="ko-KR" sz="1600" b="1" dirty="0">
                    <a:solidFill>
                      <a:prstClr val="black"/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</a:t>
                </a:r>
                <a:r>
                  <a:rPr lang="ko-KR" altLang="en-US" sz="1400" b="1" dirty="0">
                    <a:solidFill>
                      <a:prstClr val="black"/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이상으로 분류된 데이터 중 실제 이상치가 얼마나 재현되었는지 평가하는 지표</a:t>
                </a:r>
                <a:endParaRPr lang="en-US" altLang="ko-KR" sz="1400" b="1" dirty="0">
                  <a:solidFill>
                    <a:prstClr val="black"/>
                  </a:solidFill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lvl="1">
                  <a:lnSpc>
                    <a:spcPct val="110000"/>
                  </a:lnSpc>
                  <a:defRPr/>
                </a:pPr>
                <a:endParaRPr lang="en-US" altLang="ko-KR" sz="1400" b="1" dirty="0">
                  <a:solidFill>
                    <a:prstClr val="black"/>
                  </a:solidFill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  <a:t>F-score=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𝟐</m:t>
                    </m:r>
                    <m:r>
                      <a:rPr lang="en-US" altLang="ko-KR" sz="16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∗</m:t>
                    </m:r>
                    <m:f>
                      <m:fPr>
                        <m:ctrlPr>
                          <a:rPr lang="en-US" altLang="ko-KR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𝐏𝐫𝐞𝐜𝐢𝐬𝐢𝐨𝐧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∗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𝐑𝐞𝐜𝐚𝐥𝐥</m:t>
                        </m:r>
                      </m:num>
                      <m:den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𝐏𝐫𝐞𝐜𝐢𝐬𝐢𝐨𝐧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𝐑𝐞𝐜𝐚𝐥𝐥</m:t>
                        </m:r>
                      </m:den>
                    </m:f>
                  </m:oMath>
                </a14:m>
                <a:endParaRPr lang="en-US" altLang="ko-KR" sz="1600" b="1" dirty="0">
                  <a:solidFill>
                    <a:prstClr val="black"/>
                  </a:solidFill>
                  <a:ea typeface="맑은 고딕" panose="020B0503020000020004" pitchFamily="50" charset="-127"/>
                </a:endParaRP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  <a:t>   </a:t>
                </a:r>
                <a:r>
                  <a:rPr lang="en-US" altLang="ko-KR" sz="1400" b="1" dirty="0">
                    <a:solidFill>
                      <a:prstClr val="black"/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</a:t>
                </a:r>
                <a:r>
                  <a:rPr lang="ko-KR" altLang="en-US" sz="1400" b="1" dirty="0">
                    <a:solidFill>
                      <a:prstClr val="black"/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정밀도와 재현율의 조화평균으로 구성</a:t>
                </a:r>
                <a:endParaRPr lang="en-US" altLang="ko-KR" sz="1400" b="1" dirty="0">
                  <a:solidFill>
                    <a:prstClr val="black"/>
                  </a:solidFill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   </a:t>
                </a:r>
                <a:endParaRPr lang="en-US" altLang="ko-KR" sz="1600" b="1" dirty="0">
                  <a:solidFill>
                    <a:prstClr val="black"/>
                  </a:solidFill>
                  <a:ea typeface="맑은 고딕" panose="020B0503020000020004" pitchFamily="50" charset="-127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AUC(Area Under the Curve): </a:t>
                </a:r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ROC(Receiver Operating Characteristic) </a:t>
                </a:r>
                <a:r>
                  <a:rPr lang="ko-KR" altLang="en-US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곡선 아래의 면적</a:t>
                </a:r>
                <a:endParaRPr lang="en-US" altLang="ko-KR" sz="14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pPr lvl="1">
                  <a:lnSpc>
                    <a:spcPct val="110000"/>
                  </a:lnSpc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			             </a:t>
                </a: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-ROC: TP</a:t>
                </a:r>
                <a:r>
                  <a:rPr kumimoji="0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에 대한 </a:t>
                </a:r>
                <a:r>
                  <a:rPr lang="en-US" altLang="ko-KR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FP</a:t>
                </a:r>
                <a:r>
                  <a:rPr lang="ko-KR" altLang="en-US" sz="12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의 변화를 나타냄</a:t>
                </a:r>
                <a:endPara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			            </a:t>
                </a: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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이진 분류 모델의 성능을 평가함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           0</a:t>
                </a:r>
                <a:r>
                  <a:rPr lang="ko-KR" altLang="en-US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부터 </a:t>
                </a:r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1</a:t>
                </a:r>
                <a:r>
                  <a:rPr lang="ko-KR" altLang="en-US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의 값</a:t>
                </a:r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, 1</a:t>
                </a:r>
                <a:r>
                  <a:rPr lang="ko-KR" altLang="en-US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에 가까울수록 모델 성능 우수</a:t>
                </a:r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		         </a:t>
                </a:r>
                <a:endPara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84F1FE-E684-0591-E48E-3BF67143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08" y="771229"/>
                <a:ext cx="8851304" cy="6055953"/>
              </a:xfrm>
              <a:prstGeom prst="rect">
                <a:avLst/>
              </a:prstGeom>
              <a:blipFill>
                <a:blip r:embed="rId4"/>
                <a:stretch>
                  <a:fillRect l="-413" t="-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994FDE-5B3B-C7EE-EC02-782D97DA9D0C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Evaluation Metrics  </a:t>
            </a:r>
          </a:p>
        </p:txBody>
      </p:sp>
    </p:spTree>
    <p:extLst>
      <p:ext uri="{BB962C8B-B14F-4D97-AF65-F5344CB8AC3E}">
        <p14:creationId xmlns:p14="http://schemas.microsoft.com/office/powerpoint/2010/main" val="326125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E678A41-532E-FA8F-F37C-AA2E8195A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30" y="3123108"/>
            <a:ext cx="4113312" cy="31941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1480D5-4567-14D9-A16F-FFEC24371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633" y="3140042"/>
            <a:ext cx="4144537" cy="31357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84F1FE-E684-0591-E48E-3BF671437D25}"/>
              </a:ext>
            </a:extLst>
          </p:cNvPr>
          <p:cNvSpPr txBox="1"/>
          <p:nvPr/>
        </p:nvSpPr>
        <p:spPr>
          <a:xfrm>
            <a:off x="329208" y="771229"/>
            <a:ext cx="870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994FDE-5B3B-C7EE-EC02-782D97DA9D0C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Experimental Results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AAAB9-6C60-7BB9-E8C6-F395B7AE498F}"/>
              </a:ext>
            </a:extLst>
          </p:cNvPr>
          <p:cNvSpPr txBox="1"/>
          <p:nvPr/>
        </p:nvSpPr>
        <p:spPr>
          <a:xfrm>
            <a:off x="329208" y="771229"/>
            <a:ext cx="8923312" cy="214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실험 결과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노이즈가 있는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C1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제안된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HRCAE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정확도와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F-Score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좋은 결과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1">
              <a:lnSpc>
                <a:spcPct val="110000"/>
              </a:lnSpc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	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모든 방법 중 가장 안정적이고 최적의 결과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			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단일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컨볼루션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네트워크와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비교시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더 나은 성능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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병렬로 구성된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PCDF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모듈이 단일 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컨볼루션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네트워크보다 더 강력한 견고성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노이즈가 없는 </a:t>
            </a:r>
            <a:r>
              <a:rPr lang="en-US" altLang="ko-KR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C4 </a:t>
            </a:r>
            <a:r>
              <a:rPr lang="ko-KR" altLang="en-US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데이터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제안된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HRCAE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정확도 및 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재현율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F-Score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좋은 결과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                  -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기존의 모델에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FDD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손실 함수 추가했을 경우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성능이 더 우수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FDD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MSE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보다 적은 정보 손실로 높은 성능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B74DE-AA6B-91C8-A148-89C6579BEEEE}"/>
              </a:ext>
            </a:extLst>
          </p:cNvPr>
          <p:cNvSpPr txBox="1"/>
          <p:nvPr/>
        </p:nvSpPr>
        <p:spPr>
          <a:xfrm>
            <a:off x="4494557" y="6193503"/>
            <a:ext cx="2593182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&lt;C4 </a:t>
            </a:r>
            <a:r>
              <a:rPr lang="ko-KR" altLang="en-US" sz="1000" b="1" dirty="0"/>
              <a:t>데이터 결과</a:t>
            </a:r>
            <a:r>
              <a:rPr lang="en-US" altLang="ko-KR" sz="1000" b="1" dirty="0"/>
              <a:t>&gt;</a:t>
            </a:r>
            <a:endParaRPr lang="ko-KR" altLang="en-US" sz="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B459A-1F95-FD0D-FA68-C56A4C31FAFC}"/>
              </a:ext>
            </a:extLst>
          </p:cNvPr>
          <p:cNvSpPr txBox="1"/>
          <p:nvPr/>
        </p:nvSpPr>
        <p:spPr>
          <a:xfrm>
            <a:off x="321072" y="6174122"/>
            <a:ext cx="2593182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&lt;C1 </a:t>
            </a:r>
            <a:r>
              <a:rPr lang="ko-KR" altLang="en-US" sz="1000" b="1" dirty="0"/>
              <a:t>데이터 결과</a:t>
            </a:r>
            <a:r>
              <a:rPr lang="en-US" altLang="ko-KR" sz="1000" b="1" dirty="0"/>
              <a:t>&gt;</a:t>
            </a:r>
            <a:endParaRPr lang="ko-KR" altLang="en-US" sz="6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367168-E543-075B-96E8-C747495C6755}"/>
              </a:ext>
            </a:extLst>
          </p:cNvPr>
          <p:cNvSpPr/>
          <p:nvPr/>
        </p:nvSpPr>
        <p:spPr>
          <a:xfrm>
            <a:off x="1611205" y="3479802"/>
            <a:ext cx="720080" cy="264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D0B32-79A2-EE4A-AF82-D10DAE2918E1}"/>
              </a:ext>
            </a:extLst>
          </p:cNvPr>
          <p:cNvSpPr/>
          <p:nvPr/>
        </p:nvSpPr>
        <p:spPr>
          <a:xfrm>
            <a:off x="2411760" y="5646580"/>
            <a:ext cx="720080" cy="264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42B9CC-C287-691E-5D84-AC9D4125D51D}"/>
              </a:ext>
            </a:extLst>
          </p:cNvPr>
          <p:cNvSpPr/>
          <p:nvPr/>
        </p:nvSpPr>
        <p:spPr>
          <a:xfrm>
            <a:off x="3203848" y="4790951"/>
            <a:ext cx="720080" cy="25888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716818-E3E3-7902-30BF-6B3CA616B685}"/>
              </a:ext>
            </a:extLst>
          </p:cNvPr>
          <p:cNvSpPr/>
          <p:nvPr/>
        </p:nvSpPr>
        <p:spPr>
          <a:xfrm>
            <a:off x="3843453" y="3494807"/>
            <a:ext cx="720080" cy="25888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45F433-B760-C931-0D0F-86065D650B07}"/>
              </a:ext>
            </a:extLst>
          </p:cNvPr>
          <p:cNvSpPr/>
          <p:nvPr/>
        </p:nvSpPr>
        <p:spPr>
          <a:xfrm>
            <a:off x="5796136" y="3530681"/>
            <a:ext cx="720080" cy="264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59C2DF-94B0-D9F9-BB76-85315978F218}"/>
              </a:ext>
            </a:extLst>
          </p:cNvPr>
          <p:cNvSpPr/>
          <p:nvPr/>
        </p:nvSpPr>
        <p:spPr>
          <a:xfrm>
            <a:off x="7380312" y="3520208"/>
            <a:ext cx="720080" cy="264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3C4B60-50D9-DC6E-024A-FEB91DD0C8FA}"/>
              </a:ext>
            </a:extLst>
          </p:cNvPr>
          <p:cNvSpPr/>
          <p:nvPr/>
        </p:nvSpPr>
        <p:spPr>
          <a:xfrm>
            <a:off x="8100392" y="3520208"/>
            <a:ext cx="720080" cy="264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678456-65C0-8499-DB1C-062C77D83D67}"/>
              </a:ext>
            </a:extLst>
          </p:cNvPr>
          <p:cNvSpPr/>
          <p:nvPr/>
        </p:nvSpPr>
        <p:spPr>
          <a:xfrm>
            <a:off x="6588224" y="4888360"/>
            <a:ext cx="720080" cy="2645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1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B282CED-F287-7795-C8DE-EF55FC490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972" y="3256574"/>
            <a:ext cx="4041357" cy="30087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FF989F-6A3B-7051-C500-59A16C230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38" y="3256574"/>
            <a:ext cx="4028691" cy="3052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84F1FE-E684-0591-E48E-3BF671437D25}"/>
              </a:ext>
            </a:extLst>
          </p:cNvPr>
          <p:cNvSpPr txBox="1"/>
          <p:nvPr/>
        </p:nvSpPr>
        <p:spPr>
          <a:xfrm>
            <a:off x="329208" y="771229"/>
            <a:ext cx="870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994FDE-5B3B-C7EE-EC02-782D97DA9D0C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Experimental Results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AAAB9-6C60-7BB9-E8C6-F395B7AE498F}"/>
              </a:ext>
            </a:extLst>
          </p:cNvPr>
          <p:cNvSpPr txBox="1"/>
          <p:nvPr/>
        </p:nvSpPr>
        <p:spPr>
          <a:xfrm>
            <a:off x="329208" y="771229"/>
            <a:ext cx="8923312" cy="224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실험 결과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다양한 노이즈가 존재하는 </a:t>
            </a:r>
            <a:r>
              <a:rPr lang="en-US" altLang="ko-KR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C4</a:t>
            </a:r>
            <a:r>
              <a:rPr lang="ko-KR" altLang="en-US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데이터에서의 </a:t>
            </a:r>
            <a:r>
              <a:rPr lang="en-US" altLang="ko-KR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AUC </a:t>
            </a:r>
            <a:r>
              <a:rPr lang="ko-KR" altLang="en-US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결과</a:t>
            </a:r>
            <a:r>
              <a:rPr lang="en-US" altLang="ko-KR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갈수록 노이즈 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심해짐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20000"/>
              </a:lnSpc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제안된 </a:t>
            </a:r>
            <a:r>
              <a:rPr lang="en-US" altLang="ko-KR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HRCAE</a:t>
            </a:r>
            <a:r>
              <a:rPr lang="ko-KR" altLang="en-US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CAE</a:t>
            </a:r>
            <a:r>
              <a:rPr lang="ko-KR" altLang="en-US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보다 다양한 노이즈 상황에서 성능이 뛰어남</a:t>
            </a:r>
            <a:endParaRPr lang="en-US" altLang="ko-KR" sz="13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 MSE</a:t>
            </a:r>
            <a:r>
              <a:rPr lang="ko-KR" altLang="en-US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FDD</a:t>
            </a:r>
            <a:r>
              <a:rPr lang="ko-KR" altLang="en-US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로 대체했을 때 성능이 뛰어남</a:t>
            </a:r>
            <a:endParaRPr lang="en-US" altLang="ko-KR" sz="13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endParaRPr lang="en-US" altLang="ko-KR" sz="15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다중센서</a:t>
            </a:r>
            <a:r>
              <a:rPr lang="en-US" altLang="ko-KR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(XYZ </a:t>
            </a:r>
            <a:r>
              <a:rPr lang="ko-KR" altLang="en-US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방향</a:t>
            </a:r>
            <a:r>
              <a:rPr lang="en-US" altLang="ko-KR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5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데이터 결과가 단일 센서보다 더 뛰어남</a:t>
            </a:r>
            <a:r>
              <a:rPr lang="en-US" altLang="ko-KR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-</a:t>
            </a:r>
            <a:r>
              <a:rPr lang="en-US" altLang="ko-KR" sz="13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a,b</a:t>
            </a:r>
            <a:r>
              <a:rPr lang="en-US" altLang="ko-KR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: C4</a:t>
            </a:r>
            <a:r>
              <a:rPr lang="ko-KR" altLang="en-US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데이터</a:t>
            </a:r>
            <a:r>
              <a:rPr lang="en-US" altLang="ko-KR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3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c,d</a:t>
            </a:r>
            <a:r>
              <a:rPr lang="en-US" altLang="ko-KR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: C1</a:t>
            </a:r>
            <a:r>
              <a:rPr lang="ko-KR" altLang="en-US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데이터</a:t>
            </a:r>
            <a:r>
              <a:rPr lang="en-US" altLang="ko-KR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노이즈</a:t>
            </a:r>
            <a:r>
              <a:rPr lang="en-US" altLang="ko-KR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실제 공작기계의 센서 위치 배치 및 선택에 대한 요구사항이 줄어듦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	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0C21E1-CD1F-63D0-DA55-4E9599020315}"/>
              </a:ext>
            </a:extLst>
          </p:cNvPr>
          <p:cNvSpPr txBox="1"/>
          <p:nvPr/>
        </p:nvSpPr>
        <p:spPr>
          <a:xfrm>
            <a:off x="414208" y="6216457"/>
            <a:ext cx="3073399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 C4 </a:t>
            </a:r>
            <a:r>
              <a:rPr lang="ko-KR" altLang="en-US" sz="1000" b="1" dirty="0"/>
              <a:t>데이터  노이즈 정도에 따른</a:t>
            </a:r>
            <a:r>
              <a:rPr lang="en-US" altLang="ko-KR" sz="1000" b="1" dirty="0"/>
              <a:t>ROC</a:t>
            </a:r>
            <a:r>
              <a:rPr lang="ko-KR" altLang="en-US" sz="1000" b="1" dirty="0"/>
              <a:t>결과</a:t>
            </a:r>
            <a:r>
              <a:rPr lang="en-US" altLang="ko-KR" sz="1000" b="1" dirty="0"/>
              <a:t> &gt;</a:t>
            </a:r>
            <a:endParaRPr lang="ko-KR" altLang="en-US" sz="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1E0B1-5A20-B90E-6954-E65B70FEA06B}"/>
              </a:ext>
            </a:extLst>
          </p:cNvPr>
          <p:cNvSpPr txBox="1"/>
          <p:nvPr/>
        </p:nvSpPr>
        <p:spPr>
          <a:xfrm>
            <a:off x="4801388" y="6201708"/>
            <a:ext cx="3073399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 C1,C4</a:t>
            </a:r>
            <a:r>
              <a:rPr lang="ko-KR" altLang="en-US" sz="1000" b="1" dirty="0"/>
              <a:t> 다중 센서 단일 센서 비교 결과</a:t>
            </a:r>
            <a:r>
              <a:rPr lang="en-US" altLang="ko-KR" sz="1000" b="1" dirty="0"/>
              <a:t>&gt;</a:t>
            </a:r>
            <a:endParaRPr lang="ko-KR" altLang="en-US" sz="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F17C86-E3FB-FFB9-784D-F6B2D963C32E}"/>
              </a:ext>
            </a:extLst>
          </p:cNvPr>
          <p:cNvSpPr/>
          <p:nvPr/>
        </p:nvSpPr>
        <p:spPr>
          <a:xfrm>
            <a:off x="4743774" y="3652580"/>
            <a:ext cx="91482" cy="4965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3DEEFE-0A5C-2199-24F6-6F4F706A57CC}"/>
              </a:ext>
            </a:extLst>
          </p:cNvPr>
          <p:cNvSpPr/>
          <p:nvPr/>
        </p:nvSpPr>
        <p:spPr>
          <a:xfrm>
            <a:off x="4743772" y="5168113"/>
            <a:ext cx="91482" cy="4965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22B561-70B3-CDE0-A1F3-70D1E924C46A}"/>
              </a:ext>
            </a:extLst>
          </p:cNvPr>
          <p:cNvSpPr/>
          <p:nvPr/>
        </p:nvSpPr>
        <p:spPr>
          <a:xfrm>
            <a:off x="6768537" y="3630522"/>
            <a:ext cx="107192" cy="525345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2390A6-1198-B04A-77AE-7400BB08A7AF}"/>
              </a:ext>
            </a:extLst>
          </p:cNvPr>
          <p:cNvSpPr/>
          <p:nvPr/>
        </p:nvSpPr>
        <p:spPr>
          <a:xfrm>
            <a:off x="6760068" y="5137589"/>
            <a:ext cx="107192" cy="525345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2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84F1FE-E684-0591-E48E-3BF671437D25}"/>
              </a:ext>
            </a:extLst>
          </p:cNvPr>
          <p:cNvSpPr txBox="1"/>
          <p:nvPr/>
        </p:nvSpPr>
        <p:spPr>
          <a:xfrm>
            <a:off x="329208" y="771229"/>
            <a:ext cx="870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994FDE-5B3B-C7EE-EC02-782D97DA9D0C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Conclusion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B7171-189D-AA77-8ED8-A06B8B82D131}"/>
              </a:ext>
            </a:extLst>
          </p:cNvPr>
          <p:cNvSpPr txBox="1"/>
          <p:nvPr/>
        </p:nvSpPr>
        <p:spPr>
          <a:xfrm>
            <a:off x="274043" y="1261349"/>
            <a:ext cx="9021960" cy="702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공작 기계 문제 발생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생산 중단으로 인한 손해 및 인명 피해 야기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과거 공작 기계 이상 탐지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머신러닝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및 지도학습 기반 딥러닝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(CAE)</a:t>
            </a:r>
          </a:p>
          <a:p>
            <a:pPr lvl="5">
              <a:lnSpc>
                <a:spcPct val="12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     -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라벨링이 부족한 산업 현장에 적용 한계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5">
              <a:lnSpc>
                <a:spcPct val="12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     -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노이즈 약함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병렬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컨볼루션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네트워크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PCDF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거리와 방향을 고려한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FDD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손실함수 결합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 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비지도 기반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HRCAE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모델 구축을 통해 노이즈 환경에서 이상 탐지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병렬 </a:t>
            </a:r>
            <a:r>
              <a:rPr lang="ko-KR" altLang="en-US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컨볼루션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PCDF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는 단일 </a:t>
            </a:r>
            <a:r>
              <a:rPr lang="ko-KR" altLang="en-US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컨볼루션보다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노이즈에 강건함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거리와 방향을 고려한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FDD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MSE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보다 개선된 성능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HRCAE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다중 센서 데이터에 좋은 성능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</a:t>
            </a:r>
            <a:r>
              <a:rPr lang="ko-KR" altLang="en-US" sz="18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실제 공작기계의 센서 위치 배치 및 선택에 대한 요구사항이 줄어듦</a:t>
            </a:r>
            <a:endParaRPr lang="en-US" altLang="ko-KR" sz="18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		</a:t>
            </a:r>
          </a:p>
          <a:p>
            <a:pPr marL="0" marR="0" lvl="0" indent="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  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70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84F1FE-E684-0591-E48E-3BF671437D25}"/>
              </a:ext>
            </a:extLst>
          </p:cNvPr>
          <p:cNvSpPr txBox="1"/>
          <p:nvPr/>
        </p:nvSpPr>
        <p:spPr>
          <a:xfrm>
            <a:off x="329208" y="771229"/>
            <a:ext cx="870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3564C-283B-68CE-9841-E85924AFB1B4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363276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994FDE-5B3B-C7EE-EC02-782D97DA9D0C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Further Study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8B7171-189D-AA77-8ED8-A06B8B82D131}"/>
                  </a:ext>
                </a:extLst>
              </p:cNvPr>
              <p:cNvSpPr txBox="1"/>
              <p:nvPr/>
            </p:nvSpPr>
            <p:spPr>
              <a:xfrm>
                <a:off x="274043" y="1176690"/>
                <a:ext cx="9021960" cy="703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모델 일반화 </a:t>
                </a: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필요</a:t>
                </a:r>
                <a:endParaRPr lang="en-US" altLang="ko-KR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   HRCAE</a:t>
                </a: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의 결과는 같은 기계의 </a:t>
                </a: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CNC </a:t>
                </a: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공작기계에만 유효함</a:t>
                </a:r>
                <a:endParaRPr lang="en-US" altLang="ko-KR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   </a:t>
                </a: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다른  공작기계 실험을 통해 모델 성능 비교 평가</a:t>
                </a: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연구 필요 </a:t>
                </a:r>
                <a:endParaRPr lang="en-US" altLang="ko-KR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   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Hyper-parameter</a:t>
                </a: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의 조정</a:t>
                </a:r>
                <a:endParaRPr lang="en-US" altLang="ko-KR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   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본 연구 가중치 계수</a:t>
                </a:r>
                <a14:m>
                  <m:oMath xmlns:m="http://schemas.openxmlformats.org/officeDocument/2006/math">
                    <m:r>
                      <a:rPr kumimoji="0" lang="en-US" altLang="ko-KR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(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𝝀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를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0.05~0.3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를 적용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   0.2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가 가장 좋은 성능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다른 실험에서는 다르게 적용될 수 있음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   </a:t>
                </a:r>
                <a:r>
                  <a:rPr kumimoji="0" lang="ko-KR" alt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하이퍼파리미터를</a:t>
                </a:r>
                <a:r>
                  <a:rPr kumimoji="0" lang="ko-KR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연구에 맞게 자동 결정 방식 </a:t>
                </a: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연구</a:t>
                </a: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  </a:t>
                </a: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모델 준비 어려움 감소</a:t>
                </a:r>
                <a:endParaRPr lang="en-US" altLang="ko-KR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불규칙한 노이즈 적용 필요</a:t>
                </a: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   </a:t>
                </a:r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테스트 데이터 셋에 노이즈를 추가하여 모델 평가 진행</a:t>
                </a:r>
                <a:r>
                  <a:rPr kumimoji="0" lang="en-US" altLang="ko-KR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	</a:t>
                </a: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    </a:t>
                </a: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포함된 노이즈는 규칙적인 진동</a:t>
                </a: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-</a:t>
                </a: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실제 환경 불규칙한 노이즈가 빈번하게 발생</a:t>
                </a:r>
                <a:endParaRPr lang="en-US" altLang="ko-KR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ko-KR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   </a:t>
                </a:r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불규칙 노이즈 포함하여 테스트를 진행할 필요</a:t>
                </a:r>
                <a:endPara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  <a:sym typeface="Wingdings" panose="05000000000000000000" pitchFamily="2" charset="2"/>
                  </a:rPr>
                  <a:t>	 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  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      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8B7171-189D-AA77-8ED8-A06B8B82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43" y="1176690"/>
                <a:ext cx="9021960" cy="7039941"/>
              </a:xfrm>
              <a:prstGeom prst="rect">
                <a:avLst/>
              </a:prstGeom>
              <a:blipFill>
                <a:blip r:embed="rId4"/>
                <a:stretch>
                  <a:fillRect l="-473" t="-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76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Background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FDF823-470D-011A-294F-074282E2AFFC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568952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B5E37D6-36CD-1ADD-5522-5A48752E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00017"/>
            <a:ext cx="3600400" cy="2465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49A23F-3D0D-9550-EF12-4B45CBFB8407}"/>
              </a:ext>
            </a:extLst>
          </p:cNvPr>
          <p:cNvSpPr txBox="1"/>
          <p:nvPr/>
        </p:nvSpPr>
        <p:spPr>
          <a:xfrm>
            <a:off x="3491880" y="6156334"/>
            <a:ext cx="648072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</a:t>
            </a:r>
            <a:r>
              <a:rPr lang="ko-KR" altLang="en-US" sz="1000" b="1" dirty="0"/>
              <a:t>선반</a:t>
            </a:r>
            <a:r>
              <a:rPr lang="en-US" altLang="ko-KR" sz="1000" b="1" dirty="0"/>
              <a:t>&gt;</a:t>
            </a:r>
            <a:endParaRPr lang="ko-KR" altLang="en-US" sz="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38ED30-EB92-CEC6-92B0-5BFE4723C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402" y="3878502"/>
            <a:ext cx="3240701" cy="2286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96F86-F701-BB06-5AAF-67A17FBDDE0B}"/>
              </a:ext>
            </a:extLst>
          </p:cNvPr>
          <p:cNvSpPr txBox="1"/>
          <p:nvPr/>
        </p:nvSpPr>
        <p:spPr>
          <a:xfrm>
            <a:off x="7812360" y="6081704"/>
            <a:ext cx="3384376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&lt;CNC </a:t>
            </a:r>
            <a:r>
              <a:rPr lang="ko-KR" altLang="en-US" sz="1000" b="1" dirty="0"/>
              <a:t>선반</a:t>
            </a:r>
            <a:r>
              <a:rPr lang="en-US" altLang="ko-KR" sz="1000" b="1" dirty="0"/>
              <a:t>&gt;</a:t>
            </a:r>
            <a:endParaRPr lang="ko-KR" altLang="en-US" sz="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7B5A9-0024-9151-B3F6-0B8BC5559377}"/>
              </a:ext>
            </a:extLst>
          </p:cNvPr>
          <p:cNvSpPr txBox="1"/>
          <p:nvPr/>
        </p:nvSpPr>
        <p:spPr>
          <a:xfrm>
            <a:off x="302568" y="807118"/>
            <a:ext cx="9021960" cy="283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공작기계</a:t>
            </a:r>
            <a:r>
              <a:rPr lang="en-US" altLang="ko-KR" b="1" dirty="0"/>
              <a:t>(Machine Tools)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제조업에 사용되는 기계를 만드는 기계</a:t>
            </a:r>
            <a:endParaRPr lang="en-US" altLang="ko-KR" sz="1600" b="1" dirty="0"/>
          </a:p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</a:t>
            </a:r>
            <a:r>
              <a:rPr lang="ko-KR" altLang="en-US" sz="1600" b="1" dirty="0">
                <a:sym typeface="Wingdings" panose="05000000000000000000" pitchFamily="2" charset="2"/>
              </a:rPr>
              <a:t>금속 및 단단한 재료를 절삭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및 가공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</a:t>
            </a:r>
            <a:r>
              <a:rPr lang="ko-KR" altLang="en-US" sz="1600" b="1" dirty="0">
                <a:sym typeface="Wingdings" panose="05000000000000000000" pitchFamily="2" charset="2"/>
              </a:rPr>
              <a:t>대표적인 공작기계 </a:t>
            </a:r>
            <a:r>
              <a:rPr lang="en-US" altLang="ko-KR" sz="1600" b="1" dirty="0">
                <a:sym typeface="Wingdings" panose="05000000000000000000" pitchFamily="2" charset="2"/>
              </a:rPr>
              <a:t>– </a:t>
            </a:r>
            <a:r>
              <a:rPr lang="ko-KR" altLang="en-US" sz="1600" b="1" dirty="0">
                <a:sym typeface="Wingdings" panose="05000000000000000000" pitchFamily="2" charset="2"/>
              </a:rPr>
              <a:t>선반</a:t>
            </a:r>
            <a:r>
              <a:rPr lang="en-US" altLang="ko-KR" sz="1600" b="1" dirty="0"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ym typeface="Wingdings" panose="05000000000000000000" pitchFamily="2" charset="2"/>
              </a:rPr>
              <a:t>소재를 회전시켜 깎거나 파내는 가공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	         </a:t>
            </a:r>
            <a:r>
              <a:rPr lang="en-US" altLang="ko-KR" sz="1400" b="1" dirty="0"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ym typeface="Wingdings" panose="05000000000000000000" pitchFamily="2" charset="2"/>
              </a:rPr>
              <a:t>Industry 4.0</a:t>
            </a:r>
            <a:r>
              <a:rPr lang="ko-KR" altLang="en-US" sz="1400" b="1" dirty="0">
                <a:sym typeface="Wingdings" panose="05000000000000000000" pitchFamily="2" charset="2"/>
              </a:rPr>
              <a:t>에 맞춰 </a:t>
            </a:r>
            <a:r>
              <a:rPr lang="en-US" altLang="ko-KR" sz="1400" b="1" dirty="0">
                <a:sym typeface="Wingdings" panose="05000000000000000000" pitchFamily="2" charset="2"/>
              </a:rPr>
              <a:t>CNC(Computer Numerical Control) </a:t>
            </a:r>
            <a:r>
              <a:rPr lang="ko-KR" altLang="en-US" sz="1400" b="1" dirty="0">
                <a:sym typeface="Wingdings" panose="05000000000000000000" pitchFamily="2" charset="2"/>
              </a:rPr>
              <a:t>선반</a:t>
            </a:r>
            <a:r>
              <a:rPr lang="en-US" altLang="ko-KR" sz="1400" b="1" dirty="0">
                <a:sym typeface="Wingdings" panose="05000000000000000000" pitchFamily="2" charset="2"/>
              </a:rPr>
              <a:t>				</a:t>
            </a:r>
            <a:r>
              <a:rPr lang="ko-KR" altLang="en-US" sz="1400" b="1" dirty="0">
                <a:sym typeface="Wingdings" panose="05000000000000000000" pitchFamily="2" charset="2"/>
              </a:rPr>
              <a:t>을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통해 자동화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및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지능화를 향해 발전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공작 기계의 이상탐지의 중요성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</a:t>
            </a:r>
            <a:r>
              <a:rPr lang="ko-KR" altLang="en-US" sz="1600" b="1" dirty="0">
                <a:sym typeface="Wingdings" panose="05000000000000000000" pitchFamily="2" charset="2"/>
              </a:rPr>
              <a:t>생산 중단으로 인한 손실 극대화 및 인명피해 초래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lvl="1">
              <a:lnSpc>
                <a:spcPct val="125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</a:t>
            </a:r>
            <a:r>
              <a:rPr lang="ko-KR" altLang="en-US" sz="1600" b="1" dirty="0">
                <a:sym typeface="Wingdings" panose="05000000000000000000" pitchFamily="2" charset="2"/>
              </a:rPr>
              <a:t>실시간 이상탐지를 통한 경제적이고 안정적인 생산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9219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5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Summary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FDF823-470D-011A-294F-074282E2AFFC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568952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15E6E5-A1E8-48B9-4E9B-80753023568C}"/>
              </a:ext>
            </a:extLst>
          </p:cNvPr>
          <p:cNvSpPr txBox="1"/>
          <p:nvPr/>
        </p:nvSpPr>
        <p:spPr>
          <a:xfrm>
            <a:off x="279540" y="1226100"/>
            <a:ext cx="8864460" cy="10571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Motivation: </a:t>
            </a:r>
            <a:r>
              <a:rPr lang="ko-KR" altLang="en-US" b="1" dirty="0"/>
              <a:t>공작기계의 문제 발생으로 인한 생산 중단 및 인명피해를 방지 할 </a:t>
            </a:r>
            <a:r>
              <a:rPr lang="en-US" altLang="ko-KR" b="1" dirty="0"/>
              <a:t>	         </a:t>
            </a:r>
            <a:r>
              <a:rPr lang="ko-KR" altLang="en-US" b="1" dirty="0"/>
              <a:t>수 있는 방법은 무엇일까</a:t>
            </a:r>
            <a:r>
              <a:rPr lang="en-US" altLang="ko-KR" b="1" dirty="0"/>
              <a:t>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/>
              <a:t>본 연구의 목적</a:t>
            </a:r>
            <a:r>
              <a:rPr lang="en-US" altLang="ko-KR" b="1" dirty="0"/>
              <a:t>: </a:t>
            </a:r>
            <a:r>
              <a:rPr lang="ko-KR" altLang="en-US" b="1" dirty="0"/>
              <a:t>노이즈가 있는 데이터를 사용한 공작기계의 이상 탐지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>
                <a:sym typeface="Wingdings" panose="05000000000000000000" pitchFamily="2" charset="2"/>
              </a:rPr>
              <a:t>딥러닝 기반의 비지도 학습 </a:t>
            </a:r>
            <a:r>
              <a:rPr lang="en-US" altLang="ko-KR" b="1" dirty="0">
                <a:sym typeface="Wingdings" panose="05000000000000000000" pitchFamily="2" charset="2"/>
              </a:rPr>
              <a:t>Hybrid Robust Convolutional Autoencoder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Contribution 1.</a:t>
            </a:r>
            <a:r>
              <a:rPr lang="ko-KR" altLang="en-US" b="1" dirty="0"/>
              <a:t>실제 </a:t>
            </a:r>
            <a:r>
              <a:rPr lang="en-US" altLang="ko-KR" b="1" dirty="0"/>
              <a:t>CNC </a:t>
            </a:r>
            <a:r>
              <a:rPr lang="ko-KR" altLang="en-US" b="1" dirty="0"/>
              <a:t>공작기계에 </a:t>
            </a:r>
            <a:r>
              <a:rPr lang="en-US" altLang="ko-KR" b="1" dirty="0"/>
              <a:t>HRCAE</a:t>
            </a:r>
            <a:r>
              <a:rPr lang="ko-KR" altLang="en-US" b="1" dirty="0"/>
              <a:t>를 적용함으로써</a:t>
            </a:r>
            <a:r>
              <a:rPr lang="en-US" altLang="ko-KR" b="1" dirty="0"/>
              <a:t>, </a:t>
            </a:r>
            <a:r>
              <a:rPr lang="ko-KR" altLang="en-US" b="1" dirty="0" err="1">
                <a:solidFill>
                  <a:srgbClr val="C00000"/>
                </a:solidFill>
              </a:rPr>
              <a:t>라벨링</a:t>
            </a:r>
            <a:r>
              <a:rPr lang="ko-KR" altLang="en-US" b="1" dirty="0">
                <a:solidFill>
                  <a:srgbClr val="C00000"/>
                </a:solidFill>
              </a:rPr>
              <a:t> 지정 안된 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		 </a:t>
            </a:r>
            <a:r>
              <a:rPr lang="ko-KR" altLang="en-US" b="1" dirty="0">
                <a:solidFill>
                  <a:srgbClr val="C00000"/>
                </a:solidFill>
              </a:rPr>
              <a:t>데이터</a:t>
            </a:r>
            <a:r>
              <a:rPr lang="ko-KR" altLang="en-US" b="1" dirty="0"/>
              <a:t>에서 </a:t>
            </a:r>
            <a:r>
              <a:rPr lang="ko-KR" altLang="en-US" b="1" dirty="0">
                <a:solidFill>
                  <a:srgbClr val="C00000"/>
                </a:solidFill>
              </a:rPr>
              <a:t>이상 탐지 가능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             2. Parallel</a:t>
            </a:r>
            <a:r>
              <a:rPr lang="ko-KR" altLang="en-US" b="1" dirty="0"/>
              <a:t> </a:t>
            </a:r>
            <a:r>
              <a:rPr lang="en-US" altLang="ko-KR" b="1" dirty="0"/>
              <a:t>Convolutional</a:t>
            </a:r>
            <a:r>
              <a:rPr lang="ko-KR" altLang="en-US" b="1" dirty="0"/>
              <a:t> </a:t>
            </a:r>
            <a:r>
              <a:rPr lang="en-US" altLang="ko-KR" b="1" dirty="0"/>
              <a:t>Denoising</a:t>
            </a:r>
            <a:r>
              <a:rPr lang="ko-KR" altLang="en-US" b="1" dirty="0"/>
              <a:t> </a:t>
            </a:r>
            <a:r>
              <a:rPr lang="en-US" altLang="ko-KR" b="1" dirty="0"/>
              <a:t>Feature(PCDF)</a:t>
            </a:r>
            <a:r>
              <a:rPr lang="ko-KR" altLang="en-US" b="1" dirty="0"/>
              <a:t>을 구축하여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		  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다중 센서 정보를 </a:t>
            </a:r>
            <a:r>
              <a:rPr lang="ko-KR" altLang="en-US" b="1" dirty="0"/>
              <a:t>통합</a:t>
            </a:r>
            <a:r>
              <a:rPr lang="en-US" altLang="ko-KR" b="1" dirty="0"/>
              <a:t>, </a:t>
            </a:r>
            <a:r>
              <a:rPr lang="ko-KR" altLang="en-US" b="1" dirty="0"/>
              <a:t>데이터 분포를 더 잘 학습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             3.Feature</a:t>
            </a:r>
            <a:r>
              <a:rPr lang="ko-KR" altLang="en-US" b="1" dirty="0"/>
              <a:t> </a:t>
            </a:r>
            <a:r>
              <a:rPr lang="en-US" altLang="ko-KR" b="1" dirty="0"/>
              <a:t>Difference</a:t>
            </a:r>
            <a:r>
              <a:rPr lang="ko-KR" altLang="en-US" b="1" dirty="0"/>
              <a:t> </a:t>
            </a:r>
            <a:r>
              <a:rPr lang="en-US" altLang="ko-KR" b="1" dirty="0"/>
              <a:t>Distance(FDD)</a:t>
            </a:r>
            <a:r>
              <a:rPr lang="ko-KR" altLang="en-US" b="1" dirty="0"/>
              <a:t>를 설계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모델의 강건성 향상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노이즈 환경에서 공작 기계 이상 탐지에 도움이 되는 시사점 제공 가능</a:t>
            </a:r>
            <a:endParaRPr lang="en-US" altLang="ko-KR" b="1" dirty="0"/>
          </a:p>
          <a:p>
            <a:pPr lvl="1">
              <a:lnSpc>
                <a:spcPct val="114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		</a:t>
            </a:r>
          </a:p>
          <a:p>
            <a:pPr lvl="1">
              <a:lnSpc>
                <a:spcPct val="114000"/>
              </a:lnSpc>
            </a:pPr>
            <a:r>
              <a:rPr lang="ko-KR" altLang="en-US" sz="1600" b="1" dirty="0">
                <a:sym typeface="Wingdings" panose="05000000000000000000" pitchFamily="2" charset="2"/>
              </a:rPr>
              <a:t>            </a:t>
            </a:r>
            <a:endParaRPr lang="en-US" altLang="ko-KR" sz="1600" b="1" dirty="0"/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1600" b="1" dirty="0"/>
          </a:p>
          <a:p>
            <a:pPr>
              <a:lnSpc>
                <a:spcPct val="114000"/>
              </a:lnSpc>
            </a:pP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94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Why Do They Use Unsupervised Learning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F5DE8-8147-9105-6932-FBE52315CF14}"/>
              </a:ext>
            </a:extLst>
          </p:cNvPr>
          <p:cNvSpPr txBox="1"/>
          <p:nvPr/>
        </p:nvSpPr>
        <p:spPr>
          <a:xfrm>
            <a:off x="329208" y="771229"/>
            <a:ext cx="8814792" cy="1241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과거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공작기계 이상 탐지 방법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머신러닝과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지도학습 기반 딥러닝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머신러닝의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한계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소규모 데이터에서만 적용 가능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수동적으로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feature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추출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5">
              <a:lnSpc>
                <a:spcPct val="150000"/>
              </a:lnSpc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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일반화 가능성 제한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지도학습 기반 딥러닝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(LSTM, RNN, CNN, etc.)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-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장점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: feature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추출의 용이성과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End to end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방식의 편의성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-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한계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충분한 레이블이 지정된 데이터에 의존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        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연구실에서 레이블 데이터 획득 용이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        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산업 현장 적용 한계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산업 현장 데이터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- </a:t>
            </a:r>
            <a:r>
              <a:rPr lang="ko-KR" altLang="en-US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라벨링된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데이터 부족 및 사용불가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		        -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다양한 노이즈가 포함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(ex.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전자기적 간섭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신호 간섭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etc.)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	        -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공작 기계 작동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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정상 상태  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다양한 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노이즈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가 존재하는 환경에서 정상 작동 데이터를 기반으로 한 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lang="ko-KR" altLang="en-US" b="1" dirty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비지도 학습 모델 개발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공작 기계의 이상 탐지를 진행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02CFCC-19A3-3080-808B-C18484BA2EA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568952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Hybrid </a:t>
            </a:r>
            <a:r>
              <a:rPr lang="en-US" altLang="ko-KR" sz="2800" b="1" dirty="0">
                <a:sym typeface="Wingdings" panose="05000000000000000000" pitchFamily="2" charset="2"/>
              </a:rPr>
              <a:t>Robust</a:t>
            </a: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Convolutional Autoencoder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F5DE8-8147-9105-6932-FBE52315CF14}"/>
              </a:ext>
            </a:extLst>
          </p:cNvPr>
          <p:cNvSpPr txBox="1"/>
          <p:nvPr/>
        </p:nvSpPr>
        <p:spPr>
          <a:xfrm>
            <a:off x="329208" y="771229"/>
            <a:ext cx="8814792" cy="100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Hybrid </a:t>
            </a:r>
            <a:r>
              <a:rPr lang="en-US" altLang="ko-KR" sz="1600" b="1" dirty="0">
                <a:sym typeface="Wingdings" panose="05000000000000000000" pitchFamily="2" charset="2"/>
              </a:rPr>
              <a:t>Robust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Convolutional Autoencoder(HRCAE)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기존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Convolutional Autoencoder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의 단점을 개선한 방식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Convolutional Autoencoder(CAE):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고전적인 비지도 학습 방법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CNN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Convolution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연산을 통한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feature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추출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&amp;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오토 인코더의 인코더 및 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디코더를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통한 비지도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feature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재구성 기능 결합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-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인코더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: Convolution layer-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그리드 데이터에서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feature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추출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          Pooling layer-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입력 데이터 크기 축소 중요한 정보 추출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-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디코더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: Up-sampling layer-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데이터 크기 확대 데이터 복원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     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Deconvolution layer-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feature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재구성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-MSE(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재구성 오류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):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인코더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디코더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데이터 축소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확대로 인한 오차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최소화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02CFCC-19A3-3080-808B-C18484BA2EA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568952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F4A14DA-9ADA-97E5-52EE-F8B3A93A4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8" y="4138400"/>
            <a:ext cx="8064896" cy="2063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4C8A28-BB8F-F14B-DCDB-D7EA9AFA690F}"/>
              </a:ext>
            </a:extLst>
          </p:cNvPr>
          <p:cNvSpPr txBox="1"/>
          <p:nvPr/>
        </p:nvSpPr>
        <p:spPr>
          <a:xfrm>
            <a:off x="8015481" y="6033024"/>
            <a:ext cx="648072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&lt;CAE&gt;</a:t>
            </a:r>
            <a:endParaRPr lang="ko-KR" altLang="en-US" sz="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0BE222-4A8F-03DD-C14F-A8AC9D60E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71" y="2216247"/>
            <a:ext cx="2837466" cy="1641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8A865-9067-BEFA-8C8A-E9966DD3F8B4}"/>
              </a:ext>
            </a:extLst>
          </p:cNvPr>
          <p:cNvSpPr txBox="1"/>
          <p:nvPr/>
        </p:nvSpPr>
        <p:spPr>
          <a:xfrm>
            <a:off x="7448426" y="3873840"/>
            <a:ext cx="1730433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&lt;Convolution </a:t>
            </a:r>
            <a:r>
              <a:rPr lang="ko-KR" altLang="en-US" sz="1000" b="1" dirty="0"/>
              <a:t>진행 과정</a:t>
            </a:r>
            <a:r>
              <a:rPr lang="en-US" altLang="ko-KR" sz="1000" b="1" dirty="0"/>
              <a:t>&gt;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36399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Hybrid Residual Convolutional Autoencoder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F5DE8-8147-9105-6932-FBE52315CF14}"/>
              </a:ext>
            </a:extLst>
          </p:cNvPr>
          <p:cNvSpPr txBox="1"/>
          <p:nvPr/>
        </p:nvSpPr>
        <p:spPr>
          <a:xfrm>
            <a:off x="329208" y="771229"/>
            <a:ext cx="8814792" cy="1153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CAE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의 단점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노이즈에 약함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         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입력 데이터에 노이즈가 포함된 경우에도 재구성 시도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         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노이즈가 중요한 영향을 미쳐 잘못된 결과를 초래함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         PCDF(Parallel convolutional distribution fitting)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모듈 구성을 통해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                    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여러 센서로 부터 다양한 정보를 획득하여 노이즈 환경에서 이상 탐지 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      2.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정보 손실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         CAE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입력데이터 재구성 과정에서 정보 손실 발생할 수 있음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         MSE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는 유클리드 거리를 통해 네트워크 최소화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	-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유클리드 거리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복잡한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feature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공간의 유사성 설명하기 어려움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         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유클리드 거리와 코사인 유사도 결합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FDD(Fused directional distance)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을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                   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통해 공간적 거리와 공간적 차원 모두를 고려함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PCDF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FDD Loss function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으로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구성된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HRCAE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통해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노이즈 상황에서 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공작기계의 이상 탐지 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02CFCC-19A3-3080-808B-C18484BA2EA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568952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8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HRCAE-PCDF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F5DE8-8147-9105-6932-FBE52315CF14}"/>
              </a:ext>
            </a:extLst>
          </p:cNvPr>
          <p:cNvSpPr txBox="1"/>
          <p:nvPr/>
        </p:nvSpPr>
        <p:spPr>
          <a:xfrm>
            <a:off x="329208" y="771229"/>
            <a:ext cx="8814792" cy="954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PCDF: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두 개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convolution network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병렬 연결 보다 많은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feature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학습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CAE network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와의 차이점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: 1.Pooling layer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Up-sampling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유무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	       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Pooling, up-sampling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데이터 크기 축소 및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확대 과정에서 정보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	           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손실이 발생함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	          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노이즈가 중요한 영향력 행사할 수 있음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			      2.Convolution network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병렬 연결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                             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다양한 센서로부터 다양한 정보 습득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	         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많은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feature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를 학습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노이즈로 부터 강건함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02CFCC-19A3-3080-808B-C18484BA2EA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568952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0BC504-EA15-2245-1050-4C79BB822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717032"/>
            <a:ext cx="7992888" cy="2340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C5B179-9E72-711F-5F7E-5818F4FA113F}"/>
              </a:ext>
            </a:extLst>
          </p:cNvPr>
          <p:cNvSpPr txBox="1"/>
          <p:nvPr/>
        </p:nvSpPr>
        <p:spPr>
          <a:xfrm>
            <a:off x="7387535" y="6054940"/>
            <a:ext cx="1355249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&lt;PCDF Module&gt;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8223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HRCAE-FDD Loss Function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F5DE8-8147-9105-6932-FBE52315CF14}"/>
              </a:ext>
            </a:extLst>
          </p:cNvPr>
          <p:cNvSpPr txBox="1"/>
          <p:nvPr/>
        </p:nvSpPr>
        <p:spPr>
          <a:xfrm>
            <a:off x="427070" y="771229"/>
            <a:ext cx="8814792" cy="1014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FDD(Fused Directional Distance)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6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유클리디안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거리와 코사인 유사도 결합 손실 함수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Euclidean distance: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피타고라스의 정리에 기반한 두 점 사이의 거리 측정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장점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점과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점 사이의 직선거리 측정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직관적임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-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단점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복잡한 차원의 공간의 유사성을 설명하기 어려움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Cosine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similarity: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두 점 사이의 각도 측정 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장점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다차원의 공간 설명가능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단점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벡터의 방향만 맞으면 유사도가 높게 측정됨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유클리디안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거리의 거리 장점과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코사인 유사도의 방향 장점을 결합하여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FDD loss function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을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구성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  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데이터 간의 거리 및 방향 차이 고려 정보 손실 최소화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02CFCC-19A3-3080-808B-C18484BA2EA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568952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0FB7492-AB76-DBA9-D473-869C06BB2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137321"/>
            <a:ext cx="2959100" cy="194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1A3132-4AF5-59D2-C5BE-73DD3A0D2C9F}"/>
              </a:ext>
            </a:extLst>
          </p:cNvPr>
          <p:cNvSpPr txBox="1"/>
          <p:nvPr/>
        </p:nvSpPr>
        <p:spPr>
          <a:xfrm>
            <a:off x="1115616" y="6061390"/>
            <a:ext cx="2867417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</a:t>
            </a:r>
            <a:r>
              <a:rPr lang="ko-KR" altLang="en-US" sz="1000" b="1" dirty="0" err="1"/>
              <a:t>유클리다안</a:t>
            </a:r>
            <a:r>
              <a:rPr lang="ko-KR" altLang="en-US" sz="1000" b="1" dirty="0"/>
              <a:t> 거리와 코사인 유사도의 차이</a:t>
            </a:r>
            <a:r>
              <a:rPr lang="en-US" altLang="ko-KR" sz="1000" b="1" dirty="0"/>
              <a:t>&gt;</a:t>
            </a:r>
            <a:endParaRPr lang="ko-KR" altLang="en-US" sz="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04CAFA-15EA-D54C-89D9-FC92BEFE4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376" y="4153216"/>
            <a:ext cx="2553056" cy="847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5B1EE7-30D0-4AAC-C4E1-1C7A38AF0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676" y="5360012"/>
            <a:ext cx="2286319" cy="485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FCD9A6-7863-1DCC-535D-BEC0C7724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676" y="4204816"/>
            <a:ext cx="2495898" cy="7640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E20D67-E3DD-697B-1485-ACA7102730B3}"/>
              </a:ext>
            </a:extLst>
          </p:cNvPr>
          <p:cNvSpPr txBox="1"/>
          <p:nvPr/>
        </p:nvSpPr>
        <p:spPr>
          <a:xfrm>
            <a:off x="3610851" y="4858607"/>
            <a:ext cx="2867417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&lt;MSE: </a:t>
            </a:r>
            <a:r>
              <a:rPr lang="ko-KR" altLang="en-US" sz="1000" b="1" dirty="0" err="1"/>
              <a:t>유클리디안</a:t>
            </a:r>
            <a:r>
              <a:rPr lang="ko-KR" altLang="en-US" sz="1000" b="1" dirty="0"/>
              <a:t> 거리 기반 재구성 오류</a:t>
            </a:r>
            <a:r>
              <a:rPr lang="en-US" altLang="ko-KR" sz="1000" b="1" dirty="0"/>
              <a:t>&gt;</a:t>
            </a:r>
            <a:endParaRPr lang="ko-KR" altLang="en-US" sz="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BAEBA-4C14-680B-AC5C-7B9A732BADB9}"/>
              </a:ext>
            </a:extLst>
          </p:cNvPr>
          <p:cNvSpPr txBox="1"/>
          <p:nvPr/>
        </p:nvSpPr>
        <p:spPr>
          <a:xfrm>
            <a:off x="6804248" y="4858607"/>
            <a:ext cx="2867417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&lt;Cosine Similarity, CS∈[-1,1]&gt;</a:t>
            </a:r>
            <a:endParaRPr lang="ko-KR" altLang="en-US" sz="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1DE15-434A-64C4-9591-0BF047A4139A}"/>
              </a:ext>
            </a:extLst>
          </p:cNvPr>
          <p:cNvSpPr txBox="1"/>
          <p:nvPr/>
        </p:nvSpPr>
        <p:spPr>
          <a:xfrm>
            <a:off x="4466734" y="5864452"/>
            <a:ext cx="1534261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 dirty="0"/>
              <a:t>&lt;FDD loss function&gt;</a:t>
            </a:r>
            <a:endParaRPr lang="ko-KR" altLang="en-US" sz="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08BDEB-B04F-5C2A-1731-9C8E5D3CF3EC}"/>
                  </a:ext>
                </a:extLst>
              </p:cNvPr>
              <p:cNvSpPr txBox="1"/>
              <p:nvPr/>
            </p:nvSpPr>
            <p:spPr>
              <a:xfrm>
                <a:off x="5928856" y="5368470"/>
                <a:ext cx="315219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ko-KR" sz="1100" b="1" i="0" smtClean="0">
                        <a:latin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en-US" altLang="ko-KR" sz="1100" b="1" dirty="0"/>
                  <a:t>: </a:t>
                </a:r>
                <a:r>
                  <a:rPr lang="ko-KR" altLang="en-US" sz="1100" b="1" dirty="0"/>
                  <a:t>데이터</a:t>
                </a:r>
                <a:r>
                  <a:rPr lang="en-US" altLang="ko-KR" sz="1100" b="1" dirty="0"/>
                  <a:t> </a:t>
                </a:r>
                <a:r>
                  <a:rPr lang="ko-KR" altLang="en-US" sz="1100" b="1" dirty="0"/>
                  <a:t>간 거리와 각도 차이의 가중치 균형  </a:t>
                </a:r>
                <a:endParaRPr lang="en-US" altLang="ko-KR" sz="1100" b="1" dirty="0"/>
              </a:p>
              <a:p>
                <a:pPr>
                  <a:lnSpc>
                    <a:spcPct val="125000"/>
                  </a:lnSpc>
                </a:pPr>
                <a:r>
                  <a:rPr lang="ko-KR" altLang="en-US" sz="1100" b="1" dirty="0"/>
                  <a:t>   </a:t>
                </a:r>
                <a:r>
                  <a:rPr lang="ko-KR" altLang="en-US" sz="1100" b="1" dirty="0" err="1"/>
                  <a:t>하이퍼</a:t>
                </a:r>
                <a:r>
                  <a:rPr lang="ko-KR" altLang="en-US" sz="1100" b="1" dirty="0"/>
                  <a:t> 파라미터</a:t>
                </a:r>
                <a:endParaRPr lang="en-US" altLang="ko-KR" sz="11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08BDEB-B04F-5C2A-1731-9C8E5D3CF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6" y="5368470"/>
                <a:ext cx="3152190" cy="493405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9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5E322-5A8B-C999-A660-BCCB654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8" y="6415729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2023-05-09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2A6F9-BA62-3F19-812E-0E750C2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4" y="6415728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FF7C-8566-45B7-B9A1-9079E74E472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6CBDF-8BFB-3BDC-2F1D-82FB5900CF6B}"/>
              </a:ext>
            </a:extLst>
          </p:cNvPr>
          <p:cNvSpPr txBox="1"/>
          <p:nvPr/>
        </p:nvSpPr>
        <p:spPr>
          <a:xfrm>
            <a:off x="323528" y="141110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Steps of HRCAE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8F5DE8-8147-9105-6932-FBE52315CF14}"/>
                  </a:ext>
                </a:extLst>
              </p:cNvPr>
              <p:cNvSpPr txBox="1"/>
              <p:nvPr/>
            </p:nvSpPr>
            <p:spPr>
              <a:xfrm>
                <a:off x="427070" y="686559"/>
                <a:ext cx="8814792" cy="11405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4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Steps of HRCAE </a:t>
                </a:r>
              </a:p>
              <a:p>
                <a:pPr>
                  <a:lnSpc>
                    <a:spcPct val="140000"/>
                  </a:lnSpc>
                  <a:defRPr/>
                </a:pP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1.Data Preparation-Train set &amp; Validation set: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노이즈 없는 정상 데이터</a:t>
                </a:r>
                <a:endParaRPr lang="en-US" altLang="ko-KR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pPr lvl="1">
                  <a:lnSpc>
                    <a:spcPct val="140000"/>
                  </a:lnSpc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	               -Test set: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정상 및 이상 데이터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+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랜덤 노이즈 추가 데이터</a:t>
                </a:r>
                <a:endParaRPr lang="en-US" altLang="ko-KR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pPr>
                  <a:lnSpc>
                    <a:spcPct val="140000"/>
                  </a:lnSpc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   2.Model Initialization: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학습 전 가중치와 편향 초기화</a:t>
                </a:r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-</a:t>
                </a:r>
                <a:r>
                  <a:rPr lang="ko-KR" altLang="en-US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가중치 계수</a:t>
                </a:r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𝝀</m:t>
                    </m:r>
                  </m:oMath>
                </a14:m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), </a:t>
                </a:r>
                <a:r>
                  <a:rPr lang="ko-KR" altLang="en-US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학습 속도</a:t>
                </a:r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𝜶</m:t>
                    </m:r>
                  </m:oMath>
                </a14:m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), </a:t>
                </a:r>
                <a:r>
                  <a:rPr lang="ko-KR" altLang="en-US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반복횟수</a:t>
                </a:r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(T),    					          PCDF </a:t>
                </a:r>
                <a:r>
                  <a:rPr lang="ko-KR" altLang="en-US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모듈 개수</a:t>
                </a:r>
                <a:endParaRPr lang="en-US" altLang="ko-KR" sz="14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pPr lvl="1">
                  <a:lnSpc>
                    <a:spcPct val="140000"/>
                  </a:lnSpc>
                  <a:defRPr/>
                </a:pPr>
                <a:r>
                  <a:rPr lang="en-US" altLang="ko-KR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                                                                          -</a:t>
                </a:r>
                <a:r>
                  <a:rPr lang="ko-KR" altLang="en-US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학습 파라미터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𝜽</m:t>
                    </m:r>
                  </m:oMath>
                </a14:m>
                <a:r>
                  <a:rPr lang="ko-KR" altLang="en-US" sz="14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로 무작위 초기화</a:t>
                </a:r>
                <a:endParaRPr lang="en-US" altLang="ko-KR" sz="14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pPr>
                  <a:lnSpc>
                    <a:spcPct val="140000"/>
                  </a:lnSpc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   3.Model Training: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정상 데이터만 있는 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training set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을 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PCDF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에 넣어 학습</a:t>
                </a:r>
                <a:endParaRPr lang="en-US" altLang="ko-KR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pPr>
                  <a:lnSpc>
                    <a:spcPct val="140000"/>
                  </a:lnSpc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   4.Model Validation: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정상 데이터만 있는 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validation set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을 학습된 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PCDF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를 통해 검증</a:t>
                </a:r>
                <a:endParaRPr lang="en-US" altLang="ko-KR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pPr>
                  <a:lnSpc>
                    <a:spcPct val="140000"/>
                  </a:lnSpc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   5.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Model Test: 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정상  및 이상 데이터에 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noise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추가된 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test set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을 학습된 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PCDF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모듈에 </a:t>
                </a: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	     	         </a:t>
                </a:r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적용하여 모델 평가 </a:t>
                </a:r>
                <a:endParaRPr lang="en-US" altLang="ko-KR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pPr>
                  <a:lnSpc>
                    <a:spcPct val="140000"/>
                  </a:lnSpc>
                  <a:defRPr/>
                </a:pPr>
                <a:r>
                  <a:rPr lang="en-US" altLang="ko-KR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                       </a:t>
                </a:r>
                <a:endPara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8F5DE8-8147-9105-6932-FBE52315C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70" y="686559"/>
                <a:ext cx="8814792" cy="11405623"/>
              </a:xfrm>
              <a:prstGeom prst="rect">
                <a:avLst/>
              </a:prstGeom>
              <a:blipFill>
                <a:blip r:embed="rId4"/>
                <a:stretch>
                  <a:fillRect l="-415" r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02CFCC-19A3-3080-808B-C18484BA2EAB}"/>
              </a:ext>
            </a:extLst>
          </p:cNvPr>
          <p:cNvCxnSpPr>
            <a:cxnSpLocks/>
          </p:cNvCxnSpPr>
          <p:nvPr/>
        </p:nvCxnSpPr>
        <p:spPr>
          <a:xfrm>
            <a:off x="323528" y="692696"/>
            <a:ext cx="8568952" cy="0"/>
          </a:xfrm>
          <a:prstGeom prst="line">
            <a:avLst/>
          </a:prstGeom>
          <a:ln>
            <a:solidFill>
              <a:srgbClr val="004C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36D90D-BB64-ECC9-1EE3-1A2A44C1C60F}"/>
              </a:ext>
            </a:extLst>
          </p:cNvPr>
          <p:cNvGrpSpPr/>
          <p:nvPr/>
        </p:nvGrpSpPr>
        <p:grpSpPr>
          <a:xfrm>
            <a:off x="700579" y="4204156"/>
            <a:ext cx="9498604" cy="2135763"/>
            <a:chOff x="827584" y="3877737"/>
            <a:chExt cx="9498604" cy="241984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2EBA10-71F6-F6F2-2535-FF8E400EA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584" y="3877737"/>
              <a:ext cx="7992888" cy="22875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CD5BCC-7B39-8CE5-48E5-CDBBC33DAE29}"/>
                </a:ext>
              </a:extLst>
            </p:cNvPr>
            <p:cNvSpPr txBox="1"/>
            <p:nvPr/>
          </p:nvSpPr>
          <p:spPr>
            <a:xfrm>
              <a:off x="7458771" y="6033024"/>
              <a:ext cx="2867417" cy="26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ko-KR" sz="1000" b="1" dirty="0"/>
                <a:t>&lt;Steps of HRCAE&gt;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74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10400</TotalTime>
  <Words>1811</Words>
  <Application>Microsoft Office PowerPoint</Application>
  <PresentationFormat>화면 슬라이드 쇼(4:3)</PresentationFormat>
  <Paragraphs>368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NimbusRomNo9L-Medi</vt:lpstr>
      <vt:lpstr>맑은 고딕</vt:lpstr>
      <vt:lpstr>Arial</vt:lpstr>
      <vt:lpstr>Cambria Math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Kang Byeongmo</cp:lastModifiedBy>
  <cp:revision>1016</cp:revision>
  <dcterms:created xsi:type="dcterms:W3CDTF">2014-07-02T04:30:08Z</dcterms:created>
  <dcterms:modified xsi:type="dcterms:W3CDTF">2023-09-03T09:56:18Z</dcterms:modified>
</cp:coreProperties>
</file>