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  <a:srgbClr val="DEE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187" autoAdjust="0"/>
  </p:normalViewPr>
  <p:slideViewPr>
    <p:cSldViewPr>
      <p:cViewPr varScale="1">
        <p:scale>
          <a:sx n="109" d="100"/>
          <a:sy n="109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1173-9E61-40DB-BA0B-18C9E1E2C923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2C8B-5AEE-473E-9016-ACCF13172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6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1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8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6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4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5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0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0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6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3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7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9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2022-11-22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7056B-FBE4-1C0F-71FB-44125D757FD3}"/>
              </a:ext>
            </a:extLst>
          </p:cNvPr>
          <p:cNvSpPr txBox="1"/>
          <p:nvPr/>
        </p:nvSpPr>
        <p:spPr>
          <a:xfrm>
            <a:off x="260254" y="1401030"/>
            <a:ext cx="862348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4000" b="1" spc="-10" dirty="0"/>
              <a:t>Climbing Towards NLU:</a:t>
            </a:r>
          </a:p>
          <a:p>
            <a:pPr algn="ctr">
              <a:lnSpc>
                <a:spcPts val="3600"/>
              </a:lnSpc>
            </a:pPr>
            <a:r>
              <a:rPr lang="en-US" altLang="ko-KR" sz="2000" b="1" spc="-10" dirty="0"/>
              <a:t>On Meaning, Form, and Understanding in the Age of Data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52B2778-064F-9A39-1955-BAC6B2AE66AA}"/>
              </a:ext>
            </a:extLst>
          </p:cNvPr>
          <p:cNvSpPr txBox="1">
            <a:spLocks/>
          </p:cNvSpPr>
          <p:nvPr/>
        </p:nvSpPr>
        <p:spPr>
          <a:xfrm>
            <a:off x="5930" y="252911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latin typeface="NimbusRomNo9L-Medi"/>
                <a:ea typeface="맑은 고딕" panose="020B0503020000020004" pitchFamily="50" charset="-127"/>
              </a:rPr>
              <a:t>Emily </a:t>
            </a:r>
            <a:r>
              <a:rPr lang="en-US" altLang="ko-KR" sz="2000" b="1" dirty="0" err="1">
                <a:latin typeface="NimbusRomNo9L-Medi"/>
                <a:ea typeface="맑은 고딕" panose="020B0503020000020004" pitchFamily="50" charset="-127"/>
              </a:rPr>
              <a:t>M.Bender</a:t>
            </a:r>
            <a:r>
              <a:rPr lang="en-US" altLang="ko-KR" sz="2000" b="1" dirty="0">
                <a:latin typeface="NimbusRomNo9L-Medi"/>
                <a:ea typeface="맑은 고딕" panose="020B0503020000020004" pitchFamily="50" charset="-127"/>
              </a:rPr>
              <a:t>, Alexander Koller (ACL 2020)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6C10-D9E0-0D6D-4031-4C69FDA8E669}"/>
              </a:ext>
            </a:extLst>
          </p:cNvPr>
          <p:cNvSpPr txBox="1"/>
          <p:nvPr/>
        </p:nvSpPr>
        <p:spPr>
          <a:xfrm>
            <a:off x="1979712" y="4005723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딥러닝 논문리뷰</a:t>
            </a:r>
            <a:endParaRPr lang="en-US" altLang="ko-KR" b="1" dirty="0"/>
          </a:p>
          <a:p>
            <a:pPr algn="ctr"/>
            <a:r>
              <a:rPr lang="ko-KR" altLang="en-US" b="1" dirty="0"/>
              <a:t>김영민 교수님</a:t>
            </a:r>
            <a:endParaRPr lang="en-US" altLang="ko-KR" b="1" dirty="0"/>
          </a:p>
          <a:p>
            <a:pPr algn="ctr"/>
            <a:r>
              <a:rPr lang="ko-KR" altLang="en-US" b="1" dirty="0"/>
              <a:t>한양대학교 산업 데이터 엔지니어링학과</a:t>
            </a:r>
            <a:endParaRPr lang="en-US" altLang="ko-KR" b="1" dirty="0"/>
          </a:p>
          <a:p>
            <a:pPr algn="ctr"/>
            <a:r>
              <a:rPr lang="ko-KR" altLang="en-US" b="1" dirty="0"/>
              <a:t>석사과정 </a:t>
            </a:r>
            <a:r>
              <a:rPr lang="ko-KR" altLang="en-US" b="1" dirty="0" err="1"/>
              <a:t>강병모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970602-40E5-617A-4832-5E872A512C3A}"/>
              </a:ext>
            </a:extLst>
          </p:cNvPr>
          <p:cNvCxnSpPr/>
          <p:nvPr/>
        </p:nvCxnSpPr>
        <p:spPr>
          <a:xfrm>
            <a:off x="1187624" y="1124744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825929-2D83-61C9-CA8C-DB6761330580}"/>
              </a:ext>
            </a:extLst>
          </p:cNvPr>
          <p:cNvCxnSpPr/>
          <p:nvPr/>
        </p:nvCxnSpPr>
        <p:spPr>
          <a:xfrm>
            <a:off x="1223627" y="3068960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4E14F9-8914-2AE7-D881-160FD33E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71791"/>
            <a:ext cx="3177902" cy="11122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F08681D-89FC-C04A-ECB8-D9AE358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18932"/>
            <a:ext cx="2133600" cy="365125"/>
          </a:xfrm>
        </p:spPr>
        <p:txBody>
          <a:bodyPr/>
          <a:lstStyle/>
          <a:p>
            <a:r>
              <a:rPr lang="en-US" altLang="ko-KR" dirty="0"/>
              <a:t>2022-11-22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7B03-7B42-E789-2872-DD5E7F9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747787F-8010-8445-A56C-086B22E7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" y="858261"/>
            <a:ext cx="9107171" cy="539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AA1415-3C56-232B-275F-C1FC15553244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The Octopus Test</a:t>
            </a:r>
            <a:endParaRPr lang="ko-KR" altLang="en-US" sz="2800" b="1" spc="-50" dirty="0"/>
          </a:p>
        </p:txBody>
      </p:sp>
    </p:spTree>
    <p:extLst>
      <p:ext uri="{BB962C8B-B14F-4D97-AF65-F5344CB8AC3E}">
        <p14:creationId xmlns:p14="http://schemas.microsoft.com/office/powerpoint/2010/main" val="385851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A1415-3C56-232B-275F-C1FC15553244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The Octopus Test</a:t>
            </a:r>
            <a:endParaRPr lang="ko-KR" altLang="en-US" sz="2800" b="1" spc="-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19A59-33C0-B1E7-7738-BB79D997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8" y="796105"/>
            <a:ext cx="911669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A1415-3C56-232B-275F-C1FC15553244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The Octopus Test</a:t>
            </a:r>
            <a:endParaRPr lang="ko-KR" altLang="en-US" sz="2800" b="1" spc="-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C9BBD5-1E36-14B0-80E3-95FE40A9C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" y="733049"/>
            <a:ext cx="910717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A1415-3C56-232B-275F-C1FC15553244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The Octopus Test</a:t>
            </a:r>
            <a:endParaRPr lang="ko-KR" altLang="en-US" sz="2800" b="1" spc="-5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003D95-269F-95EC-30CB-2AFC17D0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" y="785443"/>
            <a:ext cx="9126224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A1415-3C56-232B-275F-C1FC15553244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The Octopus Test</a:t>
            </a:r>
            <a:endParaRPr lang="ko-KR" altLang="en-US" sz="2800" b="1" spc="-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CEAAD-FC08-54BC-F692-6A3A432F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" y="756864"/>
            <a:ext cx="911669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2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Human Language Acquisition</a:t>
            </a:r>
            <a:endParaRPr lang="ko-KR" altLang="en-US" sz="2800" b="1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538EF-12F6-03A9-5231-6036857E4C33}"/>
              </a:ext>
            </a:extLst>
          </p:cNvPr>
          <p:cNvSpPr txBox="1"/>
          <p:nvPr/>
        </p:nvSpPr>
        <p:spPr>
          <a:xfrm>
            <a:off x="4513013" y="814243"/>
            <a:ext cx="4630987" cy="588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b="1" spc="-50" dirty="0"/>
              <a:t>-</a:t>
            </a:r>
            <a:r>
              <a:rPr lang="ko-KR" altLang="en-US" b="1" spc="-50" dirty="0"/>
              <a:t>영유아는 많은 청각 자극을 통해 언어를 </a:t>
            </a:r>
            <a:endParaRPr lang="en-US" altLang="ko-KR" b="1" spc="-50" dirty="0"/>
          </a:p>
          <a:p>
            <a:pPr>
              <a:lnSpc>
                <a:spcPct val="135000"/>
              </a:lnSpc>
            </a:pPr>
            <a:r>
              <a:rPr lang="en-US" altLang="ko-KR" b="1" spc="-50" dirty="0"/>
              <a:t> </a:t>
            </a:r>
            <a:r>
              <a:rPr lang="ko-KR" altLang="en-US" b="1" spc="-50" dirty="0"/>
              <a:t>습득함</a:t>
            </a:r>
            <a:endParaRPr lang="en-US" altLang="ko-KR" b="1" spc="-50" dirty="0"/>
          </a:p>
          <a:p>
            <a:pPr>
              <a:lnSpc>
                <a:spcPct val="135000"/>
              </a:lnSpc>
            </a:pPr>
            <a:r>
              <a:rPr lang="en-US" altLang="ko-KR" sz="1800" b="1" spc="-50" dirty="0"/>
              <a:t> -&gt;</a:t>
            </a:r>
            <a:r>
              <a:rPr lang="ko-KR" altLang="en-US" sz="1800" b="1" spc="-50" dirty="0"/>
              <a:t>엄마를 말하면서 엄마라는 단어를 배움</a:t>
            </a:r>
          </a:p>
          <a:p>
            <a:pPr>
              <a:lnSpc>
                <a:spcPct val="135000"/>
              </a:lnSpc>
            </a:pPr>
            <a:r>
              <a:rPr lang="en-US" altLang="ko-KR" b="1" dirty="0"/>
              <a:t> -&gt;</a:t>
            </a:r>
            <a:r>
              <a:rPr lang="ko-KR" altLang="en-US" b="1" dirty="0"/>
              <a:t>성인 여성을 보고도 엄마라고 함</a:t>
            </a:r>
            <a:endParaRPr lang="en-US" altLang="ko-KR" b="1" dirty="0"/>
          </a:p>
          <a:p>
            <a:pPr>
              <a:lnSpc>
                <a:spcPct val="135000"/>
              </a:lnSpc>
            </a:pPr>
            <a:r>
              <a:rPr lang="en-US" altLang="ko-KR" b="1" dirty="0"/>
              <a:t>Why?</a:t>
            </a:r>
          </a:p>
          <a:p>
            <a:pPr>
              <a:lnSpc>
                <a:spcPct val="135000"/>
              </a:lnSpc>
            </a:pPr>
            <a:r>
              <a:rPr lang="en-US" altLang="ko-KR" b="1" dirty="0"/>
              <a:t> -&gt;</a:t>
            </a:r>
            <a:r>
              <a:rPr lang="ko-KR" altLang="en-US" b="1" dirty="0"/>
              <a:t>엄마라는 </a:t>
            </a:r>
            <a:r>
              <a:rPr lang="en-US" altLang="ko-KR" b="1" dirty="0"/>
              <a:t>Form</a:t>
            </a:r>
            <a:r>
              <a:rPr lang="ko-KR" altLang="en-US" b="1" dirty="0"/>
              <a:t>만 학습했기 때문에</a:t>
            </a:r>
            <a:endParaRPr lang="en-US" altLang="ko-KR" b="1" dirty="0"/>
          </a:p>
          <a:p>
            <a:pPr>
              <a:lnSpc>
                <a:spcPct val="135000"/>
              </a:lnSpc>
            </a:pPr>
            <a:r>
              <a:rPr lang="en-US" altLang="ko-KR" b="1" dirty="0"/>
              <a:t>    (Pattern</a:t>
            </a:r>
            <a:r>
              <a:rPr lang="ko-KR" altLang="en-US" b="1" dirty="0"/>
              <a:t>만 학습</a:t>
            </a:r>
            <a:r>
              <a:rPr lang="en-US" altLang="ko-KR" b="1" dirty="0"/>
              <a:t>)</a:t>
            </a:r>
          </a:p>
          <a:p>
            <a:pPr>
              <a:lnSpc>
                <a:spcPct val="135000"/>
              </a:lnSpc>
            </a:pPr>
            <a:r>
              <a:rPr lang="en-US" altLang="ko-KR" b="1" dirty="0"/>
              <a:t> -&gt;</a:t>
            </a:r>
            <a:r>
              <a:rPr lang="ko-KR" altLang="en-US" b="1" dirty="0"/>
              <a:t>엄마와의 상호작용</a:t>
            </a:r>
            <a:r>
              <a:rPr lang="en-US" altLang="ko-KR" b="1" dirty="0"/>
              <a:t>, </a:t>
            </a:r>
            <a:r>
              <a:rPr lang="ko-KR" altLang="en-US" b="1" dirty="0"/>
              <a:t>일상에서의 상호작용을 통해 비로소 엄마라는 단어를 이해</a:t>
            </a:r>
            <a:endParaRPr lang="en-US" altLang="ko-KR" b="1" dirty="0"/>
          </a:p>
          <a:p>
            <a:pPr>
              <a:lnSpc>
                <a:spcPct val="135000"/>
              </a:lnSpc>
            </a:pPr>
            <a:endParaRPr lang="en-US" altLang="ko-KR" b="1" dirty="0"/>
          </a:p>
          <a:p>
            <a:pPr>
              <a:lnSpc>
                <a:spcPct val="135000"/>
              </a:lnSpc>
            </a:pPr>
            <a:r>
              <a:rPr lang="en-US" altLang="ko-KR" b="1" dirty="0"/>
              <a:t>=&gt;</a:t>
            </a:r>
            <a:r>
              <a:rPr lang="ko-KR" altLang="en-US" b="1" dirty="0"/>
              <a:t>언어 외적인 것들</a:t>
            </a:r>
            <a:r>
              <a:rPr lang="en-US" altLang="ko-KR" b="1" dirty="0"/>
              <a:t>, </a:t>
            </a:r>
            <a:r>
              <a:rPr lang="ko-KR" altLang="en-US" b="1" dirty="0"/>
              <a:t>사람의 감정적인 것들</a:t>
            </a:r>
            <a:r>
              <a:rPr lang="en-US" altLang="ko-KR" b="1" dirty="0"/>
              <a:t>, </a:t>
            </a:r>
            <a:r>
              <a:rPr lang="ko-KR" altLang="en-US" b="1" dirty="0"/>
              <a:t>벌어지는 상황에 대한 경험들의 복합적 </a:t>
            </a:r>
            <a:endParaRPr lang="en-US" altLang="ko-KR" b="1" dirty="0"/>
          </a:p>
          <a:p>
            <a:pPr>
              <a:lnSpc>
                <a:spcPct val="135000"/>
              </a:lnSpc>
            </a:pPr>
            <a:r>
              <a:rPr lang="ko-KR" altLang="en-US" b="1" dirty="0"/>
              <a:t>학습을 통해 언어를 이해 할 수 있음</a:t>
            </a:r>
            <a:endParaRPr lang="en-US" altLang="ko-KR" b="1" dirty="0"/>
          </a:p>
          <a:p>
            <a:pPr>
              <a:lnSpc>
                <a:spcPct val="135000"/>
              </a:lnSpc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dirty="0"/>
              <a:t>          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DB7C7-31E5-8184-F576-AA8844FC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49" y="842610"/>
            <a:ext cx="4091435" cy="51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1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On climbing the right hills</a:t>
            </a:r>
            <a:endParaRPr lang="ko-KR" altLang="en-US" sz="2800" b="1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538EF-12F6-03A9-5231-6036857E4C33}"/>
              </a:ext>
            </a:extLst>
          </p:cNvPr>
          <p:cNvSpPr txBox="1"/>
          <p:nvPr/>
        </p:nvSpPr>
        <p:spPr>
          <a:xfrm>
            <a:off x="107504" y="821685"/>
            <a:ext cx="5708893" cy="529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매년 많은 </a:t>
            </a:r>
            <a:r>
              <a:rPr lang="en-US" altLang="ko-KR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NLP tas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들이 좋은 성능을 내고 있음</a:t>
            </a:r>
            <a:endParaRPr lang="en-US" altLang="ko-KR" b="1" kern="100" dirty="0">
              <a:latin typeface="+mn-e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-&gt;GPT-3 </a:t>
            </a:r>
            <a:r>
              <a:rPr lang="ko-KR" altLang="en-US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인간의 능력과 비슷하거나 더 나은 성능</a:t>
            </a:r>
            <a:endParaRPr lang="en-US" altLang="ko-KR" sz="1800" b="1" kern="100" dirty="0">
              <a:effectLst/>
              <a:latin typeface="+mn-e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-&gt;GPT-4 2023 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상반기 출시예상</a:t>
            </a:r>
            <a:endParaRPr lang="en-US" altLang="ko-KR" b="1" kern="100" dirty="0">
              <a:latin typeface="+mn-e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kern="100" dirty="0">
                <a:effectLst/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=&gt;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성능 좋은 모델들을 통해 급속히 발달</a:t>
            </a:r>
            <a:endParaRPr lang="en-US" altLang="ko-KR" b="1" kern="100" dirty="0">
              <a:latin typeface="+mn-e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- NLP 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분야에서 발전하고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있는 방향이 옳은 방향인가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b="1" kern="100" dirty="0" err="1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에베르스트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산을 등반을 하기 위해서는 히말라야를  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 err="1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등반해야함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우리는 처해 있는 언덕을 오르는 것이 아니라 </a:t>
            </a:r>
            <a:endParaRPr lang="en-US" altLang="ko-KR" b="1" kern="100" dirty="0">
              <a:latin typeface="+mn-e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올바른 언덕을 올라가야 함</a:t>
            </a:r>
            <a:r>
              <a:rPr lang="en-US" altLang="ko-KR" b="1" kern="100" dirty="0">
                <a:latin typeface="+mn-ea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=&gt;NLP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분야를 넘어 대학원에서 우리 개인이 연구하고 있는 분야에 올바르게 나아가고 있는가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dirty="0"/>
              <a:t>          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B015-B774-3548-3673-16541F54D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97" y="837922"/>
            <a:ext cx="2890668" cy="4607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82F5F-7590-7A19-CD9C-6395CEFC7CB1}"/>
              </a:ext>
            </a:extLst>
          </p:cNvPr>
          <p:cNvSpPr txBox="1"/>
          <p:nvPr/>
        </p:nvSpPr>
        <p:spPr>
          <a:xfrm>
            <a:off x="6732240" y="54452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Mountain Everest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052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Conclusion</a:t>
            </a:r>
            <a:endParaRPr lang="ko-KR" altLang="en-US" sz="2800" b="1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538EF-12F6-03A9-5231-6036857E4C33}"/>
              </a:ext>
            </a:extLst>
          </p:cNvPr>
          <p:cNvSpPr txBox="1"/>
          <p:nvPr/>
        </p:nvSpPr>
        <p:spPr>
          <a:xfrm>
            <a:off x="318354" y="1955359"/>
            <a:ext cx="850729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성능이 좋다고 생각하는 </a:t>
            </a:r>
            <a:r>
              <a:rPr lang="en-US" altLang="ko-KR" b="1" dirty="0"/>
              <a:t>NLP </a:t>
            </a:r>
            <a:r>
              <a:rPr lang="ko-KR" altLang="en-US" b="1" dirty="0"/>
              <a:t>모델들은</a:t>
            </a:r>
            <a:r>
              <a:rPr lang="en-US" altLang="ko-KR" b="1" dirty="0"/>
              <a:t>(BERT, GPT etc.) </a:t>
            </a:r>
            <a:r>
              <a:rPr lang="ko-KR" altLang="en-US" b="1" dirty="0"/>
              <a:t>언어를 이해하고 있지 않음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단순한 </a:t>
            </a:r>
            <a:r>
              <a:rPr lang="en-US" altLang="ko-KR" b="1" dirty="0"/>
              <a:t>Form</a:t>
            </a:r>
            <a:r>
              <a:rPr lang="ko-KR" altLang="en-US" b="1" dirty="0"/>
              <a:t>만 학습한 형태임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인간은 언어를 배울 때 언어 외적인 경험을 통해 언어를 이해함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BERT</a:t>
            </a:r>
            <a:r>
              <a:rPr lang="ko-KR" altLang="en-US" b="1" dirty="0"/>
              <a:t>와 같은 모델들도 </a:t>
            </a:r>
            <a:r>
              <a:rPr lang="en-US" altLang="ko-KR" b="1" dirty="0"/>
              <a:t>Form </a:t>
            </a:r>
            <a:r>
              <a:rPr lang="ko-KR" altLang="en-US" b="1" dirty="0"/>
              <a:t>뿐만 아니라 언어를 이해할 수 있는 다른 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추가적인 정보를 포함한 데이터셋을 통해 학습의 필요성</a:t>
            </a:r>
          </a:p>
        </p:txBody>
      </p:sp>
    </p:spTree>
    <p:extLst>
      <p:ext uri="{BB962C8B-B14F-4D97-AF65-F5344CB8AC3E}">
        <p14:creationId xmlns:p14="http://schemas.microsoft.com/office/powerpoint/2010/main" val="21497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2022-11-22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>
                <a:solidFill>
                  <a:schemeClr val="bg1"/>
                </a:solidFill>
              </a:rPr>
              <a:t>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8A452-830F-8178-FFD8-14734D643A1F}"/>
              </a:ext>
            </a:extLst>
          </p:cNvPr>
          <p:cNvSpPr txBox="1"/>
          <p:nvPr/>
        </p:nvSpPr>
        <p:spPr>
          <a:xfrm>
            <a:off x="215516" y="2166827"/>
            <a:ext cx="8712968" cy="252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</a:t>
            </a:r>
          </a:p>
          <a:p>
            <a:pPr algn="ctr">
              <a:lnSpc>
                <a:spcPct val="113000"/>
              </a:lnSpc>
            </a:pPr>
            <a:r>
              <a:rPr lang="en-US" altLang="ko-KR" sz="3600" b="0" i="0" u="none" strike="noStrike" baseline="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Are we climbing the right hill?</a:t>
            </a:r>
          </a:p>
          <a:p>
            <a:pPr algn="l">
              <a:lnSpc>
                <a:spcPct val="113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                                    </a:t>
            </a: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”</a:t>
            </a:r>
          </a:p>
          <a:p>
            <a:pPr algn="l"/>
            <a:endParaRPr lang="ko-KR" altLang="en-US" sz="36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8DBC0B-43F9-DF99-AA2B-1DFB6E5C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7" y="722669"/>
            <a:ext cx="7763958" cy="2880320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8D7D88-1B54-99D8-A2BA-0D2A79B27695}"/>
              </a:ext>
            </a:extLst>
          </p:cNvPr>
          <p:cNvGrpSpPr/>
          <p:nvPr/>
        </p:nvGrpSpPr>
        <p:grpSpPr>
          <a:xfrm>
            <a:off x="1220505" y="3602989"/>
            <a:ext cx="6774998" cy="2553057"/>
            <a:chOff x="1329862" y="872713"/>
            <a:chExt cx="6774998" cy="255305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5C5EC4E-C7B5-301D-C334-3A96D0CEE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1640" y="1615767"/>
              <a:ext cx="6773220" cy="181000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6A8752C-B81B-8089-3EA8-DD33CD38C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9862" y="872713"/>
              <a:ext cx="6773220" cy="743054"/>
            </a:xfrm>
            <a:prstGeom prst="rect">
              <a:avLst/>
            </a:prstGeom>
          </p:spPr>
        </p:pic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Background</a:t>
            </a:r>
            <a:endParaRPr lang="ko-KR" altLang="en-US" sz="2800" b="1" spc="-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B74606-ADAB-57A8-3958-45F551541597}"/>
              </a:ext>
            </a:extLst>
          </p:cNvPr>
          <p:cNvSpPr/>
          <p:nvPr/>
        </p:nvSpPr>
        <p:spPr>
          <a:xfrm>
            <a:off x="1220505" y="4961492"/>
            <a:ext cx="4968552" cy="6480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6E78E-8FDC-4595-B7D2-97EEDAA6C0BF}"/>
              </a:ext>
            </a:extLst>
          </p:cNvPr>
          <p:cNvSpPr txBox="1"/>
          <p:nvPr/>
        </p:nvSpPr>
        <p:spPr>
          <a:xfrm>
            <a:off x="323528" y="764704"/>
            <a:ext cx="8568952" cy="882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Motivation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언어학적 관점에서 봤을 때</a:t>
            </a:r>
            <a:r>
              <a:rPr lang="en-US" altLang="ko-KR" b="1" dirty="0"/>
              <a:t>, Deep Learning</a:t>
            </a:r>
            <a:r>
              <a:rPr lang="ko-KR" altLang="en-US" b="1" dirty="0"/>
              <a:t>의 접근 방식이 잘못된 것 같음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-&gt;BERT or GPT </a:t>
            </a:r>
            <a:r>
              <a:rPr lang="ko-KR" altLang="en-US" b="1" dirty="0"/>
              <a:t>같은 모델</a:t>
            </a:r>
            <a:r>
              <a:rPr lang="en-US" altLang="ko-KR" b="1" dirty="0"/>
              <a:t> </a:t>
            </a:r>
            <a:r>
              <a:rPr lang="ko-KR" altLang="en-US" b="1" dirty="0"/>
              <a:t>들이 언어를 </a:t>
            </a:r>
            <a:r>
              <a:rPr lang="ko-KR" altLang="en-US" b="1" dirty="0">
                <a:solidFill>
                  <a:srgbClr val="FF0000"/>
                </a:solidFill>
              </a:rPr>
              <a:t>이해</a:t>
            </a:r>
            <a:r>
              <a:rPr lang="ko-KR" altLang="en-US" b="1" dirty="0"/>
              <a:t>하고 있다고 맹신하고 있는 것 같음</a:t>
            </a:r>
            <a:endParaRPr lang="en-US" altLang="ko-KR" b="1" dirty="0"/>
          </a:p>
          <a:p>
            <a:pPr>
              <a:lnSpc>
                <a:spcPct val="114000"/>
              </a:lnSpc>
            </a:pPr>
            <a:endParaRPr lang="en-US" altLang="ko-KR" b="1" dirty="0"/>
          </a:p>
          <a:p>
            <a:pPr>
              <a:lnSpc>
                <a:spcPct val="114000"/>
              </a:lnSpc>
            </a:pPr>
            <a:r>
              <a:rPr lang="en-US" altLang="ko-KR" sz="1600" b="1" dirty="0"/>
              <a:t>1) In order to train a model that </a:t>
            </a:r>
            <a:r>
              <a:rPr lang="en-US" altLang="ko-KR" sz="1600" b="1" dirty="0">
                <a:solidFill>
                  <a:srgbClr val="FF0000"/>
                </a:solidFill>
              </a:rPr>
              <a:t>understands</a:t>
            </a:r>
            <a:r>
              <a:rPr lang="en-US" altLang="ko-KR" sz="1600" b="1" dirty="0"/>
              <a:t> sentence relationships, we pre-train for a binarized next sentence prediction task. (Devlin et al., 2019)</a:t>
            </a:r>
          </a:p>
          <a:p>
            <a:pPr>
              <a:lnSpc>
                <a:spcPct val="114000"/>
              </a:lnSpc>
            </a:pPr>
            <a:endParaRPr lang="en-US" altLang="ko-KR" sz="1600" b="1" dirty="0"/>
          </a:p>
          <a:p>
            <a:pPr>
              <a:lnSpc>
                <a:spcPct val="114000"/>
              </a:lnSpc>
            </a:pPr>
            <a:r>
              <a:rPr lang="en-US" altLang="ko-KR" sz="1600" b="1" dirty="0"/>
              <a:t>2) Using BERT, a pretraining language model, has been successful for single-turn machine </a:t>
            </a:r>
            <a:r>
              <a:rPr lang="en-US" altLang="ko-KR" sz="1600" b="1" dirty="0">
                <a:solidFill>
                  <a:srgbClr val="FF0000"/>
                </a:solidFill>
              </a:rPr>
              <a:t>comprehension</a:t>
            </a:r>
            <a:r>
              <a:rPr lang="en-US" altLang="ko-KR" sz="1600" b="1" dirty="0"/>
              <a:t> . . .(</a:t>
            </a:r>
            <a:r>
              <a:rPr lang="en-US" altLang="ko-KR" sz="1600" b="1" dirty="0" err="1"/>
              <a:t>Ohsugi</a:t>
            </a:r>
            <a:r>
              <a:rPr lang="en-US" altLang="ko-KR" sz="1600" b="1" dirty="0"/>
              <a:t> et al., 2019)</a:t>
            </a:r>
          </a:p>
          <a:p>
            <a:pPr>
              <a:lnSpc>
                <a:spcPct val="114000"/>
              </a:lnSpc>
            </a:pPr>
            <a:endParaRPr lang="en-US" altLang="ko-KR" sz="1600" b="1" dirty="0"/>
          </a:p>
          <a:p>
            <a:pPr>
              <a:lnSpc>
                <a:spcPct val="114000"/>
              </a:lnSpc>
            </a:pPr>
            <a:r>
              <a:rPr lang="en-US" altLang="ko-KR" sz="1600" b="1" dirty="0"/>
              <a:t>3) The surprisingly strong ability of these models to </a:t>
            </a:r>
            <a:r>
              <a:rPr lang="en-US" altLang="ko-KR" sz="1600" b="1" dirty="0">
                <a:solidFill>
                  <a:srgbClr val="FF0000"/>
                </a:solidFill>
              </a:rPr>
              <a:t>recall factual knowledge </a:t>
            </a:r>
            <a:r>
              <a:rPr lang="en-US" altLang="ko-KR" sz="1600" b="1" dirty="0"/>
              <a:t>without any fine-tuning demonstrates their potential as unsupervised open-domain QA systems. (</a:t>
            </a:r>
            <a:r>
              <a:rPr lang="en-US" altLang="ko-KR" sz="1600" b="1" dirty="0" err="1"/>
              <a:t>Petroni</a:t>
            </a:r>
            <a:r>
              <a:rPr lang="en-US" altLang="ko-KR" sz="1600" b="1" dirty="0"/>
              <a:t> et al., 2019)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b="1" dirty="0"/>
              <a:t>=&gt; BERT or GPT </a:t>
            </a:r>
            <a:r>
              <a:rPr lang="ko-KR" altLang="en-US" b="1" dirty="0"/>
              <a:t>같은 모델의 성능이 너무 좋아 언어를 이해한다고 오인함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315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6E78E-8FDC-4595-B7D2-97EEDAA6C0BF}"/>
              </a:ext>
            </a:extLst>
          </p:cNvPr>
          <p:cNvSpPr txBox="1"/>
          <p:nvPr/>
        </p:nvSpPr>
        <p:spPr>
          <a:xfrm>
            <a:off x="323528" y="764704"/>
            <a:ext cx="8568952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매체를 통해 일반인들도 인공지능 모델들이 언어를 이해하는 것처럼 느끼게 함</a:t>
            </a:r>
            <a:endParaRPr lang="en-US" altLang="ko-KR" b="1" dirty="0"/>
          </a:p>
          <a:p>
            <a:endParaRPr lang="en-US" altLang="ko-KR" sz="1600" b="1" dirty="0"/>
          </a:p>
          <a:p>
            <a:pPr>
              <a:lnSpc>
                <a:spcPct val="250000"/>
              </a:lnSpc>
            </a:pPr>
            <a:endParaRPr lang="en-US" altLang="ko-KR" sz="1600" b="1" dirty="0"/>
          </a:p>
          <a:p>
            <a:pPr>
              <a:lnSpc>
                <a:spcPct val="250000"/>
              </a:lnSpc>
            </a:pPr>
            <a:r>
              <a:rPr lang="en-US" altLang="ko-KR" sz="1600" b="1" dirty="0"/>
              <a:t>6) BERT is a system by which Google’s algorithm uses pattern recognition to better </a:t>
            </a:r>
            <a:r>
              <a:rPr lang="en-US" altLang="ko-KR" sz="1600" b="1" dirty="0">
                <a:solidFill>
                  <a:srgbClr val="FF0000"/>
                </a:solidFill>
              </a:rPr>
              <a:t>understand</a:t>
            </a:r>
            <a:r>
              <a:rPr lang="en-US" altLang="ko-KR" sz="1600" b="1" dirty="0"/>
              <a:t> how human beings communicate so that it can return more relevant results for users. (B2C)</a:t>
            </a:r>
          </a:p>
          <a:p>
            <a:pPr>
              <a:lnSpc>
                <a:spcPct val="250000"/>
              </a:lnSpc>
            </a:pPr>
            <a:r>
              <a:rPr lang="en-US" altLang="ko-KR" sz="1600" b="1" dirty="0"/>
              <a:t>7) Here are some of the examples that showed up our evaluation process that demonstrate BERTs ability to </a:t>
            </a:r>
            <a:r>
              <a:rPr lang="en-US" altLang="ko-KR" sz="1600" b="1" dirty="0">
                <a:solidFill>
                  <a:srgbClr val="FF0000"/>
                </a:solidFill>
              </a:rPr>
              <a:t>understand</a:t>
            </a:r>
            <a:r>
              <a:rPr lang="en-US" altLang="ko-KR" sz="1600" b="1" dirty="0"/>
              <a:t> the intent behind your search. (Google blog)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6E78E-8FDC-4595-B7D2-97EEDAA6C0BF}"/>
              </a:ext>
            </a:extLst>
          </p:cNvPr>
          <p:cNvSpPr txBox="1"/>
          <p:nvPr/>
        </p:nvSpPr>
        <p:spPr>
          <a:xfrm>
            <a:off x="323528" y="764704"/>
            <a:ext cx="8568952" cy="101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언어학적 관점에서 </a:t>
            </a:r>
            <a:r>
              <a:rPr lang="en-US" altLang="ko-KR" b="1" dirty="0"/>
              <a:t>BERT &amp; GPT-2 </a:t>
            </a:r>
            <a:r>
              <a:rPr lang="ko-KR" altLang="en-US" b="1" dirty="0"/>
              <a:t>모델들은 언어를 전혀 이해를 하고 있지 못함</a:t>
            </a:r>
            <a:endParaRPr lang="en-US" altLang="ko-KR" b="1" dirty="0"/>
          </a:p>
          <a:p>
            <a:r>
              <a:rPr lang="en-US" altLang="ko-KR" sz="16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(4) These systems are </a:t>
            </a:r>
            <a:r>
              <a:rPr lang="en-US" altLang="ko-KR" sz="1600" b="1" dirty="0">
                <a:solidFill>
                  <a:srgbClr val="FF0000"/>
                </a:solidFill>
              </a:rPr>
              <a:t>still a really long way</a:t>
            </a:r>
            <a:r>
              <a:rPr lang="en-US" altLang="ko-KR" sz="1600" b="1" dirty="0"/>
              <a:t> from truly understanding running prose. (Ney York Times : Gary Marcus)</a:t>
            </a:r>
          </a:p>
          <a:p>
            <a:pPr>
              <a:lnSpc>
                <a:spcPct val="113000"/>
              </a:lnSpc>
            </a:pPr>
            <a:endParaRPr lang="en-US" altLang="ko-KR" sz="1600" b="1" dirty="0"/>
          </a:p>
          <a:p>
            <a:pPr>
              <a:lnSpc>
                <a:spcPct val="113000"/>
              </a:lnSpc>
            </a:pPr>
            <a:r>
              <a:rPr lang="en-US" altLang="ko-KR" sz="1600" b="1" dirty="0"/>
              <a:t>(5) Though BERT passed the lab’s common-sense test, machines </a:t>
            </a:r>
            <a:r>
              <a:rPr lang="en-US" altLang="ko-KR" sz="1600" b="1" dirty="0">
                <a:solidFill>
                  <a:srgbClr val="FF0000"/>
                </a:solidFill>
              </a:rPr>
              <a:t>are still a long way </a:t>
            </a:r>
            <a:r>
              <a:rPr lang="en-US" altLang="ko-KR" sz="1600" b="1" dirty="0"/>
              <a:t>from an artificial version of a human’s common sense. (Ney York Times : Oren Etzioni)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Ex) GPT-2 Experiment Result(Paper Appendix) </a:t>
            </a:r>
          </a:p>
          <a:p>
            <a:r>
              <a:rPr lang="en-US" altLang="ko-KR" sz="1600" b="1" dirty="0"/>
              <a:t>     -&gt;Input : Three plus five equals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-&gt;Expected Result : Eight!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-&gt;Responded Result : 1) Seven</a:t>
            </a:r>
          </a:p>
          <a:p>
            <a:r>
              <a:rPr lang="en-US" altLang="ko-KR" sz="1600" b="1" dirty="0"/>
              <a:t>		          2) Six</a:t>
            </a:r>
          </a:p>
          <a:p>
            <a:r>
              <a:rPr lang="en-US" altLang="ko-KR" sz="1600" b="1" dirty="0"/>
              <a:t>		          3) Ten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                    4) Five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44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2022-11-22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8A452-830F-8178-FFD8-14734D643A1F}"/>
              </a:ext>
            </a:extLst>
          </p:cNvPr>
          <p:cNvSpPr txBox="1"/>
          <p:nvPr/>
        </p:nvSpPr>
        <p:spPr>
          <a:xfrm>
            <a:off x="215516" y="1628800"/>
            <a:ext cx="8712968" cy="377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</a:t>
            </a:r>
          </a:p>
          <a:p>
            <a:pPr algn="l">
              <a:lnSpc>
                <a:spcPct val="113000"/>
              </a:lnSpc>
            </a:pP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Our contribution is an argument on theoretical grounds that a system exposed only to </a:t>
            </a:r>
            <a:r>
              <a:rPr lang="en-US" altLang="ko-KR" sz="3600" b="0" i="0" u="none" strike="noStrike" baseline="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form</a:t>
            </a: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in its training cannot </a:t>
            </a:r>
            <a:r>
              <a:rPr lang="en-US" altLang="ko-KR" sz="3600" b="0" i="0" u="none" strike="noStrike" baseline="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principle learn meaning</a:t>
            </a: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l">
              <a:lnSpc>
                <a:spcPct val="113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                                    </a:t>
            </a:r>
            <a:r>
              <a:rPr lang="en-US" altLang="ko-KR" sz="3600" b="0" i="0" u="none" strike="noStrike" baseline="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”</a:t>
            </a:r>
          </a:p>
          <a:p>
            <a:pPr algn="l"/>
            <a:endParaRPr lang="ko-KR" altLang="en-US" sz="36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What is meaning?</a:t>
            </a:r>
            <a:endParaRPr lang="ko-KR" altLang="en-US" sz="2800" b="1" spc="-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538EF-12F6-03A9-5231-6036857E4C33}"/>
                  </a:ext>
                </a:extLst>
              </p:cNvPr>
              <p:cNvSpPr txBox="1"/>
              <p:nvPr/>
            </p:nvSpPr>
            <p:spPr>
              <a:xfrm>
                <a:off x="323528" y="836712"/>
                <a:ext cx="8640960" cy="690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ko-KR" sz="1800" b="1" spc="-10" dirty="0"/>
                  <a:t>On Meaning, Form, and Understanding in the Age of Data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Form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- </a:t>
                </a:r>
                <a:r>
                  <a:rPr lang="ko-KR" altLang="en-US" b="1" dirty="0"/>
                  <a:t>언어에서 발견할 수 있는 모든 것</a:t>
                </a:r>
                <a:endParaRPr lang="en-US" altLang="ko-KR" b="1" dirty="0"/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   ex) a, b, c, </a:t>
                </a:r>
                <a:r>
                  <a:rPr lang="ko-KR" altLang="en-US" b="1" dirty="0" err="1"/>
                  <a:t>ㄱ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ㄴ</a:t>
                </a:r>
                <a:r>
                  <a:rPr lang="en-US" altLang="ko-KR" b="1" dirty="0"/>
                  <a:t>, </a:t>
                </a:r>
                <a:r>
                  <a:rPr lang="ko-KR" altLang="en-US" b="1" dirty="0" err="1"/>
                  <a:t>ㄷ</a:t>
                </a:r>
                <a:r>
                  <a:rPr lang="en-US" altLang="ko-KR" b="1" dirty="0"/>
                  <a:t>, ., ,, !, ?, … etc.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- </a:t>
                </a:r>
                <a:r>
                  <a:rPr lang="ko-KR" altLang="en-US" b="1" dirty="0"/>
                  <a:t>기호</a:t>
                </a:r>
                <a:r>
                  <a:rPr lang="en-US" altLang="ko-KR" b="1" dirty="0"/>
                  <a:t>, digital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representation</a:t>
                </a:r>
                <a:r>
                  <a:rPr lang="ko-KR" altLang="en-US" b="1" dirty="0"/>
                  <a:t>에서의 </a:t>
                </a:r>
                <a:r>
                  <a:rPr lang="en-US" altLang="ko-KR" b="1" dirty="0"/>
                  <a:t>bytes, </a:t>
                </a:r>
                <a:r>
                  <a:rPr lang="ko-KR" altLang="en-US" b="1" dirty="0"/>
                  <a:t>입의 움직임</a:t>
                </a:r>
                <a:endParaRPr lang="en-US" altLang="ko-KR" b="1" dirty="0"/>
              </a:p>
              <a:p>
                <a:pPr>
                  <a:lnSpc>
                    <a:spcPct val="135000"/>
                  </a:lnSpc>
                </a:pPr>
                <a:endParaRPr lang="en-US" altLang="ko-KR" b="1" dirty="0"/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Meaning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dirty="0"/>
                  <a:t> - </a:t>
                </a:r>
                <a:r>
                  <a:rPr lang="ko-KR" altLang="en-US" b="1" dirty="0"/>
                  <a:t>언어 형식</a:t>
                </a:r>
                <a:r>
                  <a:rPr lang="en-US" altLang="ko-KR" b="1" dirty="0"/>
                  <a:t>(linguistic form)</a:t>
                </a:r>
                <a:r>
                  <a:rPr lang="ko-KR" altLang="en-US" b="1" dirty="0"/>
                  <a:t>과 언어 외적인 부분의 관계</a:t>
                </a:r>
                <a:endParaRPr lang="en-US" altLang="ko-KR" b="1" dirty="0"/>
              </a:p>
              <a:p>
                <a:pPr>
                  <a:lnSpc>
                    <a:spcPct val="135000"/>
                  </a:lnSpc>
                </a:pPr>
                <a:endParaRPr lang="en-US" altLang="ko-KR" sz="1800" b="1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 - 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의미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(Meaning, M)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는 표현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(Expression, E)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과 발화 의도 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(Communicative intent,        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    I)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로 나타나게 됨 </a:t>
                </a:r>
                <a:endParaRPr lang="en-US" altLang="ko-KR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 - 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발화의도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(I)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는 표면적 의미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(Standing meaning, S)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와 구분되며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, 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언어 체계 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(Linguistic systems, C)</a:t>
                </a:r>
                <a:r>
                  <a:rPr lang="ko-KR" altLang="en-US" b="1" kern="100" dirty="0">
                    <a:latin typeface="+mn-ea"/>
                    <a:cs typeface="Times New Roman" panose="02020603050405020304" pitchFamily="18" charset="0"/>
                  </a:rPr>
                  <a:t>는 표면적 의미와 표현으로 구성됨 </a:t>
                </a:r>
                <a:endParaRPr lang="en-US" altLang="ko-KR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⊆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𝑺</m:t>
                      </m:r>
                    </m:oMath>
                  </m:oMathPara>
                </a14:m>
                <a:endParaRPr lang="en-US" altLang="ko-KR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endParaRPr lang="en-US" altLang="ko-KR" sz="1800" b="1" kern="100" dirty="0">
                  <a:effectLst/>
                  <a:latin typeface="+mn-ea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dirty="0"/>
                  <a:t>           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538EF-12F6-03A9-5231-6036857E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640960" cy="6906506"/>
              </a:xfrm>
              <a:prstGeom prst="rect">
                <a:avLst/>
              </a:prstGeom>
              <a:blipFill>
                <a:blip r:embed="rId4"/>
                <a:stretch>
                  <a:fillRect l="-564" r="-9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11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What is meaning?</a:t>
            </a:r>
            <a:endParaRPr lang="ko-KR" altLang="en-US" sz="2800" b="1" spc="-5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DFB559-32A6-5616-9EBB-6693E018C21A}"/>
              </a:ext>
            </a:extLst>
          </p:cNvPr>
          <p:cNvGrpSpPr/>
          <p:nvPr/>
        </p:nvGrpSpPr>
        <p:grpSpPr>
          <a:xfrm>
            <a:off x="196788" y="908720"/>
            <a:ext cx="4231196" cy="2301747"/>
            <a:chOff x="196788" y="908720"/>
            <a:chExt cx="4231196" cy="230174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6FAD345-EFE6-1782-2098-D6D71CB7A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88" y="908720"/>
              <a:ext cx="4231196" cy="2301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B43C3A-1062-ED5C-AB43-17C67CD23AAC}"/>
                </a:ext>
              </a:extLst>
            </p:cNvPr>
            <p:cNvSpPr txBox="1"/>
            <p:nvPr/>
          </p:nvSpPr>
          <p:spPr>
            <a:xfrm>
              <a:off x="611560" y="2708920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아이고</a:t>
              </a:r>
              <a:r>
                <a:rPr lang="en-US" altLang="ko-KR" dirty="0">
                  <a:solidFill>
                    <a:schemeClr val="bg1"/>
                  </a:solidFill>
                </a:rPr>
                <a:t>~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강프로</a:t>
              </a:r>
              <a:r>
                <a:rPr lang="ko-KR" altLang="en-US" dirty="0">
                  <a:solidFill>
                    <a:schemeClr val="bg1"/>
                  </a:solidFill>
                </a:rPr>
                <a:t> 식사는 잡쉈어</a:t>
              </a:r>
              <a:r>
                <a:rPr lang="en-US" altLang="ko-KR" dirty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CC7889-35E0-E299-E8D6-1DE7EB582918}"/>
              </a:ext>
            </a:extLst>
          </p:cNvPr>
          <p:cNvGrpSpPr/>
          <p:nvPr/>
        </p:nvGrpSpPr>
        <p:grpSpPr>
          <a:xfrm>
            <a:off x="4505166" y="908720"/>
            <a:ext cx="4027274" cy="2304717"/>
            <a:chOff x="4505166" y="908720"/>
            <a:chExt cx="4027274" cy="230471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9904E77-0EEC-2020-DC6D-41F5899F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5166" y="908720"/>
              <a:ext cx="4027274" cy="23047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DB8B7C-F0EC-175F-42B1-B6D0F1082AE2}"/>
                </a:ext>
              </a:extLst>
            </p:cNvPr>
            <p:cNvSpPr txBox="1"/>
            <p:nvPr/>
          </p:nvSpPr>
          <p:spPr>
            <a:xfrm>
              <a:off x="4932040" y="2708920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먹었습니다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저 혼자예요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9D55AD8-FE9E-45B4-9C56-C4C63D62DDBE}"/>
              </a:ext>
            </a:extLst>
          </p:cNvPr>
          <p:cNvSpPr txBox="1"/>
          <p:nvPr/>
        </p:nvSpPr>
        <p:spPr>
          <a:xfrm>
            <a:off x="196788" y="3325360"/>
            <a:ext cx="4104456" cy="268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b="1" dirty="0"/>
              <a:t>최창호</a:t>
            </a:r>
            <a:r>
              <a:rPr lang="en-US" altLang="ko-KR" b="1" dirty="0"/>
              <a:t>(</a:t>
            </a:r>
            <a:r>
              <a:rPr lang="ko-KR" altLang="en-US" b="1" dirty="0"/>
              <a:t>국정원 팀장</a:t>
            </a:r>
            <a:r>
              <a:rPr lang="en-US" altLang="ko-KR" b="1" dirty="0"/>
              <a:t>)</a:t>
            </a:r>
          </a:p>
          <a:p>
            <a:pPr>
              <a:lnSpc>
                <a:spcPct val="105000"/>
              </a:lnSpc>
            </a:pPr>
            <a:r>
              <a:rPr lang="ko-KR" altLang="en-US" b="1" dirty="0"/>
              <a:t>발화 의도</a:t>
            </a:r>
            <a:r>
              <a:rPr lang="en-US" altLang="ko-KR" b="1" dirty="0"/>
              <a:t>(I) :</a:t>
            </a:r>
            <a:r>
              <a:rPr lang="ko-KR" altLang="en-US" b="1" dirty="0"/>
              <a:t> </a:t>
            </a:r>
            <a:r>
              <a:rPr lang="ko-KR" altLang="en-US" b="1" dirty="0" err="1"/>
              <a:t>전요환</a:t>
            </a:r>
            <a:r>
              <a:rPr lang="ko-KR" altLang="en-US" b="1" dirty="0"/>
              <a:t> 목사와 같이         </a:t>
            </a:r>
            <a:r>
              <a:rPr lang="en-US" altLang="ko-KR" b="1" dirty="0"/>
              <a:t>	       </a:t>
            </a:r>
            <a:r>
              <a:rPr lang="ko-KR" altLang="en-US" b="1" dirty="0"/>
              <a:t>있는지 확인 의도</a:t>
            </a:r>
            <a:endParaRPr lang="en-US" altLang="ko-KR" b="1" dirty="0"/>
          </a:p>
          <a:p>
            <a:pPr>
              <a:lnSpc>
                <a:spcPct val="105000"/>
              </a:lnSpc>
            </a:pP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ko-KR" altLang="en-US" b="1" dirty="0"/>
              <a:t>표현</a:t>
            </a:r>
            <a:r>
              <a:rPr lang="en-US" altLang="ko-KR" b="1" dirty="0"/>
              <a:t>(E) : </a:t>
            </a:r>
            <a:r>
              <a:rPr lang="ko-KR" altLang="en-US" b="1" dirty="0"/>
              <a:t>아이고</a:t>
            </a:r>
            <a:r>
              <a:rPr lang="en-US" altLang="ko-KR" b="1" dirty="0"/>
              <a:t>~ </a:t>
            </a:r>
            <a:r>
              <a:rPr lang="ko-KR" altLang="en-US" b="1" dirty="0" err="1"/>
              <a:t>강프로</a:t>
            </a:r>
            <a:r>
              <a:rPr lang="ko-KR" altLang="en-US" b="1" dirty="0"/>
              <a:t> 식사는 </a:t>
            </a: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잡쉈어</a:t>
            </a:r>
            <a:r>
              <a:rPr lang="en-US" altLang="ko-KR" b="1" dirty="0"/>
              <a:t>?</a:t>
            </a:r>
          </a:p>
          <a:p>
            <a:pPr>
              <a:lnSpc>
                <a:spcPct val="105000"/>
              </a:lnSpc>
            </a:pP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표면적 의미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 : (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상황에 따라 간접적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, 	      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문화적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개인적 특징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1BCED-CB5B-1E99-2EF1-6F912541C644}"/>
              </a:ext>
            </a:extLst>
          </p:cNvPr>
          <p:cNvSpPr txBox="1"/>
          <p:nvPr/>
        </p:nvSpPr>
        <p:spPr>
          <a:xfrm>
            <a:off x="4471556" y="3302099"/>
            <a:ext cx="4672443" cy="297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b="1" dirty="0"/>
              <a:t>강인구</a:t>
            </a: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ko-KR" altLang="en-US" b="1" dirty="0"/>
              <a:t>표현</a:t>
            </a:r>
            <a:r>
              <a:rPr lang="en-US" altLang="ko-KR" b="1" dirty="0"/>
              <a:t>(E) : </a:t>
            </a:r>
            <a:r>
              <a:rPr lang="ko-KR" altLang="en-US" b="1" dirty="0"/>
              <a:t>아이고</a:t>
            </a:r>
            <a:r>
              <a:rPr lang="en-US" altLang="ko-KR" b="1" dirty="0"/>
              <a:t>~ </a:t>
            </a:r>
            <a:r>
              <a:rPr lang="ko-KR" altLang="en-US" b="1" dirty="0" err="1"/>
              <a:t>강프로</a:t>
            </a:r>
            <a:r>
              <a:rPr lang="ko-KR" altLang="en-US" b="1" dirty="0"/>
              <a:t> 식사는 </a:t>
            </a: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잡쉈어</a:t>
            </a:r>
            <a:r>
              <a:rPr lang="en-US" altLang="ko-KR" b="1" dirty="0"/>
              <a:t>?</a:t>
            </a:r>
          </a:p>
          <a:p>
            <a:pPr>
              <a:lnSpc>
                <a:spcPct val="105000"/>
              </a:lnSpc>
            </a:pP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표면적 의미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 : (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상황에 따라 간접적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, 	      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문화적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+mn-ea"/>
                <a:cs typeface="Times New Roman" panose="02020603050405020304" pitchFamily="18" charset="0"/>
              </a:rPr>
              <a:t>개인적 특징</a:t>
            </a:r>
            <a:r>
              <a:rPr lang="en-US" altLang="ko-KR" b="1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b="1" dirty="0"/>
          </a:p>
          <a:p>
            <a:pPr>
              <a:lnSpc>
                <a:spcPct val="105000"/>
              </a:lnSpc>
            </a:pP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ko-KR" altLang="en-US" b="1" dirty="0"/>
              <a:t>추론 </a:t>
            </a:r>
            <a:r>
              <a:rPr lang="en-US" altLang="ko-KR" b="1" dirty="0"/>
              <a:t>: </a:t>
            </a:r>
            <a:r>
              <a:rPr lang="ko-KR" altLang="en-US" b="1" dirty="0" err="1"/>
              <a:t>전목사랑</a:t>
            </a:r>
            <a:r>
              <a:rPr lang="ko-KR" altLang="en-US" b="1" dirty="0"/>
              <a:t> 같이 있는지 확인인가 보다</a:t>
            </a:r>
            <a:endParaRPr lang="en-US" altLang="ko-KR" b="1" dirty="0"/>
          </a:p>
          <a:p>
            <a:pPr>
              <a:lnSpc>
                <a:spcPct val="105000"/>
              </a:lnSpc>
            </a:pPr>
            <a:endParaRPr lang="en-US" altLang="ko-KR" b="1" dirty="0"/>
          </a:p>
          <a:p>
            <a:pPr>
              <a:lnSpc>
                <a:spcPct val="105000"/>
              </a:lnSpc>
            </a:pPr>
            <a:r>
              <a:rPr lang="ko-KR" altLang="en-US" b="1" dirty="0"/>
              <a:t>표현</a:t>
            </a:r>
            <a:r>
              <a:rPr lang="en-US" altLang="ko-KR" b="1" dirty="0"/>
              <a:t>(E) : </a:t>
            </a:r>
            <a:r>
              <a:rPr lang="ko-KR" altLang="en-US" b="1" dirty="0"/>
              <a:t>먹었습니다</a:t>
            </a:r>
            <a:r>
              <a:rPr lang="en-US" altLang="ko-KR" b="1" dirty="0"/>
              <a:t>. </a:t>
            </a:r>
            <a:r>
              <a:rPr lang="ko-KR" altLang="en-US" b="1" dirty="0"/>
              <a:t>저 </a:t>
            </a:r>
            <a:r>
              <a:rPr lang="ko-KR" altLang="en-US" b="1" dirty="0" err="1"/>
              <a:t>혼자에요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97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2022-11-22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394A92-9B0D-D15B-809E-AEC663E3396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FFD8-CE74-A567-575A-A9D481241A4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What is meaning?</a:t>
            </a:r>
            <a:endParaRPr lang="ko-KR" altLang="en-US" sz="2800" b="1" spc="-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57542-5392-30BD-AA89-0F79319FB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55007"/>
            <a:ext cx="8363276" cy="2995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D151D-E3FD-C64C-EE0A-208EDB7613E9}"/>
              </a:ext>
            </a:extLst>
          </p:cNvPr>
          <p:cNvSpPr txBox="1"/>
          <p:nvPr/>
        </p:nvSpPr>
        <p:spPr>
          <a:xfrm>
            <a:off x="457196" y="3740258"/>
            <a:ext cx="381642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화자</a:t>
            </a:r>
            <a:r>
              <a:rPr lang="en-US" altLang="ko-KR" b="1" dirty="0"/>
              <a:t>(Speaker)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발화 의도</a:t>
            </a:r>
            <a:r>
              <a:rPr lang="en-US" altLang="ko-KR" b="1" dirty="0"/>
              <a:t>(I)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표현</a:t>
            </a:r>
            <a:r>
              <a:rPr lang="en-US" altLang="ko-KR" b="1" dirty="0"/>
              <a:t>(E)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표면적 의미</a:t>
            </a:r>
            <a:r>
              <a:rPr lang="en-US" altLang="ko-KR" b="1" dirty="0"/>
              <a:t>(S)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C25E6-3CDA-7B1C-59EB-633524F395C9}"/>
              </a:ext>
            </a:extLst>
          </p:cNvPr>
          <p:cNvSpPr txBox="1"/>
          <p:nvPr/>
        </p:nvSpPr>
        <p:spPr>
          <a:xfrm>
            <a:off x="4540506" y="3798351"/>
            <a:ext cx="3816424" cy="16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b="1" dirty="0"/>
              <a:t>청자</a:t>
            </a:r>
            <a:r>
              <a:rPr lang="en-US" altLang="ko-KR" b="1" dirty="0"/>
              <a:t>(Listener)</a:t>
            </a:r>
          </a:p>
          <a:p>
            <a:pPr>
              <a:lnSpc>
                <a:spcPct val="114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표현을 들음</a:t>
            </a:r>
            <a:r>
              <a:rPr lang="en-US" altLang="ko-KR" b="1" dirty="0"/>
              <a:t>(E)</a:t>
            </a:r>
          </a:p>
          <a:p>
            <a:pPr>
              <a:lnSpc>
                <a:spcPct val="114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의미를 재구성</a:t>
            </a:r>
            <a:endParaRPr lang="en-US" altLang="ko-KR" b="1" dirty="0"/>
          </a:p>
          <a:p>
            <a:pPr>
              <a:lnSpc>
                <a:spcPct val="114000"/>
              </a:lnSpc>
            </a:pPr>
            <a:r>
              <a:rPr lang="en-US" altLang="ko-KR" b="1" dirty="0"/>
              <a:t>  =&gt;</a:t>
            </a:r>
            <a:r>
              <a:rPr lang="ko-KR" altLang="en-US" b="1" dirty="0"/>
              <a:t>비언어적 요소들의 결합</a:t>
            </a:r>
            <a:endParaRPr lang="en-US" altLang="ko-KR" b="1" dirty="0"/>
          </a:p>
          <a:p>
            <a:pPr>
              <a:lnSpc>
                <a:spcPct val="114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발화 의도 추측</a:t>
            </a:r>
            <a:r>
              <a:rPr lang="en-US" altLang="ko-KR" b="1" dirty="0"/>
              <a:t> (</a:t>
            </a:r>
            <a:r>
              <a:rPr lang="ko-KR" altLang="en-US" b="1" dirty="0"/>
              <a:t>이해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3FF6-9C5C-EBCA-A076-C49471494589}"/>
              </a:ext>
            </a:extLst>
          </p:cNvPr>
          <p:cNvSpPr txBox="1"/>
          <p:nvPr/>
        </p:nvSpPr>
        <p:spPr>
          <a:xfrm>
            <a:off x="359532" y="5605221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=&gt;</a:t>
            </a:r>
            <a:r>
              <a:rPr lang="ko-KR" altLang="en-US" b="1" dirty="0"/>
              <a:t>발화 의도를 추측 하기 위해서는 </a:t>
            </a:r>
            <a:r>
              <a:rPr lang="ko-KR" altLang="en-US" b="1" dirty="0" err="1">
                <a:solidFill>
                  <a:srgbClr val="FF0000"/>
                </a:solidFill>
              </a:rPr>
              <a:t>비언어적인</a:t>
            </a:r>
            <a:r>
              <a:rPr lang="ko-KR" altLang="en-US" b="1" dirty="0"/>
              <a:t> 요소들이 필요함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결국 이해를 위해서는 </a:t>
            </a:r>
            <a:r>
              <a:rPr lang="ko-KR" altLang="en-US" b="1" dirty="0" err="1">
                <a:solidFill>
                  <a:srgbClr val="FF0000"/>
                </a:solidFill>
              </a:rPr>
              <a:t>비언어적인</a:t>
            </a:r>
            <a:r>
              <a:rPr lang="ko-KR" altLang="en-US" b="1" dirty="0"/>
              <a:t> 요소들이 중요함 </a:t>
            </a:r>
          </a:p>
        </p:txBody>
      </p:sp>
    </p:spTree>
    <p:extLst>
      <p:ext uri="{BB962C8B-B14F-4D97-AF65-F5344CB8AC3E}">
        <p14:creationId xmlns:p14="http://schemas.microsoft.com/office/powerpoint/2010/main" val="162271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1004</Words>
  <Application>Microsoft Office PowerPoint</Application>
  <PresentationFormat>화면 슬라이드 쇼(4:3)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NimbusRomNo9L-Medi</vt:lpstr>
      <vt:lpstr>맑은 고딕</vt:lpstr>
      <vt:lpstr>Arial</vt:lpstr>
      <vt:lpstr>Cambria Math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Kang Byeongmo</cp:lastModifiedBy>
  <cp:revision>188</cp:revision>
  <dcterms:created xsi:type="dcterms:W3CDTF">2014-07-02T04:30:08Z</dcterms:created>
  <dcterms:modified xsi:type="dcterms:W3CDTF">2022-11-21T07:25:09Z</dcterms:modified>
</cp:coreProperties>
</file>