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2" r:id="rId2"/>
    <p:sldId id="263" r:id="rId3"/>
    <p:sldId id="268" r:id="rId4"/>
    <p:sldId id="265" r:id="rId5"/>
    <p:sldId id="270" r:id="rId6"/>
    <p:sldId id="273" r:id="rId7"/>
    <p:sldId id="275" r:id="rId8"/>
    <p:sldId id="277" r:id="rId9"/>
    <p:sldId id="280" r:id="rId10"/>
    <p:sldId id="281" r:id="rId11"/>
    <p:sldId id="282" r:id="rId12"/>
    <p:sldId id="284" r:id="rId13"/>
    <p:sldId id="285" r:id="rId14"/>
    <p:sldId id="294" r:id="rId15"/>
    <p:sldId id="288" r:id="rId16"/>
    <p:sldId id="290" r:id="rId17"/>
    <p:sldId id="289" r:id="rId18"/>
    <p:sldId id="291" r:id="rId19"/>
    <p:sldId id="293" r:id="rId20"/>
    <p:sldId id="292" r:id="rId21"/>
    <p:sldId id="296" r:id="rId22"/>
    <p:sldId id="297" r:id="rId23"/>
    <p:sldId id="298" r:id="rId24"/>
    <p:sldId id="299" r:id="rId25"/>
    <p:sldId id="30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4EA"/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67021" autoAdjust="0"/>
  </p:normalViewPr>
  <p:slideViewPr>
    <p:cSldViewPr>
      <p:cViewPr varScale="1">
        <p:scale>
          <a:sx n="76" d="100"/>
          <a:sy n="76" d="100"/>
        </p:scale>
        <p:origin x="288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D1173-9E61-40DB-BA0B-18C9E1E2C923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02C8B-5AEE-473E-9016-ACCF13172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6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안녕하십니까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논문리뷰를 하게 된 한양대학교 산업 데이터 엔지니어링학과 석사과정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강병모입니다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제가 리뷰할 논문은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NIPS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발표한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sequence to sequence learning with neural networks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논문에서 소개하는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sequence to sequence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machine translation, question answering, text generation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부분에서 사용됩니다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모델은 한 도메인의 시퀀스를 받아서 다른 도메인의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시퀸스를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변화하는 기능을 수행합니다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논문은 기존의 고전적인 방법에서 발전된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neural machine translation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초창기 모델을 소개합니다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10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RNN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같이 순환되는 구조를 가지고 있지만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내부 구성 모듈이 다르다는 차이점을 가지고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RNN hidden state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cell state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추가하였습니다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Cell state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forget gate, input gate, out gate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Forget gate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sigmoid layer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필요한 정보와 필요하지 않은 정보를 결정합니다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 gate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sigmoid layer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어떤 값들을 업데이트 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하이퍼볼릭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탄젠트를 통해 신규 후보 값들을 생성할지 결정합니다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output gate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sigmoid layer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어떤 값을 출력할 것인 것 결정합니다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게이트들을 통해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cell state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필요한 정보를 추가하고 불필요한 정보는 삭제합니다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Cell state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hidden state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재귀적 계산을 통해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긴 문장에서도 정보의 손실을 줄일 수 있기 때문에 본 논문에서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61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논문에서 사용된 전체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sequence to sequence model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살펴보겠습니다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모델의 주요 구성 요소는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embedding, encoder, decoder, dense &amp;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softmax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layer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구성 요소를 자세히 살펴보겠습니다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33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embedding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encoder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대해 알아보겠습니다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언어 모델에서는 자연어 그대로를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넣을 수 없고 컴퓨터가 이해 할 수 있는 구조로 변환해야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과정을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embedding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이라고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Source sentence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target sentence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모두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인베딩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하여 인코더와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활용합니다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인베딩된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값은 다음과 같은 벡터 값으로 표현됩니다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인베딩된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source sentence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단어들은 순차적으로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encoder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활용됩니다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인코더에서는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인베딩된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단어와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hidden state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 cell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연산해서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hidden state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업데이트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과정을 통해 마지막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hidden state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context vector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지정합니다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07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Dense &amp;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softmax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layer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대해 알아보겠습니다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디코더에서는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임배딩된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target sentence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단어들을 순차적으로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decoder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활용합니다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임베딩된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단어와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hidden state, context vector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LSTM cell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연산해서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hidden state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업데이트하고 다음에 나올 단어를 확률로써 예측합니다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 cell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연산을 통해 얻은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dense layer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거쳐 각 단어가 나올 확률 값을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소프트맥스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layer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보냅니다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Softmax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layer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거치면서 각 토큰이 나올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확률값이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나오게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위의 그림에서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에뛰농이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나올 확률이 제일 높기 때문에 다음 단어는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에뛰농으로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선택하게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2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논문에서 사용된 전체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sequence to sequence model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살펴보겠습니다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모델의 주요 구성 요소는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embedding, encoder, decoder, dense &amp;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softmax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layer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구성 요소를 자세히 살펴보겠습니다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59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Sequence to sequence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모델의 학습과정을 살펴보겠습니다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학습과정에서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reversing the input sequence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teacher forcing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개념이 사용되었습니다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Reversing the input sequence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인코더에 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source sentence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역순으로 넣어주는 것을 의미합니다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논문에서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source sentence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거꾸로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넣었을때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BLEU score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25.9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30.6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증가하는 결과를 도출하였습니다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성능이 향상된 이유는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source sentence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첫 단어와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target sentence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첫 단어의 거리가 가까워지기 때문이라고 추측할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teacher forcing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실제 정답을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다음 입력으로 넣어주는 기법을 말합니다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그림에서 보면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정답 주를 다음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입력으로 넣어주는 것을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Teacher forcing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사용하는 이유는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예측한 값이 잘 못된 예측일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추론이 잘못된 예측으로 이어져 학습 속도를 저하시키는 것을 막기 위해서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정답의 사용비율을 높이면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학습속도는 올라가지만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train data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overfit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해질 확률 또한 높아질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55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디코딩하는 과정에서 좋은 번역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sentence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찾기 위해 사용된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beam search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설명드리겠습니다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Beam search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각 스텝에서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가장 가능도가 높은 토큰들로 유지하며 다음 단계를 탐색하는 방법을 말합니다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사용자가 지정하는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hyper parameter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크게 가져가면 더 넓은 영역을 탐색하기 때문에 더 좋은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target sequence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생성할 수 있지만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속도가 느려지기 때문에 조절이 필요합니다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Beam search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 of sequence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end of sequence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 계속 진행됩니다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Beam search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사용한다 해서 항상 최적의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target sentence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보장하는 것은 아닙니다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그림을 통해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beam search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대해 자세히 알아보겠습니다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그림의 예시는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beam size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때의 예시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Start of sequence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받으면서 가장 확률이 큰 단어인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선택합니다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토큰이 주어졌을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단어가 등장할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 probability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계산한 결과를 기반으로 선택하게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아까 선택한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he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두개의 단어에서 각각 다음에 올 단어를 두개 씩 예측합니다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주어진 상황에서 등장할 확률에 이전 스텝의 점수를 합한 것과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was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SOS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주어진 상황에서 등장할 확률에 이전 스텝의 점수를 합한 것이 상위 두개 안에 들었음으로 이 두개를 선택합니다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과정을 문장이 끝날 때까지 반복하고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가장 점수가 높은 것을 최종적으로 선택하여 디코딩 결과를 결정하게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33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실험파트로 넘어가기 전에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평가 방식인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BLEU score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설명드리겠습니다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BLEU score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bilingual evaluation understudy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점수로써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source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문장을 받아 디코딩한 문장과 실제 정답 번역문장 사이의 점수를 계산한 점수를 말합니다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점수의 계산 요소는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precision, clipping brevity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Precision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n-gram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정답문장과 예측문장이 얼마나 겹치는지를 알아보는 요소입니다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Clipping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같은 단어가 연속적으로 반복해서 나올 때 좋은 점수를 방지하고자 점수를 보정해주는 요소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 예시를 통해 보면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clipping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적용되지 않았을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예측문장에서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반복되는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모두 점수에 반영되는 것을 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clipping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적용되었을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한번 만 적용되어 좋은 점수를 얻는 것을 방지하는 것을 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Brevity penalty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짧은 문장에 대한 점수 보정 요소입니다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수식을 통해 보면 짧은 문장이 더 좋은 점수를 방지하기 위해 예측 문장 단어 수를 실제 문장 단어 수로 나눠주는 것을 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요소들을 통해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BLEU score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문장의 길이와 단어의 중복을 고려한 정답문장과 예측 문장 사이의 겹치는 정도를 계산하는 지표라는 것을 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0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실험에 대한 결과를 알아보겠습니다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논문은 영어를 프랑스로 번역하는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TASK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진행했습니다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 번째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figure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보면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들어가는 문장을 거꾸로 넣었을 때 성능이 가장 좋은 것을 확인 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beam size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커지면 성능이 향상되는 것을 알 수 있었습니다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두번째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figure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문장이 길어져도 성능이 잘 나오는 것을 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문장의 단어수가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35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단어를 넘어서면 성능이 급격히 감소하는 것을 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87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figure 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보면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encoder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embedding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결과를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PCA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차원 축소를 해보았더니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유사한 문장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 단어의 순서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동상의 의미에 따라 민감하다는 것을 알 수 있었습니다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수동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능동의 형태는 큰 영향을 받지 않은 것을 알 수 있었습니다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통해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문장의 의미를 반영한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context vector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잘 형성되었음을 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0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 본격적으로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sequence to sequence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모델을 소개하기 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machine translation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기존에 사용하던 모델에 대해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설명드리겠습니다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statistical machine translation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설명드리겠습니다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Statisticla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Machine Translation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SMT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language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translation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Language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언어모델은 문장에 확률을 부여하는 모델로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상황에서 적절한 문장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단어를 확률로써 예측할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언어모델을 잘 학습하면 어떤 단어나 문장이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주워졌을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다음에 올 단어나 문장을 확률로써 효과적으로 예측 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예를 들어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ㅣ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had lunch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영어 문장이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주워졌을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화가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난다라는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한국어 문장을 고를 확률보다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확률이 높은 나는 점심을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먹었다라는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한국어 문장을 고를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 다른 예시로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점심을 이라는 문장이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주워졌을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난다라는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단어보다 확률이 높은 먹었다 라 는 단어를 고를 수 있다는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오른쪽의 예시를 보면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구글에서 한양대학교를 검색했을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다음에 나올 단어가 검색될 확률이 높은 단어 순서대로 포탈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수강신청등이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나타나는 것을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언어 모델을 수학적으로 보면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하나의 문장은 여러 개의 단어로 표현될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아래의 식을 통해 보면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하나의 문장에 대한 확률은 여러 개의 단어가 동시에 나타날 확률과 같습니다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예를 들어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점심을 먹었다가 나타날 확률은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나오고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점심을이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나오고 먹었다가 같이 나타날 확률과 같다는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수식은 연쇄 법칙을 통해 표현될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여러 개의 단어가 나타날 결합확률은 첫번째 단어가 나타날 확률 곱하기 첫번째 단어가 나타난 이후에 두번째 단어가 나타날 확률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이런식으로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마지막 단어까지 나타날 확률과 같다는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예시로 나는 점심을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먹었다의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문장이 나타날 확률은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나타날 확률 곱하기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나오고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점심을이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나오는 확률 곱하기 나는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점심을이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나오고 먹었다가 나타날 확률이 같다는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60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결론적으로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논문은 기존의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RNN BASE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encoder-decoder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구조를 사용하는 대신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사용하고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문장을 거꾸로 넣으면서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long term dependency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문제를 개선하고자 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figure 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봤듯이 한 문장의 단어의 개수가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35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이상이면 성능이 약화되는 문제가 발생하였습니다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문제를 개선하고자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attention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이라는 개념이 등장하게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이상으로 논문 리뷰를 마치도록 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17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본격적으로 논문에서 사용한 모델을 알아보도록 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논문은 기존 기계번역의 한계점을 탈피하기 위해 새로운 구조를 제안했습니다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Multi-layer LSTM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구조입니다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위의 그림에서 볼 수 있듯이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multi-layer 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구성되어 있는 인코더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이루어져있는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것을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번째로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context vector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사용입니다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인코더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하나의 고정된 크기의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context vector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생성합니다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context vector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output sentence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생성합니다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방식은 기존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RNN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기반의 기계번역의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output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사이즈가 같을 때 가지고 있었던 한계를 해소시켜줍니다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 문장을 거꾸로 넣는 것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방법을 통해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언어들의 어순이 다를 때 가지고 문제점을 해결합니다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방법으로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SMT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모델보다 더 좋은 성능을 낼 수 있게 되었습니다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41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논문에서 사용된 전체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sequence to sequence model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살펴보겠습니다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모델의 주요 구성 요소는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embedding, encoder, decoder, dense &amp;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softmax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layer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구성 요소를 자세히 살펴보겠습니다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32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논문에서 사용된 전체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sequence to sequence model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살펴보겠습니다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모델의 주요 구성 요소는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embedding, encoder, decoder, dense &amp;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softmax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layer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구성 요소를 자세히 살펴보겠습니다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942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논문에서 사용된 전체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sequence to sequence model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살펴보겠습니다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모델의 주요 구성 요소는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embedding, encoder, decoder, dense &amp;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softmax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layer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구성 요소를 자세히 살펴보겠습니다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5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논문에서 사용된 전체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sequence to sequence model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살펴보겠습니다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모델의 주요 구성 요소는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embedding, encoder, decoder, dense &amp;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softmax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layer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구성 요소를 자세히 살펴보겠습니다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4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translation model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설명드리겠습니다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Translation model,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번역모델은 번역할 언어와 번역될 언어로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번역 모델은 병렬 말뭉치가 필요합니다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병렬 말뭉치를 통해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alignment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추출해서 왼쪽의 그림같이 단어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BASE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SMT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추출할 수 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오른쪽의 그림같이 구 중심의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SMT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추출할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1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본격적으로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Statistical machine translation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알아보도록 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Statistical machine translation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sequence to sequence model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제안되기 전에 제일 많이 활용되었던 모델입니다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모델은 통계적 방법으로 기계 번역을 수행하였습니다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대용량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corpus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학습된 통계 정보를 통해 번역을 진행합니다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모델은 전에 알아본 언어모델과 번역모델을 나누어 번역을 수행합니다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수식과 그림을 통해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SMT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모델에 대해 자세히 알아보겠습니다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논문에서 영어를 프랑스어로 번역하는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TASK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사용하였기 때문에 영어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프랑스어 번역을 예로 들겠습니다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source sentence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영어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target sentence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프랑스어를 의미합니다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SMT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영어를 바로 프랑스어로 번역하는 모델을 만들지 못하기 때문에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베이즈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룰에 따라 전개한 번역모델과 언어모델을 각각 계산한 후 합한 값으로 번역하는 모델을 구성합니다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수식과 그림을 통해 알 수 있듯이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SMT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phrase,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구를 넘어선 문장관계는 표현할 수 없었으며 언어모델과 번역 모델을 각각 최적화해야 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두개의 모델을 모두 학습해야 했기 때문에 모델 사이즈가 컸으며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모델을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처리해야한다는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한계점을 가지고 있었습니다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한계점을 개선하고자 나타난 모델이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Neural translation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2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Neural machine translation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Single neural network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source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문장에서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target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문장의 다음 단어가 나타날 확률을 예측하는 모델입니다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source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문장인 영어 문장이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주어졌을때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프랑어의 다음 단어를 예측 할 수 있는 모델입니다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NMT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모델은 논문에서 알아볼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sequence to sequence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모델과 같이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encoder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decoder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수식을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NMT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대해 자세히 알아보겠습니다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SMT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모델과 같이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source sentence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영어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target sentence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프랑스어를 의미합니다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P(Y|X)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우리가 찾고자 하는 번역 모델을 의미합니다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 항을 보면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영어 문장이 주어졌을 때 프랑스어의 다음 단어를 예측하는 확률을 최대화하는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parameter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찾으면서 문장의 마지막 단어까지 예측을 진행하는 것을 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수식을 통해 알 수 있듯이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SMT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다르게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NMT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문장 전체를 반영하는 벡터를 생성함으로 문장 전체를 활용하고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최적화 할 수 있으며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병렬 구조 하나만 학습하기 때문에 모델 사이즈가 상대적으로 작았으며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GPU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모델로 처리할 수 있다는 장점이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18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RNN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방식의 가계 번역 모델에 대해 알아보겠습니다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RNN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기반 기계 번역은 입력과 출력 크기가 같다고 가정했습니다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전형적인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many to many architecture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따르는 모델이라고 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그림을 통해 설명하자면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이라는 단어가 들어갔을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나오고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점심을 이라는 단어가 들어갔을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had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나오고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먹었다 라는 단어가 들어갔을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lunch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형태가 나오도록 학습을 진행하는 방식입니다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hidden state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의미합니다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hidden state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값은 이전까지 입력되었던 전반적인 데이터에 대한 정보를 나타냅니다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처음에 들어가는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넣거나 별도의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parameter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가지도록 해서 학습을 진행합니다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입력이 들어오게 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지금까지 들어왔던 문장에 대한 정보와 현재 들어온 단어에 대한 정보를 조합해서 하나의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hidden state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내보냅니다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다음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h1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정보와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단어에 대한 정보를 조합해서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나오고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정보와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단어에 대한 정보를 조합해서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내보냅니다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수식을 통해 보면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각각의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hidden state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값은 별도의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linear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layer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거쳐 각각의 번역 결과를 내보내는 것을 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hidden state 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내뱉고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hidden state 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had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내뱉고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hidden state 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lunch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내뱉는 것을 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RNN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기반 기계 번역은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output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사이즈가 같을 때만 가정하기 때문에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실질적으로 사용하기 힘듭니다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한국어와 영어와 같이 어순이 다른 경우 정확한 결과를 예측 할 수 없습니다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한계를 탈피하고자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논문에서는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사용과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문장을 반대로 넣으면서 이러한 한계점을 해결하려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88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본격적으로 논문에서 사용한 모델을 알아보도록 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논문은 기존 기계번역의 한계점을 탈피하기 위해 새로운 구조를 제안했습니다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Multi-layer LSTM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구조입니다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위의 그림에서 볼 수 있듯이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multi-layer 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구성되어 있는 인코더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이루어져있는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것을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번째로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context vector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사용입니다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인코더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하나의 고정된 크기의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context vector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생성합니다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context vector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output sentence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생성합니다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방식은 기존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RNN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기반의 기계번역의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output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사이즈가 같을 때 가지고 있었던 한계를 해소시켜줍니다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 문장을 거꾸로 넣는 것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방법을 통해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언어들의 어순이 다를 때 가지고 문제점을 해결합니다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방법으로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SMT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모델보다 더 좋은 성능을 낼 수 있게 되었습니다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41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그림과 수식을 통해 인코더와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구조에 대해 자세히 알아보겠습니다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RNN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모델에서의 인코더와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RNN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이였다면 이 모델에서의 인코더와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사용함으로써 문장의 길이가 긴 문장에서도 정보를 잃지 않고자 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그림과 수식 통해 영어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프랑스어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task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번역 과정을 알아보겠습니다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인코더의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 am a student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설정하였고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디코더에서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스윗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에뛰농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이라는 프랑스 문장으로 번역되는 것으로 설정하겠습니다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 am a student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스윗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에뛰농은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길이가 다르지만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context vector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사용으로 처리 가능함을 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수식을 통해 자세히 알아보면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오른쪽은 인코더의 인풋인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 am a student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왼쪽은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인폿인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스윗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에뛰농입니다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 항을 통해 전체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input sequence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하나의 벡터 값으로 나타내면서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y 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프라임까지 각각의 값을 구할 수 있는 것을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예시를 통해 보면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I am a student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이라는 영어문장이 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스윗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에뛰농이라는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프랑스 문장이 나올 확률은 전체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input sequence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나왔을 때 주로 번역될 확률 곱하기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input sequence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나왔을 때 주로 번역되고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스윗이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나올 확률 곱하기 전체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input sequence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나왔을 때 주로 번역되고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스윗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에뛰농이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나올 확률이 나올 확률이 같다는 것을 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93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논문에서 왜 인코더와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디코더를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RNN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사용하였는지 알아보겠습니다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RNN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구조에 대해 알아보겠습니다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RNN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그림과 같은 구조로 되어있습니다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RNN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신경망 모듈이 반복되는 형태를 가지고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통해 알 수 있는 특징은 출력 벡터가 다시 입력된다는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 벡터가 다시 입력하기 때문에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RNN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어떠한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sequential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데이터도 처리할 수 있다는 장점을 가지고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RNN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치명적인 문제점을 가지고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그것은 바로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vanishing gradient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RNN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역전파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과정에서 활성화 함수인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하이퍼볼릭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탄젠트의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미분값을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전달합니다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오른쪽의 그래프를 보면 알 수 있듯이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멀어지면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수렴하는 것을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문장이 길어지면 길어질 수록 시퀀스 앞쪽에 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hidden state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벡터의 정보는 거의 반영되지 않은 문제가 발생하게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vanishing gradient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문제를 논문에서는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해결하고자 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0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2022-10-11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2022-10-11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2022-10-11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2022-10-11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2022-10-11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2022-10-11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2022-10-11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2022-10-11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2022-10-11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2022-10-11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2022-10-11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2022-10-11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0.png"/><Relationship Id="rId3" Type="http://schemas.openxmlformats.org/officeDocument/2006/relationships/image" Target="../media/image2.jpg"/><Relationship Id="rId7" Type="http://schemas.openxmlformats.org/officeDocument/2006/relationships/image" Target="../media/image41.png"/><Relationship Id="rId12" Type="http://schemas.openxmlformats.org/officeDocument/2006/relationships/image" Target="../media/image4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microsoft.com/office/2007/relationships/hdphoto" Target="../media/hdphoto2.wdp"/><Relationship Id="rId3" Type="http://schemas.openxmlformats.org/officeDocument/2006/relationships/image" Target="../media/image2.jp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0.png"/><Relationship Id="rId11" Type="http://schemas.openxmlformats.org/officeDocument/2006/relationships/image" Target="../media/image50.png"/><Relationship Id="rId5" Type="http://schemas.openxmlformats.org/officeDocument/2006/relationships/image" Target="../media/image480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jp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0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jp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7056B-FBE4-1C0F-71FB-44125D757FD3}"/>
              </a:ext>
            </a:extLst>
          </p:cNvPr>
          <p:cNvSpPr txBox="1"/>
          <p:nvPr/>
        </p:nvSpPr>
        <p:spPr>
          <a:xfrm>
            <a:off x="260255" y="1196752"/>
            <a:ext cx="8623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ko-KR" sz="800" b="1" spc="-10" dirty="0"/>
              <a:t> </a:t>
            </a:r>
            <a:r>
              <a:rPr lang="en-US" altLang="ko-KR" sz="3400" b="1" spc="-10" dirty="0"/>
              <a:t>Sequence to Sequence Learning</a:t>
            </a:r>
            <a:br>
              <a:rPr lang="en-US" altLang="ko-KR" sz="3400" b="1" spc="-10" dirty="0"/>
            </a:br>
            <a:r>
              <a:rPr lang="en-US" altLang="ko-KR" sz="3400" b="1" spc="-10" dirty="0"/>
              <a:t>with Neural Networks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52B2778-064F-9A39-1955-BAC6B2AE66AA}"/>
              </a:ext>
            </a:extLst>
          </p:cNvPr>
          <p:cNvSpPr txBox="1">
            <a:spLocks/>
          </p:cNvSpPr>
          <p:nvPr/>
        </p:nvSpPr>
        <p:spPr>
          <a:xfrm>
            <a:off x="5930" y="252911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latin typeface="NimbusRomNo9L-Medi"/>
                <a:ea typeface="맑은 고딕" panose="020B0503020000020004" pitchFamily="50" charset="-127"/>
              </a:rPr>
              <a:t>I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imbusRomNo9L-Medi"/>
                <a:ea typeface="맑은 고딕" panose="020B0503020000020004" pitchFamily="50" charset="-127"/>
                <a:cs typeface="+mn-cs"/>
              </a:rPr>
              <a:t>lya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imbusRomNo9L-Med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imbusRomNo9L-Medi"/>
                <a:ea typeface="맑은 고딕" panose="020B0503020000020004" pitchFamily="50" charset="-127"/>
                <a:cs typeface="+mn-cs"/>
              </a:rPr>
              <a:t>Sutskever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imbusRomNo9L-Medi"/>
                <a:ea typeface="맑은 고딕" panose="020B0503020000020004" pitchFamily="50" charset="-127"/>
                <a:cs typeface="+mn-cs"/>
              </a:rPr>
              <a:t> &amp; Oriol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imbusRomNo9L-Medi"/>
                <a:ea typeface="맑은 고딕" panose="020B0503020000020004" pitchFamily="50" charset="-127"/>
                <a:cs typeface="+mn-cs"/>
              </a:rPr>
              <a:t>Vinyals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imbusRomNo9L-Medi"/>
                <a:ea typeface="맑은 고딕" panose="020B0503020000020004" pitchFamily="50" charset="-127"/>
                <a:cs typeface="+mn-cs"/>
              </a:rPr>
              <a:t> &amp; Quoc V. Le (NIPS 2014)</a:t>
            </a: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imbusRomNo9L-Medi"/>
                <a:ea typeface="맑은 고딕" panose="020B0503020000020004" pitchFamily="50" charset="-127"/>
                <a:cs typeface="+mn-cs"/>
              </a:rPr>
            </a:b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B6C10-D9E0-0D6D-4031-4C69FDA8E669}"/>
              </a:ext>
            </a:extLst>
          </p:cNvPr>
          <p:cNvSpPr txBox="1"/>
          <p:nvPr/>
        </p:nvSpPr>
        <p:spPr>
          <a:xfrm>
            <a:off x="1979712" y="4005723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딥러닝 논문리뷰</a:t>
            </a:r>
            <a:endParaRPr lang="en-US" altLang="ko-KR" b="1" dirty="0"/>
          </a:p>
          <a:p>
            <a:pPr algn="ctr"/>
            <a:r>
              <a:rPr lang="ko-KR" altLang="en-US" b="1" dirty="0"/>
              <a:t>김영민 교수님</a:t>
            </a:r>
            <a:endParaRPr lang="en-US" altLang="ko-KR" b="1" dirty="0"/>
          </a:p>
          <a:p>
            <a:pPr algn="ctr"/>
            <a:r>
              <a:rPr lang="ko-KR" altLang="en-US" b="1" dirty="0"/>
              <a:t>한양대학교 산업 데이터 엔지니어링학과</a:t>
            </a:r>
            <a:endParaRPr lang="en-US" altLang="ko-KR" b="1" dirty="0"/>
          </a:p>
          <a:p>
            <a:pPr algn="ctr"/>
            <a:r>
              <a:rPr lang="ko-KR" altLang="en-US" b="1" dirty="0"/>
              <a:t>석사과정 </a:t>
            </a:r>
            <a:r>
              <a:rPr lang="ko-KR" altLang="en-US" b="1" dirty="0" err="1"/>
              <a:t>강병모</a:t>
            </a:r>
            <a:endParaRPr lang="ko-KR" altLang="en-US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3970602-40E5-617A-4832-5E872A512C3A}"/>
              </a:ext>
            </a:extLst>
          </p:cNvPr>
          <p:cNvCxnSpPr/>
          <p:nvPr/>
        </p:nvCxnSpPr>
        <p:spPr>
          <a:xfrm>
            <a:off x="1187624" y="1124744"/>
            <a:ext cx="6696744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825929-2D83-61C9-CA8C-DB6761330580}"/>
              </a:ext>
            </a:extLst>
          </p:cNvPr>
          <p:cNvCxnSpPr/>
          <p:nvPr/>
        </p:nvCxnSpPr>
        <p:spPr>
          <a:xfrm>
            <a:off x="1223627" y="3068960"/>
            <a:ext cx="6696744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D4E14F9-8914-2AE7-D881-160FD33E2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671791"/>
            <a:ext cx="3177902" cy="11122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0F08681D-89FC-C04A-ECB8-D9AE3580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18932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097B03-7B42-E789-2872-DD5E7F95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0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Main Model - Sequence to Sequence</a:t>
            </a:r>
            <a:endParaRPr lang="ko-KR" altLang="en-US" sz="2800" b="1" spc="-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E0B3E1-F713-C809-D5C4-B4670D7F3194}"/>
              </a:ext>
            </a:extLst>
          </p:cNvPr>
          <p:cNvSpPr txBox="1"/>
          <p:nvPr/>
        </p:nvSpPr>
        <p:spPr>
          <a:xfrm>
            <a:off x="538555" y="3844406"/>
            <a:ext cx="281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A3F2470-2C5F-3F54-2E31-CCD5C82D8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31" y="1174071"/>
            <a:ext cx="3492000" cy="13591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6F06FA-72A5-A32C-6571-7A4880D1BB5F}"/>
              </a:ext>
            </a:extLst>
          </p:cNvPr>
          <p:cNvSpPr txBox="1"/>
          <p:nvPr/>
        </p:nvSpPr>
        <p:spPr>
          <a:xfrm>
            <a:off x="457198" y="836712"/>
            <a:ext cx="20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Why LSTM?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03B7DC-B447-5601-6FAF-0BEB5111A4B2}"/>
              </a:ext>
            </a:extLst>
          </p:cNvPr>
          <p:cNvSpPr txBox="1"/>
          <p:nvPr/>
        </p:nvSpPr>
        <p:spPr>
          <a:xfrm>
            <a:off x="3131840" y="2533251"/>
            <a:ext cx="94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&lt;LSTM&gt;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32CA42-7175-02B6-3639-5C2BC102C1EC}"/>
              </a:ext>
            </a:extLst>
          </p:cNvPr>
          <p:cNvSpPr txBox="1"/>
          <p:nvPr/>
        </p:nvSpPr>
        <p:spPr>
          <a:xfrm>
            <a:off x="538555" y="3874467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LSTM</a:t>
            </a:r>
            <a:r>
              <a:rPr lang="ko-KR" altLang="en-US" dirty="0"/>
              <a:t>을 통해 개선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RNN hidden state</a:t>
            </a:r>
            <a:r>
              <a:rPr lang="ko-KR" altLang="en-US" sz="1600" dirty="0"/>
              <a:t>에 </a:t>
            </a:r>
            <a:r>
              <a:rPr lang="en-US" altLang="ko-KR" sz="1600" dirty="0"/>
              <a:t>cell state</a:t>
            </a:r>
            <a:r>
              <a:rPr lang="ko-KR" altLang="en-US" sz="1600" dirty="0"/>
              <a:t>를 추가하여 </a:t>
            </a:r>
            <a:r>
              <a:rPr lang="en-US" altLang="ko-KR" sz="1600" dirty="0"/>
              <a:t>information</a:t>
            </a:r>
            <a:r>
              <a:rPr lang="ko-KR" altLang="en-US" sz="1600" dirty="0"/>
              <a:t>을 추가하거나 삭제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Cell state</a:t>
            </a:r>
            <a:r>
              <a:rPr lang="ko-KR" altLang="en-US" sz="1600" dirty="0"/>
              <a:t>와 </a:t>
            </a:r>
            <a:r>
              <a:rPr lang="en-US" altLang="ko-KR" sz="1600" dirty="0"/>
              <a:t>hidden state</a:t>
            </a:r>
            <a:r>
              <a:rPr lang="ko-KR" altLang="en-US" sz="1600" dirty="0"/>
              <a:t>의 재귀적으로 계산을 통해 </a:t>
            </a:r>
            <a:r>
              <a:rPr lang="en-US" altLang="ko-KR" sz="1600" dirty="0"/>
              <a:t>long-term dependency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해결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en-US" altLang="ko-KR" sz="1600" dirty="0"/>
              <a:t>	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3A3C94-7BFB-2E3D-204D-59EF2B628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362" y="952629"/>
            <a:ext cx="4049507" cy="25570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6975A-026E-09F8-558D-4CAA70A80A1C}"/>
              </a:ext>
            </a:extLst>
          </p:cNvPr>
          <p:cNvSpPr/>
          <p:nvPr/>
        </p:nvSpPr>
        <p:spPr>
          <a:xfrm>
            <a:off x="4789512" y="1628800"/>
            <a:ext cx="3786845" cy="32920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CCAB95A-937A-EC9F-3D0D-FE60C8CA4236}"/>
              </a:ext>
            </a:extLst>
          </p:cNvPr>
          <p:cNvCxnSpPr>
            <a:cxnSpLocks/>
          </p:cNvCxnSpPr>
          <p:nvPr/>
        </p:nvCxnSpPr>
        <p:spPr>
          <a:xfrm flipH="1">
            <a:off x="3521071" y="1844824"/>
            <a:ext cx="1268441" cy="13428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ABED17-1FDD-B6DA-6A91-0B4058469FD7}"/>
              </a:ext>
            </a:extLst>
          </p:cNvPr>
          <p:cNvCxnSpPr>
            <a:cxnSpLocks/>
          </p:cNvCxnSpPr>
          <p:nvPr/>
        </p:nvCxnSpPr>
        <p:spPr>
          <a:xfrm flipH="1">
            <a:off x="3519528" y="1997224"/>
            <a:ext cx="1422384" cy="11852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0884B8-465A-3287-B612-2AC008BF5678}"/>
              </a:ext>
            </a:extLst>
          </p:cNvPr>
          <p:cNvSpPr txBox="1"/>
          <p:nvPr/>
        </p:nvSpPr>
        <p:spPr>
          <a:xfrm>
            <a:off x="2443665" y="3127604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&lt;Cell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state&gt;</a:t>
            </a:r>
          </a:p>
          <a:p>
            <a:endParaRPr lang="ko-KR" altLang="en-US" sz="16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9E09C0-D020-B551-A776-EA04C8E03C0A}"/>
              </a:ext>
            </a:extLst>
          </p:cNvPr>
          <p:cNvSpPr/>
          <p:nvPr/>
        </p:nvSpPr>
        <p:spPr>
          <a:xfrm>
            <a:off x="4941912" y="1997224"/>
            <a:ext cx="638200" cy="15124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1CD1318-4E29-1C31-0882-D91010D8F8AE}"/>
              </a:ext>
            </a:extLst>
          </p:cNvPr>
          <p:cNvCxnSpPr/>
          <p:nvPr/>
        </p:nvCxnSpPr>
        <p:spPr>
          <a:xfrm flipH="1">
            <a:off x="3995936" y="2580789"/>
            <a:ext cx="944488" cy="96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F691455-9E80-237D-D84D-D97C12C7EE10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994448" y="2753444"/>
            <a:ext cx="947464" cy="78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7572A2-7C79-BDEF-DE8B-33822380DA4A}"/>
              </a:ext>
            </a:extLst>
          </p:cNvPr>
          <p:cNvSpPr txBox="1"/>
          <p:nvPr/>
        </p:nvSpPr>
        <p:spPr>
          <a:xfrm>
            <a:off x="3224032" y="3504478"/>
            <a:ext cx="215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&lt;Forget gate&gt;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201E67-83FF-7FF3-3765-5E3BF40B778B}"/>
              </a:ext>
            </a:extLst>
          </p:cNvPr>
          <p:cNvSpPr/>
          <p:nvPr/>
        </p:nvSpPr>
        <p:spPr>
          <a:xfrm>
            <a:off x="5580112" y="1997224"/>
            <a:ext cx="1224136" cy="148992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663C9F3-1FA4-3D22-0FE9-99BF4D186FF7}"/>
              </a:ext>
            </a:extLst>
          </p:cNvPr>
          <p:cNvCxnSpPr/>
          <p:nvPr/>
        </p:nvCxnSpPr>
        <p:spPr>
          <a:xfrm flipH="1">
            <a:off x="5148064" y="3472327"/>
            <a:ext cx="638725" cy="36998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3C4BAFB-0E50-538D-8385-8F5CC6B31E25}"/>
              </a:ext>
            </a:extLst>
          </p:cNvPr>
          <p:cNvCxnSpPr>
            <a:cxnSpLocks/>
          </p:cNvCxnSpPr>
          <p:nvPr/>
        </p:nvCxnSpPr>
        <p:spPr>
          <a:xfrm flipH="1">
            <a:off x="5146576" y="3481959"/>
            <a:ext cx="792613" cy="3603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5B3E95F-6508-7D89-7079-4248C4AB4649}"/>
              </a:ext>
            </a:extLst>
          </p:cNvPr>
          <p:cNvSpPr txBox="1"/>
          <p:nvPr/>
        </p:nvSpPr>
        <p:spPr>
          <a:xfrm>
            <a:off x="4508242" y="3772813"/>
            <a:ext cx="215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&lt;Input gate&gt;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ABEDE4-6830-1B5E-9D88-A721113B6078}"/>
              </a:ext>
            </a:extLst>
          </p:cNvPr>
          <p:cNvSpPr/>
          <p:nvPr/>
        </p:nvSpPr>
        <p:spPr>
          <a:xfrm>
            <a:off x="6804248" y="1997224"/>
            <a:ext cx="1440160" cy="14751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8163E2F-A98D-171C-454A-B8CBD21F9EF8}"/>
              </a:ext>
            </a:extLst>
          </p:cNvPr>
          <p:cNvCxnSpPr/>
          <p:nvPr/>
        </p:nvCxnSpPr>
        <p:spPr>
          <a:xfrm flipH="1">
            <a:off x="6802760" y="3526360"/>
            <a:ext cx="227520" cy="3764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5D0D437-5599-83DF-C358-5F9EF5DE0A09}"/>
              </a:ext>
            </a:extLst>
          </p:cNvPr>
          <p:cNvCxnSpPr>
            <a:cxnSpLocks/>
          </p:cNvCxnSpPr>
          <p:nvPr/>
        </p:nvCxnSpPr>
        <p:spPr>
          <a:xfrm flipH="1">
            <a:off x="6817823" y="3472327"/>
            <a:ext cx="349794" cy="4305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2D60A8-7DAA-127F-B127-B26FEAA6CE5F}"/>
              </a:ext>
            </a:extLst>
          </p:cNvPr>
          <p:cNvSpPr txBox="1"/>
          <p:nvPr/>
        </p:nvSpPr>
        <p:spPr>
          <a:xfrm>
            <a:off x="6095562" y="3828729"/>
            <a:ext cx="215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&lt;Output gate&gt;</a:t>
            </a:r>
            <a:endParaRPr lang="ko-KR" altLang="en-US" sz="14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0AD4A90-75DD-71B1-6145-FB332B46F7F4}"/>
              </a:ext>
            </a:extLst>
          </p:cNvPr>
          <p:cNvCxnSpPr/>
          <p:nvPr/>
        </p:nvCxnSpPr>
        <p:spPr>
          <a:xfrm>
            <a:off x="7174152" y="2924944"/>
            <a:ext cx="926240" cy="1211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632EDBB-E4F1-FFCE-D45A-2BA885E993AD}"/>
              </a:ext>
            </a:extLst>
          </p:cNvPr>
          <p:cNvCxnSpPr>
            <a:cxnSpLocks/>
          </p:cNvCxnSpPr>
          <p:nvPr/>
        </p:nvCxnSpPr>
        <p:spPr>
          <a:xfrm>
            <a:off x="6012160" y="2885214"/>
            <a:ext cx="2094767" cy="1251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301CB54-4C62-4498-706B-A99738469F6F}"/>
              </a:ext>
            </a:extLst>
          </p:cNvPr>
          <p:cNvCxnSpPr>
            <a:cxnSpLocks/>
          </p:cNvCxnSpPr>
          <p:nvPr/>
        </p:nvCxnSpPr>
        <p:spPr>
          <a:xfrm>
            <a:off x="5536057" y="2943552"/>
            <a:ext cx="2570870" cy="1192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4CBBBC3-AAA3-8828-8604-CFC276642EA5}"/>
              </a:ext>
            </a:extLst>
          </p:cNvPr>
          <p:cNvSpPr txBox="1"/>
          <p:nvPr/>
        </p:nvSpPr>
        <p:spPr>
          <a:xfrm>
            <a:off x="7416329" y="4059849"/>
            <a:ext cx="215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Sigmoid layer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06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11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Main Model – Model</a:t>
            </a:r>
            <a:r>
              <a:rPr lang="ko-KR" altLang="en-US" sz="2800" b="1" spc="-50" dirty="0"/>
              <a:t> </a:t>
            </a:r>
            <a:r>
              <a:rPr lang="en-US" altLang="ko-KR" sz="2800" b="1" spc="-50" dirty="0"/>
              <a:t>Architecture</a:t>
            </a:r>
            <a:endParaRPr lang="ko-KR" altLang="en-US" sz="2800" b="1" spc="-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E0B3E1-F713-C809-D5C4-B4670D7F3194}"/>
              </a:ext>
            </a:extLst>
          </p:cNvPr>
          <p:cNvSpPr txBox="1"/>
          <p:nvPr/>
        </p:nvSpPr>
        <p:spPr>
          <a:xfrm>
            <a:off x="538554" y="3854642"/>
            <a:ext cx="381742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모델 주요 구성 요소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Embedding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Encoder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Decoder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Dense &amp; 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 Layer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520B084-0E24-9230-1EB4-0B5CB7B396DF}"/>
              </a:ext>
            </a:extLst>
          </p:cNvPr>
          <p:cNvGrpSpPr/>
          <p:nvPr/>
        </p:nvGrpSpPr>
        <p:grpSpPr>
          <a:xfrm>
            <a:off x="581025" y="973528"/>
            <a:ext cx="8105779" cy="2814149"/>
            <a:chOff x="581025" y="1052736"/>
            <a:chExt cx="8105779" cy="281414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4476117-191E-2198-221D-507543D26427}"/>
                </a:ext>
              </a:extLst>
            </p:cNvPr>
            <p:cNvGrpSpPr/>
            <p:nvPr/>
          </p:nvGrpSpPr>
          <p:grpSpPr>
            <a:xfrm>
              <a:off x="581025" y="1052736"/>
              <a:ext cx="8105779" cy="2814149"/>
              <a:chOff x="581025" y="1052736"/>
              <a:chExt cx="8105779" cy="2814149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944B595E-8441-A750-213B-DC7BD78D5032}"/>
                  </a:ext>
                </a:extLst>
              </p:cNvPr>
              <p:cNvGrpSpPr/>
              <p:nvPr/>
            </p:nvGrpSpPr>
            <p:grpSpPr>
              <a:xfrm>
                <a:off x="581025" y="1340768"/>
                <a:ext cx="7981950" cy="2526117"/>
                <a:chOff x="581025" y="1340768"/>
                <a:chExt cx="7981950" cy="2526117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D65ECFC5-C120-8AD4-89BE-DD4A8079FC73}"/>
                    </a:ext>
                  </a:extLst>
                </p:cNvPr>
                <p:cNvGrpSpPr/>
                <p:nvPr/>
              </p:nvGrpSpPr>
              <p:grpSpPr>
                <a:xfrm>
                  <a:off x="581025" y="1340768"/>
                  <a:ext cx="7981950" cy="2305050"/>
                  <a:chOff x="323528" y="944910"/>
                  <a:chExt cx="7981950" cy="2305050"/>
                </a:xfrm>
              </p:grpSpPr>
              <p:pic>
                <p:nvPicPr>
                  <p:cNvPr id="20" name="그림 19">
                    <a:extLst>
                      <a:ext uri="{FF2B5EF4-FFF2-40B4-BE49-F238E27FC236}">
                        <a16:creationId xmlns:a16="http://schemas.microsoft.com/office/drawing/2014/main" id="{D41155F6-B693-4D2E-2153-08DF3EDBDD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6612" b="95455" l="3490" r="99158">
                                <a14:foregroundMark x1="7702" y1="54545" x2="7702" y2="54545"/>
                                <a14:foregroundMark x1="3490" y1="58678" x2="3490" y2="58678"/>
                                <a14:foregroundMark x1="5897" y1="58678" x2="5897" y2="58678"/>
                                <a14:foregroundMark x1="83755" y1="36777" x2="83755" y2="36777"/>
                                <a14:foregroundMark x1="93863" y1="22727" x2="93863" y2="22727"/>
                                <a14:foregroundMark x1="91697" y1="33884" x2="91697" y2="33884"/>
                                <a14:foregroundMark x1="91456" y1="24380" x2="91456" y2="24380"/>
                                <a14:foregroundMark x1="83032" y1="22314" x2="83032" y2="22314"/>
                                <a14:foregroundMark x1="98195" y1="21488" x2="98195" y2="21488"/>
                                <a14:foregroundMark x1="99158" y1="67769" x2="99158" y2="67769"/>
                                <a14:foregroundMark x1="63779" y1="32231" x2="63779" y2="32231"/>
                                <a14:foregroundMark x1="73165" y1="33058" x2="73165" y2="33058"/>
                                <a14:foregroundMark x1="5054" y1="92562" x2="5054" y2="92562"/>
                                <a14:foregroundMark x1="4934" y1="88430" x2="4934" y2="88430"/>
                                <a14:foregroundMark x1="5295" y1="85950" x2="5295" y2="85950"/>
                                <a14:foregroundMark x1="16366" y1="88430" x2="16366" y2="88430"/>
                                <a14:foregroundMark x1="16125" y1="86777" x2="16125" y2="86777"/>
                                <a14:foregroundMark x1="73285" y1="23967" x2="73285" y2="23967"/>
                                <a14:foregroundMark x1="70517" y1="86364" x2="70517" y2="86364"/>
                                <a14:foregroundMark x1="70638" y1="91322" x2="70638" y2="91322"/>
                                <a14:foregroundMark x1="70517" y1="95455" x2="70517" y2="95455"/>
                                <a14:foregroundMark x1="81829" y1="85950" x2="81829" y2="85950"/>
                                <a14:foregroundMark x1="81949" y1="91736" x2="81949" y2="91736"/>
                                <a14:foregroundMark x1="93141" y1="87190" x2="93141" y2="87190"/>
                                <a14:foregroundMark x1="93141" y1="91736" x2="93141" y2="91736"/>
                                <a14:foregroundMark x1="59206" y1="90083" x2="59206" y2="90083"/>
                                <a14:foregroundMark x1="59446" y1="85950" x2="59446" y2="85950"/>
                                <a14:foregroundMark x1="59446" y1="94215" x2="59446" y2="94215"/>
                                <a14:foregroundMark x1="40433" y1="90083" x2="40433" y2="90083"/>
                                <a14:foregroundMark x1="40554" y1="85537" x2="40554" y2="85537"/>
                                <a14:foregroundMark x1="27557" y1="86777" x2="27557" y2="86777"/>
                                <a14:foregroundMark x1="27677" y1="93388" x2="27677" y2="93388"/>
                                <a14:foregroundMark x1="16245" y1="92562" x2="16245" y2="92562"/>
                                <a14:foregroundMark x1="40433" y1="93388" x2="40433" y2="93388"/>
                                <a14:foregroundMark x1="65463" y1="57025" x2="65463" y2="57025"/>
                                <a14:foregroundMark x1="77136" y1="56198" x2="77136" y2="56198"/>
                                <a14:foregroundMark x1="79302" y1="56612" x2="79302" y2="56612"/>
                                <a14:foregroundMark x1="90975" y1="55372" x2="90975" y2="55372"/>
                                <a14:foregroundMark x1="46209" y1="56198" x2="46209" y2="56198"/>
                                <a14:foregroundMark x1="55596" y1="56198" x2="55596" y2="56198"/>
                                <a14:foregroundMark x1="52467" y1="56198" x2="52467" y2="56198"/>
                                <a14:foregroundMark x1="88929" y1="55372" x2="88929" y2="55372"/>
                                <a14:foregroundMark x1="87605" y1="55372" x2="87605" y2="55372"/>
                                <a14:foregroundMark x1="91576" y1="55372" x2="91576" y2="55372"/>
                                <a14:foregroundMark x1="90975" y1="54132" x2="90975" y2="54132"/>
                                <a14:foregroundMark x1="90493" y1="54545" x2="90493" y2="54545"/>
                                <a14:foregroundMark x1="44765" y1="56198" x2="44765" y2="56198"/>
                                <a14:foregroundMark x1="44284" y1="55372" x2="44284" y2="55372"/>
                                <a14:foregroundMark x1="44043" y1="52066" x2="44043" y2="52066"/>
                                <a14:foregroundMark x1="48255" y1="54545" x2="48255" y2="54545"/>
                                <a14:foregroundMark x1="48496" y1="56612" x2="48496" y2="56612"/>
                                <a14:foregroundMark x1="64140" y1="56198" x2="64140" y2="56198"/>
                                <a14:foregroundMark x1="63658" y1="57025" x2="63658" y2="57025"/>
                                <a14:foregroundMark x1="46931" y1="54545" x2="46931" y2="54545"/>
                                <a14:foregroundMark x1="45969" y1="55372" x2="45969" y2="55372"/>
                                <a14:foregroundMark x1="45487" y1="54959" x2="45487" y2="54959"/>
                                <a14:foregroundMark x1="45608" y1="54545" x2="45608" y2="54545"/>
                                <a14:foregroundMark x1="46330" y1="54545" x2="46330" y2="54545"/>
                                <a14:foregroundMark x1="47413" y1="54959" x2="47413" y2="54959"/>
                                <a14:foregroundMark x1="47413" y1="53719" x2="47413" y2="53719"/>
                                <a14:foregroundMark x1="47413" y1="53719" x2="47413" y2="53719"/>
                                <a14:foregroundMark x1="46931" y1="56198" x2="46931" y2="56198"/>
                                <a14:foregroundMark x1="46931" y1="58678" x2="46931" y2="58678"/>
                                <a14:foregroundMark x1="89290" y1="52893" x2="89290" y2="52893"/>
                                <a14:foregroundMark x1="89049" y1="57851" x2="89049" y2="57851"/>
                                <a14:foregroundMark x1="87966" y1="50826" x2="87966" y2="50826"/>
                                <a14:foregroundMark x1="88688" y1="51240" x2="88688" y2="51240"/>
                                <a14:foregroundMark x1="89290" y1="51240" x2="89290" y2="51240"/>
                                <a14:foregroundMark x1="89410" y1="50413" x2="89410" y2="50413"/>
                                <a14:foregroundMark x1="88929" y1="48347" x2="88929" y2="48347"/>
                                <a14:foregroundMark x1="88809" y1="48347" x2="88809" y2="48347"/>
                                <a14:foregroundMark x1="77256" y1="52479" x2="77256" y2="52479"/>
                                <a14:foregroundMark x1="77738" y1="61157" x2="77738" y2="61157"/>
                                <a14:foregroundMark x1="77978" y1="52893" x2="77978" y2="52893"/>
                                <a14:foregroundMark x1="75812" y1="55785" x2="75812" y2="55785"/>
                                <a14:foregroundMark x1="79663" y1="56198" x2="79663" y2="56198"/>
                                <a14:foregroundMark x1="79543" y1="54545" x2="79543" y2="54545"/>
                                <a14:foregroundMark x1="53189" y1="54132" x2="53189" y2="54132"/>
                                <a14:foregroundMark x1="53069" y1="56198" x2="53069" y2="56198"/>
                                <a14:foregroundMark x1="54513" y1="54132" x2="54513" y2="54132"/>
                                <a14:foregroundMark x1="54031" y1="55372" x2="54031" y2="55372"/>
                                <a14:foregroundMark x1="55596" y1="56612" x2="55596" y2="56612"/>
                                <a14:foregroundMark x1="54633" y1="59091" x2="54633" y2="59091"/>
                                <a14:foregroundMark x1="59687" y1="11570" x2="59687" y2="11570"/>
                                <a14:foregroundMark x1="59687" y1="6612" x2="59687" y2="6612"/>
                                <a14:foregroundMark x1="70999" y1="8678" x2="70999" y2="8678"/>
                                <a14:foregroundMark x1="71239" y1="45455" x2="71239" y2="45455"/>
                                <a14:foregroundMark x1="82431" y1="11570" x2="82431" y2="11570"/>
                                <a14:foregroundMark x1="93983" y1="11157" x2="93983" y2="11157"/>
                                <a14:foregroundMark x1="50181" y1="47521" x2="50181" y2="47521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3528" y="944910"/>
                    <a:ext cx="7915275" cy="230505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>
                    <a:extLst>
                      <a:ext uri="{FF2B5EF4-FFF2-40B4-BE49-F238E27FC236}">
                        <a16:creationId xmlns:a16="http://schemas.microsoft.com/office/drawing/2014/main" id="{DA77AC4A-90A8-A61D-01E2-216CE33E03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038778" y="2083566"/>
                    <a:ext cx="133350" cy="265314"/>
                  </a:xfrm>
                  <a:prstGeom prst="rect">
                    <a:avLst/>
                  </a:prstGeom>
                </p:spPr>
              </p:pic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C10BA8A6-3BA6-8E1F-261A-5B67B489A8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172128" y="2083566"/>
                    <a:ext cx="133350" cy="27622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FF1FA5-A158-8E68-AF6A-87C0918DD6E9}"/>
                    </a:ext>
                  </a:extLst>
                </p:cNvPr>
                <p:cNvSpPr txBox="1"/>
                <p:nvPr/>
              </p:nvSpPr>
              <p:spPr>
                <a:xfrm>
                  <a:off x="606835" y="3497553"/>
                  <a:ext cx="3962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  </a:t>
                  </a:r>
                  <a:r>
                    <a:rPr lang="en-US" altLang="ko-KR" sz="1400"/>
                    <a:t>I             am           a           student</a:t>
                  </a:r>
                  <a:endParaRPr lang="ko-KR" altLang="en-US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987B63-F67F-6D18-F31B-BFDE846CBB30}"/>
                  </a:ext>
                </a:extLst>
              </p:cNvPr>
              <p:cNvSpPr txBox="1"/>
              <p:nvPr/>
            </p:nvSpPr>
            <p:spPr>
              <a:xfrm>
                <a:off x="4912423" y="3528330"/>
                <a:ext cx="3774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&lt;</a:t>
                </a:r>
                <a:r>
                  <a:rPr lang="en-US" altLang="ko-KR" sz="1400" dirty="0" err="1"/>
                  <a:t>sos</a:t>
                </a:r>
                <a:r>
                  <a:rPr lang="en-US" altLang="ko-KR" sz="1400" dirty="0"/>
                  <a:t>&gt;          je           suis      </a:t>
                </a:r>
                <a:r>
                  <a:rPr lang="en-US" altLang="ko-KR" sz="1400" dirty="0" err="1"/>
                  <a:t>étudiant</a:t>
                </a:r>
                <a:endParaRPr lang="ko-KR" altLang="en-US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F7FE0C-3A6B-BBEF-3C1D-78F75CC9784E}"/>
                  </a:ext>
                </a:extLst>
              </p:cNvPr>
              <p:cNvSpPr txBox="1"/>
              <p:nvPr/>
            </p:nvSpPr>
            <p:spPr>
              <a:xfrm>
                <a:off x="5076056" y="1052736"/>
                <a:ext cx="33123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je           suis      </a:t>
                </a:r>
                <a:r>
                  <a:rPr lang="en-US" altLang="ko-KR" sz="1400" dirty="0" err="1"/>
                  <a:t>étudiant</a:t>
                </a:r>
                <a:r>
                  <a:rPr lang="en-US" altLang="ko-KR" sz="1400" dirty="0"/>
                  <a:t>      &lt;</a:t>
                </a:r>
                <a:r>
                  <a:rPr lang="en-US" altLang="ko-KR" sz="1400" dirty="0" err="1"/>
                  <a:t>eos</a:t>
                </a:r>
                <a:r>
                  <a:rPr lang="en-US" altLang="ko-KR" sz="1400" dirty="0"/>
                  <a:t>&gt;</a:t>
                </a:r>
                <a:endParaRPr lang="ko-KR" altLang="en-US" sz="1400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72AD44-1487-2599-6819-6FC1302BC5E6}"/>
                </a:ext>
              </a:extLst>
            </p:cNvPr>
            <p:cNvSpPr txBox="1"/>
            <p:nvPr/>
          </p:nvSpPr>
          <p:spPr>
            <a:xfrm>
              <a:off x="4042559" y="3176784"/>
              <a:ext cx="1027579" cy="65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srgbClr val="FF0000"/>
                  </a:solidFill>
                </a:rPr>
                <a:t>고정된 크기</a:t>
              </a:r>
              <a:endParaRPr lang="en-US" altLang="ko-KR" sz="1050" b="1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1050" b="1"/>
                <a:t>Context vector(V)</a:t>
              </a:r>
              <a:endParaRPr lang="ko-KR" altLang="en-US" sz="1050" b="1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F65F524-6E7F-981D-893F-CC4261208F5F}"/>
              </a:ext>
            </a:extLst>
          </p:cNvPr>
          <p:cNvSpPr txBox="1"/>
          <p:nvPr/>
        </p:nvSpPr>
        <p:spPr>
          <a:xfrm>
            <a:off x="291700" y="76409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Full Model Architecture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645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12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Main Model – Model</a:t>
            </a:r>
            <a:r>
              <a:rPr lang="ko-KR" altLang="en-US" sz="2800" b="1" spc="-50" dirty="0"/>
              <a:t> </a:t>
            </a:r>
            <a:r>
              <a:rPr lang="en-US" altLang="ko-KR" sz="2800" b="1" spc="-50" dirty="0"/>
              <a:t>Architecture</a:t>
            </a:r>
            <a:endParaRPr lang="ko-KR" altLang="en-US" sz="2800" b="1" spc="-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65F524-6E7F-981D-893F-CC4261208F5F}"/>
              </a:ext>
            </a:extLst>
          </p:cNvPr>
          <p:cNvSpPr txBox="1"/>
          <p:nvPr/>
        </p:nvSpPr>
        <p:spPr>
          <a:xfrm>
            <a:off x="291700" y="76409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Embedding &amp; Encoder</a:t>
            </a:r>
            <a:endParaRPr lang="ko-KR" altLang="en-US" b="1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663B9D-8C65-F5B4-56FD-D1561233847F}"/>
              </a:ext>
            </a:extLst>
          </p:cNvPr>
          <p:cNvGrpSpPr/>
          <p:nvPr/>
        </p:nvGrpSpPr>
        <p:grpSpPr>
          <a:xfrm>
            <a:off x="323528" y="1190885"/>
            <a:ext cx="3888432" cy="2370480"/>
            <a:chOff x="457198" y="1058519"/>
            <a:chExt cx="3949454" cy="2370481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78928DB-48F1-723C-7DE5-50D3054C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584" y="2116536"/>
              <a:ext cx="3221349" cy="182341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3EBEAF9-FC2F-644E-2141-D40E4DE35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198" y="2272256"/>
              <a:ext cx="3949454" cy="115674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A3C787-8EFF-638C-0B39-AAF58536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9348" y="1089971"/>
              <a:ext cx="264074" cy="99819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F77C827-902B-941C-A5EE-DBCA3EE4F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4363" y="1088235"/>
              <a:ext cx="252179" cy="97269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619B614-2042-9CF2-B293-3B9F6C3A5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40017" y="1058519"/>
              <a:ext cx="252179" cy="98770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6518ACA-5D79-AE33-1AB7-CE9CD6164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10567" y="1082107"/>
              <a:ext cx="238366" cy="978822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1FB6AB-D091-54DA-3F82-1E75CD8AF3DE}"/>
              </a:ext>
            </a:extLst>
          </p:cNvPr>
          <p:cNvGrpSpPr/>
          <p:nvPr/>
        </p:nvGrpSpPr>
        <p:grpSpPr>
          <a:xfrm>
            <a:off x="5791552" y="1373253"/>
            <a:ext cx="2232248" cy="1778931"/>
            <a:chOff x="5918252" y="1700098"/>
            <a:chExt cx="1945350" cy="1525664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2EEF949-AABC-AEA1-43E9-B2243A55D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32078" y="1981593"/>
              <a:ext cx="341263" cy="31359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85F216C-EA49-6137-C662-882BE8E7F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76253" y="2227564"/>
              <a:ext cx="264074" cy="99819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0D25CEA-95A9-0E94-7D55-85ADCAFB9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695809" y="1704873"/>
              <a:ext cx="604241" cy="31359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CD14A205-3741-5EB6-E901-89DD1D12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5400000">
              <a:off x="7295702" y="1713801"/>
              <a:ext cx="338005" cy="310599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7859224-5D12-E195-64C9-7F17A206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5400000">
              <a:off x="6414815" y="1755945"/>
              <a:ext cx="270062" cy="2481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0339A6E-0280-2481-E580-218562B1B8E3}"/>
                    </a:ext>
                  </a:extLst>
                </p:cNvPr>
                <p:cNvSpPr txBox="1"/>
                <p:nvPr/>
              </p:nvSpPr>
              <p:spPr>
                <a:xfrm>
                  <a:off x="5918252" y="1723169"/>
                  <a:ext cx="5173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0339A6E-0280-2481-E580-218562B1B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252" y="1723169"/>
                  <a:ext cx="51738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031" b="-18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9993D40-FF64-EA68-26D1-FFFDB413A1F3}"/>
                    </a:ext>
                  </a:extLst>
                </p:cNvPr>
                <p:cNvSpPr txBox="1"/>
                <p:nvPr/>
              </p:nvSpPr>
              <p:spPr>
                <a:xfrm>
                  <a:off x="7565828" y="1704594"/>
                  <a:ext cx="2977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9993D40-FF64-EA68-26D1-FFFDB413A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5828" y="1704594"/>
                  <a:ext cx="29777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7143" b="-18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EA16029-F346-1339-5CA3-89962710719B}"/>
              </a:ext>
            </a:extLst>
          </p:cNvPr>
          <p:cNvSpPr txBox="1"/>
          <p:nvPr/>
        </p:nvSpPr>
        <p:spPr>
          <a:xfrm>
            <a:off x="3600589" y="3441693"/>
            <a:ext cx="146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&lt;Embedding&gt;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9E05EB-BC6A-98EE-E418-BA86868EC057}"/>
              </a:ext>
            </a:extLst>
          </p:cNvPr>
          <p:cNvSpPr txBox="1"/>
          <p:nvPr/>
        </p:nvSpPr>
        <p:spPr>
          <a:xfrm>
            <a:off x="7293391" y="3463689"/>
            <a:ext cx="146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&lt;Encoder&gt;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644E3E-E8AC-3CDC-F038-85CD8FCA2C04}"/>
              </a:ext>
            </a:extLst>
          </p:cNvPr>
          <p:cNvSpPr txBox="1"/>
          <p:nvPr/>
        </p:nvSpPr>
        <p:spPr>
          <a:xfrm>
            <a:off x="143088" y="1406015"/>
            <a:ext cx="92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</a:t>
            </a:r>
          </a:p>
          <a:p>
            <a:r>
              <a:rPr lang="en-US" altLang="ko-KR" sz="1100" dirty="0"/>
              <a:t>token</a:t>
            </a:r>
            <a:endParaRPr lang="ko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1985E9-EAA8-2C1C-A24B-EA427141668E}"/>
              </a:ext>
            </a:extLst>
          </p:cNvPr>
          <p:cNvSpPr txBox="1"/>
          <p:nvPr/>
        </p:nvSpPr>
        <p:spPr>
          <a:xfrm>
            <a:off x="6195400" y="2383284"/>
            <a:ext cx="92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</a:t>
            </a:r>
          </a:p>
          <a:p>
            <a:r>
              <a:rPr lang="en-US" altLang="ko-KR" sz="1100" dirty="0"/>
              <a:t>token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D5BF98-D9EF-D4D7-8AAF-E6BBFFE89FCF}"/>
              </a:ext>
            </a:extLst>
          </p:cNvPr>
          <p:cNvSpPr txBox="1"/>
          <p:nvPr/>
        </p:nvSpPr>
        <p:spPr>
          <a:xfrm>
            <a:off x="423007" y="4009128"/>
            <a:ext cx="4437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Embedding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컴퓨터가 이해할 수 있는 구조로 변환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-&gt; Embedding </a:t>
            </a:r>
            <a:r>
              <a:rPr lang="ko-KR" altLang="en-US" sz="1600" dirty="0"/>
              <a:t>된</a:t>
            </a:r>
            <a:r>
              <a:rPr lang="en-US" altLang="ko-KR" sz="1600" dirty="0"/>
              <a:t> </a:t>
            </a:r>
            <a:r>
              <a:rPr lang="ko-KR" altLang="en-US" sz="1600" dirty="0"/>
              <a:t>값</a:t>
            </a:r>
            <a:r>
              <a:rPr lang="en-US" altLang="ko-KR" sz="1600" dirty="0"/>
              <a:t>-&gt;</a:t>
            </a:r>
            <a:r>
              <a:rPr lang="ko-KR" altLang="en-US" sz="1600" dirty="0"/>
              <a:t>벡터로 표현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7D31CF-2958-8B0C-4458-421D03321EB7}"/>
              </a:ext>
            </a:extLst>
          </p:cNvPr>
          <p:cNvSpPr txBox="1"/>
          <p:nvPr/>
        </p:nvSpPr>
        <p:spPr>
          <a:xfrm>
            <a:off x="4832929" y="4010055"/>
            <a:ext cx="4311071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Encoder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Embedding</a:t>
            </a:r>
            <a:r>
              <a:rPr lang="ko-KR" altLang="en-US" sz="1600" dirty="0"/>
              <a:t>된</a:t>
            </a:r>
            <a:r>
              <a:rPr lang="en-US" altLang="ko-KR" sz="1600" dirty="0"/>
              <a:t> </a:t>
            </a:r>
            <a:r>
              <a:rPr lang="ko-KR" altLang="en-US" sz="1600" dirty="0"/>
              <a:t>단어와 </a:t>
            </a:r>
            <a:r>
              <a:rPr lang="en-US" altLang="ko-KR" sz="1600" dirty="0"/>
              <a:t>hidden state</a:t>
            </a:r>
            <a:r>
              <a:rPr lang="ko-KR" altLang="en-US" sz="1600" dirty="0"/>
              <a:t>는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LSTM cell</a:t>
            </a:r>
            <a:r>
              <a:rPr lang="ko-KR" altLang="en-US" sz="1600" dirty="0"/>
              <a:t>을 통해 연산 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-&gt;Hidden state update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마지막 </a:t>
            </a:r>
            <a:r>
              <a:rPr lang="en-US" altLang="ko-KR" sz="1600" dirty="0"/>
              <a:t>hidden state-&gt;context vector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9520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13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Main Model – Model</a:t>
            </a:r>
            <a:r>
              <a:rPr lang="ko-KR" altLang="en-US" sz="2800" b="1" spc="-50" dirty="0"/>
              <a:t> </a:t>
            </a:r>
            <a:r>
              <a:rPr lang="en-US" altLang="ko-KR" sz="2800" b="1" spc="-50" dirty="0"/>
              <a:t>Architecture</a:t>
            </a:r>
            <a:endParaRPr lang="ko-KR" altLang="en-US" sz="2800" b="1" spc="-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65F524-6E7F-981D-893F-CC4261208F5F}"/>
              </a:ext>
            </a:extLst>
          </p:cNvPr>
          <p:cNvSpPr txBox="1"/>
          <p:nvPr/>
        </p:nvSpPr>
        <p:spPr>
          <a:xfrm>
            <a:off x="291700" y="764095"/>
            <a:ext cx="420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Decoder, Dense &amp; </a:t>
            </a:r>
            <a:r>
              <a:rPr lang="en-US" altLang="ko-KR" b="1" dirty="0" err="1"/>
              <a:t>Softmax</a:t>
            </a:r>
            <a:r>
              <a:rPr lang="en-US" altLang="ko-KR" b="1" dirty="0"/>
              <a:t> Layer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A16029-F346-1339-5CA3-89962710719B}"/>
              </a:ext>
            </a:extLst>
          </p:cNvPr>
          <p:cNvSpPr txBox="1"/>
          <p:nvPr/>
        </p:nvSpPr>
        <p:spPr>
          <a:xfrm>
            <a:off x="3203848" y="3497578"/>
            <a:ext cx="146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&lt;Decoder&gt;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9E05EB-BC6A-98EE-E418-BA86868EC057}"/>
              </a:ext>
            </a:extLst>
          </p:cNvPr>
          <p:cNvSpPr txBox="1"/>
          <p:nvPr/>
        </p:nvSpPr>
        <p:spPr>
          <a:xfrm>
            <a:off x="6834466" y="3463689"/>
            <a:ext cx="1919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Softmax</a:t>
            </a:r>
            <a:r>
              <a:rPr lang="en-US" altLang="ko-KR" sz="1200" dirty="0"/>
              <a:t> &amp; Dense &gt;</a:t>
            </a:r>
            <a:endParaRPr lang="ko-KR" altLang="en-US" sz="1200" dirty="0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13758DD-AC1F-2F06-A242-1E2A6504A06A}"/>
              </a:ext>
            </a:extLst>
          </p:cNvPr>
          <p:cNvGrpSpPr/>
          <p:nvPr/>
        </p:nvGrpSpPr>
        <p:grpSpPr>
          <a:xfrm>
            <a:off x="1094852" y="1399926"/>
            <a:ext cx="2429368" cy="1831153"/>
            <a:chOff x="1079081" y="1474327"/>
            <a:chExt cx="2429368" cy="1831153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018DD09-3183-CC34-BA6C-9D3A866AA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243483">
              <a:off x="1966681" y="1956121"/>
              <a:ext cx="279058" cy="321834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438D488-CB82-F6D7-69B2-9B2626CA5244}"/>
                </a:ext>
              </a:extLst>
            </p:cNvPr>
            <p:cNvGrpSpPr/>
            <p:nvPr/>
          </p:nvGrpSpPr>
          <p:grpSpPr>
            <a:xfrm>
              <a:off x="1331640" y="2043406"/>
              <a:ext cx="1955066" cy="764317"/>
              <a:chOff x="1259632" y="1964262"/>
              <a:chExt cx="2232248" cy="862468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871566B9-6639-08AC-62C4-C8DF986A40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5556" y="1964262"/>
                <a:ext cx="391592" cy="365651"/>
              </a:xfrm>
              <a:prstGeom prst="rect">
                <a:avLst/>
              </a:prstGeom>
            </p:spPr>
          </p:pic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8D557EEC-417E-D7DE-E01F-291546E9E5D1}"/>
                  </a:ext>
                </a:extLst>
              </p:cNvPr>
              <p:cNvGrpSpPr/>
              <p:nvPr/>
            </p:nvGrpSpPr>
            <p:grpSpPr>
              <a:xfrm>
                <a:off x="1259632" y="2132855"/>
                <a:ext cx="2232248" cy="693875"/>
                <a:chOff x="5918252" y="1700098"/>
                <a:chExt cx="1945350" cy="595088"/>
              </a:xfrm>
            </p:grpSpPr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A7163142-4407-578C-07F4-ECB75474A9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2078" y="1981593"/>
                  <a:ext cx="341263" cy="313593"/>
                </a:xfrm>
                <a:prstGeom prst="rect">
                  <a:avLst/>
                </a:prstGeom>
              </p:spPr>
            </p:pic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A884F469-85D8-8C7C-F7F4-205D4D38D6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7295702" y="1713801"/>
                  <a:ext cx="338005" cy="310599"/>
                </a:xfrm>
                <a:prstGeom prst="rect">
                  <a:avLst/>
                </a:prstGeom>
              </p:spPr>
            </p:pic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54B846D0-8B52-AB9B-C32D-0DCF82C297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6414815" y="1755945"/>
                  <a:ext cx="270062" cy="24816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E2AE1147-88DA-EC22-BA9C-E8DD063F20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18252" y="1723169"/>
                      <a:ext cx="51738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E2AE1147-88DA-EC22-BA9C-E8DD063F20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8252" y="1723169"/>
                      <a:ext cx="517386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235" r="-2353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023B165D-01CA-16A5-5EB6-4662757F5E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65828" y="1704594"/>
                      <a:ext cx="2977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023B165D-01CA-16A5-5EB6-4662757F5E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5828" y="1704594"/>
                      <a:ext cx="297774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4286" b="-148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812AF50A-E914-5736-544B-A8833DC6C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8624" y="2227429"/>
                <a:ext cx="542925" cy="285750"/>
              </a:xfrm>
              <a:prstGeom prst="rect">
                <a:avLst/>
              </a:prstGeom>
            </p:spPr>
          </p:pic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91BB2614-C748-28EE-4A83-0191C6133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>
              <a:off x="1441973" y="1334929"/>
              <a:ext cx="286225" cy="101201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BA8B763-E4F5-4A9E-B5A4-B30A226ACC3F}"/>
                </a:ext>
              </a:extLst>
            </p:cNvPr>
            <p:cNvSpPr txBox="1"/>
            <p:nvPr/>
          </p:nvSpPr>
          <p:spPr>
            <a:xfrm>
              <a:off x="1582343" y="2998402"/>
              <a:ext cx="926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Input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DDC87DF-D5D9-0F66-9FE5-DEF38D538C40}"/>
                </a:ext>
              </a:extLst>
            </p:cNvPr>
            <p:cNvSpPr txBox="1"/>
            <p:nvPr/>
          </p:nvSpPr>
          <p:spPr>
            <a:xfrm>
              <a:off x="2581899" y="1474327"/>
              <a:ext cx="926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Output</a:t>
              </a: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7BDED808-9F41-5D43-6E96-08BC969C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26567" y="2826473"/>
              <a:ext cx="343288" cy="479007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9BF239F5-A516-FFF7-2BF7-12751F1F5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19323" y="1488775"/>
              <a:ext cx="371475" cy="581025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3F3935C-3118-8752-29D7-D8241A4A3A6A}"/>
              </a:ext>
            </a:extLst>
          </p:cNvPr>
          <p:cNvGrpSpPr/>
          <p:nvPr/>
        </p:nvGrpSpPr>
        <p:grpSpPr>
          <a:xfrm>
            <a:off x="6547313" y="1235275"/>
            <a:ext cx="1265047" cy="1864774"/>
            <a:chOff x="6547313" y="1235275"/>
            <a:chExt cx="1265047" cy="186477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6197BE3-CDB5-16DB-9A97-B0B6B9243F1C}"/>
                </a:ext>
              </a:extLst>
            </p:cNvPr>
            <p:cNvGrpSpPr/>
            <p:nvPr/>
          </p:nvGrpSpPr>
          <p:grpSpPr>
            <a:xfrm>
              <a:off x="7104360" y="1867317"/>
              <a:ext cx="708000" cy="1232732"/>
              <a:chOff x="7022804" y="1621285"/>
              <a:chExt cx="708000" cy="1232732"/>
            </a:xfrm>
          </p:grpSpPr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E490204C-E378-2A1D-7823-DD7598347E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80312" y="1621285"/>
                <a:ext cx="0" cy="11054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0B86CD97-0C92-C323-3918-3BC8BD3E1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22804" y="2577018"/>
                <a:ext cx="708000" cy="276999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6A1428DF-1AFB-FB50-A1C0-C4F541CDD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22804" y="1875911"/>
                <a:ext cx="708000" cy="48074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96F27031-0006-6FEE-6ED8-736798143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02442" y="1319382"/>
              <a:ext cx="361950" cy="5715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599C25-4FE4-00EA-515F-66ED87044409}"/>
                </a:ext>
              </a:extLst>
            </p:cNvPr>
            <p:cNvSpPr txBox="1"/>
            <p:nvPr/>
          </p:nvSpPr>
          <p:spPr>
            <a:xfrm>
              <a:off x="6870365" y="1235275"/>
              <a:ext cx="613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je</a:t>
              </a:r>
              <a:endParaRPr lang="ko-KR" altLang="en-US" sz="12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7CD9A9D-A25B-C6B7-E880-C7FFD3705D90}"/>
                </a:ext>
              </a:extLst>
            </p:cNvPr>
            <p:cNvSpPr txBox="1"/>
            <p:nvPr/>
          </p:nvSpPr>
          <p:spPr>
            <a:xfrm>
              <a:off x="6834465" y="1419031"/>
              <a:ext cx="613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suis</a:t>
              </a:r>
              <a:endParaRPr lang="ko-KR" altLang="en-US" sz="12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C7DA74-CE18-0F7B-ED66-5EC31464BB88}"/>
                </a:ext>
              </a:extLst>
            </p:cNvPr>
            <p:cNvSpPr txBox="1"/>
            <p:nvPr/>
          </p:nvSpPr>
          <p:spPr>
            <a:xfrm>
              <a:off x="6574581" y="1648511"/>
              <a:ext cx="81704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étudiant</a:t>
              </a:r>
              <a:endParaRPr lang="ko-KR" altLang="en-US" sz="1200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4470F6C-FE68-CAE4-E5A5-574F14BAFD69}"/>
                </a:ext>
              </a:extLst>
            </p:cNvPr>
            <p:cNvSpPr/>
            <p:nvPr/>
          </p:nvSpPr>
          <p:spPr>
            <a:xfrm>
              <a:off x="6547313" y="1678150"/>
              <a:ext cx="1265047" cy="294501"/>
            </a:xfrm>
            <a:prstGeom prst="ellipse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48717EBD-64F2-E885-83A3-A56F360C15E2}"/>
              </a:ext>
            </a:extLst>
          </p:cNvPr>
          <p:cNvSpPr txBox="1"/>
          <p:nvPr/>
        </p:nvSpPr>
        <p:spPr>
          <a:xfrm>
            <a:off x="451033" y="3782049"/>
            <a:ext cx="431107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Decoder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Embedding </a:t>
            </a:r>
            <a:r>
              <a:rPr lang="ko-KR" altLang="en-US" sz="1600" dirty="0"/>
              <a:t>단어와 </a:t>
            </a:r>
            <a:r>
              <a:rPr lang="en-US" altLang="ko-KR" sz="1600" dirty="0"/>
              <a:t>hidden state, context vector</a:t>
            </a:r>
            <a:r>
              <a:rPr lang="ko-KR" altLang="en-US" sz="1600" dirty="0"/>
              <a:t>는</a:t>
            </a:r>
            <a:r>
              <a:rPr lang="en-US" altLang="ko-KR" sz="1600" dirty="0"/>
              <a:t> LSTM cell</a:t>
            </a:r>
            <a:r>
              <a:rPr lang="ko-KR" altLang="en-US" sz="1600" dirty="0"/>
              <a:t>를 통해 </a:t>
            </a:r>
            <a:endParaRPr lang="en-US" altLang="ko-KR" sz="1600" dirty="0"/>
          </a:p>
          <a:p>
            <a:pPr lvl="1"/>
            <a:r>
              <a:rPr lang="en-US" altLang="ko-KR" sz="1600" dirty="0"/>
              <a:t>    </a:t>
            </a:r>
            <a:r>
              <a:rPr lang="ko-KR" altLang="en-US" sz="1600" dirty="0"/>
              <a:t>연산 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-&gt; Hidden state update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/>
              <a:t>다음에 나올 단어 확률 예측</a:t>
            </a:r>
            <a:endParaRPr lang="en-US" altLang="ko-KR" sz="1400" dirty="0"/>
          </a:p>
          <a:p>
            <a:pPr lvl="1"/>
            <a:endParaRPr lang="en-US" altLang="ko-KR" sz="16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D2ACA24-38B8-5F22-B35F-FA6972E732C3}"/>
              </a:ext>
            </a:extLst>
          </p:cNvPr>
          <p:cNvSpPr txBox="1"/>
          <p:nvPr/>
        </p:nvSpPr>
        <p:spPr>
          <a:xfrm>
            <a:off x="4572000" y="3802396"/>
            <a:ext cx="431107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Dense &amp; </a:t>
            </a:r>
            <a:r>
              <a:rPr lang="en-US" altLang="ko-KR" sz="1800" dirty="0" err="1"/>
              <a:t>Softmax</a:t>
            </a:r>
            <a:r>
              <a:rPr lang="en-US" altLang="ko-KR" sz="1800" dirty="0"/>
              <a:t> layer</a:t>
            </a:r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Dense, 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 layer</a:t>
            </a:r>
            <a:r>
              <a:rPr lang="ko-KR" altLang="en-US" sz="1600" dirty="0"/>
              <a:t>를 거쳐 </a:t>
            </a:r>
            <a:endParaRPr lang="en-US" altLang="ko-KR" sz="1600" dirty="0"/>
          </a:p>
          <a:p>
            <a:pPr lvl="1"/>
            <a:r>
              <a:rPr lang="en-US" altLang="ko-KR" sz="1600" dirty="0"/>
              <a:t>    </a:t>
            </a:r>
            <a:r>
              <a:rPr lang="ko-KR" altLang="en-US" sz="1600" dirty="0"/>
              <a:t>확률이 제일 높은 단어 선택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   =&gt; </a:t>
            </a:r>
            <a:r>
              <a:rPr lang="ko-KR" altLang="en-US" sz="1400" dirty="0"/>
              <a:t>확률 제일 높은 </a:t>
            </a:r>
            <a:r>
              <a:rPr lang="en-US" altLang="ko-KR" sz="1400" dirty="0" err="1"/>
              <a:t>étudiant</a:t>
            </a:r>
            <a:r>
              <a:rPr lang="en-US" altLang="ko-KR" sz="1400" dirty="0"/>
              <a:t> </a:t>
            </a:r>
            <a:r>
              <a:rPr lang="ko-KR" altLang="en-US" sz="1400" dirty="0"/>
              <a:t>선택</a:t>
            </a:r>
            <a:endParaRPr lang="en-US" altLang="ko-KR" sz="14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2627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14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Model Training</a:t>
            </a:r>
            <a:endParaRPr lang="ko-KR" altLang="en-US" sz="2800" b="1" spc="-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E0B3E1-F713-C809-D5C4-B4670D7F3194}"/>
              </a:ext>
            </a:extLst>
          </p:cNvPr>
          <p:cNvSpPr txBox="1"/>
          <p:nvPr/>
        </p:nvSpPr>
        <p:spPr>
          <a:xfrm>
            <a:off x="538554" y="3854642"/>
            <a:ext cx="860544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모델 주요 구성 요소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Embedding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Encoder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Decoder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Dense &amp; 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 Layer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520B084-0E24-9230-1EB4-0B5CB7B396DF}"/>
              </a:ext>
            </a:extLst>
          </p:cNvPr>
          <p:cNvGrpSpPr/>
          <p:nvPr/>
        </p:nvGrpSpPr>
        <p:grpSpPr>
          <a:xfrm>
            <a:off x="581025" y="973528"/>
            <a:ext cx="8105779" cy="2814149"/>
            <a:chOff x="581025" y="1052736"/>
            <a:chExt cx="8105779" cy="281414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4476117-191E-2198-221D-507543D26427}"/>
                </a:ext>
              </a:extLst>
            </p:cNvPr>
            <p:cNvGrpSpPr/>
            <p:nvPr/>
          </p:nvGrpSpPr>
          <p:grpSpPr>
            <a:xfrm>
              <a:off x="581025" y="1052736"/>
              <a:ext cx="8105779" cy="2814149"/>
              <a:chOff x="581025" y="1052736"/>
              <a:chExt cx="8105779" cy="2814149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944B595E-8441-A750-213B-DC7BD78D5032}"/>
                  </a:ext>
                </a:extLst>
              </p:cNvPr>
              <p:cNvGrpSpPr/>
              <p:nvPr/>
            </p:nvGrpSpPr>
            <p:grpSpPr>
              <a:xfrm>
                <a:off x="581025" y="1340768"/>
                <a:ext cx="7981950" cy="2526117"/>
                <a:chOff x="581025" y="1340768"/>
                <a:chExt cx="7981950" cy="2526117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D65ECFC5-C120-8AD4-89BE-DD4A8079FC73}"/>
                    </a:ext>
                  </a:extLst>
                </p:cNvPr>
                <p:cNvGrpSpPr/>
                <p:nvPr/>
              </p:nvGrpSpPr>
              <p:grpSpPr>
                <a:xfrm>
                  <a:off x="581025" y="1340768"/>
                  <a:ext cx="7981950" cy="2305050"/>
                  <a:chOff x="323528" y="944910"/>
                  <a:chExt cx="7981950" cy="2305050"/>
                </a:xfrm>
              </p:grpSpPr>
              <p:pic>
                <p:nvPicPr>
                  <p:cNvPr id="20" name="그림 19">
                    <a:extLst>
                      <a:ext uri="{FF2B5EF4-FFF2-40B4-BE49-F238E27FC236}">
                        <a16:creationId xmlns:a16="http://schemas.microsoft.com/office/drawing/2014/main" id="{D41155F6-B693-4D2E-2153-08DF3EDBDD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6612" b="95455" l="3490" r="99158">
                                <a14:foregroundMark x1="7702" y1="54545" x2="7702" y2="54545"/>
                                <a14:foregroundMark x1="3490" y1="58678" x2="3490" y2="58678"/>
                                <a14:foregroundMark x1="5897" y1="58678" x2="5897" y2="58678"/>
                                <a14:foregroundMark x1="83755" y1="36777" x2="83755" y2="36777"/>
                                <a14:foregroundMark x1="93863" y1="22727" x2="93863" y2="22727"/>
                                <a14:foregroundMark x1="91697" y1="33884" x2="91697" y2="33884"/>
                                <a14:foregroundMark x1="91456" y1="24380" x2="91456" y2="24380"/>
                                <a14:foregroundMark x1="83032" y1="22314" x2="83032" y2="22314"/>
                                <a14:foregroundMark x1="98195" y1="21488" x2="98195" y2="21488"/>
                                <a14:foregroundMark x1="99158" y1="67769" x2="99158" y2="67769"/>
                                <a14:foregroundMark x1="63779" y1="32231" x2="63779" y2="32231"/>
                                <a14:foregroundMark x1="73165" y1="33058" x2="73165" y2="33058"/>
                                <a14:foregroundMark x1="5054" y1="92562" x2="5054" y2="92562"/>
                                <a14:foregroundMark x1="4934" y1="88430" x2="4934" y2="88430"/>
                                <a14:foregroundMark x1="5295" y1="85950" x2="5295" y2="85950"/>
                                <a14:foregroundMark x1="16366" y1="88430" x2="16366" y2="88430"/>
                                <a14:foregroundMark x1="16125" y1="86777" x2="16125" y2="86777"/>
                                <a14:foregroundMark x1="73285" y1="23967" x2="73285" y2="23967"/>
                                <a14:foregroundMark x1="70517" y1="86364" x2="70517" y2="86364"/>
                                <a14:foregroundMark x1="70638" y1="91322" x2="70638" y2="91322"/>
                                <a14:foregroundMark x1="70517" y1="95455" x2="70517" y2="95455"/>
                                <a14:foregroundMark x1="81829" y1="85950" x2="81829" y2="85950"/>
                                <a14:foregroundMark x1="81949" y1="91736" x2="81949" y2="91736"/>
                                <a14:foregroundMark x1="93141" y1="87190" x2="93141" y2="87190"/>
                                <a14:foregroundMark x1="93141" y1="91736" x2="93141" y2="91736"/>
                                <a14:foregroundMark x1="59206" y1="90083" x2="59206" y2="90083"/>
                                <a14:foregroundMark x1="59446" y1="85950" x2="59446" y2="85950"/>
                                <a14:foregroundMark x1="59446" y1="94215" x2="59446" y2="94215"/>
                                <a14:foregroundMark x1="40433" y1="90083" x2="40433" y2="90083"/>
                                <a14:foregroundMark x1="40554" y1="85537" x2="40554" y2="85537"/>
                                <a14:foregroundMark x1="27557" y1="86777" x2="27557" y2="86777"/>
                                <a14:foregroundMark x1="27677" y1="93388" x2="27677" y2="93388"/>
                                <a14:foregroundMark x1="16245" y1="92562" x2="16245" y2="92562"/>
                                <a14:foregroundMark x1="40433" y1="93388" x2="40433" y2="93388"/>
                                <a14:foregroundMark x1="65463" y1="57025" x2="65463" y2="57025"/>
                                <a14:foregroundMark x1="77136" y1="56198" x2="77136" y2="56198"/>
                                <a14:foregroundMark x1="79302" y1="56612" x2="79302" y2="56612"/>
                                <a14:foregroundMark x1="90975" y1="55372" x2="90975" y2="55372"/>
                                <a14:foregroundMark x1="46209" y1="56198" x2="46209" y2="56198"/>
                                <a14:foregroundMark x1="55596" y1="56198" x2="55596" y2="56198"/>
                                <a14:foregroundMark x1="52467" y1="56198" x2="52467" y2="56198"/>
                                <a14:foregroundMark x1="88929" y1="55372" x2="88929" y2="55372"/>
                                <a14:foregroundMark x1="87605" y1="55372" x2="87605" y2="55372"/>
                                <a14:foregroundMark x1="91576" y1="55372" x2="91576" y2="55372"/>
                                <a14:foregroundMark x1="90975" y1="54132" x2="90975" y2="54132"/>
                                <a14:foregroundMark x1="90493" y1="54545" x2="90493" y2="54545"/>
                                <a14:foregroundMark x1="44765" y1="56198" x2="44765" y2="56198"/>
                                <a14:foregroundMark x1="44284" y1="55372" x2="44284" y2="55372"/>
                                <a14:foregroundMark x1="44043" y1="52066" x2="44043" y2="52066"/>
                                <a14:foregroundMark x1="48255" y1="54545" x2="48255" y2="54545"/>
                                <a14:foregroundMark x1="48496" y1="56612" x2="48496" y2="56612"/>
                                <a14:foregroundMark x1="64140" y1="56198" x2="64140" y2="56198"/>
                                <a14:foregroundMark x1="63658" y1="57025" x2="63658" y2="57025"/>
                                <a14:foregroundMark x1="46931" y1="54545" x2="46931" y2="54545"/>
                                <a14:foregroundMark x1="45969" y1="55372" x2="45969" y2="55372"/>
                                <a14:foregroundMark x1="45487" y1="54959" x2="45487" y2="54959"/>
                                <a14:foregroundMark x1="45608" y1="54545" x2="45608" y2="54545"/>
                                <a14:foregroundMark x1="46330" y1="54545" x2="46330" y2="54545"/>
                                <a14:foregroundMark x1="47413" y1="54959" x2="47413" y2="54959"/>
                                <a14:foregroundMark x1="47413" y1="53719" x2="47413" y2="53719"/>
                                <a14:foregroundMark x1="47413" y1="53719" x2="47413" y2="53719"/>
                                <a14:foregroundMark x1="46931" y1="56198" x2="46931" y2="56198"/>
                                <a14:foregroundMark x1="46931" y1="58678" x2="46931" y2="58678"/>
                                <a14:foregroundMark x1="89290" y1="52893" x2="89290" y2="52893"/>
                                <a14:foregroundMark x1="89049" y1="57851" x2="89049" y2="57851"/>
                                <a14:foregroundMark x1="87966" y1="50826" x2="87966" y2="50826"/>
                                <a14:foregroundMark x1="88688" y1="51240" x2="88688" y2="51240"/>
                                <a14:foregroundMark x1="89290" y1="51240" x2="89290" y2="51240"/>
                                <a14:foregroundMark x1="89410" y1="50413" x2="89410" y2="50413"/>
                                <a14:foregroundMark x1="88929" y1="48347" x2="88929" y2="48347"/>
                                <a14:foregroundMark x1="88809" y1="48347" x2="88809" y2="48347"/>
                                <a14:foregroundMark x1="77256" y1="52479" x2="77256" y2="52479"/>
                                <a14:foregroundMark x1="77738" y1="61157" x2="77738" y2="61157"/>
                                <a14:foregroundMark x1="77978" y1="52893" x2="77978" y2="52893"/>
                                <a14:foregroundMark x1="75812" y1="55785" x2="75812" y2="55785"/>
                                <a14:foregroundMark x1="79663" y1="56198" x2="79663" y2="56198"/>
                                <a14:foregroundMark x1="79543" y1="54545" x2="79543" y2="54545"/>
                                <a14:foregroundMark x1="53189" y1="54132" x2="53189" y2="54132"/>
                                <a14:foregroundMark x1="53069" y1="56198" x2="53069" y2="56198"/>
                                <a14:foregroundMark x1="54513" y1="54132" x2="54513" y2="54132"/>
                                <a14:foregroundMark x1="54031" y1="55372" x2="54031" y2="55372"/>
                                <a14:foregroundMark x1="55596" y1="56612" x2="55596" y2="56612"/>
                                <a14:foregroundMark x1="54633" y1="59091" x2="54633" y2="59091"/>
                                <a14:foregroundMark x1="59687" y1="11570" x2="59687" y2="11570"/>
                                <a14:foregroundMark x1="59687" y1="6612" x2="59687" y2="6612"/>
                                <a14:foregroundMark x1="70999" y1="8678" x2="70999" y2="8678"/>
                                <a14:foregroundMark x1="71239" y1="45455" x2="71239" y2="45455"/>
                                <a14:foregroundMark x1="82431" y1="11570" x2="82431" y2="11570"/>
                                <a14:foregroundMark x1="93983" y1="11157" x2="93983" y2="11157"/>
                                <a14:foregroundMark x1="50181" y1="47521" x2="50181" y2="47521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3528" y="944910"/>
                    <a:ext cx="7915275" cy="230505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>
                    <a:extLst>
                      <a:ext uri="{FF2B5EF4-FFF2-40B4-BE49-F238E27FC236}">
                        <a16:creationId xmlns:a16="http://schemas.microsoft.com/office/drawing/2014/main" id="{DA77AC4A-90A8-A61D-01E2-216CE33E03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038778" y="2083566"/>
                    <a:ext cx="133350" cy="265314"/>
                  </a:xfrm>
                  <a:prstGeom prst="rect">
                    <a:avLst/>
                  </a:prstGeom>
                </p:spPr>
              </p:pic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C10BA8A6-3BA6-8E1F-261A-5B67B489A8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172128" y="2083566"/>
                    <a:ext cx="133350" cy="27622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FF1FA5-A158-8E68-AF6A-87C0918DD6E9}"/>
                    </a:ext>
                  </a:extLst>
                </p:cNvPr>
                <p:cNvSpPr txBox="1"/>
                <p:nvPr/>
              </p:nvSpPr>
              <p:spPr>
                <a:xfrm>
                  <a:off x="606835" y="3497553"/>
                  <a:ext cx="3962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  </a:t>
                  </a:r>
                  <a:r>
                    <a:rPr lang="en-US" altLang="ko-KR" sz="1400"/>
                    <a:t>I             am           a           student</a:t>
                  </a:r>
                  <a:endParaRPr lang="ko-KR" altLang="en-US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987B63-F67F-6D18-F31B-BFDE846CBB30}"/>
                  </a:ext>
                </a:extLst>
              </p:cNvPr>
              <p:cNvSpPr txBox="1"/>
              <p:nvPr/>
            </p:nvSpPr>
            <p:spPr>
              <a:xfrm>
                <a:off x="4912423" y="3528330"/>
                <a:ext cx="3774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&lt;</a:t>
                </a:r>
                <a:r>
                  <a:rPr lang="en-US" altLang="ko-KR" sz="1400" dirty="0" err="1"/>
                  <a:t>sos</a:t>
                </a:r>
                <a:r>
                  <a:rPr lang="en-US" altLang="ko-KR" sz="1400" dirty="0"/>
                  <a:t>&gt;          je           suis      </a:t>
                </a:r>
                <a:r>
                  <a:rPr lang="en-US" altLang="ko-KR" sz="1400" dirty="0" err="1"/>
                  <a:t>étudiant</a:t>
                </a:r>
                <a:endParaRPr lang="ko-KR" altLang="en-US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F7FE0C-3A6B-BBEF-3C1D-78F75CC9784E}"/>
                  </a:ext>
                </a:extLst>
              </p:cNvPr>
              <p:cNvSpPr txBox="1"/>
              <p:nvPr/>
            </p:nvSpPr>
            <p:spPr>
              <a:xfrm>
                <a:off x="5076056" y="1052736"/>
                <a:ext cx="33123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je           suis      </a:t>
                </a:r>
                <a:r>
                  <a:rPr lang="en-US" altLang="ko-KR" sz="1400" dirty="0" err="1"/>
                  <a:t>étudiant</a:t>
                </a:r>
                <a:r>
                  <a:rPr lang="en-US" altLang="ko-KR" sz="1400" dirty="0"/>
                  <a:t>      &lt;</a:t>
                </a:r>
                <a:r>
                  <a:rPr lang="en-US" altLang="ko-KR" sz="1400" dirty="0" err="1"/>
                  <a:t>eos</a:t>
                </a:r>
                <a:r>
                  <a:rPr lang="en-US" altLang="ko-KR" sz="1400" dirty="0"/>
                  <a:t>&gt;</a:t>
                </a:r>
                <a:endParaRPr lang="ko-KR" altLang="en-US" sz="1400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72AD44-1487-2599-6819-6FC1302BC5E6}"/>
                </a:ext>
              </a:extLst>
            </p:cNvPr>
            <p:cNvSpPr txBox="1"/>
            <p:nvPr/>
          </p:nvSpPr>
          <p:spPr>
            <a:xfrm>
              <a:off x="4042559" y="3176784"/>
              <a:ext cx="1027579" cy="65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srgbClr val="FF0000"/>
                  </a:solidFill>
                </a:rPr>
                <a:t>고정된 크기</a:t>
              </a:r>
              <a:endParaRPr lang="en-US" altLang="ko-KR" sz="1050" b="1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1050" b="1"/>
                <a:t>Context vector(V)</a:t>
              </a:r>
              <a:endParaRPr lang="ko-KR" altLang="en-US" sz="1050" b="1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F65F524-6E7F-981D-893F-CC4261208F5F}"/>
              </a:ext>
            </a:extLst>
          </p:cNvPr>
          <p:cNvSpPr txBox="1"/>
          <p:nvPr/>
        </p:nvSpPr>
        <p:spPr>
          <a:xfrm>
            <a:off x="291700" y="76409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Dimension of The Model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465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45E045D0-D4FF-1EF9-A8EB-059E9630D13D}"/>
              </a:ext>
            </a:extLst>
          </p:cNvPr>
          <p:cNvGrpSpPr/>
          <p:nvPr/>
        </p:nvGrpSpPr>
        <p:grpSpPr>
          <a:xfrm>
            <a:off x="65205" y="1159396"/>
            <a:ext cx="8469195" cy="2285413"/>
            <a:chOff x="65205" y="1159396"/>
            <a:chExt cx="8469195" cy="228541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1420BB3-4874-0BB7-D881-8B524D4CFB31}"/>
                </a:ext>
              </a:extLst>
            </p:cNvPr>
            <p:cNvGrpSpPr/>
            <p:nvPr/>
          </p:nvGrpSpPr>
          <p:grpSpPr>
            <a:xfrm>
              <a:off x="65205" y="1159396"/>
              <a:ext cx="8469195" cy="2276475"/>
              <a:chOff x="65205" y="1159396"/>
              <a:chExt cx="8469195" cy="2276475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F825C8F5-307E-628F-D937-8C2F100F1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05" y="1609138"/>
                <a:ext cx="4743450" cy="1581150"/>
              </a:xfrm>
              <a:prstGeom prst="rect">
                <a:avLst/>
              </a:prstGeom>
            </p:spPr>
          </p:pic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4D28207E-5B5E-3D96-C9A5-C5641744198E}"/>
                  </a:ext>
                </a:extLst>
              </p:cNvPr>
              <p:cNvGrpSpPr/>
              <p:nvPr/>
            </p:nvGrpSpPr>
            <p:grpSpPr>
              <a:xfrm>
                <a:off x="4572000" y="1159396"/>
                <a:ext cx="3962400" cy="2276475"/>
                <a:chOff x="267689" y="1152525"/>
                <a:chExt cx="3962400" cy="2276475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256B9D81-0066-BD0E-16F7-1F39166AC3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7689" y="1152525"/>
                  <a:ext cx="3962400" cy="2276475"/>
                </a:xfrm>
                <a:prstGeom prst="rect">
                  <a:avLst/>
                </a:prstGeom>
              </p:spPr>
            </p:pic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ADD4D0E4-755F-8DF4-0104-0DA3D7412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4935" y="1237656"/>
                  <a:ext cx="675939" cy="1907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CADE3D1-8919-C42A-A5CB-30E3F576D1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7160" y="1342556"/>
                  <a:ext cx="593638" cy="17264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D4B97E61-16DD-E696-2753-843923405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8411" y="1342556"/>
                  <a:ext cx="479453" cy="17264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AEC2A4A-F043-E4F8-8A3B-4D87B539E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3528" y="3159059"/>
              <a:ext cx="714375" cy="28575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BB38709-82F0-F2EA-2941-03C648683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2158" y="3225734"/>
              <a:ext cx="342900" cy="1524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DF50D4DD-9A48-D04C-E3A3-95CC57AC5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19750" y="3190288"/>
              <a:ext cx="381000" cy="20955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56565CC1-FD24-0673-0153-3EC5B295E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56918" y="3159059"/>
              <a:ext cx="238125" cy="247650"/>
            </a:xfrm>
            <a:prstGeom prst="rect">
              <a:avLst/>
            </a:prstGeom>
          </p:spPr>
        </p:pic>
      </p:grp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15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Model Training</a:t>
            </a:r>
            <a:endParaRPr lang="ko-KR" altLang="en-US" sz="2800" b="1" spc="-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65F524-6E7F-981D-893F-CC4261208F5F}"/>
              </a:ext>
            </a:extLst>
          </p:cNvPr>
          <p:cNvSpPr txBox="1"/>
          <p:nvPr/>
        </p:nvSpPr>
        <p:spPr>
          <a:xfrm>
            <a:off x="291700" y="764095"/>
            <a:ext cx="885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Reversing The Input Sequence &amp; Teacher Forcing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94C95-6E76-7073-BAE8-7792D53DC1A2}"/>
              </a:ext>
            </a:extLst>
          </p:cNvPr>
          <p:cNvSpPr txBox="1"/>
          <p:nvPr/>
        </p:nvSpPr>
        <p:spPr>
          <a:xfrm>
            <a:off x="260921" y="3701925"/>
            <a:ext cx="4420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Reversing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Source sentence</a:t>
            </a:r>
            <a:r>
              <a:rPr lang="ko-KR" altLang="en-US" sz="1600" dirty="0"/>
              <a:t>의 순서를 거꾸로 </a:t>
            </a:r>
            <a:endParaRPr lang="en-US" altLang="ko-KR" sz="1600" dirty="0"/>
          </a:p>
          <a:p>
            <a:pPr lvl="1"/>
            <a:r>
              <a:rPr lang="ko-KR" altLang="en-US" sz="1600" dirty="0"/>
              <a:t>    사용하여 번역 성능 향상</a:t>
            </a:r>
            <a:endParaRPr lang="en-US" altLang="ko-KR" sz="1600" dirty="0"/>
          </a:p>
          <a:p>
            <a:pPr lvl="1"/>
            <a:r>
              <a:rPr lang="en-US" altLang="ko-KR" sz="1600" dirty="0"/>
              <a:t>-&gt; BLEU score 25.9-&gt;30.6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Why? </a:t>
            </a:r>
          </a:p>
          <a:p>
            <a:pPr lvl="2"/>
            <a:r>
              <a:rPr lang="en-US" altLang="ko-KR" sz="1600" dirty="0"/>
              <a:t>-&gt; Source sentence</a:t>
            </a:r>
            <a:r>
              <a:rPr lang="ko-KR" altLang="en-US" sz="1600" dirty="0"/>
              <a:t>의 첫 단어와 </a:t>
            </a:r>
            <a:r>
              <a:rPr lang="en-US" altLang="ko-KR" sz="1600" dirty="0"/>
              <a:t>target sentence</a:t>
            </a:r>
            <a:r>
              <a:rPr lang="ko-KR" altLang="en-US" sz="1600" dirty="0"/>
              <a:t>의 첫 단어와의 </a:t>
            </a:r>
            <a:endParaRPr lang="en-US" altLang="ko-KR" sz="1600" dirty="0"/>
          </a:p>
          <a:p>
            <a:pPr lvl="2"/>
            <a:r>
              <a:rPr lang="ko-KR" altLang="en-US" sz="1600" dirty="0"/>
              <a:t>거리가  가까워지기 때문</a:t>
            </a:r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2F9FC-B5B7-42E0-0F3E-707C2263776B}"/>
              </a:ext>
            </a:extLst>
          </p:cNvPr>
          <p:cNvSpPr txBox="1"/>
          <p:nvPr/>
        </p:nvSpPr>
        <p:spPr>
          <a:xfrm>
            <a:off x="4243901" y="3684508"/>
            <a:ext cx="4743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Teacher Forcing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실제 정답</a:t>
            </a:r>
            <a:r>
              <a:rPr lang="en-US" altLang="ko-KR" sz="1600" dirty="0"/>
              <a:t>(Ground truth)</a:t>
            </a:r>
            <a:r>
              <a:rPr lang="ko-KR" altLang="en-US" sz="1600" dirty="0"/>
              <a:t>를 </a:t>
            </a:r>
            <a:r>
              <a:rPr lang="en-US" altLang="ko-KR" sz="1600" dirty="0"/>
              <a:t>decoder</a:t>
            </a:r>
            <a:r>
              <a:rPr lang="ko-KR" altLang="en-US" sz="1600" dirty="0"/>
              <a:t>의 </a:t>
            </a:r>
            <a:endParaRPr lang="en-US" altLang="ko-KR" sz="1600" dirty="0"/>
          </a:p>
          <a:p>
            <a:pPr lvl="1"/>
            <a:r>
              <a:rPr lang="en-US" altLang="ko-KR" sz="1600" dirty="0"/>
              <a:t>    </a:t>
            </a:r>
            <a:r>
              <a:rPr lang="ko-KR" altLang="en-US" sz="1600" dirty="0"/>
              <a:t>다음 </a:t>
            </a:r>
            <a:r>
              <a:rPr lang="en-US" altLang="ko-KR" sz="1600" dirty="0"/>
              <a:t>input</a:t>
            </a:r>
            <a:r>
              <a:rPr lang="ko-KR" altLang="en-US" sz="1600" dirty="0"/>
              <a:t>으로 넣어주는 기법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Why? </a:t>
            </a:r>
          </a:p>
          <a:p>
            <a:pPr lvl="1"/>
            <a:r>
              <a:rPr lang="en-US" altLang="ko-KR" sz="1600" dirty="0"/>
              <a:t>  -&gt; Decoder</a:t>
            </a:r>
            <a:r>
              <a:rPr lang="ko-KR" altLang="en-US" sz="1600" dirty="0"/>
              <a:t>의 잘못된 예측으로 인해</a:t>
            </a:r>
            <a:r>
              <a:rPr lang="en-US" altLang="ko-KR" sz="1600" dirty="0"/>
              <a:t>, </a:t>
            </a:r>
          </a:p>
          <a:p>
            <a:pPr lvl="2"/>
            <a:r>
              <a:rPr lang="ko-KR" altLang="en-US" sz="1600" dirty="0"/>
              <a:t>학습속도가 저하되는 것을 막기 위해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실제 정답 비율 높아지면</a:t>
            </a:r>
            <a:r>
              <a:rPr lang="en-US" altLang="ko-KR" sz="1600" dirty="0"/>
              <a:t>, </a:t>
            </a:r>
            <a:r>
              <a:rPr lang="ko-KR" altLang="en-US" sz="1600" dirty="0"/>
              <a:t>학습 속도 </a:t>
            </a:r>
            <a:r>
              <a:rPr lang="en-US" altLang="ko-KR" sz="1600" dirty="0"/>
              <a:t>up</a:t>
            </a:r>
          </a:p>
          <a:p>
            <a:pPr lvl="1"/>
            <a:r>
              <a:rPr lang="en-US" altLang="ko-KR" sz="1600" dirty="0"/>
              <a:t>  -&gt; </a:t>
            </a:r>
            <a:r>
              <a:rPr lang="ko-KR" altLang="en-US" sz="1600" dirty="0"/>
              <a:t>하지만</a:t>
            </a:r>
            <a:r>
              <a:rPr lang="en-US" altLang="ko-KR" sz="1600" dirty="0"/>
              <a:t>, train data overfitting</a:t>
            </a:r>
            <a:r>
              <a:rPr lang="ko-KR" altLang="en-US" sz="1600" dirty="0"/>
              <a:t> 확률 </a:t>
            </a:r>
            <a:r>
              <a:rPr lang="en-US" altLang="ko-KR" sz="1600" dirty="0"/>
              <a:t>up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46FCC2-0345-37C6-F0CC-2EB97AD28815}"/>
              </a:ext>
            </a:extLst>
          </p:cNvPr>
          <p:cNvCxnSpPr>
            <a:cxnSpLocks/>
          </p:cNvCxnSpPr>
          <p:nvPr/>
        </p:nvCxnSpPr>
        <p:spPr>
          <a:xfrm>
            <a:off x="6228184" y="3378134"/>
            <a:ext cx="1249839" cy="2432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26D84A0-934C-E477-AE53-5D50DB471965}"/>
              </a:ext>
            </a:extLst>
          </p:cNvPr>
          <p:cNvCxnSpPr>
            <a:cxnSpLocks/>
          </p:cNvCxnSpPr>
          <p:nvPr/>
        </p:nvCxnSpPr>
        <p:spPr>
          <a:xfrm flipH="1">
            <a:off x="7478023" y="3330409"/>
            <a:ext cx="265199" cy="2954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6882BCC-E2E6-89D6-F49E-D48E4DDE0564}"/>
              </a:ext>
            </a:extLst>
          </p:cNvPr>
          <p:cNvCxnSpPr>
            <a:cxnSpLocks/>
          </p:cNvCxnSpPr>
          <p:nvPr/>
        </p:nvCxnSpPr>
        <p:spPr>
          <a:xfrm>
            <a:off x="6975339" y="3316807"/>
            <a:ext cx="502684" cy="3045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6868AF-B396-178C-22FB-0E0C7EC87373}"/>
              </a:ext>
            </a:extLst>
          </p:cNvPr>
          <p:cNvSpPr txBox="1"/>
          <p:nvPr/>
        </p:nvSpPr>
        <p:spPr>
          <a:xfrm>
            <a:off x="6973444" y="3581497"/>
            <a:ext cx="17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&lt;Ground Truth&gt;</a:t>
            </a:r>
            <a:endParaRPr lang="ko-KR" altLang="en-US" sz="14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F76879A-64D4-B122-C365-D8B1E203AA69}"/>
              </a:ext>
            </a:extLst>
          </p:cNvPr>
          <p:cNvSpPr/>
          <p:nvPr/>
        </p:nvSpPr>
        <p:spPr>
          <a:xfrm>
            <a:off x="3275856" y="3156075"/>
            <a:ext cx="216024" cy="222059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202404A-B35B-4B2A-B69E-F3EB0B3B9A03}"/>
              </a:ext>
            </a:extLst>
          </p:cNvPr>
          <p:cNvSpPr/>
          <p:nvPr/>
        </p:nvSpPr>
        <p:spPr>
          <a:xfrm>
            <a:off x="5157628" y="1158550"/>
            <a:ext cx="261618" cy="241415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2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16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Inference-</a:t>
            </a:r>
            <a:r>
              <a:rPr lang="en-US" altLang="ko-KR" sz="2800" b="1" dirty="0"/>
              <a:t> Beam Search </a:t>
            </a:r>
            <a:endParaRPr lang="ko-KR" altLang="en-US" sz="2800" b="1" spc="-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65F524-6E7F-981D-893F-CC4261208F5F}"/>
              </a:ext>
            </a:extLst>
          </p:cNvPr>
          <p:cNvSpPr txBox="1"/>
          <p:nvPr/>
        </p:nvSpPr>
        <p:spPr>
          <a:xfrm>
            <a:off x="291700" y="764095"/>
            <a:ext cx="885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Beam Search 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ECAF05-EEBA-1AA0-9425-800FFD3DE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7" y="1245274"/>
            <a:ext cx="4845720" cy="4559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CDC94E-B405-51C7-4F02-7F3F8C0D05FD}"/>
              </a:ext>
            </a:extLst>
          </p:cNvPr>
          <p:cNvSpPr txBox="1"/>
          <p:nvPr/>
        </p:nvSpPr>
        <p:spPr>
          <a:xfrm>
            <a:off x="4836365" y="1481781"/>
            <a:ext cx="442080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Beam Search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각 단계에서 </a:t>
            </a:r>
            <a:r>
              <a:rPr lang="en-US" altLang="ko-KR" sz="1600" dirty="0"/>
              <a:t>k</a:t>
            </a:r>
            <a:r>
              <a:rPr lang="ko-KR" altLang="en-US" sz="1600" dirty="0"/>
              <a:t>개의 가장 가능도가 </a:t>
            </a:r>
            <a:endParaRPr lang="en-US" altLang="ko-KR" sz="1600" dirty="0"/>
          </a:p>
          <a:p>
            <a:pPr lvl="1"/>
            <a:r>
              <a:rPr lang="en-US" altLang="ko-KR" sz="1600" dirty="0"/>
              <a:t>    </a:t>
            </a:r>
            <a:r>
              <a:rPr lang="ko-KR" altLang="en-US" sz="1600" dirty="0"/>
              <a:t>높은 토큰들로 유지하며 다음 단계를 </a:t>
            </a:r>
            <a:endParaRPr lang="en-US" altLang="ko-KR" sz="1600" dirty="0"/>
          </a:p>
          <a:p>
            <a:pPr lvl="1"/>
            <a:r>
              <a:rPr lang="en-US" altLang="ko-KR" sz="1600" dirty="0"/>
              <a:t>    </a:t>
            </a:r>
            <a:r>
              <a:rPr lang="ko-KR" altLang="en-US" sz="1600" dirty="0"/>
              <a:t>탐색하는 방법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K : </a:t>
            </a:r>
            <a:r>
              <a:rPr lang="ko-KR" altLang="en-US" sz="1600" dirty="0"/>
              <a:t>사용자 지정 </a:t>
            </a:r>
            <a:r>
              <a:rPr lang="en-US" altLang="ko-KR" sz="1600" dirty="0"/>
              <a:t>hyper parameter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400" dirty="0"/>
              <a:t>-&gt;K</a:t>
            </a:r>
            <a:r>
              <a:rPr lang="ko-KR" altLang="en-US" sz="1400" dirty="0"/>
              <a:t>가 커지면 더 좋은 </a:t>
            </a:r>
            <a:r>
              <a:rPr lang="en-US" altLang="ko-KR" sz="1400" dirty="0"/>
              <a:t>target sequence </a:t>
            </a:r>
            <a:r>
              <a:rPr lang="ko-KR" altLang="en-US" sz="1400" dirty="0"/>
              <a:t>   </a:t>
            </a:r>
            <a:r>
              <a:rPr lang="en-US" altLang="ko-KR" sz="1400" dirty="0"/>
              <a:t>	  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	-&gt;</a:t>
            </a: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속도 느려짐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&lt;SOS&gt;</a:t>
            </a:r>
            <a:r>
              <a:rPr lang="ko-KR" altLang="en-US" sz="1400" dirty="0"/>
              <a:t>부터 시작해서 </a:t>
            </a:r>
            <a:r>
              <a:rPr lang="en-US" altLang="ko-KR" sz="1400" dirty="0"/>
              <a:t>&lt;EOS&gt;</a:t>
            </a:r>
            <a:r>
              <a:rPr lang="ko-KR" altLang="en-US" sz="1400" dirty="0"/>
              <a:t>를 만날 때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까지 계속 진행됨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최적의 </a:t>
            </a:r>
            <a:r>
              <a:rPr lang="en-US" altLang="ko-KR" sz="1400" dirty="0"/>
              <a:t>target sentence</a:t>
            </a:r>
            <a:r>
              <a:rPr lang="ko-KR" altLang="en-US" sz="1400" dirty="0"/>
              <a:t>를 보장하는 것은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아님</a:t>
            </a:r>
            <a:endParaRPr lang="en-US" altLang="ko-KR" sz="1400" dirty="0"/>
          </a:p>
          <a:p>
            <a:pPr lvl="1"/>
            <a:endParaRPr lang="en-US" altLang="ko-KR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E4B2C2B-1FFB-2620-CDFF-2B7BA5CCE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43" y="4149080"/>
            <a:ext cx="514469" cy="2994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31B944E-407D-03B2-65C9-8B6C86E5A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27" y="4140217"/>
            <a:ext cx="581085" cy="29054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96D5DC-2016-8D5D-975E-FBC1585AA14E}"/>
              </a:ext>
            </a:extLst>
          </p:cNvPr>
          <p:cNvSpPr/>
          <p:nvPr/>
        </p:nvSpPr>
        <p:spPr>
          <a:xfrm>
            <a:off x="1379982" y="2852936"/>
            <a:ext cx="288032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C56827-4BC7-27CF-CF70-92F6C88E829A}"/>
              </a:ext>
            </a:extLst>
          </p:cNvPr>
          <p:cNvSpPr/>
          <p:nvPr/>
        </p:nvSpPr>
        <p:spPr>
          <a:xfrm>
            <a:off x="1412524" y="4397850"/>
            <a:ext cx="288032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C675CA-4DCF-B70B-D092-239220934258}"/>
              </a:ext>
            </a:extLst>
          </p:cNvPr>
          <p:cNvSpPr/>
          <p:nvPr/>
        </p:nvSpPr>
        <p:spPr>
          <a:xfrm>
            <a:off x="2129639" y="3750020"/>
            <a:ext cx="288032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AEA240-64B4-1DBB-9A52-7218839D298D}"/>
              </a:ext>
            </a:extLst>
          </p:cNvPr>
          <p:cNvSpPr/>
          <p:nvPr/>
        </p:nvSpPr>
        <p:spPr>
          <a:xfrm>
            <a:off x="2150363" y="2636912"/>
            <a:ext cx="288032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B9C165-8870-D59D-0421-D808F56A9D4E}"/>
              </a:ext>
            </a:extLst>
          </p:cNvPr>
          <p:cNvSpPr/>
          <p:nvPr/>
        </p:nvSpPr>
        <p:spPr>
          <a:xfrm>
            <a:off x="2964158" y="3440097"/>
            <a:ext cx="288032" cy="2177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94C716B-2370-524A-30BD-5696BF01F545}"/>
              </a:ext>
            </a:extLst>
          </p:cNvPr>
          <p:cNvSpPr/>
          <p:nvPr/>
        </p:nvSpPr>
        <p:spPr>
          <a:xfrm>
            <a:off x="2964158" y="3112599"/>
            <a:ext cx="288032" cy="2177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7908E0-9E1E-A56E-062B-2B5AE098D29A}"/>
              </a:ext>
            </a:extLst>
          </p:cNvPr>
          <p:cNvSpPr/>
          <p:nvPr/>
        </p:nvSpPr>
        <p:spPr>
          <a:xfrm>
            <a:off x="3756246" y="4505000"/>
            <a:ext cx="288032" cy="2177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D69AD2-500B-3A87-07D2-628A9805CC7A}"/>
              </a:ext>
            </a:extLst>
          </p:cNvPr>
          <p:cNvSpPr/>
          <p:nvPr/>
        </p:nvSpPr>
        <p:spPr>
          <a:xfrm>
            <a:off x="3756245" y="3440097"/>
            <a:ext cx="288032" cy="2177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7AAF22-DA0A-162C-C8BB-C31D99FF0BE2}"/>
              </a:ext>
            </a:extLst>
          </p:cNvPr>
          <p:cNvSpPr/>
          <p:nvPr/>
        </p:nvSpPr>
        <p:spPr>
          <a:xfrm>
            <a:off x="4539946" y="2744924"/>
            <a:ext cx="288032" cy="2177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D4D99D5-1B3D-03AE-9148-643C25BD361C}"/>
              </a:ext>
            </a:extLst>
          </p:cNvPr>
          <p:cNvSpPr/>
          <p:nvPr/>
        </p:nvSpPr>
        <p:spPr>
          <a:xfrm>
            <a:off x="4531558" y="3797368"/>
            <a:ext cx="288032" cy="2177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4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38988F-7AFA-9AA0-DC22-E1AEA3D11F87}"/>
              </a:ext>
            </a:extLst>
          </p:cNvPr>
          <p:cNvSpPr txBox="1"/>
          <p:nvPr/>
        </p:nvSpPr>
        <p:spPr>
          <a:xfrm>
            <a:off x="184910" y="2566417"/>
            <a:ext cx="88523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Source sentence</a:t>
            </a:r>
            <a:r>
              <a:rPr lang="ko-KR" altLang="en-US" sz="1600" dirty="0"/>
              <a:t>를 받아 디코딩한 문장과 실제 정답 번역문장이 얼마나 유사한지 비교하여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번역에 대한 성능을 측정하는 지표 </a:t>
            </a:r>
            <a:r>
              <a:rPr lang="en-US" altLang="ko-KR" sz="1600" dirty="0"/>
              <a:t>(</a:t>
            </a:r>
            <a:r>
              <a:rPr lang="ko-KR" altLang="en-US" sz="1600" dirty="0"/>
              <a:t>점수가 높을수록 좋음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점수 계산 요소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Precision : </a:t>
            </a:r>
            <a:r>
              <a:rPr lang="ko-KR" altLang="en-US" sz="1600" dirty="0"/>
              <a:t>얼마나 겹치는지 </a:t>
            </a:r>
            <a:r>
              <a:rPr lang="en-US" altLang="ko-KR" sz="1600" dirty="0"/>
              <a:t>(n-gram, n=1~4)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Clipping : </a:t>
            </a:r>
            <a:r>
              <a:rPr lang="ko-KR" altLang="en-US" sz="1600" dirty="0"/>
              <a:t>같은 단어 연속적으로 반복해서 나올 때</a:t>
            </a:r>
            <a:r>
              <a:rPr lang="en-US" altLang="ko-KR" sz="1600" dirty="0"/>
              <a:t>,</a:t>
            </a:r>
            <a:r>
              <a:rPr lang="ko-KR" altLang="en-US" sz="1600" dirty="0"/>
              <a:t> 점수 보정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Brevity penalty : </a:t>
            </a:r>
            <a:r>
              <a:rPr lang="ko-KR" altLang="en-US" sz="1600" dirty="0"/>
              <a:t>짧은 문장에 대한 점수 보정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r>
              <a:rPr lang="en-US" altLang="ko-KR" sz="1600" dirty="0"/>
              <a:t>=&gt; </a:t>
            </a:r>
            <a:r>
              <a:rPr lang="ko-KR" altLang="en-US" sz="1600" dirty="0"/>
              <a:t>문장의 길이와 단어의 중복을 고려한 정답문장과 예측문장 사이의 겹치는 정도를 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계산하는 지표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17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Model Evaluation-BLEU Score</a:t>
            </a:r>
            <a:endParaRPr lang="ko-KR" altLang="en-US" sz="2800" b="1" spc="-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65F524-6E7F-981D-893F-CC4261208F5F}"/>
              </a:ext>
            </a:extLst>
          </p:cNvPr>
          <p:cNvSpPr txBox="1"/>
          <p:nvPr/>
        </p:nvSpPr>
        <p:spPr>
          <a:xfrm>
            <a:off x="291700" y="764095"/>
            <a:ext cx="885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BLEU Score(Bilingual Evaluation Understudy)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D32925-C201-BC25-8C85-6692B0A8E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00" y="1133427"/>
            <a:ext cx="5438775" cy="8382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A413F0-F195-F3BE-F7E2-999D0A55D016}"/>
              </a:ext>
            </a:extLst>
          </p:cNvPr>
          <p:cNvCxnSpPr/>
          <p:nvPr/>
        </p:nvCxnSpPr>
        <p:spPr>
          <a:xfrm>
            <a:off x="4139952" y="1772816"/>
            <a:ext cx="159052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13BB46-A075-287F-EE45-7081FBCAE715}"/>
              </a:ext>
            </a:extLst>
          </p:cNvPr>
          <p:cNvCxnSpPr>
            <a:cxnSpLocks/>
          </p:cNvCxnSpPr>
          <p:nvPr/>
        </p:nvCxnSpPr>
        <p:spPr>
          <a:xfrm>
            <a:off x="4696225" y="1794545"/>
            <a:ext cx="309579" cy="21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40FF2C-550C-3834-DF1B-371B9C87CC50}"/>
              </a:ext>
            </a:extLst>
          </p:cNvPr>
          <p:cNvSpPr txBox="1"/>
          <p:nvPr/>
        </p:nvSpPr>
        <p:spPr>
          <a:xfrm>
            <a:off x="3496086" y="2027085"/>
            <a:ext cx="579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같은 단어 여러 번 반복할 때 보정</a:t>
            </a:r>
            <a:r>
              <a:rPr lang="en-US" altLang="ko-KR" sz="1200" dirty="0"/>
              <a:t>(clipping) </a:t>
            </a:r>
            <a:r>
              <a:rPr lang="ko-KR" altLang="en-US" sz="1200" dirty="0"/>
              <a:t>후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n-gram(1~4)</a:t>
            </a:r>
            <a:r>
              <a:rPr lang="ko-KR" altLang="en-US" sz="1200" dirty="0"/>
              <a:t>을 통해 순서쌍이 얼마나 겹치는지 계산</a:t>
            </a:r>
            <a:r>
              <a:rPr lang="en-US" altLang="ko-KR" sz="1200" dirty="0"/>
              <a:t>(precision)</a:t>
            </a:r>
            <a:endParaRPr lang="ko-KR" altLang="en-US" sz="1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A846B6-365F-3A06-F299-777DAEAD3F3E}"/>
              </a:ext>
            </a:extLst>
          </p:cNvPr>
          <p:cNvCxnSpPr>
            <a:cxnSpLocks/>
          </p:cNvCxnSpPr>
          <p:nvPr/>
        </p:nvCxnSpPr>
        <p:spPr>
          <a:xfrm>
            <a:off x="1195185" y="1747768"/>
            <a:ext cx="27517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56F90E-7955-71A6-D801-73AD2B5DBD36}"/>
              </a:ext>
            </a:extLst>
          </p:cNvPr>
          <p:cNvCxnSpPr>
            <a:cxnSpLocks/>
          </p:cNvCxnSpPr>
          <p:nvPr/>
        </p:nvCxnSpPr>
        <p:spPr>
          <a:xfrm flipH="1">
            <a:off x="1979712" y="1772816"/>
            <a:ext cx="864096" cy="11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512A82-B7DE-6B1B-1D19-1D6A24BF8E06}"/>
              </a:ext>
            </a:extLst>
          </p:cNvPr>
          <p:cNvSpPr txBox="1"/>
          <p:nvPr/>
        </p:nvSpPr>
        <p:spPr>
          <a:xfrm>
            <a:off x="184910" y="1917144"/>
            <a:ext cx="332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짧은 문장이 더 좋은 점수를 받는 것을</a:t>
            </a:r>
            <a:endParaRPr lang="en-US" altLang="ko-KR" sz="1200" dirty="0"/>
          </a:p>
          <a:p>
            <a:r>
              <a:rPr lang="ko-KR" altLang="en-US" sz="1200" dirty="0"/>
              <a:t>방지하고자 예측 문장 단어 수를 실제 문장 단어 개수로 나눔 </a:t>
            </a:r>
            <a:r>
              <a:rPr lang="en-US" altLang="ko-KR" sz="1200" dirty="0"/>
              <a:t>(brevity)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2E114E-1984-1B8C-865F-DF0C1F039BB5}"/>
                  </a:ext>
                </a:extLst>
              </p:cNvPr>
              <p:cNvSpPr txBox="1"/>
              <p:nvPr/>
            </p:nvSpPr>
            <p:spPr>
              <a:xfrm>
                <a:off x="6553204" y="3068960"/>
                <a:ext cx="2849539" cy="228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정답문장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나는 열정적인 학생이다</a:t>
                </a:r>
                <a:r>
                  <a:rPr lang="en-US" altLang="ko-KR" sz="1200" dirty="0"/>
                  <a:t>.</a:t>
                </a:r>
              </a:p>
              <a:p>
                <a:r>
                  <a:rPr lang="ko-KR" altLang="en-US" sz="1200" dirty="0"/>
                  <a:t>예측문장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나는 </a:t>
                </a:r>
                <a:r>
                  <a:rPr lang="ko-KR" altLang="en-US" sz="1200" dirty="0" err="1"/>
                  <a:t>나는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나는</a:t>
                </a:r>
                <a:r>
                  <a:rPr lang="ko-KR" altLang="en-US" sz="1200" dirty="0"/>
                  <a:t> </a:t>
                </a:r>
                <a:endParaRPr lang="en-US" altLang="ko-KR" sz="1200" dirty="0"/>
              </a:p>
              <a:p>
                <a:r>
                  <a:rPr lang="en-US" altLang="ko-KR" sz="1200" dirty="0"/>
                  <a:t>             </a:t>
                </a:r>
                <a:r>
                  <a:rPr lang="ko-KR" altLang="en-US" sz="1200" dirty="0"/>
                  <a:t>열정적인 대학원생이다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1-gram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precision(clipping x)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일</m:t>
                        </m:r>
                        <m:r>
                          <a:rPr lang="ko-KR" alt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치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하</m:t>
                        </m:r>
                        <m:r>
                          <a:rPr lang="ko-KR" alt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𝑔𝑟𝑎𝑚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수</m:t>
                        </m:r>
                      </m:num>
                      <m:den>
                        <m:r>
                          <a:rPr lang="ko-KR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모든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𝑔𝑟𝑎𝑚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수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sz="1200" dirty="0"/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1-gram precision (clipping 0)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일</m:t>
                        </m:r>
                        <m:r>
                          <a:rPr lang="ko-KR" alt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치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하</m:t>
                        </m:r>
                        <m:r>
                          <a:rPr lang="ko-KR" alt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𝑔𝑟𝑎𝑚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수</m:t>
                        </m:r>
                      </m:num>
                      <m:den>
                        <m:r>
                          <a:rPr lang="ko-KR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모든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𝑔𝑟𝑎𝑚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수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2E114E-1984-1B8C-865F-DF0C1F03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4" y="3068960"/>
                <a:ext cx="2849539" cy="2287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36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5CD3D3-3DFF-7A74-A60B-C32F052DD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800" y="559394"/>
            <a:ext cx="2592288" cy="2827951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18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Experimental Results</a:t>
            </a:r>
            <a:endParaRPr lang="ko-KR" altLang="en-US" sz="2800" b="1" spc="-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16E397-4C45-3E27-7614-C73DF925D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28" y="909124"/>
            <a:ext cx="4388658" cy="2328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DD5BAE-E36D-202D-C57A-49A027C3501B}"/>
              </a:ext>
            </a:extLst>
          </p:cNvPr>
          <p:cNvSpPr txBox="1"/>
          <p:nvPr/>
        </p:nvSpPr>
        <p:spPr>
          <a:xfrm>
            <a:off x="323528" y="4293096"/>
            <a:ext cx="5069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Figure 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Input sequence </a:t>
            </a:r>
            <a:r>
              <a:rPr lang="ko-KR" altLang="en-US" sz="1600" dirty="0"/>
              <a:t>문장을 거꾸로 넣었을 때 </a:t>
            </a:r>
            <a:endParaRPr lang="en-US" altLang="ko-KR" sz="1600" dirty="0"/>
          </a:p>
          <a:p>
            <a:pPr lvl="1"/>
            <a:r>
              <a:rPr lang="en-US" altLang="ko-KR" sz="1600" dirty="0"/>
              <a:t>   </a:t>
            </a:r>
            <a:r>
              <a:rPr lang="ko-KR" altLang="en-US" sz="1600" dirty="0"/>
              <a:t>성능 좋음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Beam size</a:t>
            </a:r>
            <a:r>
              <a:rPr lang="ko-KR" altLang="en-US" sz="1600" dirty="0"/>
              <a:t>가 커지면 성능 좋음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BA19C-C953-DD71-9C0B-ABC0D098854C}"/>
              </a:ext>
            </a:extLst>
          </p:cNvPr>
          <p:cNvSpPr txBox="1"/>
          <p:nvPr/>
        </p:nvSpPr>
        <p:spPr>
          <a:xfrm>
            <a:off x="3707904" y="318112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&lt;Figure 1&gt;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0A501-3AA3-0CB8-1769-CAA3B0CE7B68}"/>
              </a:ext>
            </a:extLst>
          </p:cNvPr>
          <p:cNvSpPr txBox="1"/>
          <p:nvPr/>
        </p:nvSpPr>
        <p:spPr>
          <a:xfrm>
            <a:off x="7320144" y="324884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&lt;Figure 2&gt;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435CCF-41F8-2314-8B86-369394CEF1C9}"/>
              </a:ext>
            </a:extLst>
          </p:cNvPr>
          <p:cNvSpPr/>
          <p:nvPr/>
        </p:nvSpPr>
        <p:spPr>
          <a:xfrm>
            <a:off x="338321" y="2920753"/>
            <a:ext cx="4248472" cy="26036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A8EF9F-85F9-8CEB-522D-55120148003B}"/>
              </a:ext>
            </a:extLst>
          </p:cNvPr>
          <p:cNvSpPr txBox="1"/>
          <p:nvPr/>
        </p:nvSpPr>
        <p:spPr>
          <a:xfrm>
            <a:off x="5363621" y="4149080"/>
            <a:ext cx="3669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Figure 2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문장이 길어져도 </a:t>
            </a:r>
            <a:r>
              <a:rPr lang="en-US" altLang="ko-KR" sz="1600" dirty="0"/>
              <a:t>BLEU score</a:t>
            </a:r>
            <a:r>
              <a:rPr lang="ko-KR" altLang="en-US" sz="1600" dirty="0"/>
              <a:t> 잘 나옴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한 문장에 </a:t>
            </a:r>
            <a:r>
              <a:rPr lang="en-US" altLang="ko-KR" sz="1600" dirty="0"/>
              <a:t>35</a:t>
            </a:r>
            <a:r>
              <a:rPr lang="ko-KR" altLang="en-US" sz="1600" dirty="0"/>
              <a:t>단어가 넘어가면 급격하게 성능 감소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4078D-F514-EEB2-98C7-079BBAB21D81}"/>
              </a:ext>
            </a:extLst>
          </p:cNvPr>
          <p:cNvSpPr txBox="1"/>
          <p:nvPr/>
        </p:nvSpPr>
        <p:spPr>
          <a:xfrm>
            <a:off x="313180" y="3635683"/>
            <a:ext cx="45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Task : WMT’ 14 English to French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82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19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Experimental Results</a:t>
            </a:r>
            <a:endParaRPr lang="ko-KR" altLang="en-US" sz="2800" b="1" spc="-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558BAD-FEA2-E028-9E98-475FF14B5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980728"/>
            <a:ext cx="6837195" cy="27362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3CA4C7-927E-CC12-7FCF-78E1FE2FAB57}"/>
              </a:ext>
            </a:extLst>
          </p:cNvPr>
          <p:cNvSpPr txBox="1"/>
          <p:nvPr/>
        </p:nvSpPr>
        <p:spPr>
          <a:xfrm>
            <a:off x="7620004" y="357852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&lt;Figure 3&gt;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C4461-CB59-54F8-DEF8-B49ADB2CF6EC}"/>
              </a:ext>
            </a:extLst>
          </p:cNvPr>
          <p:cNvSpPr txBox="1"/>
          <p:nvPr/>
        </p:nvSpPr>
        <p:spPr>
          <a:xfrm>
            <a:off x="988366" y="4077072"/>
            <a:ext cx="7544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Figure 3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Encoder</a:t>
            </a:r>
            <a:r>
              <a:rPr lang="ko-KR" altLang="en-US" sz="1600" dirty="0"/>
              <a:t>로 </a:t>
            </a:r>
            <a:r>
              <a:rPr lang="en-US" altLang="ko-KR" sz="1600" dirty="0"/>
              <a:t>embedding </a:t>
            </a:r>
            <a:r>
              <a:rPr lang="ko-KR" altLang="en-US" sz="1600" dirty="0"/>
              <a:t>한 결과를 </a:t>
            </a:r>
            <a:r>
              <a:rPr lang="en-US" altLang="ko-KR" sz="1600" dirty="0"/>
              <a:t>PCA</a:t>
            </a:r>
            <a:r>
              <a:rPr lang="ko-KR" altLang="en-US" sz="1600" dirty="0"/>
              <a:t>를 통해 차원 축소한 결과</a:t>
            </a: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유사한 문장</a:t>
            </a:r>
            <a:r>
              <a:rPr lang="en-US" altLang="ko-KR" sz="1600" dirty="0"/>
              <a:t>(</a:t>
            </a:r>
            <a:r>
              <a:rPr lang="ko-KR" altLang="en-US" sz="1600" dirty="0"/>
              <a:t>단어의 순서</a:t>
            </a:r>
            <a:r>
              <a:rPr lang="en-US" altLang="ko-KR" sz="1600" dirty="0"/>
              <a:t>, </a:t>
            </a:r>
            <a:r>
              <a:rPr lang="ko-KR" altLang="en-US" sz="1600" dirty="0"/>
              <a:t>주어</a:t>
            </a:r>
            <a:r>
              <a:rPr lang="en-US" altLang="ko-KR" sz="1600" dirty="0"/>
              <a:t>/</a:t>
            </a:r>
            <a:r>
              <a:rPr lang="ko-KR" altLang="en-US" sz="1600" dirty="0"/>
              <a:t>동사의 의미</a:t>
            </a:r>
            <a:r>
              <a:rPr lang="en-US" altLang="ko-KR" sz="1600" dirty="0"/>
              <a:t>)</a:t>
            </a:r>
            <a:r>
              <a:rPr lang="ko-KR" altLang="en-US" sz="1600" dirty="0"/>
              <a:t>에 따라 민감</a:t>
            </a: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수동</a:t>
            </a:r>
            <a:r>
              <a:rPr lang="en-US" altLang="ko-KR" sz="1600" dirty="0"/>
              <a:t>, </a:t>
            </a:r>
            <a:r>
              <a:rPr lang="ko-KR" altLang="en-US" sz="1600" dirty="0"/>
              <a:t>능동 형태는 큰 영향을 받지 않음</a:t>
            </a: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1"/>
            <a:r>
              <a:rPr lang="en-US" altLang="ko-KR" sz="1600" dirty="0"/>
              <a:t>=&gt; </a:t>
            </a:r>
            <a:r>
              <a:rPr lang="ko-KR" altLang="en-US" sz="1600" dirty="0"/>
              <a:t>문장의 의미를 반영한 </a:t>
            </a:r>
            <a:r>
              <a:rPr lang="en-US" altLang="ko-KR" sz="1600" dirty="0"/>
              <a:t>context vector</a:t>
            </a:r>
            <a:r>
              <a:rPr lang="ko-KR" altLang="en-US" sz="1600" dirty="0"/>
              <a:t>가 잘 형성됨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4018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EAD6CD38-9E5D-0C78-11EC-0702B9B50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53" y="3558143"/>
            <a:ext cx="2026045" cy="502703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Introduction- Statistical Machine Translation(SMT)</a:t>
            </a:r>
            <a:endParaRPr lang="ko-KR" altLang="en-US" sz="2800" b="1" spc="-5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C34E199-66AB-C862-5E10-2E0E0C1CD400}"/>
              </a:ext>
            </a:extLst>
          </p:cNvPr>
          <p:cNvGrpSpPr/>
          <p:nvPr/>
        </p:nvGrpSpPr>
        <p:grpSpPr>
          <a:xfrm>
            <a:off x="298877" y="911583"/>
            <a:ext cx="9299378" cy="5656112"/>
            <a:chOff x="311497" y="851074"/>
            <a:chExt cx="9299378" cy="565611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8445F0-3032-53AF-164A-51991DF05B09}"/>
                </a:ext>
              </a:extLst>
            </p:cNvPr>
            <p:cNvSpPr txBox="1"/>
            <p:nvPr/>
          </p:nvSpPr>
          <p:spPr>
            <a:xfrm>
              <a:off x="311497" y="4286642"/>
              <a:ext cx="9299378" cy="2220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ko-KR" altLang="en-US" dirty="0"/>
                <a:t>연쇄 법칙</a:t>
              </a:r>
              <a:r>
                <a:rPr lang="en-US" altLang="ko-KR" dirty="0"/>
                <a:t>(Chain Rule)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dirty="0"/>
                <a:t>     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dirty="0"/>
                <a:t>    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dirty="0"/>
                <a:t>  -&gt; </a:t>
              </a:r>
              <a:r>
                <a:rPr lang="ko-KR" altLang="en-US" sz="1400" dirty="0"/>
                <a:t>𝑃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나는 점심을 먹었다</a:t>
              </a:r>
              <a:r>
                <a:rPr lang="en-US" altLang="ko-KR" sz="1400" dirty="0"/>
                <a:t>)= </a:t>
              </a:r>
              <a:r>
                <a:rPr lang="ko-KR" altLang="en-US" sz="1400" dirty="0"/>
                <a:t>𝑃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나는</a:t>
              </a:r>
              <a:r>
                <a:rPr lang="en-US" altLang="ko-KR" sz="1400" dirty="0"/>
                <a:t>)*</a:t>
              </a:r>
              <a:r>
                <a:rPr lang="ko-KR" altLang="en-US" sz="1400" dirty="0"/>
                <a:t> 𝑃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점심을</a:t>
              </a:r>
              <a:r>
                <a:rPr lang="en-US" altLang="ko-KR" sz="1400" dirty="0"/>
                <a:t>|</a:t>
              </a:r>
              <a:r>
                <a:rPr lang="ko-KR" altLang="en-US" sz="1400" dirty="0"/>
                <a:t>나는</a:t>
              </a:r>
              <a:r>
                <a:rPr lang="en-US" altLang="ko-KR" sz="1400" dirty="0"/>
                <a:t>)*</a:t>
              </a:r>
              <a:r>
                <a:rPr lang="ko-KR" altLang="en-US" sz="1400" dirty="0"/>
                <a:t> 𝑃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먹었다</a:t>
              </a:r>
              <a:r>
                <a:rPr lang="en-US" altLang="ko-KR" sz="1400" dirty="0"/>
                <a:t>|</a:t>
              </a:r>
              <a:r>
                <a:rPr lang="ko-KR" altLang="en-US" sz="1400" dirty="0"/>
                <a:t>나는 점심을</a:t>
              </a:r>
              <a:r>
                <a:rPr lang="en-US" altLang="ko-KR" sz="1400" dirty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</a:t>
              </a:r>
              <a:endParaRPr lang="ko-KR" altLang="en-US" sz="1400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EB9AE69-1DE0-4DB0-4156-84084306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6176" y="851074"/>
              <a:ext cx="2952328" cy="296995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E0B3E1-F713-C809-D5C4-B4670D7F3194}"/>
                    </a:ext>
                  </a:extLst>
                </p:cNvPr>
                <p:cNvSpPr txBox="1"/>
                <p:nvPr/>
              </p:nvSpPr>
              <p:spPr>
                <a:xfrm>
                  <a:off x="336148" y="915913"/>
                  <a:ext cx="6108060" cy="45150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ko-KR" altLang="en-US" dirty="0"/>
                    <a:t>언어 모델은 문장</a:t>
                  </a:r>
                  <a:r>
                    <a:rPr lang="en-US" altLang="ko-KR" dirty="0"/>
                    <a:t>(Sequence)</a:t>
                  </a:r>
                  <a:r>
                    <a:rPr lang="ko-KR" altLang="en-US" dirty="0"/>
                    <a:t>에 확률을 부여하는 모델</a:t>
                  </a:r>
                  <a:endParaRPr lang="en-US" altLang="ko-KR" dirty="0"/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endParaRPr lang="en-US" altLang="ko-KR" dirty="0"/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dirty="0"/>
                    <a:t>언어 모델을 통해 특정 상황에서 적절한 문장</a:t>
                  </a:r>
                  <a:r>
                    <a:rPr lang="en-US" altLang="ko-KR" dirty="0"/>
                    <a:t>, </a:t>
                  </a:r>
                  <a:r>
                    <a:rPr lang="ko-KR" altLang="en-US" dirty="0"/>
                    <a:t>단어를 확률로써 예측</a:t>
                  </a:r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dirty="0"/>
                    <a:t>    ex)</a:t>
                  </a:r>
                  <a14:m>
                    <m:oMath xmlns:m="http://schemas.openxmlformats.org/officeDocument/2006/math"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나</m:t>
                      </m:r>
                    </m:oMath>
                  </a14:m>
                  <a:r>
                    <a:rPr lang="ko-KR" altLang="en-US" sz="1400" dirty="0"/>
                    <a:t>는 점심을 먹었다</a:t>
                  </a:r>
                  <a:r>
                    <a:rPr lang="en-US" altLang="ko-KR" sz="1400" dirty="0"/>
                    <a:t>|I had lunch)&gt;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ko-KR" sz="1400" dirty="0"/>
                    <a:t>(</a:t>
                  </a:r>
                  <a:r>
                    <a:rPr lang="ko-KR" altLang="en-US" sz="1400" dirty="0"/>
                    <a:t>나는 화가 난다</a:t>
                  </a:r>
                  <a:r>
                    <a:rPr lang="en-US" altLang="ko-KR" sz="1400" dirty="0"/>
                    <a:t>|I had lunch)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      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ko-KR" sz="1400" dirty="0"/>
                    <a:t>(</a:t>
                  </a:r>
                  <a:r>
                    <a:rPr lang="ko-KR" altLang="en-US" sz="1400" dirty="0"/>
                    <a:t>먹었다</a:t>
                  </a:r>
                  <a:r>
                    <a:rPr lang="en-US" altLang="ko-KR" sz="1400" dirty="0"/>
                    <a:t>|</a:t>
                  </a:r>
                  <a:r>
                    <a:rPr lang="ko-KR" altLang="en-US" sz="1400" dirty="0"/>
                    <a:t>나는 점심을</a:t>
                  </a:r>
                  <a:r>
                    <a:rPr lang="en-US" altLang="ko-KR" sz="1400" dirty="0"/>
                    <a:t>)&gt;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ko-KR" sz="1400" dirty="0"/>
                    <a:t>(</a:t>
                  </a:r>
                  <a:r>
                    <a:rPr lang="ko-KR" altLang="en-US" sz="1400" dirty="0"/>
                    <a:t>화가 난다</a:t>
                  </a:r>
                  <a:r>
                    <a:rPr lang="en-US" altLang="ko-KR" sz="1400" dirty="0"/>
                    <a:t>|</a:t>
                  </a:r>
                  <a:r>
                    <a:rPr lang="ko-KR" altLang="en-US" sz="1400" dirty="0"/>
                    <a:t>나는 점심을</a:t>
                  </a:r>
                  <a:r>
                    <a:rPr lang="en-US" altLang="ko-KR" sz="1400" dirty="0"/>
                    <a:t>)</a:t>
                  </a:r>
                </a:p>
                <a:p>
                  <a:endParaRPr lang="en-US" altLang="ko-KR" sz="1400" dirty="0"/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ko-KR" altLang="en-US" dirty="0"/>
                    <a:t>하나의 문장</a:t>
                  </a:r>
                  <a:r>
                    <a:rPr lang="en-US" altLang="ko-KR" dirty="0"/>
                    <a:t>(W)</a:t>
                  </a:r>
                  <a:r>
                    <a:rPr lang="ko-KR" altLang="en-US" dirty="0"/>
                    <a:t>은 여러 개의 단어</a:t>
                  </a:r>
                  <a:r>
                    <a:rPr lang="en-US" altLang="ko-KR" dirty="0"/>
                    <a:t>(w)</a:t>
                  </a:r>
                  <a:r>
                    <a:rPr lang="ko-KR" altLang="en-US" dirty="0"/>
                    <a:t>로 구성</a:t>
                  </a:r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/>
                    <a:t>    -&gt;</a:t>
                  </a:r>
                  <a:endParaRPr lang="en-US" altLang="ko-KR" sz="1200" dirty="0"/>
                </a:p>
                <a:p>
                  <a:r>
                    <a:rPr lang="en-US" altLang="ko-KR" dirty="0"/>
                    <a:t>   </a:t>
                  </a:r>
                  <a:r>
                    <a:rPr lang="en-US" altLang="ko-KR" sz="1400" dirty="0"/>
                    <a:t> -&gt; </a:t>
                  </a:r>
                  <a14:m>
                    <m:oMath xmlns:m="http://schemas.openxmlformats.org/officeDocument/2006/math"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나</m:t>
                      </m:r>
                    </m:oMath>
                  </a14:m>
                  <a:r>
                    <a:rPr lang="ko-KR" altLang="en-US" sz="1400" dirty="0"/>
                    <a:t>는 점심을 먹었다</a:t>
                  </a:r>
                  <a:r>
                    <a:rPr lang="en-US" altLang="ko-KR" sz="1400" dirty="0"/>
                    <a:t>)= </a:t>
                  </a:r>
                  <a14:m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a14:m>
                  <a:r>
                    <a:rPr lang="ko-KR" altLang="en-US" sz="1400" dirty="0"/>
                    <a:t>나는</a:t>
                  </a:r>
                  <a:r>
                    <a:rPr lang="en-US" altLang="ko-KR" sz="1400" dirty="0"/>
                    <a:t>, </a:t>
                  </a:r>
                  <a:r>
                    <a:rPr lang="ko-KR" altLang="en-US" sz="1400" dirty="0"/>
                    <a:t>점심을</a:t>
                  </a:r>
                  <a:r>
                    <a:rPr lang="en-US" altLang="ko-KR" sz="1400" dirty="0"/>
                    <a:t>, </a:t>
                  </a:r>
                  <a:r>
                    <a:rPr lang="ko-KR" altLang="en-US" sz="1400" dirty="0"/>
                    <a:t>먹었다</a:t>
                  </a:r>
                  <a:r>
                    <a:rPr lang="en-US" altLang="ko-KR" sz="1400" dirty="0"/>
                    <a:t>)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endParaRPr lang="en-US" altLang="ko-KR" dirty="0"/>
                </a:p>
                <a:p>
                  <a:endParaRPr lang="en-US" altLang="ko-KR" dirty="0"/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endParaRPr lang="en-US" altLang="ko-KR" dirty="0"/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E0B3E1-F713-C809-D5C4-B4670D7F3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148" y="915913"/>
                  <a:ext cx="6108060" cy="4515019"/>
                </a:xfrm>
                <a:prstGeom prst="rect">
                  <a:avLst/>
                </a:prstGeom>
                <a:blipFill>
                  <a:blip r:embed="rId6"/>
                  <a:stretch>
                    <a:fillRect l="-599" t="-6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478FAD6-CB5E-E30D-6E92-65DC18CDEBB8}"/>
                </a:ext>
              </a:extLst>
            </p:cNvPr>
            <p:cNvGrpSpPr/>
            <p:nvPr/>
          </p:nvGrpSpPr>
          <p:grpSpPr>
            <a:xfrm>
              <a:off x="412226" y="4829076"/>
              <a:ext cx="7108343" cy="1063935"/>
              <a:chOff x="-143526" y="609778"/>
              <a:chExt cx="7862375" cy="1260620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C855DAE6-6F6A-2582-EA05-E03A79F1F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309" y="1103244"/>
                <a:ext cx="1921108" cy="767154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E8587DB-761B-D81D-3249-45498C303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5926" y="609778"/>
                <a:ext cx="3790949" cy="647698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E56D511B-3374-9BE8-694E-61B0AEA0C9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5024" y="622114"/>
                <a:ext cx="3933825" cy="59055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9F5349-EBFE-2F23-3753-213321BE37B0}"/>
                  </a:ext>
                </a:extLst>
              </p:cNvPr>
              <p:cNvSpPr txBox="1"/>
              <p:nvPr/>
            </p:nvSpPr>
            <p:spPr>
              <a:xfrm>
                <a:off x="-143526" y="1400446"/>
                <a:ext cx="10801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FFE3C9E-E67B-82E4-E407-EFDD948C35F5}"/>
              </a:ext>
            </a:extLst>
          </p:cNvPr>
          <p:cNvSpPr txBox="1"/>
          <p:nvPr/>
        </p:nvSpPr>
        <p:spPr>
          <a:xfrm>
            <a:off x="323528" y="649894"/>
            <a:ext cx="4802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spc="-50" dirty="0"/>
              <a:t>Language Model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AE4C1-CCEF-7AB8-0E4A-AD0CBB1DDD1D}"/>
              </a:ext>
            </a:extLst>
          </p:cNvPr>
          <p:cNvSpPr txBox="1"/>
          <p:nvPr/>
        </p:nvSpPr>
        <p:spPr>
          <a:xfrm>
            <a:off x="457198" y="5433230"/>
            <a:ext cx="5059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-&gt;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6301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20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Conclusion</a:t>
            </a:r>
            <a:endParaRPr lang="ko-KR" altLang="en-US" sz="2800" b="1" spc="-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25E04-54E6-36DC-1EB4-791F23AA9525}"/>
              </a:ext>
            </a:extLst>
          </p:cNvPr>
          <p:cNvSpPr txBox="1"/>
          <p:nvPr/>
        </p:nvSpPr>
        <p:spPr>
          <a:xfrm>
            <a:off x="354103" y="1340768"/>
            <a:ext cx="85792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RNN </a:t>
            </a:r>
            <a:r>
              <a:rPr lang="ko-KR" altLang="en-US" dirty="0"/>
              <a:t>기반 </a:t>
            </a:r>
            <a:r>
              <a:rPr lang="en-US" altLang="ko-KR" dirty="0"/>
              <a:t>encoder-decoder </a:t>
            </a:r>
            <a:r>
              <a:rPr lang="ko-KR" altLang="en-US" dirty="0"/>
              <a:t>구조 대신 </a:t>
            </a:r>
            <a:r>
              <a:rPr lang="en-US" altLang="ko-KR" dirty="0"/>
              <a:t>LSTM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 </a:t>
            </a:r>
            <a:r>
              <a:rPr lang="en-US" altLang="ko-KR" dirty="0"/>
              <a:t>Long term dependency(</a:t>
            </a:r>
            <a:r>
              <a:rPr lang="en-US" altLang="ko-KR" sz="1800" dirty="0"/>
              <a:t>vanishing gradient</a:t>
            </a:r>
            <a:r>
              <a:rPr lang="en-US" altLang="ko-KR" dirty="0"/>
              <a:t>) </a:t>
            </a:r>
            <a:r>
              <a:rPr lang="ko-KR" altLang="en-US" dirty="0"/>
              <a:t>문제 개선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Context vector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Input size</a:t>
            </a:r>
            <a:r>
              <a:rPr lang="ko-KR" altLang="en-US" dirty="0"/>
              <a:t>와 </a:t>
            </a:r>
            <a:r>
              <a:rPr lang="en-US" altLang="ko-KR" dirty="0"/>
              <a:t>output size</a:t>
            </a:r>
            <a:r>
              <a:rPr lang="ko-KR" altLang="en-US" dirty="0"/>
              <a:t>가 같을 때 발생했던 문제 개선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 </a:t>
            </a:r>
            <a:r>
              <a:rPr lang="en-US" altLang="ko-KR" dirty="0"/>
              <a:t>Reversed</a:t>
            </a:r>
            <a:r>
              <a:rPr lang="ko-KR" altLang="en-US" dirty="0"/>
              <a:t> </a:t>
            </a:r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 번역 성능 향상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한계점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단어의 개수가 </a:t>
            </a:r>
            <a:r>
              <a:rPr lang="en-US" altLang="ko-KR" dirty="0"/>
              <a:t>35</a:t>
            </a:r>
            <a:r>
              <a:rPr lang="ko-KR" altLang="en-US" dirty="0"/>
              <a:t>개 넘어가면 성능 약화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/>
            <a:r>
              <a:rPr lang="en-US" altLang="ko-KR" dirty="0"/>
              <a:t>	=&gt; Attention</a:t>
            </a:r>
            <a:r>
              <a:rPr lang="ko-KR" altLang="en-US" dirty="0"/>
              <a:t> 등장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489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21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Supplement- Sequence to Sequence</a:t>
            </a:r>
            <a:endParaRPr lang="ko-KR" altLang="en-US" sz="2800" b="1" spc="-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E0B3E1-F713-C809-D5C4-B4670D7F3194}"/>
              </a:ext>
            </a:extLst>
          </p:cNvPr>
          <p:cNvSpPr txBox="1"/>
          <p:nvPr/>
        </p:nvSpPr>
        <p:spPr>
          <a:xfrm>
            <a:off x="538555" y="3844406"/>
            <a:ext cx="281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139D0-8F3D-8C0C-B4F8-2A0CB85F4B82}"/>
              </a:ext>
            </a:extLst>
          </p:cNvPr>
          <p:cNvSpPr txBox="1"/>
          <p:nvPr/>
        </p:nvSpPr>
        <p:spPr>
          <a:xfrm>
            <a:off x="339576" y="5288339"/>
            <a:ext cx="82760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Multi-layer LSTM (</a:t>
            </a:r>
            <a:r>
              <a:rPr lang="ko-KR" altLang="en-US" dirty="0"/>
              <a:t>논문에서 </a:t>
            </a:r>
            <a:r>
              <a:rPr lang="en-US" altLang="ko-KR" dirty="0"/>
              <a:t>4 Layer LSTM)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Context Vector</a:t>
            </a:r>
          </a:p>
          <a:p>
            <a:pPr lvl="1"/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F083B4-DBCB-3214-ABC0-536B6BE8C736}"/>
              </a:ext>
            </a:extLst>
          </p:cNvPr>
          <p:cNvGrpSpPr/>
          <p:nvPr/>
        </p:nvGrpSpPr>
        <p:grpSpPr>
          <a:xfrm>
            <a:off x="26633" y="861105"/>
            <a:ext cx="8826288" cy="1914642"/>
            <a:chOff x="26633" y="812296"/>
            <a:chExt cx="8826288" cy="22094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3403AA-88E2-4600-12F9-597C73F5F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33" y="812296"/>
              <a:ext cx="8826288" cy="220129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477105-8110-8BFB-C526-1F79693B86BF}"/>
                </a:ext>
              </a:extLst>
            </p:cNvPr>
            <p:cNvSpPr txBox="1"/>
            <p:nvPr/>
          </p:nvSpPr>
          <p:spPr>
            <a:xfrm>
              <a:off x="3815916" y="2467730"/>
              <a:ext cx="15121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고정된 크기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1200" b="1" dirty="0"/>
                <a:t>Context vector(v)</a:t>
              </a:r>
              <a:endParaRPr lang="ko-KR" altLang="en-US" sz="1200" b="1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F41818-C869-77C2-8D57-3B27ED761A49}"/>
              </a:ext>
            </a:extLst>
          </p:cNvPr>
          <p:cNvGrpSpPr/>
          <p:nvPr/>
        </p:nvGrpSpPr>
        <p:grpSpPr>
          <a:xfrm>
            <a:off x="363176" y="2828379"/>
            <a:ext cx="8513345" cy="2029837"/>
            <a:chOff x="581025" y="1052736"/>
            <a:chExt cx="8105779" cy="281414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65AE64E-5938-6B09-7D85-D3213DA74825}"/>
                </a:ext>
              </a:extLst>
            </p:cNvPr>
            <p:cNvGrpSpPr/>
            <p:nvPr/>
          </p:nvGrpSpPr>
          <p:grpSpPr>
            <a:xfrm>
              <a:off x="581025" y="1052736"/>
              <a:ext cx="8105779" cy="2814149"/>
              <a:chOff x="581025" y="1052736"/>
              <a:chExt cx="8105779" cy="2814149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DB8A55A-AF01-65F7-E69D-DC63CEABE133}"/>
                  </a:ext>
                </a:extLst>
              </p:cNvPr>
              <p:cNvGrpSpPr/>
              <p:nvPr/>
            </p:nvGrpSpPr>
            <p:grpSpPr>
              <a:xfrm>
                <a:off x="581025" y="1340768"/>
                <a:ext cx="7981950" cy="2526117"/>
                <a:chOff x="581025" y="1340768"/>
                <a:chExt cx="7981950" cy="2526117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5EE9EF6-57A8-1F1B-27E7-7B17C6A4DD77}"/>
                    </a:ext>
                  </a:extLst>
                </p:cNvPr>
                <p:cNvGrpSpPr/>
                <p:nvPr/>
              </p:nvGrpSpPr>
              <p:grpSpPr>
                <a:xfrm>
                  <a:off x="581025" y="1340768"/>
                  <a:ext cx="7981950" cy="2305050"/>
                  <a:chOff x="323528" y="944910"/>
                  <a:chExt cx="7981950" cy="2305050"/>
                </a:xfrm>
              </p:grpSpPr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52EFCFE2-3804-D1A7-9B92-CA07C0F56E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6612" b="95455" l="3490" r="99158">
                                <a14:foregroundMark x1="7702" y1="54545" x2="7702" y2="54545"/>
                                <a14:foregroundMark x1="3490" y1="58678" x2="3490" y2="58678"/>
                                <a14:foregroundMark x1="5897" y1="58678" x2="5897" y2="58678"/>
                                <a14:foregroundMark x1="83755" y1="36777" x2="83755" y2="36777"/>
                                <a14:foregroundMark x1="93863" y1="22727" x2="93863" y2="22727"/>
                                <a14:foregroundMark x1="91697" y1="33884" x2="91697" y2="33884"/>
                                <a14:foregroundMark x1="91456" y1="24380" x2="91456" y2="24380"/>
                                <a14:foregroundMark x1="83032" y1="22314" x2="83032" y2="22314"/>
                                <a14:foregroundMark x1="98195" y1="21488" x2="98195" y2="21488"/>
                                <a14:foregroundMark x1="99158" y1="67769" x2="99158" y2="67769"/>
                                <a14:foregroundMark x1="63779" y1="32231" x2="63779" y2="32231"/>
                                <a14:foregroundMark x1="73165" y1="33058" x2="73165" y2="33058"/>
                                <a14:foregroundMark x1="5054" y1="92562" x2="5054" y2="92562"/>
                                <a14:foregroundMark x1="4934" y1="88430" x2="4934" y2="88430"/>
                                <a14:foregroundMark x1="5295" y1="85950" x2="5295" y2="85950"/>
                                <a14:foregroundMark x1="16366" y1="88430" x2="16366" y2="88430"/>
                                <a14:foregroundMark x1="16125" y1="86777" x2="16125" y2="86777"/>
                                <a14:foregroundMark x1="73285" y1="23967" x2="73285" y2="23967"/>
                                <a14:foregroundMark x1="70517" y1="86364" x2="70517" y2="86364"/>
                                <a14:foregroundMark x1="70638" y1="91322" x2="70638" y2="91322"/>
                                <a14:foregroundMark x1="70517" y1="95455" x2="70517" y2="95455"/>
                                <a14:foregroundMark x1="81829" y1="85950" x2="81829" y2="85950"/>
                                <a14:foregroundMark x1="81949" y1="91736" x2="81949" y2="91736"/>
                                <a14:foregroundMark x1="93141" y1="87190" x2="93141" y2="87190"/>
                                <a14:foregroundMark x1="93141" y1="91736" x2="93141" y2="91736"/>
                                <a14:foregroundMark x1="59206" y1="90083" x2="59206" y2="90083"/>
                                <a14:foregroundMark x1="59446" y1="85950" x2="59446" y2="85950"/>
                                <a14:foregroundMark x1="59446" y1="94215" x2="59446" y2="94215"/>
                                <a14:foregroundMark x1="40433" y1="90083" x2="40433" y2="90083"/>
                                <a14:foregroundMark x1="40554" y1="85537" x2="40554" y2="85537"/>
                                <a14:foregroundMark x1="27557" y1="86777" x2="27557" y2="86777"/>
                                <a14:foregroundMark x1="27677" y1="93388" x2="27677" y2="93388"/>
                                <a14:foregroundMark x1="16245" y1="92562" x2="16245" y2="92562"/>
                                <a14:foregroundMark x1="40433" y1="93388" x2="40433" y2="93388"/>
                                <a14:foregroundMark x1="65463" y1="57025" x2="65463" y2="57025"/>
                                <a14:foregroundMark x1="77136" y1="56198" x2="77136" y2="56198"/>
                                <a14:foregroundMark x1="79302" y1="56612" x2="79302" y2="56612"/>
                                <a14:foregroundMark x1="90975" y1="55372" x2="90975" y2="55372"/>
                                <a14:foregroundMark x1="46209" y1="56198" x2="46209" y2="56198"/>
                                <a14:foregroundMark x1="55596" y1="56198" x2="55596" y2="56198"/>
                                <a14:foregroundMark x1="52467" y1="56198" x2="52467" y2="56198"/>
                                <a14:foregroundMark x1="88929" y1="55372" x2="88929" y2="55372"/>
                                <a14:foregroundMark x1="87605" y1="55372" x2="87605" y2="55372"/>
                                <a14:foregroundMark x1="91576" y1="55372" x2="91576" y2="55372"/>
                                <a14:foregroundMark x1="90975" y1="54132" x2="90975" y2="54132"/>
                                <a14:foregroundMark x1="90493" y1="54545" x2="90493" y2="54545"/>
                                <a14:foregroundMark x1="44765" y1="56198" x2="44765" y2="56198"/>
                                <a14:foregroundMark x1="44284" y1="55372" x2="44284" y2="55372"/>
                                <a14:foregroundMark x1="44043" y1="52066" x2="44043" y2="52066"/>
                                <a14:foregroundMark x1="48255" y1="54545" x2="48255" y2="54545"/>
                                <a14:foregroundMark x1="48496" y1="56612" x2="48496" y2="56612"/>
                                <a14:foregroundMark x1="64140" y1="56198" x2="64140" y2="56198"/>
                                <a14:foregroundMark x1="63658" y1="57025" x2="63658" y2="57025"/>
                                <a14:foregroundMark x1="46931" y1="54545" x2="46931" y2="54545"/>
                                <a14:foregroundMark x1="45969" y1="55372" x2="45969" y2="55372"/>
                                <a14:foregroundMark x1="45487" y1="54959" x2="45487" y2="54959"/>
                                <a14:foregroundMark x1="45608" y1="54545" x2="45608" y2="54545"/>
                                <a14:foregroundMark x1="46330" y1="54545" x2="46330" y2="54545"/>
                                <a14:foregroundMark x1="47413" y1="54959" x2="47413" y2="54959"/>
                                <a14:foregroundMark x1="47413" y1="53719" x2="47413" y2="53719"/>
                                <a14:foregroundMark x1="47413" y1="53719" x2="47413" y2="53719"/>
                                <a14:foregroundMark x1="46931" y1="56198" x2="46931" y2="56198"/>
                                <a14:foregroundMark x1="46931" y1="58678" x2="46931" y2="58678"/>
                                <a14:foregroundMark x1="89290" y1="52893" x2="89290" y2="52893"/>
                                <a14:foregroundMark x1="89049" y1="57851" x2="89049" y2="57851"/>
                                <a14:foregroundMark x1="87966" y1="50826" x2="87966" y2="50826"/>
                                <a14:foregroundMark x1="88688" y1="51240" x2="88688" y2="51240"/>
                                <a14:foregroundMark x1="89290" y1="51240" x2="89290" y2="51240"/>
                                <a14:foregroundMark x1="89410" y1="50413" x2="89410" y2="50413"/>
                                <a14:foregroundMark x1="88929" y1="48347" x2="88929" y2="48347"/>
                                <a14:foregroundMark x1="88809" y1="48347" x2="88809" y2="48347"/>
                                <a14:foregroundMark x1="77256" y1="52479" x2="77256" y2="52479"/>
                                <a14:foregroundMark x1="77738" y1="61157" x2="77738" y2="61157"/>
                                <a14:foregroundMark x1="77978" y1="52893" x2="77978" y2="52893"/>
                                <a14:foregroundMark x1="75812" y1="55785" x2="75812" y2="55785"/>
                                <a14:foregroundMark x1="79663" y1="56198" x2="79663" y2="56198"/>
                                <a14:foregroundMark x1="79543" y1="54545" x2="79543" y2="54545"/>
                                <a14:foregroundMark x1="53189" y1="54132" x2="53189" y2="54132"/>
                                <a14:foregroundMark x1="53069" y1="56198" x2="53069" y2="56198"/>
                                <a14:foregroundMark x1="54513" y1="54132" x2="54513" y2="54132"/>
                                <a14:foregroundMark x1="54031" y1="55372" x2="54031" y2="55372"/>
                                <a14:foregroundMark x1="55596" y1="56612" x2="55596" y2="56612"/>
                                <a14:foregroundMark x1="54633" y1="59091" x2="54633" y2="59091"/>
                                <a14:foregroundMark x1="59687" y1="11570" x2="59687" y2="11570"/>
                                <a14:foregroundMark x1="59687" y1="6612" x2="59687" y2="6612"/>
                                <a14:foregroundMark x1="70999" y1="8678" x2="70999" y2="8678"/>
                                <a14:foregroundMark x1="71239" y1="45455" x2="71239" y2="45455"/>
                                <a14:foregroundMark x1="82431" y1="11570" x2="82431" y2="11570"/>
                                <a14:foregroundMark x1="93983" y1="11157" x2="93983" y2="11157"/>
                                <a14:foregroundMark x1="50181" y1="47521" x2="50181" y2="47521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3528" y="944910"/>
                    <a:ext cx="7915275" cy="2305050"/>
                  </a:xfrm>
                  <a:prstGeom prst="rect">
                    <a:avLst/>
                  </a:prstGeom>
                </p:spPr>
              </p:pic>
              <p:pic>
                <p:nvPicPr>
                  <p:cNvPr id="17" name="그림 16">
                    <a:extLst>
                      <a:ext uri="{FF2B5EF4-FFF2-40B4-BE49-F238E27FC236}">
                        <a16:creationId xmlns:a16="http://schemas.microsoft.com/office/drawing/2014/main" id="{CD96D622-25F1-E0E1-5A78-6B3AC5818B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038778" y="2083566"/>
                    <a:ext cx="133350" cy="265314"/>
                  </a:xfrm>
                  <a:prstGeom prst="rect">
                    <a:avLst/>
                  </a:prstGeom>
                </p:spPr>
              </p:pic>
              <p:pic>
                <p:nvPicPr>
                  <p:cNvPr id="18" name="그림 17">
                    <a:extLst>
                      <a:ext uri="{FF2B5EF4-FFF2-40B4-BE49-F238E27FC236}">
                        <a16:creationId xmlns:a16="http://schemas.microsoft.com/office/drawing/2014/main" id="{26814074-335F-C54C-118C-268959CA89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172128" y="2083566"/>
                    <a:ext cx="133350" cy="27622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D1C42C-CF44-4EA8-A8C3-2387C7FD4531}"/>
                    </a:ext>
                  </a:extLst>
                </p:cNvPr>
                <p:cNvSpPr txBox="1"/>
                <p:nvPr/>
              </p:nvSpPr>
              <p:spPr>
                <a:xfrm>
                  <a:off x="606835" y="3497553"/>
                  <a:ext cx="3962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  </a:t>
                  </a:r>
                  <a:r>
                    <a:rPr lang="en-US" altLang="ko-KR" sz="1400"/>
                    <a:t>I             am           a           student</a:t>
                  </a:r>
                  <a:endParaRPr lang="ko-KR" altLang="en-US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D740C9-EC9D-0C88-3F22-BDBCF7945A31}"/>
                  </a:ext>
                </a:extLst>
              </p:cNvPr>
              <p:cNvSpPr txBox="1"/>
              <p:nvPr/>
            </p:nvSpPr>
            <p:spPr>
              <a:xfrm>
                <a:off x="4912423" y="3528330"/>
                <a:ext cx="3774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&lt;</a:t>
                </a:r>
                <a:r>
                  <a:rPr lang="en-US" altLang="ko-KR" sz="1400" dirty="0" err="1"/>
                  <a:t>sos</a:t>
                </a:r>
                <a:r>
                  <a:rPr lang="en-US" altLang="ko-KR" sz="1400" dirty="0"/>
                  <a:t>&gt;          je           suis      </a:t>
                </a:r>
                <a:r>
                  <a:rPr lang="en-US" altLang="ko-KR" sz="1400" dirty="0" err="1"/>
                  <a:t>étudiant</a:t>
                </a:r>
                <a:endParaRPr lang="ko-KR" altLang="en-US" sz="1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EE24B0-4DFE-5F16-B9C0-1F5237151820}"/>
                  </a:ext>
                </a:extLst>
              </p:cNvPr>
              <p:cNvSpPr txBox="1"/>
              <p:nvPr/>
            </p:nvSpPr>
            <p:spPr>
              <a:xfrm>
                <a:off x="5076056" y="1052736"/>
                <a:ext cx="33123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je           suis      </a:t>
                </a:r>
                <a:r>
                  <a:rPr lang="en-US" altLang="ko-KR" sz="1400" dirty="0" err="1"/>
                  <a:t>étudiant</a:t>
                </a:r>
                <a:r>
                  <a:rPr lang="en-US" altLang="ko-KR" sz="1400" dirty="0"/>
                  <a:t>      &lt;</a:t>
                </a:r>
                <a:r>
                  <a:rPr lang="en-US" altLang="ko-KR" sz="1400" dirty="0" err="1"/>
                  <a:t>eos</a:t>
                </a:r>
                <a:r>
                  <a:rPr lang="en-US" altLang="ko-KR" sz="1400" dirty="0"/>
                  <a:t>&gt;</a:t>
                </a:r>
                <a:endParaRPr lang="ko-KR" altLang="en-US" sz="1400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B3A1BD-3C82-1BE8-03F2-650534D05A63}"/>
                </a:ext>
              </a:extLst>
            </p:cNvPr>
            <p:cNvSpPr txBox="1"/>
            <p:nvPr/>
          </p:nvSpPr>
          <p:spPr>
            <a:xfrm>
              <a:off x="4042559" y="3176784"/>
              <a:ext cx="1027579" cy="65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srgbClr val="FF0000"/>
                  </a:solidFill>
                </a:rPr>
                <a:t>고정된 크기</a:t>
              </a:r>
              <a:endParaRPr lang="en-US" altLang="ko-KR" sz="1050" b="1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1050" b="1"/>
                <a:t>Context vector(V)</a:t>
              </a:r>
              <a:endParaRPr lang="ko-KR" alt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409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22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Supplement-Model Architecture</a:t>
            </a:r>
            <a:endParaRPr lang="ko-KR" altLang="en-US" sz="2800" b="1" spc="-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65F524-6E7F-981D-893F-CC4261208F5F}"/>
              </a:ext>
            </a:extLst>
          </p:cNvPr>
          <p:cNvSpPr txBox="1"/>
          <p:nvPr/>
        </p:nvSpPr>
        <p:spPr>
          <a:xfrm>
            <a:off x="291700" y="76409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D51A00C-2320-429A-D42F-E62576509793}"/>
              </a:ext>
            </a:extLst>
          </p:cNvPr>
          <p:cNvGrpSpPr/>
          <p:nvPr/>
        </p:nvGrpSpPr>
        <p:grpSpPr>
          <a:xfrm>
            <a:off x="455798" y="1096987"/>
            <a:ext cx="3651391" cy="4334710"/>
            <a:chOff x="343739" y="1535046"/>
            <a:chExt cx="3651391" cy="433471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A4E5E857-AA00-395E-DC94-8670D691A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868" y="1535046"/>
              <a:ext cx="3045457" cy="53804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9E8E700-70A8-1CBE-B76C-D0D8B426B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98" y="2474705"/>
              <a:ext cx="3464737" cy="1162031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63A6CE6-4EEB-00A2-81BD-C44A76DE0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3878" y="2044950"/>
              <a:ext cx="691155" cy="46930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5D1A4C3-58F9-CE65-CFFE-7E9B84BFD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3045" y="2023071"/>
              <a:ext cx="691155" cy="46930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D4C5D504-BF0F-FDA5-7E25-EF9C2B1F5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340" y="2007677"/>
              <a:ext cx="687803" cy="467027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ACE29DE-339D-3A06-BD4D-C8A61D574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3739" y="3853719"/>
              <a:ext cx="3651391" cy="2016037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2D7F9EF-6621-3425-1314-3F67C4672F60}"/>
              </a:ext>
            </a:extLst>
          </p:cNvPr>
          <p:cNvSpPr txBox="1"/>
          <p:nvPr/>
        </p:nvSpPr>
        <p:spPr>
          <a:xfrm>
            <a:off x="4565884" y="841269"/>
            <a:ext cx="468663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Task : WMT’ 14 English to French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Source word : 3</a:t>
            </a:r>
            <a:r>
              <a:rPr lang="ko-KR" altLang="en-US" dirty="0"/>
              <a:t>억 </a:t>
            </a:r>
            <a:r>
              <a:rPr lang="en-US" altLang="ko-KR" dirty="0"/>
              <a:t>400</a:t>
            </a:r>
            <a:r>
              <a:rPr lang="ko-KR" altLang="en-US" dirty="0"/>
              <a:t>만 중 가장 많이 쓰인 영어</a:t>
            </a:r>
            <a:r>
              <a:rPr lang="en-US" altLang="ko-KR" dirty="0"/>
              <a:t> </a:t>
            </a:r>
            <a:r>
              <a:rPr lang="ko-KR" altLang="en-US" dirty="0"/>
              <a:t>단어 </a:t>
            </a:r>
            <a:r>
              <a:rPr lang="en-US" altLang="ko-KR" dirty="0"/>
              <a:t>160,000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Target word : 3</a:t>
            </a:r>
            <a:r>
              <a:rPr lang="ko-KR" altLang="en-US" dirty="0"/>
              <a:t>억 </a:t>
            </a:r>
            <a:r>
              <a:rPr lang="en-US" altLang="ko-KR" dirty="0"/>
              <a:t>4800</a:t>
            </a:r>
            <a:r>
              <a:rPr lang="ko-KR" altLang="en-US" dirty="0"/>
              <a:t>만 중 가장 많이 쓰인 프랑스 단어 </a:t>
            </a:r>
            <a:r>
              <a:rPr lang="en-US" altLang="ko-KR" dirty="0"/>
              <a:t>80,000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LSTM layer (</a:t>
            </a:r>
            <a:r>
              <a:rPr lang="ko-KR" altLang="en-US" dirty="0"/>
              <a:t>구글 번역기 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1000</a:t>
            </a:r>
            <a:r>
              <a:rPr lang="ko-KR" altLang="en-US" dirty="0"/>
              <a:t>차원의 </a:t>
            </a:r>
            <a:r>
              <a:rPr lang="en-US" altLang="ko-KR" dirty="0"/>
              <a:t>word embedding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sz="1600" dirty="0"/>
              <a:t>-&gt;</a:t>
            </a:r>
            <a:r>
              <a:rPr lang="ko-KR" altLang="en-US" sz="1600" dirty="0"/>
              <a:t>각 </a:t>
            </a:r>
            <a:r>
              <a:rPr lang="en-US" altLang="ko-KR" sz="1600" dirty="0"/>
              <a:t>layer</a:t>
            </a:r>
            <a:r>
              <a:rPr lang="ko-KR" altLang="en-US" sz="1600" dirty="0"/>
              <a:t>는 </a:t>
            </a:r>
            <a:r>
              <a:rPr lang="en-US" altLang="ko-KR" sz="1600" dirty="0"/>
              <a:t>1000</a:t>
            </a:r>
            <a:r>
              <a:rPr lang="ko-KR" altLang="en-US" sz="1600" dirty="0"/>
              <a:t>개 </a:t>
            </a:r>
            <a:r>
              <a:rPr lang="en-US" altLang="ko-KR" sz="1600" dirty="0"/>
              <a:t>cell</a:t>
            </a:r>
            <a:r>
              <a:rPr lang="ko-KR" altLang="en-US" sz="1600" dirty="0"/>
              <a:t>로 구성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Layer</a:t>
            </a:r>
            <a:r>
              <a:rPr lang="ko-KR" altLang="en-US" sz="1600" dirty="0"/>
              <a:t>가 많아지면 많아질 수록 번역 성능이 좋아짐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최종 </a:t>
            </a:r>
            <a:r>
              <a:rPr lang="en-US" altLang="ko-KR" dirty="0"/>
              <a:t>3</a:t>
            </a:r>
            <a:r>
              <a:rPr lang="ko-KR" altLang="en-US" dirty="0"/>
              <a:t>억 </a:t>
            </a:r>
            <a:r>
              <a:rPr lang="en-US" altLang="ko-KR" dirty="0"/>
              <a:t>8000</a:t>
            </a:r>
            <a:r>
              <a:rPr lang="ko-KR" altLang="en-US" dirty="0"/>
              <a:t>만개 </a:t>
            </a:r>
            <a:r>
              <a:rPr lang="en-US" altLang="ko-KR" dirty="0"/>
              <a:t>parameter</a:t>
            </a:r>
          </a:p>
          <a:p>
            <a:r>
              <a:rPr lang="en-US" altLang="ko-KR" sz="1600" dirty="0"/>
              <a:t>-&gt; 6400</a:t>
            </a:r>
            <a:r>
              <a:rPr lang="ko-KR" altLang="en-US" sz="1600" dirty="0"/>
              <a:t>만개의 </a:t>
            </a:r>
            <a:r>
              <a:rPr lang="en-US" altLang="ko-KR" sz="1600" dirty="0"/>
              <a:t>pure recurrent connections</a:t>
            </a:r>
          </a:p>
          <a:p>
            <a:r>
              <a:rPr lang="en-US" altLang="ko-KR" sz="1600" dirty="0"/>
              <a:t>    =&gt;3200</a:t>
            </a:r>
            <a:r>
              <a:rPr lang="ko-KR" altLang="en-US" sz="1600" dirty="0"/>
              <a:t>만개 </a:t>
            </a:r>
            <a:r>
              <a:rPr lang="en-US" altLang="ko-KR" sz="1600" dirty="0"/>
              <a:t>encoder, 3200</a:t>
            </a:r>
            <a:r>
              <a:rPr lang="ko-KR" altLang="en-US" sz="1600" dirty="0"/>
              <a:t>만개 </a:t>
            </a:r>
            <a:r>
              <a:rPr lang="en-US" altLang="ko-KR" sz="1600" dirty="0"/>
              <a:t>decoder </a:t>
            </a:r>
          </a:p>
          <a:p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A6868E-64A3-35CA-A4EC-03E52AA2CC68}"/>
              </a:ext>
            </a:extLst>
          </p:cNvPr>
          <p:cNvSpPr/>
          <p:nvPr/>
        </p:nvSpPr>
        <p:spPr>
          <a:xfrm>
            <a:off x="710399" y="3264342"/>
            <a:ext cx="3024336" cy="2169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827608-33A0-4280-C3D2-6ABE3CE863C8}"/>
              </a:ext>
            </a:extLst>
          </p:cNvPr>
          <p:cNvSpPr txBox="1"/>
          <p:nvPr/>
        </p:nvSpPr>
        <p:spPr>
          <a:xfrm>
            <a:off x="1597344" y="3160017"/>
            <a:ext cx="111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Context</a:t>
            </a:r>
            <a:endParaRPr lang="ko-KR" altLang="en-US" b="1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2303DC-0E73-B6CA-E28A-152C6F7CF569}"/>
              </a:ext>
            </a:extLst>
          </p:cNvPr>
          <p:cNvSpPr/>
          <p:nvPr/>
        </p:nvSpPr>
        <p:spPr>
          <a:xfrm>
            <a:off x="455798" y="2204864"/>
            <a:ext cx="3578196" cy="469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B6123E3-0462-1271-F6E4-0BBBE2355845}"/>
              </a:ext>
            </a:extLst>
          </p:cNvPr>
          <p:cNvSpPr/>
          <p:nvPr/>
        </p:nvSpPr>
        <p:spPr>
          <a:xfrm>
            <a:off x="455798" y="2664724"/>
            <a:ext cx="3578196" cy="469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C54CBE0-2973-DF63-F30E-4255CD55D1B3}"/>
              </a:ext>
            </a:extLst>
          </p:cNvPr>
          <p:cNvSpPr/>
          <p:nvPr/>
        </p:nvSpPr>
        <p:spPr>
          <a:xfrm>
            <a:off x="492395" y="3546990"/>
            <a:ext cx="3578196" cy="469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70ACD2-FC82-1F72-7957-B95B1189808E}"/>
              </a:ext>
            </a:extLst>
          </p:cNvPr>
          <p:cNvSpPr/>
          <p:nvPr/>
        </p:nvSpPr>
        <p:spPr>
          <a:xfrm>
            <a:off x="492395" y="4035462"/>
            <a:ext cx="3578196" cy="469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AC60A0-CDAD-CFBB-AA95-184DD5CB0CA1}"/>
              </a:ext>
            </a:extLst>
          </p:cNvPr>
          <p:cNvSpPr txBox="1"/>
          <p:nvPr/>
        </p:nvSpPr>
        <p:spPr>
          <a:xfrm>
            <a:off x="-76092" y="4101896"/>
            <a:ext cx="1047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Layer1</a:t>
            </a:r>
            <a:endParaRPr lang="ko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67ADE11-8DB5-B637-03B1-6F32B1C373FF}"/>
              </a:ext>
            </a:extLst>
          </p:cNvPr>
          <p:cNvSpPr txBox="1"/>
          <p:nvPr/>
        </p:nvSpPr>
        <p:spPr>
          <a:xfrm>
            <a:off x="-76092" y="3642036"/>
            <a:ext cx="1047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Layer2</a:t>
            </a:r>
            <a:endParaRPr lang="ko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98D0ADC-BB50-5443-8452-1616D8F6B465}"/>
              </a:ext>
            </a:extLst>
          </p:cNvPr>
          <p:cNvSpPr txBox="1"/>
          <p:nvPr/>
        </p:nvSpPr>
        <p:spPr>
          <a:xfrm>
            <a:off x="-76092" y="2761313"/>
            <a:ext cx="1047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Layer3</a:t>
            </a:r>
            <a:endParaRPr lang="ko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73C9BB-CF25-6F02-F38D-ACD0DB817190}"/>
              </a:ext>
            </a:extLst>
          </p:cNvPr>
          <p:cNvSpPr txBox="1"/>
          <p:nvPr/>
        </p:nvSpPr>
        <p:spPr>
          <a:xfrm>
            <a:off x="-79695" y="2344417"/>
            <a:ext cx="1047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Layer4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06612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23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Supplement-CPU &amp; GPU</a:t>
            </a:r>
            <a:endParaRPr lang="ko-KR" altLang="en-US" sz="2800" b="1" spc="-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65F524-6E7F-981D-893F-CC4261208F5F}"/>
              </a:ext>
            </a:extLst>
          </p:cNvPr>
          <p:cNvSpPr txBox="1"/>
          <p:nvPr/>
        </p:nvSpPr>
        <p:spPr>
          <a:xfrm>
            <a:off x="291700" y="76409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413EC7-8A05-F1F4-4798-F5CB1CE3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34" y="961321"/>
            <a:ext cx="2781300" cy="2828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D7AB52-7E7D-468D-3988-97213EBA97F8}"/>
              </a:ext>
            </a:extLst>
          </p:cNvPr>
          <p:cNvSpPr txBox="1"/>
          <p:nvPr/>
        </p:nvSpPr>
        <p:spPr>
          <a:xfrm>
            <a:off x="665284" y="990055"/>
            <a:ext cx="468663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o-KR" altLang="en-US" dirty="0"/>
          </a:p>
          <a:p>
            <a:endParaRPr lang="en-US" altLang="ko-KR" sz="1600" dirty="0"/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86FD2A-DFC5-D258-8890-D2CBF7471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920" y="1020767"/>
            <a:ext cx="2867025" cy="2771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CCCF0D-505E-B28E-1071-EF2B2E378563}"/>
              </a:ext>
            </a:extLst>
          </p:cNvPr>
          <p:cNvSpPr txBox="1"/>
          <p:nvPr/>
        </p:nvSpPr>
        <p:spPr>
          <a:xfrm>
            <a:off x="451033" y="3782049"/>
            <a:ext cx="4311071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CPU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제어장치</a:t>
            </a:r>
            <a:r>
              <a:rPr lang="en-US" altLang="ko-KR" dirty="0"/>
              <a:t>(CU) </a:t>
            </a:r>
            <a:r>
              <a:rPr lang="ko-KR" altLang="en-US" dirty="0"/>
              <a:t>존재</a:t>
            </a:r>
            <a:r>
              <a:rPr lang="en-US" altLang="ko-KR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산술논리연산장치</a:t>
            </a:r>
            <a:r>
              <a:rPr lang="en-US" altLang="ko-KR" dirty="0"/>
              <a:t>(ALU) 1</a:t>
            </a:r>
            <a:r>
              <a:rPr lang="ko-KR" altLang="en-US" dirty="0"/>
              <a:t>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단일 성능 높음</a:t>
            </a:r>
            <a:r>
              <a:rPr lang="en-US" altLang="ko-KR" dirty="0"/>
              <a:t>, </a:t>
            </a:r>
            <a:r>
              <a:rPr lang="ko-KR" altLang="en-US" dirty="0"/>
              <a:t>계산 속도 느림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en-US" altLang="ko-KR" dirty="0"/>
              <a:t>   =&gt;</a:t>
            </a:r>
            <a:r>
              <a:rPr lang="ko-KR" altLang="en-US" dirty="0"/>
              <a:t>순차적인 처리 방식 특화</a:t>
            </a:r>
            <a:r>
              <a:rPr lang="en-US" altLang="ko-KR" dirty="0"/>
              <a:t>,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      </a:t>
            </a:r>
            <a:r>
              <a:rPr lang="ko-KR" altLang="en-US" dirty="0"/>
              <a:t>복잡한 단일 연산에 우수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/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94570-D4BB-40AE-9DAD-D93A9DAE5B2C}"/>
              </a:ext>
            </a:extLst>
          </p:cNvPr>
          <p:cNvSpPr txBox="1"/>
          <p:nvPr/>
        </p:nvSpPr>
        <p:spPr>
          <a:xfrm>
            <a:off x="4572000" y="3802396"/>
            <a:ext cx="4311071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dirty="0"/>
              <a:t>GPU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여러 개의 산술논리연산장치</a:t>
            </a:r>
            <a:r>
              <a:rPr lang="en-US" altLang="ko-KR" dirty="0"/>
              <a:t>(ALU)</a:t>
            </a:r>
          </a:p>
          <a:p>
            <a:pPr lvl="2"/>
            <a:r>
              <a:rPr lang="en-US" altLang="ko-KR" dirty="0"/>
              <a:t>-&gt;</a:t>
            </a:r>
            <a:r>
              <a:rPr lang="ko-KR" altLang="en-US" dirty="0"/>
              <a:t>복잡한 연산 진행 </a:t>
            </a:r>
            <a:r>
              <a:rPr lang="en-US" altLang="ko-KR" dirty="0"/>
              <a:t>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단일 성능 낮음</a:t>
            </a:r>
            <a:r>
              <a:rPr lang="en-US" altLang="ko-KR" dirty="0"/>
              <a:t>, </a:t>
            </a:r>
            <a:r>
              <a:rPr lang="ko-KR" altLang="en-US" dirty="0"/>
              <a:t>계산 속도 빠름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en-US" altLang="ko-KR" dirty="0"/>
              <a:t>   =&gt;</a:t>
            </a:r>
            <a:r>
              <a:rPr lang="ko-KR" altLang="en-US" dirty="0"/>
              <a:t>단순한 병렬 연산에 우수</a:t>
            </a:r>
            <a:r>
              <a:rPr lang="en-US" altLang="ko-KR" dirty="0"/>
              <a:t>, 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      </a:t>
            </a:r>
            <a:r>
              <a:rPr lang="ko-KR" altLang="en-US" dirty="0"/>
              <a:t>단일 성능 낮음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60306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24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Supplement-CPU &amp; GPU </a:t>
            </a:r>
            <a:endParaRPr lang="ko-KR" altLang="en-US" sz="2800" b="1" spc="-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65F524-6E7F-981D-893F-CC4261208F5F}"/>
              </a:ext>
            </a:extLst>
          </p:cNvPr>
          <p:cNvSpPr txBox="1"/>
          <p:nvPr/>
        </p:nvSpPr>
        <p:spPr>
          <a:xfrm>
            <a:off x="291700" y="76409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7AB52-7E7D-468D-3988-97213EBA97F8}"/>
              </a:ext>
            </a:extLst>
          </p:cNvPr>
          <p:cNvSpPr txBox="1"/>
          <p:nvPr/>
        </p:nvSpPr>
        <p:spPr>
          <a:xfrm>
            <a:off x="665284" y="990055"/>
            <a:ext cx="468663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o-KR" altLang="en-US" dirty="0"/>
          </a:p>
          <a:p>
            <a:endParaRPr lang="en-US" altLang="ko-KR" sz="1600" dirty="0"/>
          </a:p>
          <a:p>
            <a:endParaRPr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E1551C-4FE3-0B5F-FFE4-13372F7B8E68}"/>
              </a:ext>
            </a:extLst>
          </p:cNvPr>
          <p:cNvGrpSpPr/>
          <p:nvPr/>
        </p:nvGrpSpPr>
        <p:grpSpPr>
          <a:xfrm>
            <a:off x="567606" y="819409"/>
            <a:ext cx="2561804" cy="2253405"/>
            <a:chOff x="539552" y="1014080"/>
            <a:chExt cx="2736304" cy="222797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C01522A-2177-0540-A9BC-A8BC4352D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1014080"/>
              <a:ext cx="2736304" cy="168605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8CECE55-796B-D15B-7960-719B5461E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655" y="2723376"/>
              <a:ext cx="2381201" cy="518677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82D22B-FAE9-2B2A-B572-3F1CC595551D}"/>
              </a:ext>
            </a:extLst>
          </p:cNvPr>
          <p:cNvGrpSpPr/>
          <p:nvPr/>
        </p:nvGrpSpPr>
        <p:grpSpPr>
          <a:xfrm>
            <a:off x="497392" y="3324204"/>
            <a:ext cx="4186812" cy="2506937"/>
            <a:chOff x="497392" y="2981649"/>
            <a:chExt cx="4186812" cy="250693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7A388D4-61F0-2A57-60ED-85155EAF1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936" y="2981649"/>
              <a:ext cx="2133600" cy="20366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E640589-C23C-7428-410D-C502329E5CAC}"/>
                    </a:ext>
                  </a:extLst>
                </p:cNvPr>
                <p:cNvSpPr txBox="1"/>
                <p:nvPr/>
              </p:nvSpPr>
              <p:spPr>
                <a:xfrm>
                  <a:off x="497392" y="5057699"/>
                  <a:ext cx="41868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ko-KR" sz="1400" b="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ko-KR" sz="1400" dirty="0"/>
                    <a:t>            </a:t>
                  </a:r>
                  <a14:m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E640589-C23C-7428-410D-C502329E5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92" y="5057699"/>
                  <a:ext cx="4186812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458" b="-169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38F1922-6620-EB59-0DD9-1246413CF986}"/>
              </a:ext>
            </a:extLst>
          </p:cNvPr>
          <p:cNvSpPr txBox="1"/>
          <p:nvPr/>
        </p:nvSpPr>
        <p:spPr>
          <a:xfrm>
            <a:off x="4244372" y="1356998"/>
            <a:ext cx="4241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4F22C6-E678-0DEA-1D93-A1BA2E86A8F6}"/>
              </a:ext>
            </a:extLst>
          </p:cNvPr>
          <p:cNvSpPr txBox="1"/>
          <p:nvPr/>
        </p:nvSpPr>
        <p:spPr>
          <a:xfrm>
            <a:off x="4505166" y="1045163"/>
            <a:ext cx="43821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SMT with CPU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언어모델과 번역모델 각각 계산</a:t>
            </a:r>
            <a:endParaRPr lang="en-US" altLang="ko-KR" dirty="0"/>
          </a:p>
          <a:p>
            <a:pPr lvl="1"/>
            <a:r>
              <a:rPr lang="en-US" altLang="ko-KR" dirty="0"/>
              <a:t>	-&gt;</a:t>
            </a:r>
            <a:r>
              <a:rPr lang="ko-KR" altLang="en-US" dirty="0"/>
              <a:t>각각 최소 </a:t>
            </a:r>
            <a:r>
              <a:rPr lang="en-US" altLang="ko-KR" dirty="0"/>
              <a:t>200</a:t>
            </a:r>
            <a:r>
              <a:rPr lang="ko-KR" altLang="en-US" dirty="0"/>
              <a:t>만 단어이상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/>
            <a:r>
              <a:rPr lang="en-US" altLang="ko-KR" dirty="0"/>
              <a:t>-&gt;CPU</a:t>
            </a:r>
            <a:r>
              <a:rPr lang="ko-KR" altLang="en-US" dirty="0"/>
              <a:t>를 통해 복잡한 연산 진행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NMT with GPU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Source </a:t>
            </a:r>
            <a:r>
              <a:rPr lang="ko-KR" altLang="en-US" dirty="0"/>
              <a:t>문장을 통해 </a:t>
            </a:r>
            <a:r>
              <a:rPr lang="en-US" altLang="ko-KR" dirty="0"/>
              <a:t>target </a:t>
            </a:r>
            <a:r>
              <a:rPr lang="ko-KR" altLang="en-US" dirty="0"/>
              <a:t>문장 번역 모델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 -&gt;</a:t>
            </a:r>
            <a:r>
              <a:rPr lang="ko-KR" altLang="en-US" dirty="0"/>
              <a:t>고차원 벡터 또는 행렬</a:t>
            </a:r>
            <a:r>
              <a:rPr lang="en-US" altLang="ko-KR" dirty="0"/>
              <a:t>*</a:t>
            </a:r>
            <a:r>
              <a:rPr lang="ko-KR" altLang="en-US" dirty="0"/>
              <a:t>행렬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</a:p>
          <a:p>
            <a:pPr lvl="1"/>
            <a:r>
              <a:rPr lang="en-US" altLang="ko-KR" dirty="0"/>
              <a:t>-&gt;GPU </a:t>
            </a:r>
            <a:r>
              <a:rPr lang="ko-KR" altLang="en-US" dirty="0"/>
              <a:t>사용을 통해 단순 병렬 연산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    =&gt;</a:t>
            </a:r>
            <a:r>
              <a:rPr lang="ko-KR" altLang="en-US" dirty="0"/>
              <a:t>시간 단축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250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25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Supplement-CPU &amp; GPU </a:t>
            </a:r>
            <a:endParaRPr lang="ko-KR" altLang="en-US" sz="2800" b="1" spc="-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65F524-6E7F-981D-893F-CC4261208F5F}"/>
              </a:ext>
            </a:extLst>
          </p:cNvPr>
          <p:cNvSpPr txBox="1"/>
          <p:nvPr/>
        </p:nvSpPr>
        <p:spPr>
          <a:xfrm>
            <a:off x="291700" y="76409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E51B37-8424-E61F-F0A2-EF8E5C78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13" y="1371905"/>
            <a:ext cx="7572375" cy="1933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322B45-97DA-02AE-0625-572E9D58CE0E}"/>
              </a:ext>
            </a:extLst>
          </p:cNvPr>
          <p:cNvSpPr txBox="1"/>
          <p:nvPr/>
        </p:nvSpPr>
        <p:spPr>
          <a:xfrm>
            <a:off x="848992" y="3508582"/>
            <a:ext cx="7635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NMT with GPU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CPU </a:t>
            </a:r>
            <a:r>
              <a:rPr lang="ko-KR" altLang="en-US" dirty="0"/>
              <a:t>사용했을 때</a:t>
            </a:r>
            <a:r>
              <a:rPr lang="en-US" altLang="ko-KR" dirty="0"/>
              <a:t>, </a:t>
            </a:r>
            <a:r>
              <a:rPr lang="ko-KR" altLang="en-US" dirty="0"/>
              <a:t>한 단어 번역할 때 </a:t>
            </a:r>
            <a:r>
              <a:rPr lang="en-US" altLang="ko-KR" dirty="0"/>
              <a:t>0.09</a:t>
            </a:r>
            <a:r>
              <a:rPr lang="ko-KR" altLang="en-US" dirty="0"/>
              <a:t>초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GPU </a:t>
            </a:r>
            <a:r>
              <a:rPr lang="ko-KR" altLang="en-US" dirty="0"/>
              <a:t>사용했을 때</a:t>
            </a:r>
            <a:r>
              <a:rPr lang="en-US" altLang="ko-KR" dirty="0"/>
              <a:t>, </a:t>
            </a:r>
            <a:r>
              <a:rPr lang="ko-KR" altLang="en-US" dirty="0"/>
              <a:t>한 단어 번역할 때 </a:t>
            </a:r>
            <a:r>
              <a:rPr lang="en-US" altLang="ko-KR" dirty="0"/>
              <a:t>0.02</a:t>
            </a:r>
            <a:r>
              <a:rPr lang="ko-KR" altLang="en-US" dirty="0"/>
              <a:t>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         =&gt;</a:t>
            </a:r>
            <a:r>
              <a:rPr lang="en-US" altLang="ko-KR" dirty="0"/>
              <a:t>GPU</a:t>
            </a:r>
            <a:r>
              <a:rPr lang="ko-KR" altLang="en-US" dirty="0"/>
              <a:t>를 통해 계산 시간 단축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4FF55-114C-1E6E-BBF7-7211DD9F6459}"/>
              </a:ext>
            </a:extLst>
          </p:cNvPr>
          <p:cNvSpPr txBox="1"/>
          <p:nvPr/>
        </p:nvSpPr>
        <p:spPr>
          <a:xfrm>
            <a:off x="2339752" y="818560"/>
            <a:ext cx="65125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https://developer.nvidia.com/blog/introduction-neural-machine-translation-gpus-part-2/</a:t>
            </a:r>
          </a:p>
        </p:txBody>
      </p:sp>
    </p:spTree>
    <p:extLst>
      <p:ext uri="{BB962C8B-B14F-4D97-AF65-F5344CB8AC3E}">
        <p14:creationId xmlns:p14="http://schemas.microsoft.com/office/powerpoint/2010/main" val="319077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Introduction- Statistical Machine Translation(SMT)</a:t>
            </a:r>
            <a:endParaRPr lang="ko-KR" altLang="en-US" sz="2800" b="1" spc="-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E0B3E1-F713-C809-D5C4-B4670D7F3194}"/>
              </a:ext>
            </a:extLst>
          </p:cNvPr>
          <p:cNvSpPr txBox="1"/>
          <p:nvPr/>
        </p:nvSpPr>
        <p:spPr>
          <a:xfrm>
            <a:off x="323528" y="4172641"/>
            <a:ext cx="89304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spc="-50" dirty="0"/>
              <a:t>Translation Model</a:t>
            </a:r>
            <a:endParaRPr lang="ko-KR" altLang="en-US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번역모델은 번역할 언어</a:t>
            </a:r>
            <a:r>
              <a:rPr lang="en-US" altLang="ko-KR" dirty="0"/>
              <a:t>(Source language)</a:t>
            </a:r>
            <a:r>
              <a:rPr lang="ko-KR" altLang="en-US" dirty="0"/>
              <a:t>와 번역될 언어</a:t>
            </a:r>
            <a:r>
              <a:rPr lang="en-US" altLang="ko-KR" dirty="0"/>
              <a:t>(Target</a:t>
            </a:r>
            <a:r>
              <a:rPr lang="ko-KR" altLang="en-US" dirty="0"/>
              <a:t> </a:t>
            </a:r>
            <a:r>
              <a:rPr lang="en-US" altLang="ko-KR" dirty="0"/>
              <a:t>language)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번역모델은 병렬 말뭉치</a:t>
            </a:r>
            <a:r>
              <a:rPr lang="en-US" altLang="ko-KR" dirty="0"/>
              <a:t>(Corpus)</a:t>
            </a:r>
            <a:r>
              <a:rPr lang="ko-KR" altLang="en-US" dirty="0"/>
              <a:t>가 필요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번역모델을 통해 </a:t>
            </a:r>
            <a:r>
              <a:rPr lang="en-US" altLang="ko-KR" dirty="0"/>
              <a:t>alignment</a:t>
            </a:r>
            <a:r>
              <a:rPr lang="ko-KR" altLang="en-US" dirty="0"/>
              <a:t>를 추출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D0A331-05FA-15AE-1230-DECDC5327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028" y="1105466"/>
            <a:ext cx="3371568" cy="261053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DF1D44C1-E770-C988-428F-E3273C9009D2}"/>
              </a:ext>
            </a:extLst>
          </p:cNvPr>
          <p:cNvGrpSpPr/>
          <p:nvPr/>
        </p:nvGrpSpPr>
        <p:grpSpPr>
          <a:xfrm>
            <a:off x="323528" y="1107608"/>
            <a:ext cx="3258756" cy="2665124"/>
            <a:chOff x="457198" y="796263"/>
            <a:chExt cx="3258756" cy="26651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745DC4F-FDBD-2F11-312F-E1F454A85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198" y="796263"/>
              <a:ext cx="3258756" cy="246311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7C53DCF-C142-DF0F-6271-4888A66F1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9592" y="2613662"/>
              <a:ext cx="933450" cy="8477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D346D0-B2D5-18D2-AB9E-88E9138C686F}"/>
              </a:ext>
            </a:extLst>
          </p:cNvPr>
          <p:cNvSpPr txBox="1"/>
          <p:nvPr/>
        </p:nvSpPr>
        <p:spPr>
          <a:xfrm>
            <a:off x="587894" y="815607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Word Base SMT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E9D06-A0D8-176E-A332-B02F8D89AE0E}"/>
              </a:ext>
            </a:extLst>
          </p:cNvPr>
          <p:cNvSpPr txBox="1"/>
          <p:nvPr/>
        </p:nvSpPr>
        <p:spPr>
          <a:xfrm>
            <a:off x="4680996" y="80489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Phrase Base SMT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45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Introduction- Statistical Machine Translation(SMT)</a:t>
            </a:r>
            <a:endParaRPr lang="ko-KR" altLang="en-US" sz="2800" b="1" spc="-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E0B3E1-F713-C809-D5C4-B4670D7F3194}"/>
              </a:ext>
            </a:extLst>
          </p:cNvPr>
          <p:cNvSpPr txBox="1"/>
          <p:nvPr/>
        </p:nvSpPr>
        <p:spPr>
          <a:xfrm>
            <a:off x="538555" y="3844406"/>
            <a:ext cx="281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BD937E-025B-32A8-86E3-3416EE8B8A1C}"/>
              </a:ext>
            </a:extLst>
          </p:cNvPr>
          <p:cNvGrpSpPr/>
          <p:nvPr/>
        </p:nvGrpSpPr>
        <p:grpSpPr>
          <a:xfrm>
            <a:off x="5436096" y="790720"/>
            <a:ext cx="3442808" cy="2638282"/>
            <a:chOff x="539552" y="1014080"/>
            <a:chExt cx="2736304" cy="222797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B33098C-AB34-1CB5-4BBD-6279E237A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2" y="1014080"/>
              <a:ext cx="2736304" cy="168605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E06A316-CA31-3A11-2E0D-A93EFABAB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55" y="2723376"/>
              <a:ext cx="2381201" cy="51867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D6E472-B2F4-3A3A-0638-03E1968913C6}"/>
                  </a:ext>
                </a:extLst>
              </p:cNvPr>
              <p:cNvSpPr txBox="1"/>
              <p:nvPr/>
            </p:nvSpPr>
            <p:spPr>
              <a:xfrm>
                <a:off x="6119431" y="3471560"/>
                <a:ext cx="2759473" cy="3185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: source sentence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target sentence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translation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language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endParaRPr lang="en-US" altLang="ko-KR" b="0" dirty="0"/>
              </a:p>
              <a:p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D6E472-B2F4-3A3A-0638-03E196891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431" y="3471560"/>
                <a:ext cx="2759473" cy="3185487"/>
              </a:xfrm>
              <a:prstGeom prst="rect">
                <a:avLst/>
              </a:prstGeom>
              <a:blipFill>
                <a:blip r:embed="rId6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D265854-A0D1-E3FE-4969-CC0CA3E6FFDA}"/>
              </a:ext>
            </a:extLst>
          </p:cNvPr>
          <p:cNvSpPr txBox="1"/>
          <p:nvPr/>
        </p:nvSpPr>
        <p:spPr>
          <a:xfrm>
            <a:off x="453785" y="760833"/>
            <a:ext cx="53132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spc="-50" dirty="0"/>
              <a:t>Statistical Machine Translation</a:t>
            </a:r>
            <a:endParaRPr lang="ko-KR" altLang="en-US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대용량 </a:t>
            </a:r>
            <a:r>
              <a:rPr lang="en-US" altLang="ko-KR" dirty="0"/>
              <a:t>corpus</a:t>
            </a:r>
            <a:r>
              <a:rPr lang="ko-KR" altLang="en-US" dirty="0"/>
              <a:t>에서 학습된 통계 정보를 활용함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언어모델과 번역모델을 나누어서 번역 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한계점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Local context(Only phrase)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   -</a:t>
            </a:r>
            <a:r>
              <a:rPr lang="ko-KR" altLang="en-US" dirty="0"/>
              <a:t>구를 넘어선 문장 관계를 표현할 수 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2. Language</a:t>
            </a:r>
            <a:r>
              <a:rPr lang="ko-KR" altLang="en-US" sz="1800" dirty="0"/>
              <a:t> 모델과 </a:t>
            </a:r>
            <a:r>
              <a:rPr lang="en-US" altLang="ko-KR" sz="1800" dirty="0"/>
              <a:t>translation </a:t>
            </a:r>
            <a:r>
              <a:rPr lang="ko-KR" altLang="en-US" sz="1800" dirty="0"/>
              <a:t>모델 </a:t>
            </a:r>
            <a:r>
              <a:rPr lang="ko-KR" altLang="en-US" dirty="0"/>
              <a:t>각</a:t>
            </a:r>
            <a:r>
              <a:rPr lang="ko-KR" altLang="en-US" sz="1800" dirty="0"/>
              <a:t>각 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sz="1800" dirty="0"/>
              <a:t>최적화 및 모두 학습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3. Model size : Big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4. CPU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71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Introduction- Neural Machine Translation(NMT)</a:t>
            </a:r>
            <a:endParaRPr lang="ko-KR" altLang="en-US" sz="2800" b="1" spc="-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E0B3E1-F713-C809-D5C4-B4670D7F3194}"/>
              </a:ext>
            </a:extLst>
          </p:cNvPr>
          <p:cNvSpPr txBox="1"/>
          <p:nvPr/>
        </p:nvSpPr>
        <p:spPr>
          <a:xfrm>
            <a:off x="538555" y="3844406"/>
            <a:ext cx="281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65854-A0D1-E3FE-4969-CC0CA3E6FFDA}"/>
              </a:ext>
            </a:extLst>
          </p:cNvPr>
          <p:cNvSpPr txBox="1"/>
          <p:nvPr/>
        </p:nvSpPr>
        <p:spPr>
          <a:xfrm>
            <a:off x="453785" y="760833"/>
            <a:ext cx="531328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spc="-50" dirty="0"/>
              <a:t>Neural Machine Translation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Single neural network</a:t>
            </a:r>
            <a:r>
              <a:rPr lang="ko-KR" altLang="en-US" dirty="0"/>
              <a:t>를 통해 </a:t>
            </a:r>
            <a:r>
              <a:rPr lang="en-US" altLang="ko-KR" dirty="0"/>
              <a:t>source </a:t>
            </a:r>
            <a:r>
              <a:rPr lang="ko-KR" altLang="en-US" dirty="0"/>
              <a:t>문장에서</a:t>
            </a:r>
            <a:r>
              <a:rPr lang="en-US" altLang="ko-KR" dirty="0"/>
              <a:t> target </a:t>
            </a:r>
            <a:r>
              <a:rPr lang="ko-KR" altLang="en-US" dirty="0"/>
              <a:t>문장의 다음 단어가 나타날 확률을 예측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Encoder &amp; decoder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SMT</a:t>
            </a:r>
            <a:r>
              <a:rPr lang="ko-KR" altLang="en-US" dirty="0"/>
              <a:t>와 비교 했을 때 장점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Global context(Whole sentence)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   -</a:t>
            </a:r>
            <a:r>
              <a:rPr lang="ko-KR" altLang="en-US" dirty="0"/>
              <a:t>문장 전체 표현가능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2. Global</a:t>
            </a:r>
            <a:r>
              <a:rPr lang="ko-KR" altLang="en-US" dirty="0"/>
              <a:t> </a:t>
            </a:r>
            <a:r>
              <a:rPr lang="en-US" altLang="ko-KR" dirty="0"/>
              <a:t>optimization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3. Only parallel corpus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4. Model size : Relatively small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5. GPU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491F71-7157-2F95-C884-EC6021250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180" y="760833"/>
            <a:ext cx="2529589" cy="2596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6F6B5D-C130-6175-EDC7-78CA200AF497}"/>
                  </a:ext>
                </a:extLst>
              </p:cNvPr>
              <p:cNvSpPr txBox="1"/>
              <p:nvPr/>
            </p:nvSpPr>
            <p:spPr>
              <a:xfrm>
                <a:off x="6237318" y="4113699"/>
                <a:ext cx="2803781" cy="210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: source sentence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600" dirty="0"/>
                  <a:t> :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target sentence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찾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자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하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번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역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모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델</m:t>
                      </m:r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endParaRPr lang="en-US" altLang="ko-KR" sz="1600" b="0" dirty="0"/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6F6B5D-C130-6175-EDC7-78CA200AF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318" y="4113699"/>
                <a:ext cx="2803781" cy="2102627"/>
              </a:xfrm>
              <a:prstGeom prst="rect">
                <a:avLst/>
              </a:prstGeom>
              <a:blipFill>
                <a:blip r:embed="rId5"/>
                <a:stretch>
                  <a:fillRect l="-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F0AF2F-F603-2779-33BF-B2C4F2EBC21B}"/>
                  </a:ext>
                </a:extLst>
              </p:cNvPr>
              <p:cNvSpPr txBox="1"/>
              <p:nvPr/>
            </p:nvSpPr>
            <p:spPr>
              <a:xfrm>
                <a:off x="6237318" y="3399724"/>
                <a:ext cx="345538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4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F0AF2F-F603-2779-33BF-B2C4F2EBC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318" y="3399724"/>
                <a:ext cx="3455387" cy="646331"/>
              </a:xfrm>
              <a:prstGeom prst="rect">
                <a:avLst/>
              </a:prstGeom>
              <a:blipFill>
                <a:blip r:embed="rId6"/>
                <a:stretch>
                  <a:fillRect l="-1764" b="-1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50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Introduction- </a:t>
            </a:r>
            <a:r>
              <a:rPr lang="en-US" altLang="ko-KR" sz="2400" b="1" spc="-50" dirty="0"/>
              <a:t>Traditional RNN Based Machine Translation</a:t>
            </a:r>
            <a:endParaRPr lang="ko-KR" altLang="en-US" sz="2800" b="1" spc="-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E0B3E1-F713-C809-D5C4-B4670D7F3194}"/>
              </a:ext>
            </a:extLst>
          </p:cNvPr>
          <p:cNvSpPr txBox="1"/>
          <p:nvPr/>
        </p:nvSpPr>
        <p:spPr>
          <a:xfrm>
            <a:off x="538555" y="3844406"/>
            <a:ext cx="281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265854-A0D1-E3FE-4969-CC0CA3E6FFDA}"/>
                  </a:ext>
                </a:extLst>
              </p:cNvPr>
              <p:cNvSpPr txBox="1"/>
              <p:nvPr/>
            </p:nvSpPr>
            <p:spPr>
              <a:xfrm>
                <a:off x="413968" y="802182"/>
                <a:ext cx="5310159" cy="7848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pc="-5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pc="-50" dirty="0"/>
                  <a:t>초기 </a:t>
                </a:r>
                <a:r>
                  <a:rPr lang="en-US" altLang="ko-KR" spc="-50" dirty="0"/>
                  <a:t>RNN </a:t>
                </a:r>
                <a:r>
                  <a:rPr lang="ko-KR" altLang="en-US" spc="-50" dirty="0"/>
                  <a:t>기반 기계 번역</a:t>
                </a:r>
                <a:endParaRPr lang="en-US" altLang="ko-KR" spc="-5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b="1" spc="-50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ko-KR" altLang="en-US" spc="-50" dirty="0"/>
                  <a:t>입력과 출력 크기 같다고 가정</a:t>
                </a:r>
                <a:endParaRPr lang="en-US" altLang="ko-KR" spc="-50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ko-KR" spc="-50" dirty="0"/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spc="-50" dirty="0"/>
                  <a:t>Input</a:t>
                </a:r>
                <a:r>
                  <a:rPr lang="ko-KR" altLang="en-US" spc="-50" dirty="0"/>
                  <a:t> </a:t>
                </a:r>
                <a:r>
                  <a:rPr lang="en-US" altLang="ko-KR" spc="-50" dirty="0"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pc="-5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pc="-5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pc="-5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pc="-5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pc="-5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pc="-5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pc="-5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pc="-5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spc="-50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ko-KR" spc="-50" dirty="0"/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spc="-50" dirty="0"/>
                  <a:t>Output: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pc="-5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pc="-5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pc="-5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pc="-5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pc="-5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pc="-5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pc="-5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pc="-5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ko-KR" altLang="en-US" dirty="0"/>
                  <a:t>한계점</a:t>
                </a: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       </a:t>
                </a:r>
              </a:p>
              <a:p>
                <a:pPr lvl="1"/>
                <a:r>
                  <a:rPr lang="en-US" altLang="ko-KR" dirty="0"/>
                  <a:t>           </a:t>
                </a:r>
              </a:p>
              <a:p>
                <a:pPr lvl="1"/>
                <a:r>
                  <a:rPr lang="en-US" altLang="ko-KR" dirty="0"/>
                  <a:t>                  </a:t>
                </a:r>
              </a:p>
              <a:p>
                <a:pPr lvl="1"/>
                <a:r>
                  <a:rPr lang="en-US" altLang="ko-KR" dirty="0"/>
                  <a:t>                  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r>
                  <a:rPr lang="en-US" altLang="ko-KR" dirty="0"/>
                  <a:t>	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265854-A0D1-E3FE-4969-CC0CA3E6F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68" y="802182"/>
                <a:ext cx="5310159" cy="7848302"/>
              </a:xfrm>
              <a:prstGeom prst="rect">
                <a:avLst/>
              </a:prstGeom>
              <a:blipFill>
                <a:blip r:embed="rId4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FDB0F9-B158-F3A9-C223-07D62BD442AB}"/>
              </a:ext>
            </a:extLst>
          </p:cNvPr>
          <p:cNvGrpSpPr/>
          <p:nvPr/>
        </p:nvGrpSpPr>
        <p:grpSpPr>
          <a:xfrm>
            <a:off x="4795460" y="974647"/>
            <a:ext cx="3891135" cy="2218693"/>
            <a:chOff x="4932040" y="1557402"/>
            <a:chExt cx="3967814" cy="271877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A036EE3-B4A4-D8AE-8191-E8FCF9B12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2040" y="1951374"/>
              <a:ext cx="3967814" cy="19061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4CCCCF-6004-3003-B10D-A3E93F8EF4D4}"/>
                    </a:ext>
                  </a:extLst>
                </p:cNvPr>
                <p:cNvSpPr txBox="1"/>
                <p:nvPr/>
              </p:nvSpPr>
              <p:spPr>
                <a:xfrm>
                  <a:off x="5778655" y="1557402"/>
                  <a:ext cx="430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ko-KR" altLang="en-US" dirty="0"/>
                    <a:t> </a:t>
                  </a:r>
                  <a:r>
                    <a:rPr lang="en-US" altLang="ko-KR" dirty="0"/>
                    <a:t>I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4CCCCF-6004-3003-B10D-A3E93F8EF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655" y="1557402"/>
                  <a:ext cx="43005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290" t="-35135" r="-33333" b="-8378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34A9B59-521D-E257-90AD-36C3BA13AA22}"/>
                    </a:ext>
                  </a:extLst>
                </p:cNvPr>
                <p:cNvSpPr txBox="1"/>
                <p:nvPr/>
              </p:nvSpPr>
              <p:spPr>
                <a:xfrm>
                  <a:off x="6704345" y="1590882"/>
                  <a:ext cx="765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ko-KR" altLang="en-US" dirty="0"/>
                    <a:t> </a:t>
                  </a:r>
                  <a:r>
                    <a:rPr lang="en-US" altLang="ko-KR" dirty="0"/>
                    <a:t>had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34A9B59-521D-E257-90AD-36C3BA13A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4345" y="1590882"/>
                  <a:ext cx="7655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382" t="-35135" r="-20325" b="-864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FA1D250-9F62-A874-0725-19DE03401C27}"/>
                    </a:ext>
                  </a:extLst>
                </p:cNvPr>
                <p:cNvSpPr txBox="1"/>
                <p:nvPr/>
              </p:nvSpPr>
              <p:spPr>
                <a:xfrm>
                  <a:off x="7903134" y="1579257"/>
                  <a:ext cx="9371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ko-KR" altLang="en-US" dirty="0"/>
                    <a:t> </a:t>
                  </a:r>
                  <a:r>
                    <a:rPr lang="en-US" altLang="ko-KR" dirty="0"/>
                    <a:t>lunch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FA1D250-9F62-A874-0725-19DE03401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3134" y="1579257"/>
                  <a:ext cx="9371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333" t="-35135" r="-17333" b="-8378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54B101-29BA-CA39-9EC5-F972308AE5A1}"/>
                    </a:ext>
                  </a:extLst>
                </p:cNvPr>
                <p:cNvSpPr txBox="1"/>
                <p:nvPr/>
              </p:nvSpPr>
              <p:spPr>
                <a:xfrm>
                  <a:off x="5571762" y="3936739"/>
                  <a:ext cx="843841" cy="3394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ko-KR" altLang="en-US" dirty="0"/>
                    <a:t> 나는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54B101-29BA-CA39-9EC5-F972308AE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762" y="3936739"/>
                  <a:ext cx="843841" cy="339433"/>
                </a:xfrm>
                <a:prstGeom prst="rect">
                  <a:avLst/>
                </a:prstGeom>
                <a:blipFill>
                  <a:blip r:embed="rId9"/>
                  <a:stretch>
                    <a:fillRect l="-7407" t="-28261" r="-17037" b="-5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00D5495-10AC-D334-7323-D98A193AC1E0}"/>
                    </a:ext>
                  </a:extLst>
                </p:cNvPr>
                <p:cNvSpPr txBox="1"/>
                <p:nvPr/>
              </p:nvSpPr>
              <p:spPr>
                <a:xfrm>
                  <a:off x="6544818" y="3904867"/>
                  <a:ext cx="1084650" cy="3394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ko-KR" altLang="en-US" dirty="0"/>
                    <a:t> 점심을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00D5495-10AC-D334-7323-D98A193AC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818" y="3904867"/>
                  <a:ext cx="1084650" cy="339433"/>
                </a:xfrm>
                <a:prstGeom prst="rect">
                  <a:avLst/>
                </a:prstGeom>
                <a:blipFill>
                  <a:blip r:embed="rId10"/>
                  <a:stretch>
                    <a:fillRect l="-5714" t="-28261" r="-13143" b="-5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1D2352B-1F0F-B7FC-61B1-97E7A0155BD9}"/>
                    </a:ext>
                  </a:extLst>
                </p:cNvPr>
                <p:cNvSpPr txBox="1"/>
                <p:nvPr/>
              </p:nvSpPr>
              <p:spPr>
                <a:xfrm>
                  <a:off x="7755600" y="3916293"/>
                  <a:ext cx="1084650" cy="3394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ko-KR" altLang="en-US" dirty="0"/>
                    <a:t> 먹었다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1D2352B-1F0F-B7FC-61B1-97E7A0155B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5600" y="3916293"/>
                  <a:ext cx="1084650" cy="339433"/>
                </a:xfrm>
                <a:prstGeom prst="rect">
                  <a:avLst/>
                </a:prstGeom>
                <a:blipFill>
                  <a:blip r:embed="rId11"/>
                  <a:stretch>
                    <a:fillRect l="-5747" t="-28889" r="-13218" b="-5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D879AA98-C74C-E4A3-D46D-05FBF2ACFF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2819" y="3281072"/>
            <a:ext cx="3479551" cy="7400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889110C-AC0F-A8B6-3E6A-70E27A828710}"/>
              </a:ext>
            </a:extLst>
          </p:cNvPr>
          <p:cNvSpPr txBox="1"/>
          <p:nvPr/>
        </p:nvSpPr>
        <p:spPr>
          <a:xfrm>
            <a:off x="899591" y="4101150"/>
            <a:ext cx="8352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Input size</a:t>
            </a:r>
            <a:r>
              <a:rPr lang="ko-KR" altLang="en-US" dirty="0"/>
              <a:t>와 </a:t>
            </a:r>
            <a:r>
              <a:rPr lang="en-US" altLang="ko-KR" dirty="0"/>
              <a:t>output size</a:t>
            </a:r>
            <a:r>
              <a:rPr lang="ko-KR" altLang="en-US" dirty="0"/>
              <a:t>가 다르다면</a:t>
            </a:r>
            <a:r>
              <a:rPr lang="en-US" altLang="ko-KR" dirty="0"/>
              <a:t>, </a:t>
            </a:r>
            <a:r>
              <a:rPr lang="ko-KR" altLang="en-US" dirty="0"/>
              <a:t>좋은 성능을 보일 수 없음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한국어와 영어와 같이 어순이 다르다면</a:t>
            </a:r>
            <a:r>
              <a:rPr lang="en-US" altLang="ko-KR" dirty="0"/>
              <a:t>, </a:t>
            </a:r>
            <a:r>
              <a:rPr lang="ko-KR" altLang="en-US" dirty="0"/>
              <a:t>좋은 성능을 보일 수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논문에서 해결책 </a:t>
            </a:r>
            <a:r>
              <a:rPr lang="en-US" altLang="ko-KR" dirty="0"/>
              <a:t>: LSTM(Long Short Term Memory), context vector,</a:t>
            </a:r>
            <a:r>
              <a:rPr lang="ko-KR" altLang="en-US" dirty="0"/>
              <a:t> </a:t>
            </a:r>
            <a:r>
              <a:rPr lang="en-US" altLang="ko-KR" dirty="0"/>
              <a:t>			    reversing the input sequence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49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Main Model - Sequence to Sequence</a:t>
            </a:r>
            <a:endParaRPr lang="ko-KR" altLang="en-US" sz="2800" b="1" spc="-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E0B3E1-F713-C809-D5C4-B4670D7F3194}"/>
              </a:ext>
            </a:extLst>
          </p:cNvPr>
          <p:cNvSpPr txBox="1"/>
          <p:nvPr/>
        </p:nvSpPr>
        <p:spPr>
          <a:xfrm>
            <a:off x="538555" y="3844406"/>
            <a:ext cx="281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139D0-8F3D-8C0C-B4F8-2A0CB85F4B82}"/>
              </a:ext>
            </a:extLst>
          </p:cNvPr>
          <p:cNvSpPr txBox="1"/>
          <p:nvPr/>
        </p:nvSpPr>
        <p:spPr>
          <a:xfrm>
            <a:off x="301774" y="3217669"/>
            <a:ext cx="82760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Multi-layer LSTM (</a:t>
            </a:r>
            <a:r>
              <a:rPr lang="ko-KR" altLang="en-US" dirty="0"/>
              <a:t>논문에서 </a:t>
            </a:r>
            <a:r>
              <a:rPr lang="en-US" altLang="ko-KR" dirty="0"/>
              <a:t>4 Layer LSTM)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Context Vector</a:t>
            </a:r>
          </a:p>
          <a:p>
            <a:pPr lvl="1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Reversing the input sequence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SMT BLEU score : 33.3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BLEU score : 34.8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F083B4-DBCB-3214-ABC0-536B6BE8C736}"/>
              </a:ext>
            </a:extLst>
          </p:cNvPr>
          <p:cNvGrpSpPr/>
          <p:nvPr/>
        </p:nvGrpSpPr>
        <p:grpSpPr>
          <a:xfrm>
            <a:off x="26633" y="812296"/>
            <a:ext cx="8826288" cy="2209432"/>
            <a:chOff x="26633" y="812296"/>
            <a:chExt cx="8826288" cy="22094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3403AA-88E2-4600-12F9-597C73F5F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33" y="812296"/>
              <a:ext cx="8826288" cy="220129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477105-8110-8BFB-C526-1F79693B86BF}"/>
                </a:ext>
              </a:extLst>
            </p:cNvPr>
            <p:cNvSpPr txBox="1"/>
            <p:nvPr/>
          </p:nvSpPr>
          <p:spPr>
            <a:xfrm>
              <a:off x="3815916" y="2467730"/>
              <a:ext cx="15121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고정된 크기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1200" b="1" dirty="0"/>
                <a:t>Context vector(v)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744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Main Model - Sequence to Sequence</a:t>
            </a:r>
            <a:endParaRPr lang="ko-KR" altLang="en-US" sz="2800" b="1" spc="-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E0B3E1-F713-C809-D5C4-B4670D7F3194}"/>
              </a:ext>
            </a:extLst>
          </p:cNvPr>
          <p:cNvSpPr txBox="1"/>
          <p:nvPr/>
        </p:nvSpPr>
        <p:spPr>
          <a:xfrm>
            <a:off x="424579" y="3842480"/>
            <a:ext cx="281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3403AA-88E2-4600-12F9-597C73F5F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3" y="705165"/>
            <a:ext cx="8826288" cy="22012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A9CE50-3CD1-BEBF-65CF-DB100AA77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3516057"/>
            <a:ext cx="4105275" cy="62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B19E7D-0460-A534-0A02-A4CD7B083B8D}"/>
                  </a:ext>
                </a:extLst>
              </p:cNvPr>
              <p:cNvSpPr txBox="1"/>
              <p:nvPr/>
            </p:nvSpPr>
            <p:spPr>
              <a:xfrm>
                <a:off x="344237" y="4626210"/>
                <a:ext cx="8136904" cy="1112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(je, suis, </a:t>
                </a:r>
                <a:r>
                  <a:rPr lang="en-US" altLang="ko-KR" dirty="0" err="1"/>
                  <a:t>étudiant</a:t>
                </a:r>
                <a:r>
                  <a:rPr lang="en-US" altLang="ko-KR" dirty="0"/>
                  <a:t>| I, am a student)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b="0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en-US" altLang="ko-KR" dirty="0" err="1"/>
                  <a:t>je|v</a:t>
                </a:r>
                <a:r>
                  <a:rPr lang="en-US" altLang="ko-KR" dirty="0"/>
                  <a:t>, &lt;SOS&gt;)*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en-US" altLang="ko-KR" dirty="0" err="1"/>
                  <a:t>suis|v</a:t>
                </a:r>
                <a:r>
                  <a:rPr lang="en-US" altLang="ko-KR" dirty="0"/>
                  <a:t>, &lt;</a:t>
                </a:r>
                <a:r>
                  <a:rPr lang="en-US" altLang="ko-KR" dirty="0" err="1"/>
                  <a:t>sos</a:t>
                </a:r>
                <a:r>
                  <a:rPr lang="en-US" altLang="ko-KR" dirty="0"/>
                  <a:t>&gt;, je)*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en-US" altLang="ko-KR" dirty="0" err="1"/>
                  <a:t>étudiant|v</a:t>
                </a:r>
                <a:r>
                  <a:rPr lang="en-US" altLang="ko-KR" dirty="0"/>
                  <a:t>,&lt;</a:t>
                </a:r>
                <a:r>
                  <a:rPr lang="en-US" altLang="ko-KR" dirty="0" err="1"/>
                  <a:t>sos</a:t>
                </a:r>
                <a:r>
                  <a:rPr lang="en-US" altLang="ko-KR" dirty="0"/>
                  <a:t>&gt;, je, suis&gt;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B19E7D-0460-A534-0A02-A4CD7B083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37" y="4626210"/>
                <a:ext cx="8136904" cy="1112933"/>
              </a:xfrm>
              <a:prstGeom prst="rect">
                <a:avLst/>
              </a:prstGeom>
              <a:blipFill>
                <a:blip r:embed="rId6"/>
                <a:stretch>
                  <a:fillRect l="-599" b="-8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226B34D-FFA7-52DD-883B-5ABBC735071D}"/>
              </a:ext>
            </a:extLst>
          </p:cNvPr>
          <p:cNvSpPr txBox="1"/>
          <p:nvPr/>
        </p:nvSpPr>
        <p:spPr>
          <a:xfrm>
            <a:off x="2065649" y="4174953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Source sentence(English)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D5CF3B-493F-9A02-F276-2A9BA738F47E}"/>
              </a:ext>
            </a:extLst>
          </p:cNvPr>
          <p:cNvCxnSpPr>
            <a:cxnSpLocks/>
          </p:cNvCxnSpPr>
          <p:nvPr/>
        </p:nvCxnSpPr>
        <p:spPr>
          <a:xfrm>
            <a:off x="2080107" y="4021939"/>
            <a:ext cx="247852" cy="14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724C5DF-64CC-66F2-E0BC-2771EC19BAED}"/>
              </a:ext>
            </a:extLst>
          </p:cNvPr>
          <p:cNvCxnSpPr>
            <a:cxnSpLocks/>
          </p:cNvCxnSpPr>
          <p:nvPr/>
        </p:nvCxnSpPr>
        <p:spPr>
          <a:xfrm>
            <a:off x="1604303" y="4021939"/>
            <a:ext cx="7236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FA189E3-9114-74CE-E805-01DB38CEF11D}"/>
              </a:ext>
            </a:extLst>
          </p:cNvPr>
          <p:cNvCxnSpPr>
            <a:cxnSpLocks/>
          </p:cNvCxnSpPr>
          <p:nvPr/>
        </p:nvCxnSpPr>
        <p:spPr>
          <a:xfrm>
            <a:off x="743783" y="4008387"/>
            <a:ext cx="7236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BBB070C-6962-AF9A-CB52-7AEF1F1D6C85}"/>
              </a:ext>
            </a:extLst>
          </p:cNvPr>
          <p:cNvCxnSpPr>
            <a:cxnSpLocks/>
          </p:cNvCxnSpPr>
          <p:nvPr/>
        </p:nvCxnSpPr>
        <p:spPr>
          <a:xfrm flipH="1">
            <a:off x="820150" y="4035537"/>
            <a:ext cx="354786" cy="18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E0F777-1CBC-47D4-9812-B3E210DF5D29}"/>
              </a:ext>
            </a:extLst>
          </p:cNvPr>
          <p:cNvSpPr txBox="1"/>
          <p:nvPr/>
        </p:nvSpPr>
        <p:spPr>
          <a:xfrm>
            <a:off x="132223" y="4169493"/>
            <a:ext cx="265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Target sentence(French)</a:t>
            </a:r>
            <a:endParaRPr lang="ko-KR" altLang="en-US" sz="12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E64AD85-00AE-D342-8090-7E6514E9AB7D}"/>
              </a:ext>
            </a:extLst>
          </p:cNvPr>
          <p:cNvCxnSpPr>
            <a:cxnSpLocks/>
          </p:cNvCxnSpPr>
          <p:nvPr/>
        </p:nvCxnSpPr>
        <p:spPr>
          <a:xfrm>
            <a:off x="3362640" y="3721166"/>
            <a:ext cx="11744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5580EE1-231F-8072-A5A7-508326A35CEC}"/>
              </a:ext>
            </a:extLst>
          </p:cNvPr>
          <p:cNvCxnSpPr>
            <a:cxnSpLocks/>
          </p:cNvCxnSpPr>
          <p:nvPr/>
        </p:nvCxnSpPr>
        <p:spPr>
          <a:xfrm flipV="1">
            <a:off x="3421363" y="3553755"/>
            <a:ext cx="143900" cy="9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29965F-5092-E549-CD9A-E29FDC9EFCC7}"/>
              </a:ext>
            </a:extLst>
          </p:cNvPr>
          <p:cNvSpPr txBox="1"/>
          <p:nvPr/>
        </p:nvSpPr>
        <p:spPr>
          <a:xfrm>
            <a:off x="2879812" y="3297626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Whole source input sentence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012B0-0B4A-C64E-A11B-E8013BC2EF5D}"/>
              </a:ext>
            </a:extLst>
          </p:cNvPr>
          <p:cNvSpPr txBox="1"/>
          <p:nvPr/>
        </p:nvSpPr>
        <p:spPr>
          <a:xfrm>
            <a:off x="3815916" y="2467730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</a:rPr>
              <a:t>고정된 크기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/>
              <a:t>Context vector(v)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5696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7C281687-680E-E747-54B9-895414E2E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852" y="1021239"/>
            <a:ext cx="2145355" cy="2610181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2022-10-11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9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09EC-C30D-988D-75FF-C70DAF324D7D}"/>
              </a:ext>
            </a:extLst>
          </p:cNvPr>
          <p:cNvSpPr txBox="1"/>
          <p:nvPr/>
        </p:nvSpPr>
        <p:spPr>
          <a:xfrm>
            <a:off x="323528" y="141110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Main Model - Sequence to Sequence</a:t>
            </a:r>
            <a:endParaRPr lang="ko-KR" altLang="en-US" sz="2800" b="1" spc="-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E0B3E1-F713-C809-D5C4-B4670D7F3194}"/>
              </a:ext>
            </a:extLst>
          </p:cNvPr>
          <p:cNvSpPr txBox="1"/>
          <p:nvPr/>
        </p:nvSpPr>
        <p:spPr>
          <a:xfrm>
            <a:off x="538555" y="3844406"/>
            <a:ext cx="281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187B33-E9BB-035D-BD60-0272C347E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704" y="1452440"/>
            <a:ext cx="4216175" cy="1645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6F06FA-72A5-A32C-6571-7A4880D1BB5F}"/>
              </a:ext>
            </a:extLst>
          </p:cNvPr>
          <p:cNvSpPr txBox="1"/>
          <p:nvPr/>
        </p:nvSpPr>
        <p:spPr>
          <a:xfrm>
            <a:off x="457198" y="836712"/>
            <a:ext cx="202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Why LSTM?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AE239-0C2A-8D36-0237-7359B425A69A}"/>
              </a:ext>
            </a:extLst>
          </p:cNvPr>
          <p:cNvSpPr txBox="1"/>
          <p:nvPr/>
        </p:nvSpPr>
        <p:spPr>
          <a:xfrm>
            <a:off x="7740352" y="3054655"/>
            <a:ext cx="113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&lt;RNN&gt;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32CA42-7175-02B6-3639-5C2BC102C1EC}"/>
              </a:ext>
            </a:extLst>
          </p:cNvPr>
          <p:cNvSpPr txBox="1"/>
          <p:nvPr/>
        </p:nvSpPr>
        <p:spPr>
          <a:xfrm>
            <a:off x="466771" y="3351151"/>
            <a:ext cx="828092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/>
              <a:t>RNN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신경망</a:t>
            </a:r>
            <a:r>
              <a:rPr lang="en-US" altLang="ko-KR" sz="1400" dirty="0"/>
              <a:t>(Neural</a:t>
            </a:r>
            <a:r>
              <a:rPr lang="ko-KR" altLang="en-US" sz="1400" dirty="0"/>
              <a:t> </a:t>
            </a:r>
            <a:r>
              <a:rPr lang="en-US" altLang="ko-KR" sz="1400" dirty="0"/>
              <a:t>network) </a:t>
            </a:r>
            <a:r>
              <a:rPr lang="ko-KR" altLang="en-US" sz="1400" dirty="0"/>
              <a:t>모듈이 반복되는 형태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	=&gt; </a:t>
            </a:r>
            <a:r>
              <a:rPr lang="ko-KR" altLang="en-US" sz="1400" dirty="0"/>
              <a:t>출력 벡터가 다시 입력됨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/>
              <a:t>RNN </a:t>
            </a:r>
            <a:r>
              <a:rPr lang="ko-KR" altLang="en-US" sz="1600" dirty="0"/>
              <a:t>장점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어떠한 </a:t>
            </a:r>
            <a:r>
              <a:rPr lang="en-US" altLang="ko-KR" sz="1400" dirty="0"/>
              <a:t>sequential </a:t>
            </a:r>
            <a:r>
              <a:rPr lang="ko-KR" altLang="en-US" sz="1400" dirty="0"/>
              <a:t>한 데이터도 처리할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/>
              <a:t>RNN</a:t>
            </a:r>
            <a:r>
              <a:rPr lang="ko-KR" altLang="en-US" sz="1600" dirty="0"/>
              <a:t>의 단점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Long term dependency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/>
              <a:t>문장</a:t>
            </a:r>
            <a:r>
              <a:rPr lang="en-US" altLang="ko-KR" sz="1400" dirty="0"/>
              <a:t>(Sequence)</a:t>
            </a:r>
            <a:r>
              <a:rPr lang="ko-KR" altLang="en-US" sz="1400" dirty="0"/>
              <a:t>이 길어지면 </a:t>
            </a:r>
            <a:r>
              <a:rPr lang="en-US" altLang="ko-KR" sz="1400" dirty="0"/>
              <a:t>vanishing gradient </a:t>
            </a:r>
            <a:r>
              <a:rPr lang="ko-KR" altLang="en-US" sz="1400" dirty="0"/>
              <a:t>문제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=&gt; Sequence </a:t>
            </a:r>
            <a:r>
              <a:rPr lang="ko-KR" altLang="en-US" sz="1400" dirty="0"/>
              <a:t>앞쪽 </a:t>
            </a:r>
            <a:r>
              <a:rPr lang="en-US" altLang="ko-KR" sz="1400" dirty="0"/>
              <a:t>hidden</a:t>
            </a:r>
            <a:r>
              <a:rPr lang="ko-KR" altLang="en-US" sz="1400" dirty="0"/>
              <a:t> </a:t>
            </a:r>
            <a:r>
              <a:rPr lang="en-US" altLang="ko-KR" sz="1400" dirty="0"/>
              <a:t>state</a:t>
            </a:r>
            <a:r>
              <a:rPr lang="ko-KR" altLang="en-US" sz="1400" dirty="0"/>
              <a:t> 정보 반영하지 못함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lvl="1"/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0119C3-1341-689D-9A47-D186C3DFA382}"/>
              </a:ext>
            </a:extLst>
          </p:cNvPr>
          <p:cNvSpPr txBox="1"/>
          <p:nvPr/>
        </p:nvSpPr>
        <p:spPr>
          <a:xfrm>
            <a:off x="2455504" y="3083337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&lt;Neural network&gt;</a:t>
            </a:r>
            <a:endParaRPr lang="ko-KR" altLang="en-US" sz="14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B6E6448-ACA6-9A0B-705C-93341BD3E042}"/>
              </a:ext>
            </a:extLst>
          </p:cNvPr>
          <p:cNvCxnSpPr/>
          <p:nvPr/>
        </p:nvCxnSpPr>
        <p:spPr>
          <a:xfrm>
            <a:off x="6444208" y="2276872"/>
            <a:ext cx="720080" cy="19368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B5F05B9-E84B-BE83-C351-38EC5C7883F0}"/>
              </a:ext>
            </a:extLst>
          </p:cNvPr>
          <p:cNvCxnSpPr>
            <a:cxnSpLocks/>
          </p:cNvCxnSpPr>
          <p:nvPr/>
        </p:nvCxnSpPr>
        <p:spPr>
          <a:xfrm>
            <a:off x="6614791" y="2276872"/>
            <a:ext cx="549497" cy="19368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D963A51D-D043-6369-D2AD-E33F0143F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119" y="4184346"/>
            <a:ext cx="2198685" cy="119273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FB7502A-6596-F57A-3CBB-B9E6984A5EC7}"/>
              </a:ext>
            </a:extLst>
          </p:cNvPr>
          <p:cNvSpPr txBox="1"/>
          <p:nvPr/>
        </p:nvSpPr>
        <p:spPr>
          <a:xfrm>
            <a:off x="6444208" y="5439637"/>
            <a:ext cx="242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&lt;tanh </a:t>
            </a:r>
            <a:r>
              <a:rPr lang="ko-KR" altLang="en-US" sz="1200" dirty="0"/>
              <a:t>미분함수</a:t>
            </a:r>
            <a:r>
              <a:rPr lang="en-US" altLang="ko-KR" sz="1200" dirty="0"/>
              <a:t>&gt;</a:t>
            </a:r>
          </a:p>
          <a:p>
            <a:pPr algn="just"/>
            <a:r>
              <a:rPr lang="en-US" altLang="ko-KR" sz="1200" dirty="0"/>
              <a:t>-&gt; </a:t>
            </a:r>
            <a:r>
              <a:rPr lang="ko-KR" altLang="en-US" sz="1200" dirty="0"/>
              <a:t>길이가 길어지면</a:t>
            </a:r>
            <a:r>
              <a:rPr lang="en-US" altLang="ko-KR" sz="1200" dirty="0"/>
              <a:t>, </a:t>
            </a:r>
            <a:r>
              <a:rPr lang="ko-KR" altLang="en-US" sz="1200" dirty="0"/>
              <a:t>멀리 있는      </a:t>
            </a:r>
            <a:r>
              <a:rPr lang="en-US" altLang="ko-KR" sz="1200" dirty="0"/>
              <a:t>hidden state</a:t>
            </a:r>
            <a:r>
              <a:rPr lang="ko-KR" altLang="en-US" sz="1200" dirty="0"/>
              <a:t>정보가 소실됨</a:t>
            </a:r>
          </a:p>
        </p:txBody>
      </p:sp>
    </p:spTree>
    <p:extLst>
      <p:ext uri="{BB962C8B-B14F-4D97-AF65-F5344CB8AC3E}">
        <p14:creationId xmlns:p14="http://schemas.microsoft.com/office/powerpoint/2010/main" val="18603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</TotalTime>
  <Words>4818</Words>
  <Application>Microsoft Office PowerPoint</Application>
  <PresentationFormat>화면 슬라이드 쇼(4:3)</PresentationFormat>
  <Paragraphs>799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NimbusRomNo9L-Medi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Kang Byeongmo</cp:lastModifiedBy>
  <cp:revision>149</cp:revision>
  <dcterms:created xsi:type="dcterms:W3CDTF">2014-07-02T04:30:08Z</dcterms:created>
  <dcterms:modified xsi:type="dcterms:W3CDTF">2023-05-06T12:34:13Z</dcterms:modified>
</cp:coreProperties>
</file>