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20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E74FF-3E9B-4E40-B6A9-61F7DC4FCBD7}" type="datetimeFigureOut">
              <a:rPr lang="ko-KR" altLang="en-US" smtClean="0"/>
              <a:t>2023-09-03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690A9-2298-4612-9625-A3DCD3507F38}" type="slidenum">
              <a:rPr lang="ko-KR" altLang="en-US" smtClean="0"/>
              <a:t>‹#›</a:t>
            </a:fld>
            <a:endParaRPr lang="ko-KR" altLang="en-US"/>
          </a:p>
        </p:txBody>
      </p:sp>
    </p:spTree>
    <p:extLst>
      <p:ext uri="{BB962C8B-B14F-4D97-AF65-F5344CB8AC3E}">
        <p14:creationId xmlns:p14="http://schemas.microsoft.com/office/powerpoint/2010/main" val="19740030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5FA035-C600-E5EC-D969-33596184755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EFAB5FE-A72D-1640-E5BD-312DEBCAF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89179FF-1A84-CEFF-D42F-780E4790BB93}"/>
              </a:ext>
            </a:extLst>
          </p:cNvPr>
          <p:cNvSpPr>
            <a:spLocks noGrp="1"/>
          </p:cNvSpPr>
          <p:nvPr>
            <p:ph type="dt" sz="half" idx="10"/>
          </p:nvPr>
        </p:nvSpPr>
        <p:spPr/>
        <p:txBody>
          <a:bodyPr/>
          <a:lstStyle/>
          <a:p>
            <a:r>
              <a:rPr lang="en-US" altLang="ko-KR"/>
              <a:t>2022-09-07</a:t>
            </a:r>
            <a:endParaRPr lang="ko-KR" altLang="en-US"/>
          </a:p>
        </p:txBody>
      </p:sp>
      <p:sp>
        <p:nvSpPr>
          <p:cNvPr id="5" name="바닥글 개체 틀 4">
            <a:extLst>
              <a:ext uri="{FF2B5EF4-FFF2-40B4-BE49-F238E27FC236}">
                <a16:creationId xmlns:a16="http://schemas.microsoft.com/office/drawing/2014/main" id="{69E5EB08-23C0-7D3B-344F-F2D02F3E21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1622E50-A59A-7AD1-4B96-F8184B8E218C}"/>
              </a:ext>
            </a:extLst>
          </p:cNvPr>
          <p:cNvSpPr>
            <a:spLocks noGrp="1"/>
          </p:cNvSpPr>
          <p:nvPr>
            <p:ph type="sldNum" sz="quarter" idx="12"/>
          </p:nvPr>
        </p:nvSpPr>
        <p:spPr/>
        <p:txBody>
          <a:bodyPr/>
          <a:lstStyle/>
          <a:p>
            <a:fld id="{8E3EB6EB-C54D-479B-8323-FAD839145C2F}" type="slidenum">
              <a:rPr lang="ko-KR" altLang="en-US" smtClean="0"/>
              <a:t>‹#›</a:t>
            </a:fld>
            <a:endParaRPr lang="ko-KR" altLang="en-US"/>
          </a:p>
        </p:txBody>
      </p:sp>
    </p:spTree>
    <p:extLst>
      <p:ext uri="{BB962C8B-B14F-4D97-AF65-F5344CB8AC3E}">
        <p14:creationId xmlns:p14="http://schemas.microsoft.com/office/powerpoint/2010/main" val="39692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ADFDBE-F656-462F-EF80-D5886D1A095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7E763F1-3BE1-47D7-F9CA-483C269057F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38A942-1715-CC24-1434-3324F701E4FB}"/>
              </a:ext>
            </a:extLst>
          </p:cNvPr>
          <p:cNvSpPr>
            <a:spLocks noGrp="1"/>
          </p:cNvSpPr>
          <p:nvPr>
            <p:ph type="dt" sz="half" idx="10"/>
          </p:nvPr>
        </p:nvSpPr>
        <p:spPr/>
        <p:txBody>
          <a:bodyPr/>
          <a:lstStyle/>
          <a:p>
            <a:r>
              <a:rPr lang="en-US" altLang="ko-KR"/>
              <a:t>2022-09-07</a:t>
            </a:r>
            <a:endParaRPr lang="ko-KR" altLang="en-US"/>
          </a:p>
        </p:txBody>
      </p:sp>
      <p:sp>
        <p:nvSpPr>
          <p:cNvPr id="5" name="바닥글 개체 틀 4">
            <a:extLst>
              <a:ext uri="{FF2B5EF4-FFF2-40B4-BE49-F238E27FC236}">
                <a16:creationId xmlns:a16="http://schemas.microsoft.com/office/drawing/2014/main" id="{DEF89BEC-83B4-AE1C-1D71-5E86211439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2EEAE50-B64C-7B15-0FFC-F0E1A3D0F86A}"/>
              </a:ext>
            </a:extLst>
          </p:cNvPr>
          <p:cNvSpPr>
            <a:spLocks noGrp="1"/>
          </p:cNvSpPr>
          <p:nvPr>
            <p:ph type="sldNum" sz="quarter" idx="12"/>
          </p:nvPr>
        </p:nvSpPr>
        <p:spPr/>
        <p:txBody>
          <a:bodyPr/>
          <a:lstStyle/>
          <a:p>
            <a:fld id="{8E3EB6EB-C54D-479B-8323-FAD839145C2F}" type="slidenum">
              <a:rPr lang="ko-KR" altLang="en-US" smtClean="0"/>
              <a:t>‹#›</a:t>
            </a:fld>
            <a:endParaRPr lang="ko-KR" altLang="en-US"/>
          </a:p>
        </p:txBody>
      </p:sp>
    </p:spTree>
    <p:extLst>
      <p:ext uri="{BB962C8B-B14F-4D97-AF65-F5344CB8AC3E}">
        <p14:creationId xmlns:p14="http://schemas.microsoft.com/office/powerpoint/2010/main" val="1343385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54C3E12-29A7-48F6-0219-4ABAB9A5293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321AD05-5052-F099-61EF-834E6312A9C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11D227F-F7CD-5EF6-624E-63EE9F13A1B6}"/>
              </a:ext>
            </a:extLst>
          </p:cNvPr>
          <p:cNvSpPr>
            <a:spLocks noGrp="1"/>
          </p:cNvSpPr>
          <p:nvPr>
            <p:ph type="dt" sz="half" idx="10"/>
          </p:nvPr>
        </p:nvSpPr>
        <p:spPr/>
        <p:txBody>
          <a:bodyPr/>
          <a:lstStyle/>
          <a:p>
            <a:r>
              <a:rPr lang="en-US" altLang="ko-KR"/>
              <a:t>2022-09-07</a:t>
            </a:r>
            <a:endParaRPr lang="ko-KR" altLang="en-US"/>
          </a:p>
        </p:txBody>
      </p:sp>
      <p:sp>
        <p:nvSpPr>
          <p:cNvPr id="5" name="바닥글 개체 틀 4">
            <a:extLst>
              <a:ext uri="{FF2B5EF4-FFF2-40B4-BE49-F238E27FC236}">
                <a16:creationId xmlns:a16="http://schemas.microsoft.com/office/drawing/2014/main" id="{7D5A014F-CF02-6583-D87B-0DEF2C30FCC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84C569-786E-A865-784A-1422D08B9697}"/>
              </a:ext>
            </a:extLst>
          </p:cNvPr>
          <p:cNvSpPr>
            <a:spLocks noGrp="1"/>
          </p:cNvSpPr>
          <p:nvPr>
            <p:ph type="sldNum" sz="quarter" idx="12"/>
          </p:nvPr>
        </p:nvSpPr>
        <p:spPr/>
        <p:txBody>
          <a:bodyPr/>
          <a:lstStyle/>
          <a:p>
            <a:fld id="{8E3EB6EB-C54D-479B-8323-FAD839145C2F}" type="slidenum">
              <a:rPr lang="ko-KR" altLang="en-US" smtClean="0"/>
              <a:t>‹#›</a:t>
            </a:fld>
            <a:endParaRPr lang="ko-KR" altLang="en-US"/>
          </a:p>
        </p:txBody>
      </p:sp>
    </p:spTree>
    <p:extLst>
      <p:ext uri="{BB962C8B-B14F-4D97-AF65-F5344CB8AC3E}">
        <p14:creationId xmlns:p14="http://schemas.microsoft.com/office/powerpoint/2010/main" val="307237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28659C-9B59-AD37-0476-A835BD7B7D6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5E0225B-55B5-BD70-9A00-9749527196A7}"/>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6FD55DB-DA64-93D1-7B52-B2DEA5A40EB2}"/>
              </a:ext>
            </a:extLst>
          </p:cNvPr>
          <p:cNvSpPr>
            <a:spLocks noGrp="1"/>
          </p:cNvSpPr>
          <p:nvPr>
            <p:ph type="dt" sz="half" idx="10"/>
          </p:nvPr>
        </p:nvSpPr>
        <p:spPr/>
        <p:txBody>
          <a:bodyPr/>
          <a:lstStyle/>
          <a:p>
            <a:r>
              <a:rPr lang="en-US" altLang="ko-KR"/>
              <a:t>2022-09-07</a:t>
            </a:r>
            <a:endParaRPr lang="ko-KR" altLang="en-US"/>
          </a:p>
        </p:txBody>
      </p:sp>
      <p:sp>
        <p:nvSpPr>
          <p:cNvPr id="5" name="바닥글 개체 틀 4">
            <a:extLst>
              <a:ext uri="{FF2B5EF4-FFF2-40B4-BE49-F238E27FC236}">
                <a16:creationId xmlns:a16="http://schemas.microsoft.com/office/drawing/2014/main" id="{7086A46B-AB3B-3C00-6961-43A5E2FDF59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DAB35ED-647D-EEB5-1401-D3F1B98480C9}"/>
              </a:ext>
            </a:extLst>
          </p:cNvPr>
          <p:cNvSpPr>
            <a:spLocks noGrp="1"/>
          </p:cNvSpPr>
          <p:nvPr>
            <p:ph type="sldNum" sz="quarter" idx="12"/>
          </p:nvPr>
        </p:nvSpPr>
        <p:spPr/>
        <p:txBody>
          <a:bodyPr/>
          <a:lstStyle/>
          <a:p>
            <a:fld id="{8E3EB6EB-C54D-479B-8323-FAD839145C2F}" type="slidenum">
              <a:rPr lang="ko-KR" altLang="en-US" smtClean="0"/>
              <a:t>‹#›</a:t>
            </a:fld>
            <a:endParaRPr lang="ko-KR" altLang="en-US"/>
          </a:p>
        </p:txBody>
      </p:sp>
    </p:spTree>
    <p:extLst>
      <p:ext uri="{BB962C8B-B14F-4D97-AF65-F5344CB8AC3E}">
        <p14:creationId xmlns:p14="http://schemas.microsoft.com/office/powerpoint/2010/main" val="11865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66A90C-18EA-B53C-E2F5-862A998C7A2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EC46FC5-5635-11E5-40E7-382D347C0D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FDE2329-6458-EF5E-F08D-B890F7EA0D8E}"/>
              </a:ext>
            </a:extLst>
          </p:cNvPr>
          <p:cNvSpPr>
            <a:spLocks noGrp="1"/>
          </p:cNvSpPr>
          <p:nvPr>
            <p:ph type="dt" sz="half" idx="10"/>
          </p:nvPr>
        </p:nvSpPr>
        <p:spPr/>
        <p:txBody>
          <a:bodyPr/>
          <a:lstStyle/>
          <a:p>
            <a:r>
              <a:rPr lang="en-US" altLang="ko-KR"/>
              <a:t>2022-09-07</a:t>
            </a:r>
            <a:endParaRPr lang="ko-KR" altLang="en-US"/>
          </a:p>
        </p:txBody>
      </p:sp>
      <p:sp>
        <p:nvSpPr>
          <p:cNvPr id="5" name="바닥글 개체 틀 4">
            <a:extLst>
              <a:ext uri="{FF2B5EF4-FFF2-40B4-BE49-F238E27FC236}">
                <a16:creationId xmlns:a16="http://schemas.microsoft.com/office/drawing/2014/main" id="{E0E6A858-1145-1F45-FB42-72D239BBD4D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923F73D-9B8F-0B3B-0311-0AF6F13AF36C}"/>
              </a:ext>
            </a:extLst>
          </p:cNvPr>
          <p:cNvSpPr>
            <a:spLocks noGrp="1"/>
          </p:cNvSpPr>
          <p:nvPr>
            <p:ph type="sldNum" sz="quarter" idx="12"/>
          </p:nvPr>
        </p:nvSpPr>
        <p:spPr/>
        <p:txBody>
          <a:bodyPr/>
          <a:lstStyle/>
          <a:p>
            <a:fld id="{8E3EB6EB-C54D-479B-8323-FAD839145C2F}" type="slidenum">
              <a:rPr lang="ko-KR" altLang="en-US" smtClean="0"/>
              <a:t>‹#›</a:t>
            </a:fld>
            <a:endParaRPr lang="ko-KR" altLang="en-US"/>
          </a:p>
        </p:txBody>
      </p:sp>
    </p:spTree>
    <p:extLst>
      <p:ext uri="{BB962C8B-B14F-4D97-AF65-F5344CB8AC3E}">
        <p14:creationId xmlns:p14="http://schemas.microsoft.com/office/powerpoint/2010/main" val="224441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9DD001-3C8A-5377-040B-FAB6B53ADBC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9467D48-388E-A5DF-0D80-2A1B6400E15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141CAA72-63C5-3A24-7233-5FFFC64FA70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A1BF599-3BC6-4478-5EFD-1286F7D85A48}"/>
              </a:ext>
            </a:extLst>
          </p:cNvPr>
          <p:cNvSpPr>
            <a:spLocks noGrp="1"/>
          </p:cNvSpPr>
          <p:nvPr>
            <p:ph type="dt" sz="half" idx="10"/>
          </p:nvPr>
        </p:nvSpPr>
        <p:spPr/>
        <p:txBody>
          <a:bodyPr/>
          <a:lstStyle/>
          <a:p>
            <a:r>
              <a:rPr lang="en-US" altLang="ko-KR"/>
              <a:t>2022-09-07</a:t>
            </a:r>
            <a:endParaRPr lang="ko-KR" altLang="en-US"/>
          </a:p>
        </p:txBody>
      </p:sp>
      <p:sp>
        <p:nvSpPr>
          <p:cNvPr id="6" name="바닥글 개체 틀 5">
            <a:extLst>
              <a:ext uri="{FF2B5EF4-FFF2-40B4-BE49-F238E27FC236}">
                <a16:creationId xmlns:a16="http://schemas.microsoft.com/office/drawing/2014/main" id="{470C19A1-85DA-046A-9F70-8AB40C437EA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DB2D33F-378E-08B8-692C-F965CC6BB1CE}"/>
              </a:ext>
            </a:extLst>
          </p:cNvPr>
          <p:cNvSpPr>
            <a:spLocks noGrp="1"/>
          </p:cNvSpPr>
          <p:nvPr>
            <p:ph type="sldNum" sz="quarter" idx="12"/>
          </p:nvPr>
        </p:nvSpPr>
        <p:spPr/>
        <p:txBody>
          <a:bodyPr/>
          <a:lstStyle/>
          <a:p>
            <a:fld id="{8E3EB6EB-C54D-479B-8323-FAD839145C2F}" type="slidenum">
              <a:rPr lang="ko-KR" altLang="en-US" smtClean="0"/>
              <a:t>‹#›</a:t>
            </a:fld>
            <a:endParaRPr lang="ko-KR" altLang="en-US"/>
          </a:p>
        </p:txBody>
      </p:sp>
    </p:spTree>
    <p:extLst>
      <p:ext uri="{BB962C8B-B14F-4D97-AF65-F5344CB8AC3E}">
        <p14:creationId xmlns:p14="http://schemas.microsoft.com/office/powerpoint/2010/main" val="179210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0C607F-C280-BDFE-B9E3-83C2305C50AF}"/>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B55B1EC-F286-C1DC-F814-BE74908F53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28A997B-C458-0265-3BA6-F6A499A892F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C1AB38A1-DF6D-1DEE-0672-248462E4B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CF2F863-599E-152C-C962-75F234D08D49}"/>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6014C73-D17D-6B0C-DEC9-5CC512BF5699}"/>
              </a:ext>
            </a:extLst>
          </p:cNvPr>
          <p:cNvSpPr>
            <a:spLocks noGrp="1"/>
          </p:cNvSpPr>
          <p:nvPr>
            <p:ph type="dt" sz="half" idx="10"/>
          </p:nvPr>
        </p:nvSpPr>
        <p:spPr/>
        <p:txBody>
          <a:bodyPr/>
          <a:lstStyle/>
          <a:p>
            <a:r>
              <a:rPr lang="en-US" altLang="ko-KR"/>
              <a:t>2022-09-07</a:t>
            </a:r>
            <a:endParaRPr lang="ko-KR" altLang="en-US"/>
          </a:p>
        </p:txBody>
      </p:sp>
      <p:sp>
        <p:nvSpPr>
          <p:cNvPr id="8" name="바닥글 개체 틀 7">
            <a:extLst>
              <a:ext uri="{FF2B5EF4-FFF2-40B4-BE49-F238E27FC236}">
                <a16:creationId xmlns:a16="http://schemas.microsoft.com/office/drawing/2014/main" id="{EDAADAAE-4477-AF0B-B00D-57C894ADA2B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510CB10-3FCB-414B-A693-059675B9F116}"/>
              </a:ext>
            </a:extLst>
          </p:cNvPr>
          <p:cNvSpPr>
            <a:spLocks noGrp="1"/>
          </p:cNvSpPr>
          <p:nvPr>
            <p:ph type="sldNum" sz="quarter" idx="12"/>
          </p:nvPr>
        </p:nvSpPr>
        <p:spPr/>
        <p:txBody>
          <a:bodyPr/>
          <a:lstStyle/>
          <a:p>
            <a:fld id="{8E3EB6EB-C54D-479B-8323-FAD839145C2F}" type="slidenum">
              <a:rPr lang="ko-KR" altLang="en-US" smtClean="0"/>
              <a:t>‹#›</a:t>
            </a:fld>
            <a:endParaRPr lang="ko-KR" altLang="en-US"/>
          </a:p>
        </p:txBody>
      </p:sp>
    </p:spTree>
    <p:extLst>
      <p:ext uri="{BB962C8B-B14F-4D97-AF65-F5344CB8AC3E}">
        <p14:creationId xmlns:p14="http://schemas.microsoft.com/office/powerpoint/2010/main" val="3522267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28EE6D-847F-46D4-E1A5-322E1419BEE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4EC0583-74AA-488E-1D6F-513669D22AB2}"/>
              </a:ext>
            </a:extLst>
          </p:cNvPr>
          <p:cNvSpPr>
            <a:spLocks noGrp="1"/>
          </p:cNvSpPr>
          <p:nvPr>
            <p:ph type="dt" sz="half" idx="10"/>
          </p:nvPr>
        </p:nvSpPr>
        <p:spPr/>
        <p:txBody>
          <a:bodyPr/>
          <a:lstStyle/>
          <a:p>
            <a:r>
              <a:rPr lang="en-US" altLang="ko-KR"/>
              <a:t>2022-09-07</a:t>
            </a:r>
            <a:endParaRPr lang="ko-KR" altLang="en-US"/>
          </a:p>
        </p:txBody>
      </p:sp>
      <p:sp>
        <p:nvSpPr>
          <p:cNvPr id="4" name="바닥글 개체 틀 3">
            <a:extLst>
              <a:ext uri="{FF2B5EF4-FFF2-40B4-BE49-F238E27FC236}">
                <a16:creationId xmlns:a16="http://schemas.microsoft.com/office/drawing/2014/main" id="{45E55A4E-3A31-37B1-E9DF-03AA606C36BA}"/>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39ADAD7-B49F-F281-5669-66AE8EDBFAAF}"/>
              </a:ext>
            </a:extLst>
          </p:cNvPr>
          <p:cNvSpPr>
            <a:spLocks noGrp="1"/>
          </p:cNvSpPr>
          <p:nvPr>
            <p:ph type="sldNum" sz="quarter" idx="12"/>
          </p:nvPr>
        </p:nvSpPr>
        <p:spPr/>
        <p:txBody>
          <a:bodyPr/>
          <a:lstStyle/>
          <a:p>
            <a:fld id="{8E3EB6EB-C54D-479B-8323-FAD839145C2F}" type="slidenum">
              <a:rPr lang="ko-KR" altLang="en-US" smtClean="0"/>
              <a:t>‹#›</a:t>
            </a:fld>
            <a:endParaRPr lang="ko-KR" altLang="en-US"/>
          </a:p>
        </p:txBody>
      </p:sp>
    </p:spTree>
    <p:extLst>
      <p:ext uri="{BB962C8B-B14F-4D97-AF65-F5344CB8AC3E}">
        <p14:creationId xmlns:p14="http://schemas.microsoft.com/office/powerpoint/2010/main" val="4226571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3A47F7F-BF14-0F79-EDAE-5A9504124861}"/>
              </a:ext>
            </a:extLst>
          </p:cNvPr>
          <p:cNvSpPr>
            <a:spLocks noGrp="1"/>
          </p:cNvSpPr>
          <p:nvPr>
            <p:ph type="dt" sz="half" idx="10"/>
          </p:nvPr>
        </p:nvSpPr>
        <p:spPr/>
        <p:txBody>
          <a:bodyPr/>
          <a:lstStyle/>
          <a:p>
            <a:r>
              <a:rPr lang="en-US" altLang="ko-KR"/>
              <a:t>2022-09-07</a:t>
            </a:r>
            <a:endParaRPr lang="ko-KR" altLang="en-US"/>
          </a:p>
        </p:txBody>
      </p:sp>
      <p:sp>
        <p:nvSpPr>
          <p:cNvPr id="3" name="바닥글 개체 틀 2">
            <a:extLst>
              <a:ext uri="{FF2B5EF4-FFF2-40B4-BE49-F238E27FC236}">
                <a16:creationId xmlns:a16="http://schemas.microsoft.com/office/drawing/2014/main" id="{F419C733-24C9-E508-DF2C-613D6C67428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7E87C66A-F5AA-08C7-E6E7-CA3DE9506382}"/>
              </a:ext>
            </a:extLst>
          </p:cNvPr>
          <p:cNvSpPr>
            <a:spLocks noGrp="1"/>
          </p:cNvSpPr>
          <p:nvPr>
            <p:ph type="sldNum" sz="quarter" idx="12"/>
          </p:nvPr>
        </p:nvSpPr>
        <p:spPr/>
        <p:txBody>
          <a:bodyPr/>
          <a:lstStyle/>
          <a:p>
            <a:fld id="{8E3EB6EB-C54D-479B-8323-FAD839145C2F}" type="slidenum">
              <a:rPr lang="ko-KR" altLang="en-US" smtClean="0"/>
              <a:t>‹#›</a:t>
            </a:fld>
            <a:endParaRPr lang="ko-KR" altLang="en-US"/>
          </a:p>
        </p:txBody>
      </p:sp>
    </p:spTree>
    <p:extLst>
      <p:ext uri="{BB962C8B-B14F-4D97-AF65-F5344CB8AC3E}">
        <p14:creationId xmlns:p14="http://schemas.microsoft.com/office/powerpoint/2010/main" val="59552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0B5E4A-568A-9F27-5C03-23D02AE581C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8F0BCD7-40A3-8C9C-3682-780B05BF53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318AC14-EFA0-8771-2764-F41B3E6E2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178737E-8CE1-7053-7E7D-6935DA537399}"/>
              </a:ext>
            </a:extLst>
          </p:cNvPr>
          <p:cNvSpPr>
            <a:spLocks noGrp="1"/>
          </p:cNvSpPr>
          <p:nvPr>
            <p:ph type="dt" sz="half" idx="10"/>
          </p:nvPr>
        </p:nvSpPr>
        <p:spPr/>
        <p:txBody>
          <a:bodyPr/>
          <a:lstStyle/>
          <a:p>
            <a:r>
              <a:rPr lang="en-US" altLang="ko-KR"/>
              <a:t>2022-09-07</a:t>
            </a:r>
            <a:endParaRPr lang="ko-KR" altLang="en-US"/>
          </a:p>
        </p:txBody>
      </p:sp>
      <p:sp>
        <p:nvSpPr>
          <p:cNvPr id="6" name="바닥글 개체 틀 5">
            <a:extLst>
              <a:ext uri="{FF2B5EF4-FFF2-40B4-BE49-F238E27FC236}">
                <a16:creationId xmlns:a16="http://schemas.microsoft.com/office/drawing/2014/main" id="{69AF667D-5D15-9492-CDE8-07314D35CB4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6E1A7FC-48A1-B812-F853-5BA116E7D292}"/>
              </a:ext>
            </a:extLst>
          </p:cNvPr>
          <p:cNvSpPr>
            <a:spLocks noGrp="1"/>
          </p:cNvSpPr>
          <p:nvPr>
            <p:ph type="sldNum" sz="quarter" idx="12"/>
          </p:nvPr>
        </p:nvSpPr>
        <p:spPr/>
        <p:txBody>
          <a:bodyPr/>
          <a:lstStyle/>
          <a:p>
            <a:fld id="{8E3EB6EB-C54D-479B-8323-FAD839145C2F}" type="slidenum">
              <a:rPr lang="ko-KR" altLang="en-US" smtClean="0"/>
              <a:t>‹#›</a:t>
            </a:fld>
            <a:endParaRPr lang="ko-KR" altLang="en-US"/>
          </a:p>
        </p:txBody>
      </p:sp>
    </p:spTree>
    <p:extLst>
      <p:ext uri="{BB962C8B-B14F-4D97-AF65-F5344CB8AC3E}">
        <p14:creationId xmlns:p14="http://schemas.microsoft.com/office/powerpoint/2010/main" val="327869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9A01F0B-5905-BF3B-9421-785006A1770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B0E4990-CDBF-220B-E267-7543A3BF6A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0879160-F3C4-EBE7-62FE-F1D08CD5D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4769CF0-BD5C-0ABF-31F9-DC68542F1ADA}"/>
              </a:ext>
            </a:extLst>
          </p:cNvPr>
          <p:cNvSpPr>
            <a:spLocks noGrp="1"/>
          </p:cNvSpPr>
          <p:nvPr>
            <p:ph type="dt" sz="half" idx="10"/>
          </p:nvPr>
        </p:nvSpPr>
        <p:spPr/>
        <p:txBody>
          <a:bodyPr/>
          <a:lstStyle/>
          <a:p>
            <a:r>
              <a:rPr lang="en-US" altLang="ko-KR"/>
              <a:t>2022-09-07</a:t>
            </a:r>
            <a:endParaRPr lang="ko-KR" altLang="en-US"/>
          </a:p>
        </p:txBody>
      </p:sp>
      <p:sp>
        <p:nvSpPr>
          <p:cNvPr id="6" name="바닥글 개체 틀 5">
            <a:extLst>
              <a:ext uri="{FF2B5EF4-FFF2-40B4-BE49-F238E27FC236}">
                <a16:creationId xmlns:a16="http://schemas.microsoft.com/office/drawing/2014/main" id="{43B3AC66-E66E-710C-ED0A-D4726AE5A00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F19794D-38E3-82BA-7CAF-51B95FACEA57}"/>
              </a:ext>
            </a:extLst>
          </p:cNvPr>
          <p:cNvSpPr>
            <a:spLocks noGrp="1"/>
          </p:cNvSpPr>
          <p:nvPr>
            <p:ph type="sldNum" sz="quarter" idx="12"/>
          </p:nvPr>
        </p:nvSpPr>
        <p:spPr/>
        <p:txBody>
          <a:bodyPr/>
          <a:lstStyle/>
          <a:p>
            <a:fld id="{8E3EB6EB-C54D-479B-8323-FAD839145C2F}" type="slidenum">
              <a:rPr lang="ko-KR" altLang="en-US" smtClean="0"/>
              <a:t>‹#›</a:t>
            </a:fld>
            <a:endParaRPr lang="ko-KR" altLang="en-US"/>
          </a:p>
        </p:txBody>
      </p:sp>
    </p:spTree>
    <p:extLst>
      <p:ext uri="{BB962C8B-B14F-4D97-AF65-F5344CB8AC3E}">
        <p14:creationId xmlns:p14="http://schemas.microsoft.com/office/powerpoint/2010/main" val="82861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BB16C26-7E34-19D9-4BDD-C3D4BADAF7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0A7CF7B-642B-DE45-399C-10F1232A8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FDA6E58-DBF5-9039-54D0-3F591FCAEB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ko-KR"/>
              <a:t>2022-09-07</a:t>
            </a:r>
            <a:endParaRPr lang="ko-KR" altLang="en-US"/>
          </a:p>
        </p:txBody>
      </p:sp>
      <p:sp>
        <p:nvSpPr>
          <p:cNvPr id="5" name="바닥글 개체 틀 4">
            <a:extLst>
              <a:ext uri="{FF2B5EF4-FFF2-40B4-BE49-F238E27FC236}">
                <a16:creationId xmlns:a16="http://schemas.microsoft.com/office/drawing/2014/main" id="{A8A61CFE-EF64-6B2E-E021-450FC5DDF0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D11772E-5F13-970B-3D8E-63CDFF9F7C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EB6EB-C54D-479B-8323-FAD839145C2F}" type="slidenum">
              <a:rPr lang="ko-KR" altLang="en-US" smtClean="0"/>
              <a:t>‹#›</a:t>
            </a:fld>
            <a:endParaRPr lang="ko-KR" altLang="en-US"/>
          </a:p>
        </p:txBody>
      </p:sp>
    </p:spTree>
    <p:extLst>
      <p:ext uri="{BB962C8B-B14F-4D97-AF65-F5344CB8AC3E}">
        <p14:creationId xmlns:p14="http://schemas.microsoft.com/office/powerpoint/2010/main" val="222841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4F48CA-F714-BE1D-14EA-7DFEAD021510}"/>
              </a:ext>
            </a:extLst>
          </p:cNvPr>
          <p:cNvSpPr>
            <a:spLocks noGrp="1"/>
          </p:cNvSpPr>
          <p:nvPr>
            <p:ph type="ctrTitle"/>
          </p:nvPr>
        </p:nvSpPr>
        <p:spPr>
          <a:xfrm>
            <a:off x="-76912" y="384561"/>
            <a:ext cx="12192000" cy="1931350"/>
          </a:xfrm>
        </p:spPr>
        <p:txBody>
          <a:bodyPr>
            <a:normAutofit fontScale="90000"/>
          </a:bodyPr>
          <a:lstStyle/>
          <a:p>
            <a:pPr algn="l"/>
            <a:r>
              <a:rPr lang="en-US" altLang="ko-KR" sz="2000" b="1" dirty="0"/>
              <a:t>Pricing </a:t>
            </a:r>
            <a:r>
              <a:rPr lang="en-US" altLang="ko-KR" sz="2000" b="1"/>
              <a:t>and Return </a:t>
            </a:r>
            <a:r>
              <a:rPr lang="en-US" altLang="ko-KR" sz="2000" b="1" dirty="0"/>
              <a:t>P</a:t>
            </a:r>
            <a:r>
              <a:rPr lang="en-US" altLang="ko-KR" sz="2000" b="1"/>
              <a:t>olicy under Various Supply </a:t>
            </a:r>
            <a:r>
              <a:rPr lang="en-US" altLang="ko-KR" sz="2000" b="1" dirty="0"/>
              <a:t>C</a:t>
            </a:r>
            <a:r>
              <a:rPr lang="en-US" altLang="ko-KR" sz="2000" b="1"/>
              <a:t>ontracts </a:t>
            </a:r>
            <a:r>
              <a:rPr lang="en-US" altLang="ko-KR" sz="2000" b="1" dirty="0"/>
              <a:t>in </a:t>
            </a:r>
            <a:r>
              <a:rPr lang="en-US" altLang="ko-KR" sz="2000" b="1"/>
              <a:t>a Closed-Loop Supply </a:t>
            </a:r>
            <a:r>
              <a:rPr lang="en-US" altLang="ko-KR" sz="2000" b="1" dirty="0"/>
              <a:t>C</a:t>
            </a:r>
            <a:r>
              <a:rPr lang="en-US" altLang="ko-KR" sz="2000" b="1"/>
              <a:t>hain</a:t>
            </a:r>
            <a:br>
              <a:rPr lang="en-US" altLang="ko-KR" sz="2400" b="1" dirty="0"/>
            </a:br>
            <a:r>
              <a:rPr lang="en-US" altLang="ko-KR" sz="2400" dirty="0">
                <a:latin typeface="TIMES" panose="02020603050405020304" pitchFamily="18" charset="0"/>
                <a:cs typeface="TIMES" panose="02020603050405020304" pitchFamily="18" charset="0"/>
              </a:rPr>
              <a:t>Seung Ho Yoo(2014), </a:t>
            </a:r>
            <a:r>
              <a:rPr lang="en-US" altLang="ko-KR" sz="2400" i="1" dirty="0">
                <a:latin typeface="TIMES" panose="02020603050405020304" pitchFamily="18" charset="0"/>
                <a:cs typeface="TIMES" panose="02020603050405020304" pitchFamily="18" charset="0"/>
              </a:rPr>
              <a:t>International Journal of Production Research</a:t>
            </a:r>
            <a:br>
              <a:rPr lang="en-US" altLang="ko-KR" sz="2400" i="1" dirty="0">
                <a:latin typeface="TIMES" panose="02020603050405020304" pitchFamily="18" charset="0"/>
                <a:cs typeface="TIMES" panose="02020603050405020304" pitchFamily="18" charset="0"/>
              </a:rPr>
            </a:br>
            <a:r>
              <a:rPr lang="en-US" altLang="ko-KR" sz="1800" dirty="0">
                <a:latin typeface="TIMES" panose="02020603050405020304" pitchFamily="18" charset="0"/>
                <a:cs typeface="TIMES" panose="02020603050405020304" pitchFamily="18" charset="0"/>
              </a:rPr>
              <a:t>Reviewer : Byeongmo Kang (Sep.07.2022)                                                                                                                                                                                                                                                                                                                           										   </a:t>
            </a:r>
            <a:r>
              <a:rPr lang="en-US" altLang="ko-KR" sz="1200" b="1" dirty="0">
                <a:latin typeface="TIMES" panose="02020603050405020304" pitchFamily="18" charset="0"/>
                <a:cs typeface="TIMES" panose="02020603050405020304" pitchFamily="18" charset="0"/>
              </a:rPr>
              <a:t>Advantages of a closed-loop supply chain</a:t>
            </a:r>
            <a:br>
              <a:rPr lang="en-US" altLang="ko-KR" sz="1200" b="1" dirty="0">
                <a:latin typeface="TIMES" panose="02020603050405020304" pitchFamily="18" charset="0"/>
                <a:cs typeface="TIMES" panose="02020603050405020304" pitchFamily="18" charset="0"/>
              </a:rPr>
            </a:br>
            <a:r>
              <a:rPr lang="en-US" altLang="ko-KR" sz="1200" b="1" dirty="0">
                <a:latin typeface="TIMES" panose="02020603050405020304" pitchFamily="18" charset="0"/>
                <a:cs typeface="TIMES" panose="02020603050405020304" pitchFamily="18" charset="0"/>
              </a:rPr>
              <a:t>									                                               </a:t>
            </a:r>
            <a:r>
              <a:rPr lang="en-US" altLang="ko-KR" sz="1200" dirty="0">
                <a:latin typeface="TIMES" panose="02020603050405020304" pitchFamily="18" charset="0"/>
                <a:cs typeface="TIMES" panose="02020603050405020304" pitchFamily="18" charset="0"/>
              </a:rPr>
              <a:t>1) Sustainability</a:t>
            </a:r>
            <a:br>
              <a:rPr lang="en-US" altLang="ko-KR" sz="1200" b="1" dirty="0">
                <a:latin typeface="TIMES" panose="02020603050405020304" pitchFamily="18" charset="0"/>
                <a:cs typeface="TIMES" panose="02020603050405020304" pitchFamily="18" charset="0"/>
              </a:rPr>
            </a:br>
            <a:r>
              <a:rPr lang="en-US" altLang="ko-KR" sz="1200" b="1" dirty="0">
                <a:latin typeface="TIMES" panose="02020603050405020304" pitchFamily="18" charset="0"/>
                <a:cs typeface="TIMES" panose="02020603050405020304" pitchFamily="18" charset="0"/>
              </a:rPr>
              <a:t>								                                                                         </a:t>
            </a:r>
            <a:r>
              <a:rPr lang="en-US" altLang="ko-KR" sz="1200" dirty="0">
                <a:latin typeface="TIMES" panose="02020603050405020304" pitchFamily="18" charset="0"/>
                <a:cs typeface="TIMES" panose="02020603050405020304" pitchFamily="18" charset="0"/>
              </a:rPr>
              <a:t>2) Reduced costs</a:t>
            </a:r>
            <a:r>
              <a:rPr lang="en-US" altLang="ko-KR" sz="1200" b="1" dirty="0">
                <a:latin typeface="TIMES" panose="02020603050405020304" pitchFamily="18" charset="0"/>
                <a:cs typeface="TIMES" panose="02020603050405020304" pitchFamily="18" charset="0"/>
              </a:rPr>
              <a:t>										                                                                         </a:t>
            </a:r>
            <a:r>
              <a:rPr lang="en-US" altLang="ko-KR" sz="1200" dirty="0">
                <a:latin typeface="TIMES" panose="02020603050405020304" pitchFamily="18" charset="0"/>
                <a:cs typeface="TIMES" panose="02020603050405020304" pitchFamily="18" charset="0"/>
              </a:rPr>
              <a:t>3) Customer Loyalty</a:t>
            </a:r>
            <a:br>
              <a:rPr lang="en-US" altLang="ko-KR" sz="1200" dirty="0">
                <a:latin typeface="TIMES" panose="02020603050405020304" pitchFamily="18" charset="0"/>
                <a:cs typeface="TIMES" panose="02020603050405020304" pitchFamily="18" charset="0"/>
              </a:rPr>
            </a:br>
            <a:r>
              <a:rPr lang="en-US" altLang="ko-KR" sz="1200" dirty="0">
                <a:latin typeface="TIMES" panose="02020603050405020304" pitchFamily="18" charset="0"/>
                <a:cs typeface="TIMES" panose="02020603050405020304" pitchFamily="18" charset="0"/>
              </a:rPr>
              <a:t>										                     4)Visibility</a:t>
            </a:r>
            <a:br>
              <a:rPr lang="en-US" altLang="ko-KR" sz="1200" dirty="0">
                <a:latin typeface="TIMES" panose="02020603050405020304" pitchFamily="18" charset="0"/>
                <a:cs typeface="TIMES" panose="02020603050405020304" pitchFamily="18" charset="0"/>
              </a:rPr>
            </a:br>
            <a:r>
              <a:rPr lang="en-US" altLang="ko-KR" sz="1200" dirty="0">
                <a:latin typeface="TIMES" panose="02020603050405020304" pitchFamily="18" charset="0"/>
                <a:cs typeface="TIMES" panose="02020603050405020304" pitchFamily="18" charset="0"/>
              </a:rPr>
              <a:t>										                     5) Preparing for Future Regulation</a:t>
            </a:r>
            <a:br>
              <a:rPr lang="en-US" altLang="ko-KR" sz="1200" dirty="0">
                <a:latin typeface="TIMES" panose="02020603050405020304" pitchFamily="18" charset="0"/>
                <a:cs typeface="TIMES" panose="02020603050405020304" pitchFamily="18" charset="0"/>
              </a:rPr>
            </a:br>
            <a:r>
              <a:rPr lang="en-US" altLang="ko-KR" sz="1200" dirty="0">
                <a:latin typeface="TIMES" panose="02020603050405020304" pitchFamily="18" charset="0"/>
                <a:cs typeface="TIMES" panose="02020603050405020304" pitchFamily="18" charset="0"/>
              </a:rPr>
              <a:t>                                                                                                                                                                    </a:t>
            </a:r>
            <a:r>
              <a:rPr lang="en-US" altLang="ko-KR" sz="1200" b="1" dirty="0">
                <a:latin typeface="TIMES" panose="02020603050405020304" pitchFamily="18" charset="0"/>
                <a:cs typeface="TIMES" panose="02020603050405020304" pitchFamily="18" charset="0"/>
              </a:rPr>
              <a:t>	</a:t>
            </a:r>
            <a:br>
              <a:rPr lang="en-US" altLang="ko-KR" sz="3000" b="1" dirty="0">
                <a:latin typeface="TIMES" panose="02020603050405020304" pitchFamily="18" charset="0"/>
                <a:cs typeface="TIMES" panose="02020603050405020304" pitchFamily="18" charset="0"/>
              </a:rPr>
            </a:br>
            <a:endParaRPr lang="ko-KR" altLang="en-US" sz="3000" b="1" dirty="0">
              <a:latin typeface="TIMES" panose="02020603050405020304" pitchFamily="18" charset="0"/>
              <a:cs typeface="TIMES" panose="02020603050405020304" pitchFamily="18" charset="0"/>
            </a:endParaRPr>
          </a:p>
        </p:txBody>
      </p:sp>
      <p:sp>
        <p:nvSpPr>
          <p:cNvPr id="3" name="부제목 2">
            <a:extLst>
              <a:ext uri="{FF2B5EF4-FFF2-40B4-BE49-F238E27FC236}">
                <a16:creationId xmlns:a16="http://schemas.microsoft.com/office/drawing/2014/main" id="{F9643509-0F03-B9D8-9834-4DF16A7AB999}"/>
              </a:ext>
            </a:extLst>
          </p:cNvPr>
          <p:cNvSpPr>
            <a:spLocks noGrp="1"/>
          </p:cNvSpPr>
          <p:nvPr>
            <p:ph type="subTitle" idx="1"/>
          </p:nvPr>
        </p:nvSpPr>
        <p:spPr>
          <a:xfrm>
            <a:off x="0" y="1593951"/>
            <a:ext cx="12192000" cy="5620885"/>
          </a:xfrm>
        </p:spPr>
        <p:txBody>
          <a:bodyPr>
            <a:normAutofit fontScale="92500" lnSpcReduction="10000"/>
          </a:bodyPr>
          <a:lstStyle/>
          <a:p>
            <a:pPr algn="l">
              <a:lnSpc>
                <a:spcPct val="100000"/>
              </a:lnSpc>
            </a:pPr>
            <a:r>
              <a:rPr lang="en-US" altLang="ko-KR" b="1" dirty="0">
                <a:solidFill>
                  <a:srgbClr val="FF0000"/>
                </a:solidFill>
              </a:rPr>
              <a:t>Motivation     </a:t>
            </a:r>
          </a:p>
          <a:p>
            <a:pPr algn="l">
              <a:lnSpc>
                <a:spcPct val="100000"/>
              </a:lnSpc>
            </a:pPr>
            <a:r>
              <a:rPr lang="en-US" altLang="ko-KR" sz="1600" dirty="0">
                <a:latin typeface="TIMES" panose="02020603050405020304" pitchFamily="18" charset="0"/>
                <a:cs typeface="TIMES" panose="02020603050405020304" pitchFamily="18" charset="0"/>
              </a:rPr>
              <a:t>-Supply contract is a necessary devise that  coordinate decisions of supply chain members with moral hazard is able to maximize the total supply chain profit.</a:t>
            </a:r>
          </a:p>
          <a:p>
            <a:pPr algn="l">
              <a:lnSpc>
                <a:spcPct val="100000"/>
              </a:lnSpc>
            </a:pPr>
            <a:r>
              <a:rPr lang="en-US" altLang="ko-KR" b="1" dirty="0">
                <a:solidFill>
                  <a:schemeClr val="accent2"/>
                </a:solidFill>
              </a:rPr>
              <a:t>Approach</a:t>
            </a:r>
          </a:p>
          <a:p>
            <a:pPr algn="l">
              <a:lnSpc>
                <a:spcPct val="100000"/>
              </a:lnSpc>
            </a:pPr>
            <a:r>
              <a:rPr lang="en-US" altLang="ko-KR" sz="1600" dirty="0">
                <a:latin typeface="TIMES" panose="02020603050405020304" pitchFamily="18" charset="0"/>
                <a:cs typeface="TIMES" panose="02020603050405020304" pitchFamily="18" charset="0"/>
              </a:rPr>
              <a:t>-Three supply contract models (Wholesale price, Buy-back and Quantity discount contracts) that coordinate the closed-loop supply chain  under moral hazard were used through numerical analysis and analysis solutions to determine retailer’s pricing and return policy  prices, return policies, and how they affected the resulting profits.</a:t>
            </a:r>
          </a:p>
          <a:p>
            <a:pPr algn="l">
              <a:lnSpc>
                <a:spcPct val="100000"/>
              </a:lnSpc>
            </a:pPr>
            <a:r>
              <a:rPr lang="en-US" altLang="ko-KR" b="1" dirty="0">
                <a:solidFill>
                  <a:srgbClr val="00B050"/>
                </a:solidFill>
              </a:rPr>
              <a:t>Results &amp; Findings</a:t>
            </a:r>
          </a:p>
          <a:p>
            <a:pPr algn="l">
              <a:lnSpc>
                <a:spcPct val="100000"/>
              </a:lnSpc>
            </a:pPr>
            <a:r>
              <a:rPr lang="en-US" altLang="ko-KR" sz="1600" dirty="0">
                <a:latin typeface="TIMES" panose="02020603050405020304" pitchFamily="18" charset="0"/>
                <a:cs typeface="TIMES" panose="02020603050405020304" pitchFamily="18" charset="0"/>
              </a:rPr>
              <a:t>1) </a:t>
            </a:r>
            <a:r>
              <a:rPr lang="en-US" altLang="ko-KR" sz="1400" dirty="0">
                <a:effectLst/>
                <a:latin typeface="TIMES" panose="02020603050405020304" pitchFamily="18" charset="0"/>
                <a:cs typeface="TIMES" panose="02020603050405020304" pitchFamily="18" charset="0"/>
              </a:rPr>
              <a:t>Quantity Discount Contract : </a:t>
            </a:r>
          </a:p>
          <a:p>
            <a:pPr algn="l">
              <a:lnSpc>
                <a:spcPct val="100000"/>
              </a:lnSpc>
            </a:pPr>
            <a:r>
              <a:rPr lang="en-US" altLang="ko-KR" sz="1400" dirty="0">
                <a:effectLst/>
                <a:latin typeface="TIMES" panose="02020603050405020304" pitchFamily="18" charset="0"/>
                <a:cs typeface="TIMES" panose="02020603050405020304" pitchFamily="18" charset="0"/>
              </a:rPr>
              <a:t>	- Closed loop chain can be coordinated to achieve supply chain profit first</a:t>
            </a:r>
          </a:p>
          <a:p>
            <a:pPr algn="l">
              <a:lnSpc>
                <a:spcPct val="100000"/>
              </a:lnSpc>
            </a:pPr>
            <a:r>
              <a:rPr lang="en-US" altLang="ko-KR" sz="1400" dirty="0">
                <a:latin typeface="TIMES" panose="02020603050405020304" pitchFamily="18" charset="0"/>
                <a:cs typeface="TIMES" panose="02020603050405020304" pitchFamily="18" charset="0"/>
              </a:rPr>
              <a:t>	- Suppliers achieve superior performance, free to choose wholesale prices or discount factors, regardless of coordination</a:t>
            </a:r>
          </a:p>
          <a:p>
            <a:pPr algn="l">
              <a:lnSpc>
                <a:spcPct val="100000"/>
              </a:lnSpc>
            </a:pPr>
            <a:r>
              <a:rPr lang="en-US" altLang="ko-KR" sz="1400" dirty="0">
                <a:latin typeface="TIMES" panose="02020603050405020304" pitchFamily="18" charset="0"/>
                <a:cs typeface="TIMES" panose="02020603050405020304" pitchFamily="18" charset="0"/>
              </a:rPr>
              <a:t>	- Lower sales prices and generous return policies than other models lead to higher demand and returns</a:t>
            </a:r>
          </a:p>
          <a:p>
            <a:pPr algn="l">
              <a:lnSpc>
                <a:spcPct val="100000"/>
              </a:lnSpc>
            </a:pPr>
            <a:r>
              <a:rPr lang="en-US" altLang="ko-KR" sz="1600" dirty="0">
                <a:latin typeface="TIMES" panose="02020603050405020304" pitchFamily="18" charset="0"/>
                <a:cs typeface="TIMES" panose="02020603050405020304" pitchFamily="18" charset="0"/>
              </a:rPr>
              <a:t>2) Buy-back, Wholesale Price</a:t>
            </a:r>
            <a:r>
              <a:rPr lang="en-US" altLang="ko-KR" sz="1400" dirty="0">
                <a:effectLst/>
                <a:latin typeface="TIMES" panose="02020603050405020304" pitchFamily="18" charset="0"/>
                <a:cs typeface="TIMES" panose="02020603050405020304" pitchFamily="18" charset="0"/>
              </a:rPr>
              <a:t> : Cannot coordinate closed-loop supply chain </a:t>
            </a:r>
          </a:p>
          <a:p>
            <a:pPr algn="l">
              <a:lnSpc>
                <a:spcPct val="100000"/>
              </a:lnSpc>
            </a:pPr>
            <a:r>
              <a:rPr lang="en-US" altLang="ko-KR" sz="1400" dirty="0">
                <a:latin typeface="TIMES" panose="02020603050405020304" pitchFamily="18" charset="0"/>
                <a:cs typeface="TIMES" panose="02020603050405020304" pitchFamily="18" charset="0"/>
              </a:rPr>
              <a:t>	-Buy-back - In order to predict profit performance, stable alternative for both suppliers and retailers</a:t>
            </a:r>
          </a:p>
          <a:p>
            <a:pPr algn="l">
              <a:lnSpc>
                <a:spcPct val="100000"/>
              </a:lnSpc>
            </a:pPr>
            <a:r>
              <a:rPr lang="en-US" altLang="ko-KR" sz="1400" dirty="0">
                <a:effectLst/>
                <a:latin typeface="TIMES" panose="02020603050405020304" pitchFamily="18" charset="0"/>
                <a:cs typeface="TIMES" panose="02020603050405020304" pitchFamily="18" charset="0"/>
              </a:rPr>
              <a:t>	</a:t>
            </a:r>
            <a:r>
              <a:rPr lang="en-US" altLang="ko-KR" sz="1400" dirty="0">
                <a:latin typeface="TIMES" panose="02020603050405020304" pitchFamily="18" charset="0"/>
                <a:cs typeface="TIMES" panose="02020603050405020304" pitchFamily="18" charset="0"/>
              </a:rPr>
              <a:t>                  - Because of a strict return policy, return requests are the least</a:t>
            </a:r>
          </a:p>
          <a:p>
            <a:pPr algn="l">
              <a:lnSpc>
                <a:spcPct val="100000"/>
              </a:lnSpc>
            </a:pPr>
            <a:r>
              <a:rPr lang="en-US" altLang="ko-KR" b="1" dirty="0">
                <a:solidFill>
                  <a:srgbClr val="7030A0"/>
                </a:solidFill>
              </a:rPr>
              <a:t>Discussion</a:t>
            </a:r>
          </a:p>
          <a:p>
            <a:pPr algn="l">
              <a:lnSpc>
                <a:spcPct val="100000"/>
              </a:lnSpc>
            </a:pPr>
            <a:r>
              <a:rPr lang="en-US" altLang="ko-KR" sz="1400" b="1" dirty="0">
                <a:latin typeface="TIMES" panose="02020603050405020304" pitchFamily="18" charset="0"/>
                <a:cs typeface="TIMES" panose="02020603050405020304" pitchFamily="18" charset="0"/>
              </a:rPr>
              <a:t>-</a:t>
            </a:r>
            <a:r>
              <a:rPr lang="en-US" altLang="ko-KR" sz="1400" dirty="0">
                <a:latin typeface="TIMES" panose="02020603050405020304" pitchFamily="18" charset="0"/>
                <a:cs typeface="TIMES" panose="02020603050405020304" pitchFamily="18" charset="0"/>
              </a:rPr>
              <a:t>Changes in consumer behavior have a greater impact on the supplier's profit performance.</a:t>
            </a:r>
            <a:endParaRPr lang="en-US" altLang="ko-KR" sz="1600" dirty="0">
              <a:latin typeface="TIMES" panose="02020603050405020304" pitchFamily="18" charset="0"/>
              <a:cs typeface="TIMES" panose="02020603050405020304" pitchFamily="18" charset="0"/>
            </a:endParaRPr>
          </a:p>
          <a:p>
            <a:pPr algn="l">
              <a:lnSpc>
                <a:spcPct val="100000"/>
              </a:lnSpc>
            </a:pPr>
            <a:endParaRPr lang="en-US" altLang="ko-KR" sz="2800" b="1" dirty="0">
              <a:solidFill>
                <a:srgbClr val="7030A0"/>
              </a:solidFill>
            </a:endParaRPr>
          </a:p>
          <a:p>
            <a:pPr algn="l">
              <a:lnSpc>
                <a:spcPct val="100000"/>
              </a:lnSpc>
            </a:pPr>
            <a:endParaRPr lang="en-US" altLang="ko-KR" sz="1600" dirty="0">
              <a:effectLst/>
              <a:latin typeface="TIMES" panose="02020603050405020304" pitchFamily="18" charset="0"/>
              <a:cs typeface="TIMES" panose="02020603050405020304" pitchFamily="18" charset="0"/>
            </a:endParaRPr>
          </a:p>
          <a:p>
            <a:pPr algn="l">
              <a:lnSpc>
                <a:spcPct val="100000"/>
              </a:lnSpc>
            </a:pPr>
            <a:endParaRPr lang="en-US" altLang="ko-KR" sz="1600" dirty="0">
              <a:latin typeface="TIMES" panose="02020603050405020304" pitchFamily="18" charset="0"/>
              <a:cs typeface="TIMES" panose="02020603050405020304" pitchFamily="18" charset="0"/>
            </a:endParaRPr>
          </a:p>
          <a:p>
            <a:pPr algn="l">
              <a:lnSpc>
                <a:spcPct val="100000"/>
              </a:lnSpc>
            </a:pPr>
            <a:endParaRPr lang="en-US" altLang="ko-KR" sz="1600" dirty="0">
              <a:latin typeface="TIMES" panose="02020603050405020304" pitchFamily="18" charset="0"/>
              <a:cs typeface="TIMES" panose="02020603050405020304" pitchFamily="18" charset="0"/>
            </a:endParaRPr>
          </a:p>
          <a:p>
            <a:pPr algn="l">
              <a:lnSpc>
                <a:spcPct val="100000"/>
              </a:lnSpc>
            </a:pPr>
            <a:endParaRPr lang="en-US" altLang="ko-KR" sz="2800" b="1" dirty="0">
              <a:solidFill>
                <a:srgbClr val="00B050"/>
              </a:solidFill>
            </a:endParaRPr>
          </a:p>
          <a:p>
            <a:pPr algn="l">
              <a:lnSpc>
                <a:spcPct val="100000"/>
              </a:lnSpc>
            </a:pPr>
            <a:endParaRPr lang="en-US" altLang="ko-KR" sz="1800" dirty="0">
              <a:latin typeface="TIMES" panose="02020603050405020304" pitchFamily="18" charset="0"/>
              <a:cs typeface="TIMES" panose="02020603050405020304" pitchFamily="18" charset="0"/>
            </a:endParaRPr>
          </a:p>
          <a:p>
            <a:pPr algn="l">
              <a:lnSpc>
                <a:spcPct val="100000"/>
              </a:lnSpc>
            </a:pPr>
            <a:endParaRPr lang="en-US" altLang="ko-KR" sz="1800" dirty="0">
              <a:latin typeface="TIMES" panose="02020603050405020304" pitchFamily="18" charset="0"/>
              <a:cs typeface="TIMES" panose="02020603050405020304" pitchFamily="18" charset="0"/>
            </a:endParaRPr>
          </a:p>
          <a:p>
            <a:pPr algn="l">
              <a:lnSpc>
                <a:spcPct val="100000"/>
              </a:lnSpc>
            </a:pPr>
            <a:endParaRPr lang="en-US" altLang="ko-KR" sz="2800" b="1" dirty="0">
              <a:solidFill>
                <a:schemeClr val="accent2"/>
              </a:solidFill>
            </a:endParaRPr>
          </a:p>
          <a:p>
            <a:pPr algn="l">
              <a:lnSpc>
                <a:spcPct val="100000"/>
              </a:lnSpc>
            </a:pPr>
            <a:endParaRPr lang="en-US" altLang="ko-KR" sz="1800" dirty="0">
              <a:latin typeface="TIMES" panose="02020603050405020304" pitchFamily="18" charset="0"/>
              <a:cs typeface="TIMES" panose="02020603050405020304" pitchFamily="18" charset="0"/>
            </a:endParaRPr>
          </a:p>
          <a:p>
            <a:pPr algn="l">
              <a:lnSpc>
                <a:spcPct val="100000"/>
              </a:lnSpc>
            </a:pPr>
            <a:endParaRPr lang="ko-KR" altLang="en-US" sz="1800" dirty="0">
              <a:latin typeface="TIMES" panose="02020603050405020304" pitchFamily="18" charset="0"/>
              <a:cs typeface="TIMES" panose="02020603050405020304" pitchFamily="18" charset="0"/>
            </a:endParaRPr>
          </a:p>
        </p:txBody>
      </p:sp>
      <p:sp>
        <p:nvSpPr>
          <p:cNvPr id="4" name="날짜 개체 틀 3">
            <a:extLst>
              <a:ext uri="{FF2B5EF4-FFF2-40B4-BE49-F238E27FC236}">
                <a16:creationId xmlns:a16="http://schemas.microsoft.com/office/drawing/2014/main" id="{BD13D472-7417-3F26-F95A-7CA5FB7B1EAF}"/>
              </a:ext>
            </a:extLst>
          </p:cNvPr>
          <p:cNvSpPr>
            <a:spLocks noGrp="1"/>
          </p:cNvSpPr>
          <p:nvPr>
            <p:ph type="dt" sz="half" idx="10"/>
          </p:nvPr>
        </p:nvSpPr>
        <p:spPr>
          <a:xfrm>
            <a:off x="10937111" y="6492875"/>
            <a:ext cx="2743200" cy="365125"/>
          </a:xfrm>
        </p:spPr>
        <p:txBody>
          <a:bodyPr/>
          <a:lstStyle/>
          <a:p>
            <a:r>
              <a:rPr lang="en-US" altLang="ko-KR"/>
              <a:t>2022-09-07</a:t>
            </a:r>
            <a:endParaRPr lang="ko-KR" altLang="en-US" dirty="0"/>
          </a:p>
        </p:txBody>
      </p:sp>
    </p:spTree>
    <p:extLst>
      <p:ext uri="{BB962C8B-B14F-4D97-AF65-F5344CB8AC3E}">
        <p14:creationId xmlns:p14="http://schemas.microsoft.com/office/powerpoint/2010/main" val="140449231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335</Words>
  <Application>Microsoft Office PowerPoint</Application>
  <PresentationFormat>와이드스크린</PresentationFormat>
  <Paragraphs>24</Paragraphs>
  <Slides>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vt:i4>
      </vt:variant>
    </vt:vector>
  </HeadingPairs>
  <TitlesOfParts>
    <vt:vector size="5" baseType="lpstr">
      <vt:lpstr>맑은 고딕</vt:lpstr>
      <vt:lpstr>Arial</vt:lpstr>
      <vt:lpstr>TIMES</vt:lpstr>
      <vt:lpstr>Office 테마</vt:lpstr>
      <vt:lpstr>Pricing and Return Policy under Various Supply Contracts in a Closed-Loop Supply Chain Seung Ho Yoo(2014), International Journal of Production Research Reviewer : Byeongmo Kang (Sep.07.2022)                                                                                                                                                                                                                                                                                                                                        Advantages of a closed-loop supply chain                                                         1) Sustainability                                                                                  2) Reduced costs                                                                                   3) Customer Loyalty                                4)Visibility                                5) Preparing for Future Regulation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Pricing and return policy under various supply contracts in a closed-loop supply chain Seung Ho Yoo(2014), International Journal of Production Research Reviewer : Byeongmo Kang (Sep.06.2022)</dc:title>
  <dc:creator>Kang Byeongmo</dc:creator>
  <cp:lastModifiedBy>Kang Byeongmo</cp:lastModifiedBy>
  <cp:revision>5</cp:revision>
  <dcterms:created xsi:type="dcterms:W3CDTF">2022-09-06T13:51:40Z</dcterms:created>
  <dcterms:modified xsi:type="dcterms:W3CDTF">2023-09-03T10:11:39Z</dcterms:modified>
</cp:coreProperties>
</file>