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303" r:id="rId2"/>
    <p:sldId id="256" r:id="rId3"/>
    <p:sldId id="354" r:id="rId4"/>
    <p:sldId id="338" r:id="rId5"/>
    <p:sldId id="292" r:id="rId6"/>
    <p:sldId id="308" r:id="rId7"/>
    <p:sldId id="348" r:id="rId8"/>
    <p:sldId id="304" r:id="rId9"/>
    <p:sldId id="319" r:id="rId10"/>
    <p:sldId id="315" r:id="rId11"/>
    <p:sldId id="320" r:id="rId12"/>
    <p:sldId id="323" r:id="rId13"/>
    <p:sldId id="321" r:id="rId14"/>
    <p:sldId id="349" r:id="rId15"/>
    <p:sldId id="322" r:id="rId16"/>
    <p:sldId id="317" r:id="rId17"/>
    <p:sldId id="318" r:id="rId18"/>
    <p:sldId id="313" r:id="rId19"/>
    <p:sldId id="306" r:id="rId20"/>
    <p:sldId id="307" r:id="rId21"/>
    <p:sldId id="324" r:id="rId22"/>
    <p:sldId id="325" r:id="rId23"/>
    <p:sldId id="327" r:id="rId24"/>
    <p:sldId id="328" r:id="rId25"/>
    <p:sldId id="339" r:id="rId26"/>
    <p:sldId id="331" r:id="rId27"/>
    <p:sldId id="350" r:id="rId28"/>
    <p:sldId id="332" r:id="rId29"/>
    <p:sldId id="333" r:id="rId30"/>
    <p:sldId id="334" r:id="rId31"/>
    <p:sldId id="341" r:id="rId32"/>
    <p:sldId id="342" r:id="rId33"/>
    <p:sldId id="356" r:id="rId34"/>
    <p:sldId id="343" r:id="rId35"/>
    <p:sldId id="355" r:id="rId36"/>
    <p:sldId id="344" r:id="rId37"/>
    <p:sldId id="347" r:id="rId38"/>
    <p:sldId id="357" r:id="rId39"/>
    <p:sldId id="351" r:id="rId40"/>
    <p:sldId id="363" r:id="rId41"/>
    <p:sldId id="345" r:id="rId42"/>
    <p:sldId id="358" r:id="rId43"/>
    <p:sldId id="359" r:id="rId44"/>
    <p:sldId id="364" r:id="rId45"/>
    <p:sldId id="352" r:id="rId46"/>
    <p:sldId id="353" r:id="rId47"/>
    <p:sldId id="365" r:id="rId48"/>
  </p:sldIdLst>
  <p:sldSz cx="9144000" cy="6858000" type="screen4x3"/>
  <p:notesSz cx="7099300" cy="10234613"/>
  <p:embeddedFontLst>
    <p:embeddedFont>
      <p:font typeface="배달의민족 주아" panose="020B0600000101010101" charset="-127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HY견고딕" panose="02030600000101010101" pitchFamily="18" charset="-127"/>
      <p:regular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9"/>
    <a:srgbClr val="E6E6E6"/>
    <a:srgbClr val="F4F9FE"/>
    <a:srgbClr val="B91823"/>
    <a:srgbClr val="0D88FF"/>
    <a:srgbClr val="0030E8"/>
    <a:srgbClr val="89D2F5"/>
    <a:srgbClr val="21596F"/>
    <a:srgbClr val="00ADE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9" autoAdjust="0"/>
    <p:restoredTop sz="84227" autoAdjust="0"/>
  </p:normalViewPr>
  <p:slideViewPr>
    <p:cSldViewPr snapToGrid="0" showGuides="1">
      <p:cViewPr varScale="1">
        <p:scale>
          <a:sx n="109" d="100"/>
          <a:sy n="109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외래관광객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Sheet1!$A$2:$A$45</c:f>
              <c:numCache>
                <c:formatCode>General</c:formatCode>
                <c:ptCount val="44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</c:numCache>
            </c:numRef>
          </c:cat>
          <c:val>
            <c:numRef>
              <c:f>Sheet1!$B$2:$B$45</c:f>
              <c:numCache>
                <c:formatCode>#,##0</c:formatCode>
                <c:ptCount val="44"/>
                <c:pt idx="0">
                  <c:v>632846</c:v>
                </c:pt>
                <c:pt idx="1">
                  <c:v>834239</c:v>
                </c:pt>
                <c:pt idx="2">
                  <c:v>949666</c:v>
                </c:pt>
                <c:pt idx="3">
                  <c:v>1079396</c:v>
                </c:pt>
                <c:pt idx="4">
                  <c:v>1126100</c:v>
                </c:pt>
                <c:pt idx="5">
                  <c:v>976415</c:v>
                </c:pt>
                <c:pt idx="6">
                  <c:v>1093214</c:v>
                </c:pt>
                <c:pt idx="7">
                  <c:v>1145044</c:v>
                </c:pt>
                <c:pt idx="8">
                  <c:v>1194551</c:v>
                </c:pt>
                <c:pt idx="9">
                  <c:v>1297318</c:v>
                </c:pt>
                <c:pt idx="10">
                  <c:v>1426045</c:v>
                </c:pt>
                <c:pt idx="11">
                  <c:v>1659972</c:v>
                </c:pt>
                <c:pt idx="12">
                  <c:v>1874501</c:v>
                </c:pt>
                <c:pt idx="13">
                  <c:v>2340462</c:v>
                </c:pt>
                <c:pt idx="14">
                  <c:v>2728054</c:v>
                </c:pt>
                <c:pt idx="15">
                  <c:v>2958839</c:v>
                </c:pt>
                <c:pt idx="16">
                  <c:v>3196340</c:v>
                </c:pt>
                <c:pt idx="17">
                  <c:v>3231081</c:v>
                </c:pt>
                <c:pt idx="18">
                  <c:v>3331226</c:v>
                </c:pt>
                <c:pt idx="19">
                  <c:v>3580024</c:v>
                </c:pt>
                <c:pt idx="20">
                  <c:v>3753197</c:v>
                </c:pt>
                <c:pt idx="21">
                  <c:v>3683779</c:v>
                </c:pt>
                <c:pt idx="22">
                  <c:v>3908140</c:v>
                </c:pt>
                <c:pt idx="23">
                  <c:v>4250216</c:v>
                </c:pt>
                <c:pt idx="24">
                  <c:v>4659785</c:v>
                </c:pt>
                <c:pt idx="25">
                  <c:v>5321792</c:v>
                </c:pt>
                <c:pt idx="26">
                  <c:v>5147204</c:v>
                </c:pt>
                <c:pt idx="27">
                  <c:v>5347468</c:v>
                </c:pt>
                <c:pt idx="28">
                  <c:v>4752762</c:v>
                </c:pt>
                <c:pt idx="29">
                  <c:v>5818138</c:v>
                </c:pt>
                <c:pt idx="30">
                  <c:v>6022752</c:v>
                </c:pt>
                <c:pt idx="31">
                  <c:v>6155046</c:v>
                </c:pt>
                <c:pt idx="32">
                  <c:v>6448240</c:v>
                </c:pt>
                <c:pt idx="33">
                  <c:v>6890841</c:v>
                </c:pt>
                <c:pt idx="34">
                  <c:v>7817533</c:v>
                </c:pt>
                <c:pt idx="35">
                  <c:v>8797658</c:v>
                </c:pt>
                <c:pt idx="36">
                  <c:v>9794796</c:v>
                </c:pt>
                <c:pt idx="37">
                  <c:v>11140028</c:v>
                </c:pt>
                <c:pt idx="38">
                  <c:v>12175550</c:v>
                </c:pt>
                <c:pt idx="39">
                  <c:v>14201516</c:v>
                </c:pt>
                <c:pt idx="40">
                  <c:v>13231651</c:v>
                </c:pt>
                <c:pt idx="41">
                  <c:v>17241823</c:v>
                </c:pt>
                <c:pt idx="42">
                  <c:v>13335758</c:v>
                </c:pt>
                <c:pt idx="43">
                  <c:v>15346879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3-4E74-81FB-688EB6562E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 출국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Sheet1!$A$2:$A$45</c:f>
              <c:numCache>
                <c:formatCode>General</c:formatCode>
                <c:ptCount val="44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</c:numCache>
            </c:numRef>
          </c:cat>
          <c:val>
            <c:numRef>
              <c:f>Sheet1!$C$2:$C$45</c:f>
              <c:numCache>
                <c:formatCode>#,##0</c:formatCode>
                <c:ptCount val="44"/>
                <c:pt idx="0">
                  <c:v>129378</c:v>
                </c:pt>
                <c:pt idx="1">
                  <c:v>164727</c:v>
                </c:pt>
                <c:pt idx="2">
                  <c:v>209698</c:v>
                </c:pt>
                <c:pt idx="3">
                  <c:v>259578</c:v>
                </c:pt>
                <c:pt idx="4">
                  <c:v>295546</c:v>
                </c:pt>
                <c:pt idx="5">
                  <c:v>338840</c:v>
                </c:pt>
                <c:pt idx="6">
                  <c:v>436025</c:v>
                </c:pt>
                <c:pt idx="7">
                  <c:v>499707</c:v>
                </c:pt>
                <c:pt idx="8">
                  <c:v>493461</c:v>
                </c:pt>
                <c:pt idx="9">
                  <c:v>493108</c:v>
                </c:pt>
                <c:pt idx="10">
                  <c:v>484155</c:v>
                </c:pt>
                <c:pt idx="11">
                  <c:v>454974</c:v>
                </c:pt>
                <c:pt idx="12">
                  <c:v>510538</c:v>
                </c:pt>
                <c:pt idx="13">
                  <c:v>725176</c:v>
                </c:pt>
                <c:pt idx="14">
                  <c:v>1213112</c:v>
                </c:pt>
                <c:pt idx="15">
                  <c:v>1560923</c:v>
                </c:pt>
                <c:pt idx="16">
                  <c:v>1856018</c:v>
                </c:pt>
                <c:pt idx="17">
                  <c:v>2043299</c:v>
                </c:pt>
                <c:pt idx="18">
                  <c:v>2419930</c:v>
                </c:pt>
                <c:pt idx="19">
                  <c:v>3154326</c:v>
                </c:pt>
                <c:pt idx="20">
                  <c:v>3818740</c:v>
                </c:pt>
                <c:pt idx="21">
                  <c:v>4649251</c:v>
                </c:pt>
                <c:pt idx="22">
                  <c:v>4542159</c:v>
                </c:pt>
                <c:pt idx="23">
                  <c:v>3066926</c:v>
                </c:pt>
                <c:pt idx="24">
                  <c:v>4341546</c:v>
                </c:pt>
                <c:pt idx="25">
                  <c:v>5508242</c:v>
                </c:pt>
                <c:pt idx="26">
                  <c:v>6084476</c:v>
                </c:pt>
                <c:pt idx="27">
                  <c:v>7123407</c:v>
                </c:pt>
                <c:pt idx="28">
                  <c:v>7086133</c:v>
                </c:pt>
                <c:pt idx="29">
                  <c:v>8825585</c:v>
                </c:pt>
                <c:pt idx="30">
                  <c:v>10080143</c:v>
                </c:pt>
                <c:pt idx="31">
                  <c:v>11609879</c:v>
                </c:pt>
                <c:pt idx="32">
                  <c:v>13324977</c:v>
                </c:pt>
                <c:pt idx="33">
                  <c:v>11996094</c:v>
                </c:pt>
                <c:pt idx="34">
                  <c:v>9494111</c:v>
                </c:pt>
                <c:pt idx="35">
                  <c:v>12488364</c:v>
                </c:pt>
                <c:pt idx="36">
                  <c:v>12693733</c:v>
                </c:pt>
                <c:pt idx="37">
                  <c:v>13736976</c:v>
                </c:pt>
                <c:pt idx="38">
                  <c:v>14846485</c:v>
                </c:pt>
                <c:pt idx="39">
                  <c:v>16080684</c:v>
                </c:pt>
                <c:pt idx="40">
                  <c:v>19310430</c:v>
                </c:pt>
                <c:pt idx="41">
                  <c:v>22383190</c:v>
                </c:pt>
                <c:pt idx="42">
                  <c:v>26496447</c:v>
                </c:pt>
                <c:pt idx="43">
                  <c:v>28695983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3-4E74-81FB-688EB6562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15183"/>
        <c:axId val="1887227247"/>
      </c:barChart>
      <c:catAx>
        <c:axId val="188721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7227247"/>
        <c:crosses val="autoZero"/>
        <c:auto val="1"/>
        <c:lblAlgn val="ctr"/>
        <c:lblOffset val="100"/>
        <c:noMultiLvlLbl val="0"/>
      </c:catAx>
      <c:valAx>
        <c:axId val="188722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72151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4A672F9-7166-4ECF-84F9-5459259D212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BF4D8F-B8F5-48A9-B5A5-7E17902DD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42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25B8FD-8197-4B5C-AA00-6BF1FE648301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2A0260-58AE-4BD0-A309-83442A764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8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6EB1-785D-46A0-B1A7-E636B90441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93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 </a:t>
            </a:r>
            <a:r>
              <a:rPr lang="ko-KR" altLang="en-US" dirty="0"/>
              <a:t>성별에 따른 주요 방한 목적은 어떠한 차이가 있는지 확인하기 위해 아래와 같은 가설을 세워 교차분석을 시행하였다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주요 방한 목적은 차이가 없다</a:t>
            </a:r>
            <a:r>
              <a:rPr lang="en-US" altLang="ko-KR" dirty="0"/>
              <a:t>.</a:t>
            </a:r>
            <a:endParaRPr lang="en-US" altLang="ko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주요 방한 목적은 차이가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 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주요 방한 목적은 유의하게 다르다고</a:t>
            </a:r>
            <a:r>
              <a:rPr lang="en-US" altLang="ko-KR" dirty="0"/>
              <a:t> 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r>
              <a:rPr lang="ko-KR" altLang="en-US" dirty="0" err="1"/>
              <a:t>교차표에서</a:t>
            </a:r>
            <a:r>
              <a:rPr lang="ko-KR" altLang="en-US" dirty="0"/>
              <a:t> 볼 수 있듯이 사업 또는 </a:t>
            </a:r>
            <a:r>
              <a:rPr lang="ko-KR" altLang="en-US" dirty="0" err="1"/>
              <a:t>전문활동</a:t>
            </a:r>
            <a:r>
              <a:rPr lang="ko-KR" altLang="en-US" dirty="0"/>
              <a:t> 외에는 여성의 빈도 수치가 남성의 빈도 수치보다 더 높음을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9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차트에서 볼 수 있듯이 사업 또는 </a:t>
            </a:r>
            <a:r>
              <a:rPr lang="ko-KR" altLang="en-US" dirty="0" err="1"/>
              <a:t>전문활동</a:t>
            </a:r>
            <a:r>
              <a:rPr lang="ko-KR" altLang="en-US" dirty="0"/>
              <a:t> 외에는 여성의 빈도 수치가 남성의 빈도 수치보다 더 높음을 볼 수 있으며 이는 성별에 따른 주요 방한 목적은 유의하게 차이가 있다고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같은 방법으로 성별에 따른 한국 방문 선택 시 고려 요인 </a:t>
            </a:r>
            <a:r>
              <a:rPr lang="en-US" altLang="ko-KR" dirty="0"/>
              <a:t>1</a:t>
            </a:r>
            <a:r>
              <a:rPr lang="ko-KR" altLang="en-US" dirty="0"/>
              <a:t>순위 응답을 </a:t>
            </a:r>
            <a:r>
              <a:rPr lang="en-US" altLang="ko-KR" baseline="0" dirty="0"/>
              <a:t> </a:t>
            </a:r>
            <a:r>
              <a:rPr lang="ko-KR" altLang="en-US" dirty="0"/>
              <a:t>아래와 같이 가설을 두어</a:t>
            </a:r>
            <a:r>
              <a:rPr lang="en-US" altLang="ko-KR" dirty="0"/>
              <a:t> </a:t>
            </a:r>
            <a:r>
              <a:rPr lang="ko-KR" altLang="en-US" dirty="0"/>
              <a:t>교차분석을 통해 살펴보았다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한국 방문 선택 시 고려 요인 </a:t>
            </a:r>
            <a:r>
              <a:rPr lang="en-US" altLang="ko-KR" dirty="0"/>
              <a:t>1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한국 방문 선택 시 고려 요인 </a:t>
            </a:r>
            <a:r>
              <a:rPr lang="en-US" altLang="ko-KR" dirty="0"/>
              <a:t>1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 성별에 따라 한국 방문 선택 시 고려 요인 </a:t>
            </a:r>
            <a:r>
              <a:rPr lang="en-US" altLang="ko-KR" dirty="0"/>
              <a:t>1</a:t>
            </a:r>
            <a:r>
              <a:rPr lang="ko-KR" altLang="en-US" dirty="0"/>
              <a:t>순위 는 유의하게 차이가 있다고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9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교차표와</a:t>
            </a:r>
            <a:r>
              <a:rPr lang="ko-KR" altLang="en-US" dirty="0"/>
              <a:t> 차트에서 볼 수 있듯이 남성과 여성 모두 한국 방문 </a:t>
            </a:r>
            <a:r>
              <a:rPr lang="ko-KR" altLang="en-US" dirty="0" err="1"/>
              <a:t>선택시</a:t>
            </a:r>
            <a:r>
              <a:rPr lang="ko-KR" altLang="en-US" dirty="0"/>
              <a:t> 고려 요인 </a:t>
            </a:r>
            <a:r>
              <a:rPr lang="en-US" altLang="ko-KR" dirty="0"/>
              <a:t>1</a:t>
            </a:r>
            <a:r>
              <a:rPr lang="ko-KR" altLang="en-US" dirty="0"/>
              <a:t>순위로 음식</a:t>
            </a:r>
            <a:r>
              <a:rPr lang="en-US" altLang="ko-KR" dirty="0"/>
              <a:t>/</a:t>
            </a:r>
            <a:r>
              <a:rPr lang="ko-KR" altLang="en-US" dirty="0"/>
              <a:t>미식 탐방을 우선적으로 응답하였으나 두 번째의 응답으로 남성은 친구</a:t>
            </a:r>
            <a:r>
              <a:rPr lang="en-US" altLang="ko-KR" dirty="0"/>
              <a:t>, </a:t>
            </a:r>
            <a:r>
              <a:rPr lang="ko-KR" altLang="en-US" dirty="0"/>
              <a:t>친지 방문에 응답하였고 여성은 쇼핑을 응답함으로써 성별에 따라 한국 방문 선택 시 고려 요인 </a:t>
            </a:r>
            <a:r>
              <a:rPr lang="en-US" altLang="ko-KR" dirty="0"/>
              <a:t>1</a:t>
            </a:r>
            <a:r>
              <a:rPr lang="ko-KR" altLang="en-US" dirty="0"/>
              <a:t>순위는 유의하게 차이가 있다고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3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이어서 성별에 따른 주요 참여 활동 </a:t>
            </a:r>
            <a:r>
              <a:rPr lang="en-US" altLang="ko-KR" dirty="0"/>
              <a:t>1</a:t>
            </a:r>
            <a:r>
              <a:rPr lang="ko-KR" altLang="en-US" dirty="0"/>
              <a:t>순위에 대한 교차분석이다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주요 참여 활동 </a:t>
            </a:r>
            <a:r>
              <a:rPr lang="en-US" altLang="ko-KR" dirty="0"/>
              <a:t>1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주요 참여 활동 </a:t>
            </a:r>
            <a:r>
              <a:rPr lang="en-US" altLang="ko-KR" dirty="0"/>
              <a:t>1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주요 참여 활동 </a:t>
            </a:r>
            <a:r>
              <a:rPr lang="en-US" altLang="ko-KR" dirty="0"/>
              <a:t>1</a:t>
            </a:r>
            <a:r>
              <a:rPr lang="ko-KR" altLang="en-US" dirty="0"/>
              <a:t>순위 는 유의하게 차이가 있다고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3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남성과 여성 모두 식도락 관광과 쇼핑에 주요 활동을 하였으나 남성의 경우 자연경관 감상과 업무수행 활동에 상대적인 차이를 보여주고 있다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주요 참여 활동 </a:t>
            </a:r>
            <a:r>
              <a:rPr lang="en-US" altLang="ko-KR" dirty="0"/>
              <a:t>1</a:t>
            </a:r>
            <a:r>
              <a:rPr lang="ko-KR" altLang="en-US" dirty="0"/>
              <a:t>순위는 유의하게 차이가 있다고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성별에 따라 주요 참여 활동 </a:t>
            </a:r>
            <a:r>
              <a:rPr lang="en-US" altLang="ko-KR" dirty="0"/>
              <a:t>1</a:t>
            </a:r>
            <a:r>
              <a:rPr lang="ko-KR" altLang="en-US" dirty="0"/>
              <a:t>순위는 유의하게 차이가 있다고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8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성별에 따른 가장 만족한 활동 </a:t>
            </a:r>
            <a:r>
              <a:rPr lang="en-US" altLang="ko-KR" dirty="0"/>
              <a:t>1</a:t>
            </a:r>
            <a:r>
              <a:rPr lang="ko-KR" altLang="en-US" dirty="0"/>
              <a:t>순위에 대한 교차분석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가장 만족한 활동 </a:t>
            </a:r>
            <a:r>
              <a:rPr lang="en-US" altLang="ko-KR" dirty="0"/>
              <a:t>1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가장 만족한 활동 </a:t>
            </a:r>
            <a:r>
              <a:rPr lang="en-US" altLang="ko-KR" dirty="0"/>
              <a:t>1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따라서  성별에 따라 가장 만족한 활동 </a:t>
            </a:r>
            <a:r>
              <a:rPr lang="en-US" altLang="ko-KR" dirty="0"/>
              <a:t>1</a:t>
            </a:r>
            <a:r>
              <a:rPr lang="ko-KR" altLang="en-US" dirty="0"/>
              <a:t>순위는 유의하게 차이가 있다고 </a:t>
            </a:r>
            <a:r>
              <a:rPr lang="ko-KR" altLang="en-US" dirty="0" err="1"/>
              <a:t>할수있다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1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남성과 여성 모두 식도락 관광과 쇼핑에 가장 만족한 활동이라 응답하였으나 남성의 경우 고궁</a:t>
            </a:r>
            <a:r>
              <a:rPr lang="en-US" altLang="ko-KR" dirty="0"/>
              <a:t>/</a:t>
            </a:r>
            <a:r>
              <a:rPr lang="ko-KR" altLang="en-US" dirty="0"/>
              <a:t>역사 유적지 방문 활동이 가장 만족한 </a:t>
            </a:r>
            <a:r>
              <a:rPr lang="ko-KR" altLang="en-US" dirty="0" err="1"/>
              <a:t>활동이였다고</a:t>
            </a:r>
            <a:r>
              <a:rPr lang="ko-KR" altLang="en-US" dirty="0"/>
              <a:t> 상대적인 차이를 보여주고 있다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가장 만족한 활동 </a:t>
            </a:r>
            <a:r>
              <a:rPr lang="en-US" altLang="ko-KR" dirty="0"/>
              <a:t>1</a:t>
            </a:r>
            <a:r>
              <a:rPr lang="ko-KR" altLang="en-US" dirty="0"/>
              <a:t>순위는 유의하게 다르다고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특이한 점이 있는데 앞서 성별에 따른 주요 참여 활동 </a:t>
            </a:r>
            <a:r>
              <a:rPr lang="en-US" altLang="ko-KR" dirty="0"/>
              <a:t>1</a:t>
            </a:r>
            <a:r>
              <a:rPr lang="ko-KR" altLang="en-US" dirty="0"/>
              <a:t>순위에서 남성이 자연 경관 감상에 더욱 많은 인원이 참여하였으나 가장 만족한 것은 여성이 상대적으로 더욱 만족한 결과가 나왔음을 확인 할 수 있다</a:t>
            </a:r>
            <a:r>
              <a:rPr lang="en-US" altLang="ko-KR" dirty="0"/>
              <a:t>. </a:t>
            </a:r>
            <a:r>
              <a:rPr lang="ko-KR" altLang="en-US" dirty="0"/>
              <a:t>이를 참고하여 후에 어떻게 하면 외래관광객을 더 많이 </a:t>
            </a:r>
            <a:r>
              <a:rPr lang="ko-KR" altLang="en-US" dirty="0" err="1"/>
              <a:t>유치시킬</a:t>
            </a:r>
            <a:r>
              <a:rPr lang="ko-KR" altLang="en-US" dirty="0"/>
              <a:t> 수 있는지에 대한 방안을 세워보고자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6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파악한 교차분석 결과들을 고려하여 성별에 따른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역시 차이가 있음을 고려하여 성별과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응답지에 대한 교차분석을 시행하고자 한다</a:t>
            </a:r>
            <a:r>
              <a:rPr lang="en-US" altLang="ko-KR" dirty="0"/>
              <a:t>. </a:t>
            </a:r>
            <a:r>
              <a:rPr lang="ko-KR" altLang="en-US" dirty="0"/>
              <a:t>가설은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   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   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  <a:r>
              <a:rPr lang="ko-KR" altLang="en-US" dirty="0"/>
              <a:t>여성의 경우 위의 </a:t>
            </a:r>
            <a:r>
              <a:rPr lang="ko-KR" altLang="en-US" dirty="0" err="1"/>
              <a:t>교차표에는</a:t>
            </a:r>
            <a:r>
              <a:rPr lang="ko-KR" altLang="en-US" dirty="0"/>
              <a:t> 나와 있지 않으나 여성의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순위의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 다음으로 많이 나온 응답은 신촌</a:t>
            </a:r>
            <a:r>
              <a:rPr lang="en-US" altLang="ko-KR" dirty="0"/>
              <a:t>/</a:t>
            </a:r>
            <a:r>
              <a:rPr lang="ko-KR" altLang="en-US" dirty="0"/>
              <a:t>홍대주변이다</a:t>
            </a:r>
            <a:r>
              <a:rPr lang="en-US" altLang="ko-KR" dirty="0"/>
              <a:t>. </a:t>
            </a:r>
            <a:r>
              <a:rPr lang="ko-KR" altLang="en-US" dirty="0"/>
              <a:t>하지만 남성은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북창에 이어 종로</a:t>
            </a:r>
            <a:r>
              <a:rPr lang="en-US" altLang="ko-KR" dirty="0"/>
              <a:t>/</a:t>
            </a:r>
            <a:r>
              <a:rPr lang="ko-KR" altLang="en-US" dirty="0"/>
              <a:t>청계 응답이 상대적으로 많이 나왔다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순위는 유의하게 다르다고 할 수 있으며 다음의 차트를 보면 더욱 이해하기 용이할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64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인상깊은 여행지 </a:t>
            </a:r>
            <a:r>
              <a:rPr lang="en-US" altLang="ko-KR" dirty="0"/>
              <a:t>1</a:t>
            </a:r>
            <a:r>
              <a:rPr lang="ko-KR" altLang="en-US" dirty="0"/>
              <a:t>순위 가장 많이 응답한 장소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북창은 주요 방한 목적인 여가</a:t>
            </a:r>
            <a:r>
              <a:rPr lang="en-US" altLang="ko-KR" dirty="0"/>
              <a:t>, </a:t>
            </a:r>
            <a:r>
              <a:rPr lang="ko-KR" altLang="en-US" dirty="0"/>
              <a:t>위락</a:t>
            </a:r>
            <a:r>
              <a:rPr lang="en-US" altLang="ko-KR" dirty="0"/>
              <a:t>, </a:t>
            </a:r>
            <a:r>
              <a:rPr lang="ko-KR" altLang="en-US" dirty="0" err="1"/>
              <a:t>휴락을</a:t>
            </a:r>
            <a:r>
              <a:rPr lang="ko-KR" altLang="en-US" dirty="0"/>
              <a:t> 즐기기에 좋고 관광객들의 방한 전 고려 요인</a:t>
            </a:r>
            <a:r>
              <a:rPr lang="en-US" altLang="ko-KR" dirty="0"/>
              <a:t> 1</a:t>
            </a:r>
            <a:r>
              <a:rPr lang="ko-KR" altLang="en-US" dirty="0"/>
              <a:t>순위에서 높은 응답률을 보였 음식</a:t>
            </a:r>
            <a:r>
              <a:rPr lang="en-US" altLang="ko-KR" dirty="0"/>
              <a:t>/</a:t>
            </a:r>
            <a:r>
              <a:rPr lang="ko-KR" altLang="en-US" dirty="0"/>
              <a:t>미식 탐방과 쇼핑이 매우 활발한 </a:t>
            </a:r>
            <a:r>
              <a:rPr lang="ko-KR" altLang="en-US" dirty="0" err="1"/>
              <a:t>방문지이다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만족한 활동 역시 식도락 관광과 쇼핑이므로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순위에서 압도적인 응답률을 보여주었다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 뒤를 이어 남녀 종합적으로 보았을 때 가장 많이 응답한 곳은 </a:t>
            </a:r>
            <a:r>
              <a:rPr lang="en-US" altLang="ko-KR" dirty="0"/>
              <a:t>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</a:t>
            </a:r>
            <a:r>
              <a:rPr lang="en-US" altLang="ko-KR" dirty="0"/>
              <a:t>, 57</a:t>
            </a:r>
            <a:r>
              <a:rPr lang="ko-KR" altLang="en-US" dirty="0"/>
              <a:t>번 제주 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하지만 여성의 경우 두번째로 많은 응답은 </a:t>
            </a:r>
            <a:r>
              <a:rPr lang="en-US" altLang="ko-KR" dirty="0"/>
              <a:t>10</a:t>
            </a:r>
            <a:r>
              <a:rPr lang="ko-KR" altLang="en-US" dirty="0"/>
              <a:t>번 신촌</a:t>
            </a:r>
            <a:r>
              <a:rPr lang="en-US" altLang="ko-KR" dirty="0"/>
              <a:t>/</a:t>
            </a:r>
            <a:r>
              <a:rPr lang="ko-KR" altLang="en-US" dirty="0"/>
              <a:t>홍대주변이고 남성의 경우는 </a:t>
            </a:r>
            <a:r>
              <a:rPr lang="en-US" altLang="ko-KR" dirty="0"/>
              <a:t>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청계가 상대적으로 많음을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 첫번째 </a:t>
            </a:r>
            <a:r>
              <a:rPr lang="en-US" altLang="ko-KR" dirty="0"/>
              <a:t>: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 두번째 </a:t>
            </a:r>
            <a:r>
              <a:rPr lang="en-US" altLang="ko-KR" dirty="0"/>
              <a:t>: </a:t>
            </a:r>
            <a:r>
              <a:rPr lang="ko-KR" altLang="en-US" dirty="0"/>
              <a:t>종로</a:t>
            </a:r>
            <a:r>
              <a:rPr lang="en-US" altLang="ko-KR" dirty="0"/>
              <a:t>/</a:t>
            </a:r>
            <a:r>
              <a:rPr lang="ko-KR" altLang="en-US" dirty="0"/>
              <a:t>청계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 세번째 </a:t>
            </a:r>
            <a:r>
              <a:rPr lang="en-US" altLang="ko-KR" dirty="0"/>
              <a:t>: </a:t>
            </a:r>
            <a:r>
              <a:rPr lang="ko-KR" altLang="en-US" dirty="0"/>
              <a:t>제주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62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성별에 따른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순위와 </a:t>
            </a:r>
            <a:r>
              <a:rPr lang="en-US" altLang="ko-KR" dirty="0"/>
              <a:t>3</a:t>
            </a:r>
            <a:r>
              <a:rPr lang="ko-KR" altLang="en-US" dirty="0"/>
              <a:t>순위를 분석</a:t>
            </a:r>
          </a:p>
          <a:p>
            <a:r>
              <a:rPr lang="en-US" altLang="ko-KR" dirty="0"/>
              <a:t>&lt;A&gt;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  <a:r>
              <a:rPr lang="ko-KR" altLang="en-US" dirty="0"/>
              <a:t>여성의 경우 여성의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순위의 세번째로 많이 나온 응답은 신촌</a:t>
            </a:r>
            <a:r>
              <a:rPr lang="en-US" altLang="ko-KR" dirty="0"/>
              <a:t>/</a:t>
            </a:r>
            <a:r>
              <a:rPr lang="ko-KR" altLang="en-US" dirty="0"/>
              <a:t>홍대주변이다</a:t>
            </a:r>
            <a:r>
              <a:rPr lang="en-US" altLang="ko-KR" dirty="0"/>
              <a:t>. </a:t>
            </a:r>
            <a:r>
              <a:rPr lang="ko-KR" altLang="en-US" dirty="0"/>
              <a:t>하지만 남성의 세번째로 많이 나온 응답은 종로</a:t>
            </a:r>
            <a:r>
              <a:rPr lang="en-US" altLang="ko-KR" dirty="0"/>
              <a:t>/</a:t>
            </a:r>
            <a:r>
              <a:rPr lang="ko-KR" altLang="en-US" dirty="0"/>
              <a:t>청계가 상대적으로 많이 나왔다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유의하게 다르다고 할 수 있으며 다음의 차트를 보면 더욱 이해하기 용이할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순위에서 가장 많이 응답한 장소는 </a:t>
            </a:r>
            <a:r>
              <a:rPr lang="en-US" altLang="ko-KR" dirty="0"/>
              <a:t>1</a:t>
            </a:r>
            <a:r>
              <a:rPr lang="ko-KR" altLang="en-US" dirty="0"/>
              <a:t>순위와 마찬가지로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북창이다</a:t>
            </a:r>
            <a:r>
              <a:rPr lang="en-US" altLang="ko-KR" dirty="0"/>
              <a:t>.  </a:t>
            </a:r>
            <a:r>
              <a:rPr lang="ko-KR" altLang="en-US" dirty="0"/>
              <a:t>그 뒤를 이어 상대적으로 많이 응답한 곳은 </a:t>
            </a:r>
            <a:r>
              <a:rPr lang="en-US" altLang="ko-KR" dirty="0"/>
              <a:t>3</a:t>
            </a:r>
            <a:r>
              <a:rPr lang="ko-KR" altLang="en-US" dirty="0"/>
              <a:t>번 동대문 </a:t>
            </a:r>
            <a:r>
              <a:rPr lang="ko-KR" altLang="en-US" dirty="0" err="1"/>
              <a:t>패션타운</a:t>
            </a:r>
            <a:r>
              <a:rPr lang="en-US" altLang="ko-KR" dirty="0"/>
              <a:t>, 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 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또한 여성의 경우 세번째로 많은 응답은 </a:t>
            </a:r>
            <a:r>
              <a:rPr lang="en-US" altLang="ko-KR" dirty="0"/>
              <a:t>10</a:t>
            </a:r>
            <a:r>
              <a:rPr lang="ko-KR" altLang="en-US" dirty="0"/>
              <a:t>번 신촌</a:t>
            </a:r>
            <a:r>
              <a:rPr lang="en-US" altLang="ko-KR" dirty="0"/>
              <a:t>/</a:t>
            </a:r>
            <a:r>
              <a:rPr lang="ko-KR" altLang="en-US" dirty="0"/>
              <a:t>홍대주변이고 남성의 경우는 </a:t>
            </a:r>
            <a:r>
              <a:rPr lang="en-US" altLang="ko-KR" dirty="0"/>
              <a:t>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청계가 상대적으로 많음을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첫번째 </a:t>
            </a:r>
            <a:r>
              <a:rPr lang="en-US" altLang="ko-KR" dirty="0"/>
              <a:t>: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두번째 </a:t>
            </a:r>
            <a:r>
              <a:rPr lang="en-US" altLang="ko-KR" dirty="0"/>
              <a:t>: </a:t>
            </a:r>
            <a:r>
              <a:rPr lang="ko-KR" altLang="en-US" dirty="0"/>
              <a:t>동대문 </a:t>
            </a:r>
            <a:r>
              <a:rPr lang="ko-KR" altLang="en-US" dirty="0" err="1"/>
              <a:t>패션타운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세번째 </a:t>
            </a:r>
            <a:r>
              <a:rPr lang="en-US" altLang="ko-KR" dirty="0"/>
              <a:t>: </a:t>
            </a:r>
            <a:r>
              <a:rPr lang="ko-KR" altLang="en-US" dirty="0"/>
              <a:t>종로</a:t>
            </a:r>
            <a:r>
              <a:rPr lang="en-US" altLang="ko-KR" dirty="0"/>
              <a:t>/</a:t>
            </a:r>
            <a:r>
              <a:rPr lang="ko-KR" altLang="en-US" dirty="0"/>
              <a:t>청계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11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&lt;B&gt;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0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 차이는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H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 차이는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교차분석 결과 </a:t>
            </a:r>
            <a:r>
              <a:rPr lang="ko-KR" altLang="en-US" dirty="0" err="1"/>
              <a:t>카이제곱</a:t>
            </a:r>
            <a:r>
              <a:rPr lang="ko-KR" altLang="en-US" dirty="0"/>
              <a:t> </a:t>
            </a:r>
            <a:r>
              <a:rPr lang="ko-KR" altLang="en-US" dirty="0" err="1"/>
              <a:t>검정값은</a:t>
            </a:r>
            <a:r>
              <a:rPr lang="ko-KR" altLang="en-US" dirty="0"/>
              <a:t> </a:t>
            </a:r>
            <a:r>
              <a:rPr lang="ko-KR" altLang="en-US" dirty="0" err="1"/>
              <a:t>피어슨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값을 참고하였으며 유의수준 </a:t>
            </a:r>
            <a:r>
              <a:rPr lang="en-US" altLang="ko-KR" dirty="0"/>
              <a:t>0.05</a:t>
            </a:r>
            <a:r>
              <a:rPr lang="ko-KR" altLang="en-US" dirty="0"/>
              <a:t>를 고려하였을 때 </a:t>
            </a:r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0.000</a:t>
            </a:r>
            <a:r>
              <a:rPr lang="ko-KR" altLang="en-US" dirty="0"/>
              <a:t>이 나왔으므로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 </a:t>
            </a:r>
            <a:r>
              <a:rPr lang="ko-KR" altLang="en-US" dirty="0"/>
              <a:t>여성의 경우 여성의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순위의 세번째로 많이 나온 응답은 신촌</a:t>
            </a:r>
            <a:r>
              <a:rPr lang="en-US" altLang="ko-KR" dirty="0"/>
              <a:t>/</a:t>
            </a:r>
            <a:r>
              <a:rPr lang="ko-KR" altLang="en-US" dirty="0"/>
              <a:t>홍대주변이다</a:t>
            </a:r>
            <a:r>
              <a:rPr lang="en-US" altLang="ko-KR" dirty="0"/>
              <a:t>. </a:t>
            </a:r>
            <a:r>
              <a:rPr lang="ko-KR" altLang="en-US" dirty="0"/>
              <a:t>하지만 남성의 세번째로 많이 나온 응답은 종로</a:t>
            </a:r>
            <a:r>
              <a:rPr lang="en-US" altLang="ko-KR" dirty="0"/>
              <a:t>/</a:t>
            </a:r>
            <a:r>
              <a:rPr lang="ko-KR" altLang="en-US" dirty="0"/>
              <a:t>청계가 상대적으로 많이 나왔다</a:t>
            </a:r>
            <a:r>
              <a:rPr lang="en-US" altLang="ko-KR" dirty="0"/>
              <a:t>. </a:t>
            </a:r>
            <a:r>
              <a:rPr lang="ko-KR" altLang="en-US" dirty="0"/>
              <a:t>따라서 성별에 따라 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유의하게 다르다고 할 수 있으며 다음의 차트를 보면 더욱 이해하기 용이할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49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인상 깊은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순위에서 가장 많이 응답한 장소는 </a:t>
            </a:r>
            <a:r>
              <a:rPr lang="en-US" altLang="ko-KR" dirty="0"/>
              <a:t>1</a:t>
            </a:r>
            <a:r>
              <a:rPr lang="ko-KR" altLang="en-US" dirty="0"/>
              <a:t>순위와 마찬가지로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북창이다</a:t>
            </a:r>
            <a:r>
              <a:rPr lang="en-US" altLang="ko-KR" dirty="0"/>
              <a:t>.  </a:t>
            </a:r>
            <a:r>
              <a:rPr lang="ko-KR" altLang="en-US" dirty="0"/>
              <a:t>그 뒤를 이어 상대적으로 많이 응답한 곳은 </a:t>
            </a:r>
            <a:r>
              <a:rPr lang="en-US" altLang="ko-KR" dirty="0"/>
              <a:t>3</a:t>
            </a:r>
            <a:r>
              <a:rPr lang="ko-KR" altLang="en-US" dirty="0"/>
              <a:t>번 동대문 </a:t>
            </a:r>
            <a:r>
              <a:rPr lang="ko-KR" altLang="en-US" dirty="0" err="1"/>
              <a:t>패션타운</a:t>
            </a:r>
            <a:r>
              <a:rPr lang="en-US" altLang="ko-KR" dirty="0"/>
              <a:t>, 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 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또한 여성의 경우 세번째로 많은 응답은 </a:t>
            </a:r>
            <a:r>
              <a:rPr lang="en-US" altLang="ko-KR" dirty="0"/>
              <a:t>10</a:t>
            </a:r>
            <a:r>
              <a:rPr lang="ko-KR" altLang="en-US" dirty="0"/>
              <a:t>번 신촌</a:t>
            </a:r>
            <a:r>
              <a:rPr lang="en-US" altLang="ko-KR" dirty="0"/>
              <a:t>/</a:t>
            </a:r>
            <a:r>
              <a:rPr lang="ko-KR" altLang="en-US" dirty="0"/>
              <a:t>홍대주변이고 남성의 경우는 </a:t>
            </a:r>
            <a:r>
              <a:rPr lang="en-US" altLang="ko-KR" dirty="0"/>
              <a:t>4</a:t>
            </a:r>
            <a:r>
              <a:rPr lang="ko-KR" altLang="en-US" dirty="0"/>
              <a:t>번 종로</a:t>
            </a:r>
            <a:r>
              <a:rPr lang="en-US" altLang="ko-KR" dirty="0"/>
              <a:t>/</a:t>
            </a:r>
            <a:r>
              <a:rPr lang="ko-KR" altLang="en-US" dirty="0"/>
              <a:t>청계가 상대적으로 많음을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 첫번째 </a:t>
            </a:r>
            <a:r>
              <a:rPr lang="en-US" altLang="ko-KR" dirty="0"/>
              <a:t>: </a:t>
            </a:r>
            <a:r>
              <a:rPr lang="ko-KR" altLang="en-US" dirty="0"/>
              <a:t>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 두번째 </a:t>
            </a:r>
            <a:r>
              <a:rPr lang="en-US" altLang="ko-KR" dirty="0"/>
              <a:t>: </a:t>
            </a:r>
            <a:r>
              <a:rPr lang="ko-KR" altLang="en-US" dirty="0"/>
              <a:t>동대문 </a:t>
            </a:r>
            <a:r>
              <a:rPr lang="ko-KR" altLang="en-US" dirty="0" err="1"/>
              <a:t>패션타운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 세번째 </a:t>
            </a:r>
            <a:r>
              <a:rPr lang="en-US" altLang="ko-KR" dirty="0"/>
              <a:t>: </a:t>
            </a:r>
            <a:r>
              <a:rPr lang="ko-KR" altLang="en-US" dirty="0"/>
              <a:t>종로</a:t>
            </a:r>
            <a:r>
              <a:rPr lang="en-US" altLang="ko-KR" dirty="0"/>
              <a:t>/</a:t>
            </a:r>
            <a:r>
              <a:rPr lang="ko-KR" altLang="en-US" dirty="0"/>
              <a:t>청계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09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외국인들이 특정한 지역을 방문한 후 그들이 선호할만한 </a:t>
            </a:r>
            <a:r>
              <a:rPr lang="ko-KR" altLang="en-US" dirty="0" err="1"/>
              <a:t>방문지를</a:t>
            </a:r>
            <a:r>
              <a:rPr lang="ko-KR" altLang="en-US" dirty="0"/>
              <a:t> 제안하기 위해 각 데이터가 지닌 규칙성을 분석하고자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R</a:t>
            </a:r>
            <a:r>
              <a:rPr lang="ko-KR" altLang="en-US" dirty="0"/>
              <a:t>을 이용한 연관 규칙 분석</a:t>
            </a:r>
            <a:r>
              <a:rPr lang="en-US" altLang="ko-KR" dirty="0"/>
              <a:t>, </a:t>
            </a:r>
            <a:r>
              <a:rPr lang="ko-KR" altLang="en-US" dirty="0"/>
              <a:t>혹은 장바구니 분석이라고 하는 분석을 통해 우리는 각 방문지가 지닌 규칙을 파악하고자 하였다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장바구니 분석에 대해 간단히 설명하면 장바구니 분석은 각 상품 간의 연관 규칙을 이용하여 분석하는 것이다</a:t>
            </a:r>
            <a:r>
              <a:rPr lang="en-US" altLang="ko-KR" dirty="0"/>
              <a:t>. A</a:t>
            </a:r>
            <a:r>
              <a:rPr lang="ko-KR" altLang="en-US" dirty="0"/>
              <a:t>라는 상품과 </a:t>
            </a:r>
            <a:r>
              <a:rPr lang="en-US" altLang="ko-KR" dirty="0"/>
              <a:t>B</a:t>
            </a:r>
            <a:r>
              <a:rPr lang="ko-KR" altLang="en-US" dirty="0"/>
              <a:t>라는 상품이 서로 연관성이 있다고 하면 </a:t>
            </a:r>
            <a:r>
              <a:rPr lang="en-US" altLang="ko-KR" dirty="0"/>
              <a:t>A-&gt;B</a:t>
            </a:r>
            <a:r>
              <a:rPr lang="ko-KR" altLang="en-US" dirty="0"/>
              <a:t>라고 하는 연관 규칙을 만들 수 있다</a:t>
            </a:r>
            <a:r>
              <a:rPr lang="en-US" altLang="ko-KR" dirty="0"/>
              <a:t>.</a:t>
            </a:r>
            <a:r>
              <a:rPr lang="ko-KR" altLang="en-US" dirty="0"/>
              <a:t>하지만 상품이 수백</a:t>
            </a:r>
            <a:r>
              <a:rPr lang="en-US" altLang="ko-KR" dirty="0"/>
              <a:t>, </a:t>
            </a:r>
            <a:r>
              <a:rPr lang="ko-KR" altLang="en-US" dirty="0" err="1"/>
              <a:t>수천개라면</a:t>
            </a:r>
            <a:r>
              <a:rPr lang="ko-KR" altLang="en-US" dirty="0"/>
              <a:t> 이러한 연관 규칙도 엄청나게 많이 생성되어서 이 중에 과연 어떤 연관 규칙이 타당하고 설득력이 있는지 이를 판별할 평가가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이러한 연관 규칙 평가에는 </a:t>
            </a:r>
            <a:r>
              <a:rPr lang="en-US" altLang="ko-KR" dirty="0"/>
              <a:t>3</a:t>
            </a:r>
            <a:r>
              <a:rPr lang="ko-KR" altLang="en-US" dirty="0"/>
              <a:t>가지 척도가 쓰이는데 바로 </a:t>
            </a:r>
            <a:r>
              <a:rPr lang="en-US" altLang="ko-KR" dirty="0"/>
              <a:t>'</a:t>
            </a:r>
            <a:r>
              <a:rPr lang="ko-KR" altLang="en-US" dirty="0"/>
              <a:t>지지도</a:t>
            </a:r>
            <a:r>
              <a:rPr lang="en-US" altLang="ko-KR" dirty="0"/>
              <a:t>(Support), </a:t>
            </a:r>
            <a:r>
              <a:rPr lang="ko-KR" altLang="en-US" dirty="0"/>
              <a:t>신뢰도</a:t>
            </a:r>
            <a:r>
              <a:rPr lang="en-US" altLang="ko-KR" dirty="0"/>
              <a:t>(Confidence), </a:t>
            </a:r>
            <a:r>
              <a:rPr lang="ko-KR" altLang="en-US" dirty="0"/>
              <a:t>향상도</a:t>
            </a:r>
            <a:r>
              <a:rPr lang="en-US" altLang="ko-KR" dirty="0"/>
              <a:t>(Lift)'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각 척도에 대해선 다음 장에서 설명하고자 하며 우리는 </a:t>
            </a:r>
            <a:r>
              <a:rPr lang="ko-KR" altLang="en-US" dirty="0" err="1"/>
              <a:t>향상도의</a:t>
            </a:r>
            <a:r>
              <a:rPr lang="ko-KR" altLang="en-US" dirty="0"/>
              <a:t> </a:t>
            </a:r>
            <a:r>
              <a:rPr lang="ko-KR" altLang="en-US" dirty="0" err="1"/>
              <a:t>기준값을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잡아 </a:t>
            </a:r>
            <a:r>
              <a:rPr lang="ko-KR" altLang="en-US" dirty="0" err="1"/>
              <a:t>향상도를</a:t>
            </a:r>
            <a:r>
              <a:rPr lang="ko-KR" altLang="en-US" dirty="0"/>
              <a:t> 통해 각 규칙의 상관관계를 파악하고 분석하여 타당한 규칙성의 </a:t>
            </a:r>
            <a:r>
              <a:rPr lang="ko-KR" altLang="en-US" dirty="0" err="1"/>
              <a:t>방문지를</a:t>
            </a:r>
            <a:r>
              <a:rPr lang="ko-KR" altLang="en-US" dirty="0"/>
              <a:t> 관광객들에게 제안하고자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33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-</a:t>
            </a:r>
            <a:r>
              <a:rPr lang="ko-KR" altLang="en-US" b="1" dirty="0"/>
              <a:t>연관 규칙 평가의 </a:t>
            </a:r>
            <a:r>
              <a:rPr lang="en-US" altLang="ko-KR" b="1" dirty="0"/>
              <a:t>3</a:t>
            </a:r>
            <a:r>
              <a:rPr lang="ko-KR" altLang="en-US" b="1" dirty="0"/>
              <a:t>가지 척도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1. </a:t>
            </a:r>
            <a:r>
              <a:rPr lang="ko-KR" altLang="en-US" sz="1200" b="1" dirty="0"/>
              <a:t>지지도</a:t>
            </a:r>
            <a:r>
              <a:rPr lang="en-US" altLang="ko-KR" sz="1200" b="1" dirty="0"/>
              <a:t>(Support)</a:t>
            </a:r>
            <a:endParaRPr lang="ko-KR" altLang="en-US" sz="1200" dirty="0"/>
          </a:p>
          <a:p>
            <a:br>
              <a:rPr lang="ko-KR" altLang="en-US" sz="1200" dirty="0"/>
            </a:br>
            <a:r>
              <a:rPr lang="ko-KR" altLang="en-US" sz="1200" dirty="0"/>
              <a:t>전체 거래 항목 중 상품 </a:t>
            </a:r>
            <a:r>
              <a:rPr lang="en-US" altLang="ko-KR" sz="1200" dirty="0"/>
              <a:t>A</a:t>
            </a:r>
            <a:r>
              <a:rPr lang="ko-KR" altLang="en-US" sz="1200" dirty="0"/>
              <a:t>와 상품 </a:t>
            </a:r>
            <a:r>
              <a:rPr lang="en-US" altLang="ko-KR" sz="1200" dirty="0"/>
              <a:t>B</a:t>
            </a:r>
            <a:r>
              <a:rPr lang="ko-KR" altLang="en-US" sz="1200" dirty="0"/>
              <a:t>를 동시에 포함하여 거래하는 비율을 의미하며</a:t>
            </a:r>
            <a:r>
              <a:rPr lang="en-US" altLang="ko-KR" sz="1200" dirty="0"/>
              <a:t>, A -&gt; B </a:t>
            </a:r>
            <a:r>
              <a:rPr lang="ko-KR" altLang="en-US" sz="1200" dirty="0"/>
              <a:t>라고 하는 규칙이 전체 거래 중 차지하는 비율을 통해 해당 연관 규칙이 얼마나 의미가 있는 규칙인지를 확인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dirty="0"/>
              <a:t>지지도 </a:t>
            </a:r>
            <a:r>
              <a:rPr lang="en-US" altLang="ko-KR" sz="1200" dirty="0"/>
              <a:t>= P(A∩B)  :  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가 동시에 포함된 거래 수 </a:t>
            </a:r>
            <a:r>
              <a:rPr lang="en-US" altLang="ko-KR" sz="1200" dirty="0"/>
              <a:t>/ </a:t>
            </a:r>
            <a:r>
              <a:rPr lang="ko-KR" altLang="en-US" sz="1200" dirty="0"/>
              <a:t>전체 거래 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신뢰도</a:t>
            </a:r>
            <a:r>
              <a:rPr lang="en-US" altLang="ko-KR" sz="1200" b="1" dirty="0"/>
              <a:t>(Confidence)</a:t>
            </a:r>
            <a:endParaRPr lang="ko-KR" altLang="en-US" sz="1200" dirty="0"/>
          </a:p>
          <a:p>
            <a:br>
              <a:rPr lang="ko-KR" altLang="en-US" sz="1200" dirty="0"/>
            </a:br>
            <a:r>
              <a:rPr lang="ko-KR" altLang="en-US" sz="1200" dirty="0"/>
              <a:t>상품 </a:t>
            </a:r>
            <a:r>
              <a:rPr lang="en-US" altLang="ko-KR" sz="1200" dirty="0"/>
              <a:t>A</a:t>
            </a:r>
            <a:r>
              <a:rPr lang="ko-KR" altLang="en-US" sz="1200" dirty="0"/>
              <a:t>를 포함하는 거래 중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가 동시에 거래되는 비중으로</a:t>
            </a:r>
            <a:r>
              <a:rPr lang="en-US" altLang="ko-KR" sz="1200" dirty="0"/>
              <a:t>, </a:t>
            </a:r>
            <a:r>
              <a:rPr lang="ko-KR" altLang="en-US" sz="1200" dirty="0"/>
              <a:t>상품 </a:t>
            </a:r>
            <a:r>
              <a:rPr lang="en-US" altLang="ko-KR" sz="1200" dirty="0"/>
              <a:t>A</a:t>
            </a:r>
            <a:r>
              <a:rPr lang="ko-KR" altLang="en-US" sz="1200" dirty="0"/>
              <a:t>를 구매 했을 때 상품 </a:t>
            </a:r>
            <a:r>
              <a:rPr lang="en-US" altLang="ko-KR" sz="1200" dirty="0"/>
              <a:t>B</a:t>
            </a:r>
            <a:r>
              <a:rPr lang="ko-KR" altLang="en-US" sz="1200" dirty="0"/>
              <a:t>를 구매할 확률이 어느정도 되는지를 확인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3. </a:t>
            </a:r>
            <a:r>
              <a:rPr lang="ko-KR" altLang="en-US" sz="1200" b="1" dirty="0"/>
              <a:t>향상도</a:t>
            </a:r>
            <a:r>
              <a:rPr lang="en-US" altLang="ko-KR" sz="1200" b="1" dirty="0"/>
              <a:t>(Lift)</a:t>
            </a:r>
            <a:endParaRPr lang="ko-KR" altLang="en-US" sz="1200" dirty="0"/>
          </a:p>
          <a:p>
            <a:br>
              <a:rPr lang="ko-KR" altLang="en-US" sz="1200" dirty="0"/>
            </a:br>
            <a:r>
              <a:rPr lang="ko-KR" altLang="en-US" sz="1200" dirty="0"/>
              <a:t>상품 </a:t>
            </a:r>
            <a:r>
              <a:rPr lang="en-US" altLang="ko-KR" sz="1200" dirty="0"/>
              <a:t>A</a:t>
            </a:r>
            <a:r>
              <a:rPr lang="ko-KR" altLang="en-US" sz="1200" dirty="0"/>
              <a:t>의 거래 중 항목 </a:t>
            </a:r>
            <a:r>
              <a:rPr lang="en-US" altLang="ko-KR" sz="1200" dirty="0"/>
              <a:t>B</a:t>
            </a:r>
            <a:r>
              <a:rPr lang="ko-KR" altLang="en-US" sz="1200" dirty="0"/>
              <a:t>가 포함된 거래의 비율 </a:t>
            </a:r>
            <a:r>
              <a:rPr lang="en-US" altLang="ko-KR" sz="1200" dirty="0"/>
              <a:t>/ </a:t>
            </a:r>
            <a:r>
              <a:rPr lang="ko-KR" altLang="en-US" sz="1200" dirty="0"/>
              <a:t>전체 상품 거래 중 상품 </a:t>
            </a:r>
            <a:r>
              <a:rPr lang="en-US" altLang="ko-KR" sz="1200" dirty="0"/>
              <a:t>B</a:t>
            </a:r>
            <a:r>
              <a:rPr lang="ko-KR" altLang="en-US" sz="1200" dirty="0"/>
              <a:t>가 거래된 비율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즉 향상도 </a:t>
            </a:r>
            <a:r>
              <a:rPr lang="en-US" altLang="ko-KR" sz="1200" dirty="0"/>
              <a:t>= P(A∩B) / P(A)*P(B)  = P (B|A) / P (B)</a:t>
            </a:r>
            <a:r>
              <a:rPr lang="ko-KR" altLang="en-US" sz="1200" dirty="0"/>
              <a:t>로</a:t>
            </a:r>
            <a:r>
              <a:rPr lang="en-US" altLang="ko-KR" sz="1200" dirty="0"/>
              <a:t>  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가 동시에 일어난 횟수 </a:t>
            </a:r>
            <a:r>
              <a:rPr lang="en-US" altLang="ko-KR" sz="1200" dirty="0"/>
              <a:t>/ A, B</a:t>
            </a:r>
            <a:r>
              <a:rPr lang="ko-KR" altLang="en-US" sz="1200" dirty="0"/>
              <a:t>가 독립된 사건일 때 </a:t>
            </a:r>
            <a:r>
              <a:rPr lang="en-US" altLang="ko-KR" sz="1200" dirty="0"/>
              <a:t>A,B</a:t>
            </a:r>
            <a:r>
              <a:rPr lang="ko-KR" altLang="en-US" sz="1200" dirty="0"/>
              <a:t>가 동시에 일어날 확률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품목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사이에 아무런 관계가 상호 관계가 없으면 </a:t>
            </a:r>
            <a:r>
              <a:rPr lang="ko-KR" altLang="en-US" sz="1200" dirty="0" err="1"/>
              <a:t>향상도는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이고</a:t>
            </a:r>
            <a:r>
              <a:rPr lang="en-US" altLang="ko-KR" sz="1200" dirty="0"/>
              <a:t>.  </a:t>
            </a:r>
            <a:r>
              <a:rPr lang="ko-KR" altLang="en-US" sz="1200" dirty="0"/>
              <a:t>향상도가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높아질 수록 연관성이 높다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/>
          </a:p>
          <a:p>
            <a:br>
              <a:rPr lang="ko-KR" altLang="en-US" sz="1200" dirty="0"/>
            </a:br>
            <a:r>
              <a:rPr lang="ko-KR" altLang="en-US" sz="1200" dirty="0"/>
              <a:t>신뢰도 </a:t>
            </a:r>
            <a:r>
              <a:rPr lang="en-US" altLang="ko-KR" sz="1200" dirty="0"/>
              <a:t>=  P(A∩B) / P(A)  :  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가 동시에 포함된 거래 수 </a:t>
            </a:r>
            <a:r>
              <a:rPr lang="en-US" altLang="ko-KR" sz="1200" dirty="0"/>
              <a:t>/ A</a:t>
            </a:r>
            <a:r>
              <a:rPr lang="ko-KR" altLang="en-US" sz="1200" dirty="0"/>
              <a:t>가 포함된 거래 수</a:t>
            </a:r>
          </a:p>
          <a:p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8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로 연관 분석을 시행하기 위해 </a:t>
            </a:r>
            <a:r>
              <a:rPr lang="ko-KR" altLang="en-US" dirty="0" err="1"/>
              <a:t>코딩작업</a:t>
            </a:r>
            <a:r>
              <a:rPr lang="ko-KR" altLang="en-US" dirty="0"/>
              <a:t> 및 각 </a:t>
            </a:r>
            <a:r>
              <a:rPr lang="ko-KR" altLang="en-US" dirty="0" err="1"/>
              <a:t>인원별</a:t>
            </a:r>
            <a:r>
              <a:rPr lang="ko-KR" altLang="en-US" dirty="0"/>
              <a:t> 방문했던 </a:t>
            </a:r>
            <a:r>
              <a:rPr lang="ko-KR" altLang="en-US" dirty="0" err="1"/>
              <a:t>방문지를</a:t>
            </a:r>
            <a:r>
              <a:rPr lang="ko-KR" altLang="en-US" dirty="0"/>
              <a:t> 나열한 후 나누어 정리하였으며 이를 기준으로 연관 분석을 실시하였다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28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결과를 바탕으로 우리는 관광객들에게 다음 </a:t>
            </a:r>
            <a:r>
              <a:rPr lang="ko-KR" altLang="en-US" dirty="0" err="1"/>
              <a:t>방문지를</a:t>
            </a:r>
            <a:r>
              <a:rPr lang="ko-KR" altLang="en-US" dirty="0"/>
              <a:t> 추천</a:t>
            </a:r>
            <a:r>
              <a:rPr lang="en-US" altLang="ko-KR" dirty="0"/>
              <a:t>, </a:t>
            </a:r>
            <a:r>
              <a:rPr lang="ko-KR" altLang="en-US" dirty="0"/>
              <a:t>제안을 해주기 위하여 본 규칙성을 기반으로 관광객이 많은 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방문지를</a:t>
            </a:r>
            <a:r>
              <a:rPr lang="ko-KR" altLang="en-US" dirty="0"/>
              <a:t> 제안할 것이며 추가로</a:t>
            </a:r>
            <a:r>
              <a:rPr lang="en-US" altLang="ko-KR" dirty="0"/>
              <a:t>, </a:t>
            </a:r>
            <a:r>
              <a:rPr lang="ko-KR" altLang="en-US" dirty="0"/>
              <a:t>관광객 수가 많은 것이 아닌 향상도</a:t>
            </a:r>
            <a:r>
              <a:rPr lang="en-US" altLang="ko-KR" dirty="0"/>
              <a:t>(Lift)</a:t>
            </a:r>
            <a:r>
              <a:rPr lang="ko-KR" altLang="en-US" dirty="0"/>
              <a:t>값이 높게 나온 </a:t>
            </a:r>
            <a:r>
              <a:rPr lang="en-US" altLang="ko-KR" dirty="0"/>
              <a:t>5</a:t>
            </a:r>
            <a:r>
              <a:rPr lang="ko-KR" altLang="en-US" dirty="0"/>
              <a:t>가지를 추가로 제안하고자 한다</a:t>
            </a:r>
            <a:r>
              <a:rPr lang="en-US" altLang="ko-KR" dirty="0"/>
              <a:t>. </a:t>
            </a:r>
            <a:r>
              <a:rPr lang="ko-KR" altLang="en-US" sz="1200" b="0" dirty="0">
                <a:latin typeface="+mn-ea"/>
              </a:rPr>
              <a:t>신뢰도와 지지도는 </a:t>
            </a:r>
            <a:r>
              <a:rPr lang="en-US" altLang="ko-KR" sz="1200" b="0" dirty="0">
                <a:latin typeface="+mn-ea"/>
              </a:rPr>
              <a:t>0.1</a:t>
            </a:r>
            <a:r>
              <a:rPr lang="ko-KR" altLang="en-US" sz="1200" b="0" dirty="0">
                <a:latin typeface="+mn-ea"/>
              </a:rPr>
              <a:t>로 설정하였다</a:t>
            </a:r>
            <a:r>
              <a:rPr lang="en-US" altLang="ko-KR" sz="1200" b="0" dirty="0">
                <a:latin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6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관광객이 많은 상위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방문지를</a:t>
            </a:r>
            <a:r>
              <a:rPr lang="ko-KR" altLang="en-US" dirty="0"/>
              <a:t> 제안하고자 한다</a:t>
            </a:r>
            <a:r>
              <a:rPr lang="en-US" altLang="ko-KR" dirty="0"/>
              <a:t>. </a:t>
            </a:r>
            <a:r>
              <a:rPr lang="ko-KR" altLang="en-US" dirty="0"/>
              <a:t>본 규칙들의 향상도</a:t>
            </a:r>
            <a:r>
              <a:rPr lang="en-US" altLang="ko-KR" dirty="0"/>
              <a:t>(Lift)</a:t>
            </a:r>
            <a:r>
              <a:rPr lang="ko-KR" altLang="en-US" dirty="0"/>
              <a:t>는 모두 </a:t>
            </a:r>
            <a:r>
              <a:rPr lang="ko-KR" altLang="en-US" dirty="0" err="1"/>
              <a:t>기준값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크게 나왔으므로 양의 상관관계를 띄고 있음을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7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{3}</a:t>
            </a:r>
            <a:r>
              <a:rPr lang="ko-KR" altLang="en-US" dirty="0"/>
              <a:t>과 </a:t>
            </a:r>
            <a:r>
              <a:rPr lang="en-US" altLang="ko-KR" dirty="0"/>
              <a:t>{1}</a:t>
            </a:r>
            <a:r>
              <a:rPr lang="ko-KR" altLang="en-US" dirty="0"/>
              <a:t>은 앞서 언급하였듯 </a:t>
            </a:r>
            <a:r>
              <a:rPr lang="en-US" altLang="ko-KR" dirty="0"/>
              <a:t>. {3}</a:t>
            </a:r>
            <a:r>
              <a:rPr lang="ko-KR" altLang="en-US" dirty="0"/>
              <a:t>은 동대문 </a:t>
            </a:r>
            <a:r>
              <a:rPr lang="ko-KR" altLang="en-US" dirty="0" err="1"/>
              <a:t>패션타운이며</a:t>
            </a:r>
            <a:r>
              <a:rPr lang="ko-KR" altLang="en-US" dirty="0"/>
              <a:t> </a:t>
            </a:r>
            <a:r>
              <a:rPr lang="en-US" altLang="ko-KR" dirty="0"/>
              <a:t>{1}</a:t>
            </a:r>
            <a:r>
              <a:rPr lang="ko-KR" altLang="en-US" dirty="0"/>
              <a:t>은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1.15</a:t>
            </a:r>
            <a:r>
              <a:rPr lang="ko-KR" altLang="en-US" dirty="0"/>
              <a:t>로 도출되었다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{4}</a:t>
            </a:r>
            <a:r>
              <a:rPr lang="ko-KR" altLang="en-US" dirty="0"/>
              <a:t>와 </a:t>
            </a:r>
            <a:r>
              <a:rPr lang="en-US" altLang="ko-KR" dirty="0"/>
              <a:t>{1}, </a:t>
            </a:r>
            <a:r>
              <a:rPr lang="ko-KR" altLang="en-US" dirty="0"/>
              <a:t>이는 </a:t>
            </a:r>
            <a:r>
              <a:rPr lang="en-US" altLang="ko-KR" dirty="0"/>
              <a:t>{4}</a:t>
            </a:r>
            <a:r>
              <a:rPr lang="ko-KR" altLang="en-US" dirty="0"/>
              <a:t>는 종로</a:t>
            </a:r>
            <a:r>
              <a:rPr lang="en-US" altLang="ko-KR" dirty="0"/>
              <a:t>/</a:t>
            </a:r>
            <a:r>
              <a:rPr lang="ko-KR" altLang="en-US" dirty="0"/>
              <a:t>청계</a:t>
            </a:r>
            <a:r>
              <a:rPr lang="en-US" altLang="ko-KR" dirty="0"/>
              <a:t>, {1}</a:t>
            </a:r>
            <a:r>
              <a:rPr lang="ko-KR" altLang="en-US" dirty="0"/>
              <a:t>은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1.14</a:t>
            </a:r>
            <a:r>
              <a:rPr lang="ko-KR" altLang="en-US" dirty="0"/>
              <a:t>로 동대문 패션타운보단 상대적으로 낮은 양의 상관성을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{10}</a:t>
            </a:r>
            <a:r>
              <a:rPr lang="ko-KR" altLang="en-US" dirty="0"/>
              <a:t>과 </a:t>
            </a:r>
            <a:r>
              <a:rPr lang="en-US" altLang="ko-KR" dirty="0"/>
              <a:t>{1}, {10}</a:t>
            </a:r>
            <a:r>
              <a:rPr lang="ko-KR" altLang="en-US" dirty="0"/>
              <a:t>은 신촌</a:t>
            </a:r>
            <a:r>
              <a:rPr lang="en-US" altLang="ko-KR" dirty="0"/>
              <a:t>/</a:t>
            </a:r>
            <a:r>
              <a:rPr lang="ko-KR" altLang="en-US" dirty="0" err="1"/>
              <a:t>홍대주변</a:t>
            </a:r>
            <a:r>
              <a:rPr lang="en-US" altLang="ko-KR" dirty="0"/>
              <a:t>, {1}</a:t>
            </a:r>
            <a:r>
              <a:rPr lang="ko-KR" altLang="en-US" dirty="0"/>
              <a:t>은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1.16</a:t>
            </a:r>
            <a:r>
              <a:rPr lang="ko-KR" altLang="en-US" dirty="0"/>
              <a:t>로 명동</a:t>
            </a:r>
            <a:r>
              <a:rPr lang="en-US" altLang="ko-KR" dirty="0"/>
              <a:t>/</a:t>
            </a:r>
            <a:r>
              <a:rPr lang="ko-KR" altLang="en-US" dirty="0"/>
              <a:t>남대문</a:t>
            </a:r>
            <a:r>
              <a:rPr lang="en-US" altLang="ko-KR" dirty="0"/>
              <a:t>/</a:t>
            </a:r>
            <a:r>
              <a:rPr lang="ko-KR" altLang="en-US" dirty="0"/>
              <a:t>북창과의 연관성은  타 </a:t>
            </a:r>
            <a:r>
              <a:rPr lang="ko-KR" altLang="en-US" dirty="0" err="1"/>
              <a:t>방문지에</a:t>
            </a:r>
            <a:r>
              <a:rPr lang="ko-KR" altLang="en-US" dirty="0"/>
              <a:t> 비해 신촌</a:t>
            </a:r>
            <a:r>
              <a:rPr lang="en-US" altLang="ko-KR" dirty="0"/>
              <a:t>/</a:t>
            </a:r>
            <a:r>
              <a:rPr lang="ko-KR" altLang="en-US" dirty="0" err="1"/>
              <a:t>홍대주변이</a:t>
            </a:r>
            <a:r>
              <a:rPr lang="ko-KR" altLang="en-US" dirty="0"/>
              <a:t> 상대적으로 가장 높게 나왔다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5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15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{4}</a:t>
            </a:r>
            <a:r>
              <a:rPr lang="ko-KR" altLang="en-US" dirty="0"/>
              <a:t>와 </a:t>
            </a:r>
            <a:r>
              <a:rPr lang="en-US" altLang="ko-KR" dirty="0"/>
              <a:t>{3}, </a:t>
            </a:r>
            <a:r>
              <a:rPr lang="ko-KR" altLang="en-US" dirty="0"/>
              <a:t>종로</a:t>
            </a:r>
            <a:r>
              <a:rPr lang="en-US" altLang="ko-KR" dirty="0"/>
              <a:t>/</a:t>
            </a:r>
            <a:r>
              <a:rPr lang="ko-KR" altLang="en-US" dirty="0"/>
              <a:t>청계와 </a:t>
            </a:r>
            <a:r>
              <a:rPr lang="en-US" altLang="ko-KR" dirty="0"/>
              <a:t> </a:t>
            </a:r>
            <a:r>
              <a:rPr lang="ko-KR" altLang="en-US" dirty="0"/>
              <a:t>동대문 패션타운이다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ko-KR" altLang="en-US" dirty="0" err="1"/>
              <a:t>방문지의</a:t>
            </a:r>
            <a:r>
              <a:rPr lang="ko-KR" altLang="en-US" dirty="0"/>
              <a:t> 향상도 역시 </a:t>
            </a:r>
            <a:r>
              <a:rPr lang="en-US" altLang="ko-KR" dirty="0"/>
              <a:t>1.22</a:t>
            </a:r>
            <a:r>
              <a:rPr lang="ko-KR" altLang="en-US" dirty="0"/>
              <a:t>로 양의 상관관계가 있음을 보여주고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{10}</a:t>
            </a:r>
            <a:r>
              <a:rPr lang="ko-KR" altLang="en-US" dirty="0"/>
              <a:t>과 </a:t>
            </a:r>
            <a:r>
              <a:rPr lang="en-US" altLang="ko-KR" dirty="0"/>
              <a:t>{3}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신촌</a:t>
            </a:r>
            <a:r>
              <a:rPr lang="en-US" altLang="ko-KR" dirty="0"/>
              <a:t>/</a:t>
            </a:r>
            <a:r>
              <a:rPr lang="ko-KR" altLang="en-US" dirty="0" err="1"/>
              <a:t>홍대주변과</a:t>
            </a:r>
            <a:r>
              <a:rPr lang="ko-KR" altLang="en-US" dirty="0"/>
              <a:t> 동대문 패션타운으로 마찬가지로 향상도 </a:t>
            </a:r>
            <a:r>
              <a:rPr lang="en-US" altLang="ko-KR" dirty="0"/>
              <a:t>1.24, </a:t>
            </a:r>
            <a:r>
              <a:rPr lang="ko-KR" altLang="en-US" dirty="0"/>
              <a:t>양의 상관관계를 보여주고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14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관광객 수가 많은 </a:t>
            </a:r>
            <a:r>
              <a:rPr lang="ko-KR" altLang="en-US" dirty="0" err="1"/>
              <a:t>방문지</a:t>
            </a:r>
            <a:r>
              <a:rPr lang="ko-KR" altLang="en-US" dirty="0"/>
              <a:t> 중 높은 연관성을 지닌 </a:t>
            </a:r>
            <a:r>
              <a:rPr lang="en-US" altLang="ko-KR" dirty="0"/>
              <a:t>5</a:t>
            </a:r>
            <a:r>
              <a:rPr lang="ko-KR" altLang="en-US" dirty="0"/>
              <a:t>곳을 제안하였다</a:t>
            </a:r>
            <a:r>
              <a:rPr lang="en-US" altLang="ko-KR" dirty="0"/>
              <a:t>. </a:t>
            </a:r>
            <a:r>
              <a:rPr lang="ko-KR" altLang="en-US" dirty="0"/>
              <a:t>제안한 </a:t>
            </a:r>
            <a:r>
              <a:rPr lang="en-US" altLang="ko-KR" dirty="0"/>
              <a:t>5</a:t>
            </a:r>
            <a:r>
              <a:rPr lang="ko-KR" altLang="en-US" dirty="0"/>
              <a:t>곳 모두 관광객들의 주요 방한 목적이자 공통의 관심사였던 음식</a:t>
            </a:r>
            <a:r>
              <a:rPr lang="en-US" altLang="ko-KR" dirty="0"/>
              <a:t>, </a:t>
            </a:r>
            <a:r>
              <a:rPr lang="ko-KR" altLang="en-US" dirty="0"/>
              <a:t>여가</a:t>
            </a:r>
            <a:r>
              <a:rPr lang="en-US" altLang="ko-KR" dirty="0"/>
              <a:t>, </a:t>
            </a:r>
            <a:r>
              <a:rPr lang="ko-KR" altLang="en-US" dirty="0"/>
              <a:t>쇼핑 등이 잘 발달된 방문지들이다</a:t>
            </a:r>
            <a:r>
              <a:rPr lang="en-US" altLang="ko-KR" dirty="0"/>
              <a:t>. </a:t>
            </a:r>
            <a:r>
              <a:rPr lang="ko-KR" altLang="en-US" dirty="0"/>
              <a:t>그러므로 위의  </a:t>
            </a:r>
            <a:r>
              <a:rPr lang="en-US" altLang="ko-KR" dirty="0"/>
              <a:t>5</a:t>
            </a:r>
            <a:r>
              <a:rPr lang="ko-KR" altLang="en-US" dirty="0"/>
              <a:t>가지 </a:t>
            </a:r>
            <a:r>
              <a:rPr lang="ko-KR" altLang="en-US" dirty="0" err="1"/>
              <a:t>방문지를</a:t>
            </a:r>
            <a:r>
              <a:rPr lang="ko-KR" altLang="en-US" dirty="0"/>
              <a:t> 제안하거나 홍보를 한다면 관광객들에게 긍정적인 반응을 얻으리라 판단된다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61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</a:t>
            </a:r>
            <a:r>
              <a:rPr lang="en-US" altLang="ko-KR" dirty="0"/>
              <a:t>, </a:t>
            </a:r>
            <a:r>
              <a:rPr lang="ko-KR" altLang="en-US" dirty="0"/>
              <a:t>비록 방문객 수가 낮더라도 향상도가 매우 높게 나온 </a:t>
            </a:r>
            <a:r>
              <a:rPr lang="ko-KR" altLang="en-US" dirty="0" err="1"/>
              <a:t>방문지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곳을 제안하고자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{112}</a:t>
            </a:r>
            <a:r>
              <a:rPr lang="ko-KR" altLang="en-US" dirty="0"/>
              <a:t>와 </a:t>
            </a:r>
            <a:r>
              <a:rPr lang="en-US" altLang="ko-KR" dirty="0"/>
              <a:t>{109}, {109}</a:t>
            </a:r>
            <a:r>
              <a:rPr lang="ko-KR" altLang="en-US" dirty="0"/>
              <a:t>는 부산의 감천문화마을</a:t>
            </a:r>
            <a:r>
              <a:rPr lang="en-US" altLang="ko-KR" dirty="0"/>
              <a:t>, {112}</a:t>
            </a:r>
            <a:r>
              <a:rPr lang="ko-KR" altLang="en-US" dirty="0"/>
              <a:t>는 </a:t>
            </a:r>
            <a:r>
              <a:rPr lang="ko-KR" altLang="en-US" dirty="0" err="1"/>
              <a:t>용궁사</a:t>
            </a:r>
            <a:r>
              <a:rPr lang="en-US" altLang="ko-KR" dirty="0"/>
              <a:t>/</a:t>
            </a:r>
            <a:r>
              <a:rPr lang="ko-KR" altLang="en-US" dirty="0"/>
              <a:t>기장이다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3.55</a:t>
            </a:r>
            <a:r>
              <a:rPr lang="ko-KR" altLang="en-US" dirty="0"/>
              <a:t>로 가장 높은 향상도 값을 보여주고 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{109}</a:t>
            </a:r>
            <a:r>
              <a:rPr lang="ko-KR" altLang="en-US" dirty="0"/>
              <a:t>와 </a:t>
            </a:r>
            <a:r>
              <a:rPr lang="en-US" altLang="ko-KR" dirty="0"/>
              <a:t>{111}, {109}</a:t>
            </a:r>
            <a:r>
              <a:rPr lang="ko-KR" altLang="en-US" dirty="0"/>
              <a:t>는 </a:t>
            </a:r>
            <a:r>
              <a:rPr lang="ko-KR" altLang="en-US" dirty="0" err="1"/>
              <a:t>감천문화마을이고</a:t>
            </a:r>
            <a:r>
              <a:rPr lang="ko-KR" altLang="en-US" dirty="0"/>
              <a:t> </a:t>
            </a:r>
            <a:r>
              <a:rPr lang="en-US" altLang="ko-KR" dirty="0"/>
              <a:t>{111}</a:t>
            </a:r>
            <a:r>
              <a:rPr lang="ko-KR" altLang="en-US" dirty="0"/>
              <a:t>은 </a:t>
            </a:r>
            <a:r>
              <a:rPr lang="ko-KR" altLang="en-US" dirty="0" err="1"/>
              <a:t>벡스코</a:t>
            </a:r>
            <a:r>
              <a:rPr lang="en-US" altLang="ko-KR" dirty="0"/>
              <a:t>/</a:t>
            </a:r>
            <a:r>
              <a:rPr lang="ko-KR" altLang="en-US" dirty="0" err="1"/>
              <a:t>센텀시티이다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3.22</a:t>
            </a:r>
            <a:r>
              <a:rPr lang="ko-KR" altLang="en-US" dirty="0"/>
              <a:t>로 역시 높은 양의 상관관계를 보여주고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{110}</a:t>
            </a:r>
            <a:r>
              <a:rPr lang="ko-KR" altLang="en-US" dirty="0"/>
              <a:t>과 </a:t>
            </a:r>
            <a:r>
              <a:rPr lang="en-US" altLang="ko-KR" dirty="0"/>
              <a:t>{108}, {110}</a:t>
            </a:r>
            <a:r>
              <a:rPr lang="ko-KR" altLang="en-US" dirty="0"/>
              <a:t>은 태종대이며 </a:t>
            </a:r>
            <a:r>
              <a:rPr lang="en-US" altLang="ko-KR" dirty="0"/>
              <a:t>{108}</a:t>
            </a:r>
            <a:r>
              <a:rPr lang="ko-KR" altLang="en-US" dirty="0"/>
              <a:t>은 </a:t>
            </a:r>
            <a:r>
              <a:rPr lang="ko-KR" altLang="en-US" dirty="0" err="1"/>
              <a:t>용두산</a:t>
            </a:r>
            <a:r>
              <a:rPr lang="en-US" altLang="ko-KR" dirty="0"/>
              <a:t>/</a:t>
            </a:r>
            <a:r>
              <a:rPr lang="ko-KR" altLang="en-US" dirty="0"/>
              <a:t>자갈치이다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2.99</a:t>
            </a:r>
            <a:r>
              <a:rPr lang="ko-KR" altLang="en-US" dirty="0"/>
              <a:t>로 양의 상관관계를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8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{112}</a:t>
            </a:r>
            <a:r>
              <a:rPr lang="ko-KR" altLang="en-US" dirty="0"/>
              <a:t>와 </a:t>
            </a:r>
            <a:r>
              <a:rPr lang="en-US" altLang="ko-KR" dirty="0"/>
              <a:t>{108}, </a:t>
            </a:r>
            <a:r>
              <a:rPr lang="ko-KR" altLang="en-US" dirty="0" err="1"/>
              <a:t>용궁사</a:t>
            </a:r>
            <a:r>
              <a:rPr lang="en-US" altLang="ko-KR" dirty="0"/>
              <a:t>/</a:t>
            </a:r>
            <a:r>
              <a:rPr lang="ko-KR" altLang="en-US" dirty="0"/>
              <a:t>기장과 </a:t>
            </a:r>
            <a:r>
              <a:rPr lang="ko-KR" altLang="en-US" dirty="0" err="1"/>
              <a:t>용두산</a:t>
            </a:r>
            <a:r>
              <a:rPr lang="en-US" altLang="ko-KR" dirty="0"/>
              <a:t>/</a:t>
            </a:r>
            <a:r>
              <a:rPr lang="ko-KR" altLang="en-US" dirty="0"/>
              <a:t>자갈치로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2.97</a:t>
            </a:r>
            <a:r>
              <a:rPr lang="ko-KR" altLang="en-US" dirty="0"/>
              <a:t>이며 양의 상관관계를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{111}</a:t>
            </a:r>
            <a:r>
              <a:rPr lang="ko-KR" altLang="en-US" dirty="0"/>
              <a:t>과 </a:t>
            </a:r>
            <a:r>
              <a:rPr lang="en-US" altLang="ko-KR" dirty="0"/>
              <a:t>{108}, </a:t>
            </a:r>
            <a:r>
              <a:rPr lang="ko-KR" altLang="en-US" dirty="0" err="1"/>
              <a:t>벡스코</a:t>
            </a:r>
            <a:r>
              <a:rPr lang="en-US" altLang="ko-KR" dirty="0"/>
              <a:t>/</a:t>
            </a:r>
            <a:r>
              <a:rPr lang="ko-KR" altLang="en-US" dirty="0" err="1"/>
              <a:t>센텀시티와</a:t>
            </a:r>
            <a:r>
              <a:rPr lang="ko-KR" altLang="en-US" dirty="0"/>
              <a:t> </a:t>
            </a:r>
            <a:r>
              <a:rPr lang="ko-KR" altLang="en-US" dirty="0" err="1"/>
              <a:t>용두산</a:t>
            </a:r>
            <a:r>
              <a:rPr lang="en-US" altLang="ko-KR" dirty="0"/>
              <a:t>/</a:t>
            </a:r>
            <a:r>
              <a:rPr lang="ko-KR" altLang="en-US" dirty="0"/>
              <a:t>자갈치이다</a:t>
            </a:r>
            <a:r>
              <a:rPr lang="en-US" altLang="ko-KR" dirty="0"/>
              <a:t>.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/>
              <a:t>2.86</a:t>
            </a:r>
            <a:r>
              <a:rPr lang="ko-KR" altLang="en-US" dirty="0"/>
              <a:t>이며 양의 상관관계를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47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향상도가 가장 높게 나온 </a:t>
            </a:r>
            <a:r>
              <a:rPr lang="ko-KR" altLang="en-US" dirty="0" err="1"/>
              <a:t>곳들은은</a:t>
            </a:r>
            <a:r>
              <a:rPr lang="ko-KR" altLang="en-US" dirty="0"/>
              <a:t> 부산 지역임을 확인할 수 있다</a:t>
            </a:r>
            <a:r>
              <a:rPr lang="en-US" altLang="ko-KR" dirty="0"/>
              <a:t>. </a:t>
            </a:r>
            <a:r>
              <a:rPr lang="ko-KR" altLang="en-US" dirty="0"/>
              <a:t>부산에서의 관광객들은 단순히 식도락</a:t>
            </a:r>
            <a:r>
              <a:rPr lang="en-US" altLang="ko-KR" dirty="0"/>
              <a:t>, </a:t>
            </a:r>
            <a:r>
              <a:rPr lang="ko-KR" altLang="en-US" dirty="0"/>
              <a:t>쇼핑의 목적이 아닌 자연 경관 감상과 고궁</a:t>
            </a:r>
            <a:r>
              <a:rPr lang="en-US" altLang="ko-KR" dirty="0"/>
              <a:t>/</a:t>
            </a:r>
            <a:r>
              <a:rPr lang="ko-KR" altLang="en-US" dirty="0"/>
              <a:t>역사유적지 방문의 목적으로도 방문하였음을 확인할 수 있었다</a:t>
            </a:r>
            <a:r>
              <a:rPr lang="en-US" altLang="ko-KR" dirty="0"/>
              <a:t>. </a:t>
            </a:r>
            <a:r>
              <a:rPr lang="ko-KR" altLang="en-US" dirty="0"/>
              <a:t>다양한 목적을 가지고 방문한 부산 관광객들에게는 향상도가 높게 나온 것을 고려하여 본 규칙성들을 기반한 </a:t>
            </a:r>
            <a:r>
              <a:rPr lang="ko-KR" altLang="en-US" dirty="0" err="1"/>
              <a:t>방문지들을</a:t>
            </a:r>
            <a:r>
              <a:rPr lang="ko-KR" altLang="en-US" dirty="0"/>
              <a:t> 제안하거나 홍보를 한다면 관광객들에게 긍정적인 반응을 얻으리라 판단된다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55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i="0" dirty="0"/>
              <a:t>향후 </a:t>
            </a:r>
            <a:r>
              <a:rPr lang="en-US" altLang="ko-KR" sz="1200" b="0" i="0" dirty="0"/>
              <a:t>3</a:t>
            </a:r>
            <a:r>
              <a:rPr lang="ko-KR" altLang="en-US" sz="1200" b="0" i="0" dirty="0"/>
              <a:t>년 내 관광 목적으로 재방문하는 데 영향을 미치는 요인 파악하여 외래관광객 수를 예측하기 위해 회귀분석을 해보고자 한다</a:t>
            </a:r>
            <a:r>
              <a:rPr lang="en-US" altLang="ko-KR" sz="1200" b="0" i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0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i="0" dirty="0"/>
              <a:t>기존의 주요 방한 목적과 더불어 주요 참여 활동에 비해 상대적으로 높은 빈도를 보여주었던 관광지 관련 요인들이 향후 </a:t>
            </a:r>
            <a:r>
              <a:rPr lang="en-US" altLang="ko-KR" sz="1200" b="0" i="0" dirty="0"/>
              <a:t>3</a:t>
            </a:r>
            <a:r>
              <a:rPr lang="ko-KR" altLang="en-US" sz="1200" b="0" i="0" dirty="0"/>
              <a:t>년 내 관광 목적으로 </a:t>
            </a:r>
            <a:r>
              <a:rPr lang="ko-KR" altLang="en-US" sz="1200" b="0" i="0" dirty="0" err="1"/>
              <a:t>재방문하는데에</a:t>
            </a:r>
            <a:r>
              <a:rPr lang="ko-KR" altLang="en-US" sz="1200" b="0" i="0" dirty="0"/>
              <a:t> 어떠한 영향을 미쳤는지 파악하고자 한다</a:t>
            </a:r>
            <a:r>
              <a:rPr lang="en-US" altLang="ko-KR" sz="1200" b="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54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i="0" dirty="0"/>
              <a:t>향후 </a:t>
            </a:r>
            <a:r>
              <a:rPr lang="en-US" altLang="ko-KR" sz="1200" b="0" i="0" dirty="0"/>
              <a:t>3</a:t>
            </a:r>
            <a:r>
              <a:rPr lang="ko-KR" altLang="en-US" sz="1200" b="0" i="0" dirty="0"/>
              <a:t>년 내 관광 목적으로 재방문하는 데 영향을 미치는 요인 파악을 위해 우선적으로 변수에 대한 각 요인들의 </a:t>
            </a:r>
            <a:r>
              <a:rPr lang="ko-KR" altLang="en-US" sz="1200" b="0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상관분석</a:t>
            </a:r>
            <a:r>
              <a:rPr lang="ko-KR" altLang="en-US" sz="1200" b="0" i="0" dirty="0"/>
              <a:t> 실시하였으며 </a:t>
            </a:r>
            <a:r>
              <a:rPr lang="ko-KR" altLang="en-US" sz="1200" b="0" i="0" dirty="0" err="1"/>
              <a:t>피어슨</a:t>
            </a:r>
            <a:r>
              <a:rPr lang="ko-KR" altLang="en-US" sz="1200" b="0" i="0" dirty="0"/>
              <a:t> </a:t>
            </a:r>
            <a:r>
              <a:rPr lang="ko-KR" altLang="en-US" sz="1200" b="0" i="0" dirty="0" err="1"/>
              <a:t>상관계수와</a:t>
            </a:r>
            <a:r>
              <a:rPr lang="ko-KR" altLang="en-US" sz="1200" b="0" i="0" dirty="0"/>
              <a:t> 유의수준 </a:t>
            </a:r>
            <a:r>
              <a:rPr lang="en-US" altLang="ko-KR" sz="1200" b="0" i="0" dirty="0"/>
              <a:t>0.05</a:t>
            </a:r>
            <a:r>
              <a:rPr lang="ko-KR" altLang="en-US" sz="1200" b="0" i="0" dirty="0"/>
              <a:t>일 때의 </a:t>
            </a:r>
            <a:r>
              <a:rPr lang="en-US" altLang="ko-KR" sz="1200" b="0" i="0" dirty="0"/>
              <a:t>p</a:t>
            </a:r>
            <a:r>
              <a:rPr lang="ko-KR" altLang="en-US" sz="1200" b="0" i="0" dirty="0"/>
              <a:t>값을 고려하여 요인 선정</a:t>
            </a:r>
            <a:r>
              <a:rPr lang="en-US" altLang="ko-KR" sz="1200" b="0" i="0" dirty="0"/>
              <a:t>.</a:t>
            </a:r>
            <a:endParaRPr lang="ko-KR" altLang="en-US" sz="1200" b="0" i="0" dirty="0"/>
          </a:p>
          <a:p>
            <a:endParaRPr lang="ko-KR" altLang="en-US" b="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24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i="0" dirty="0" err="1"/>
              <a:t>회귀식</a:t>
            </a:r>
            <a:r>
              <a:rPr lang="ko-KR" altLang="en-US" sz="1200" b="0" i="0" dirty="0"/>
              <a:t> 모델링 선정을 위해 우선 </a:t>
            </a:r>
            <a:r>
              <a:rPr lang="en-US" altLang="ko-KR" sz="1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</a:t>
            </a:r>
            <a:r>
              <a:rPr lang="ko-KR" altLang="en-US" sz="1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r>
              <a:rPr lang="ko-KR" altLang="en-US" sz="1200" b="0" i="0" dirty="0"/>
              <a:t>을 시행함으로써 앞서 시행한 상관분석을 이용해 도출된 각 요인들에 대한 </a:t>
            </a:r>
            <a:r>
              <a:rPr lang="ko-KR" altLang="en-US" sz="1200" b="0" i="0" dirty="0" err="1"/>
              <a:t>유의수준을</a:t>
            </a:r>
            <a:r>
              <a:rPr lang="ko-KR" altLang="en-US" sz="1200" b="0" i="0" dirty="0"/>
              <a:t> 파악</a:t>
            </a:r>
            <a:r>
              <a:rPr lang="en-US" altLang="ko-KR" sz="1200" b="0" i="0" dirty="0"/>
              <a:t>,</a:t>
            </a:r>
            <a:r>
              <a:rPr lang="en-US" altLang="ko-KR" sz="1200" b="0" i="0" baseline="0" dirty="0"/>
              <a:t> </a:t>
            </a:r>
            <a:r>
              <a:rPr lang="ko-KR" altLang="en-US" sz="1200" b="0" i="0" dirty="0"/>
              <a:t>유의수준 </a:t>
            </a:r>
            <a:r>
              <a:rPr lang="en-US" altLang="ko-KR" sz="1200" b="0" i="0" dirty="0"/>
              <a:t>0.05</a:t>
            </a:r>
            <a:r>
              <a:rPr lang="ko-KR" altLang="en-US" sz="1200" b="0" i="0" dirty="0"/>
              <a:t>일 때의 </a:t>
            </a:r>
            <a:r>
              <a:rPr lang="en-US" altLang="ko-KR" sz="1200" b="0" i="0" dirty="0"/>
              <a:t>p</a:t>
            </a:r>
            <a:r>
              <a:rPr lang="ko-KR" altLang="en-US" sz="1200" b="0" i="0" dirty="0"/>
              <a:t>값은 </a:t>
            </a:r>
            <a:r>
              <a:rPr lang="en-US" altLang="ko-KR" sz="1200" b="0" i="0" dirty="0"/>
              <a:t>0.000</a:t>
            </a:r>
            <a:r>
              <a:rPr lang="ko-KR" altLang="en-US" sz="1200" b="0" i="0" dirty="0"/>
              <a:t>으로 각 요인들에 대한 </a:t>
            </a:r>
            <a:r>
              <a:rPr lang="ko-KR" altLang="en-US" sz="1200" b="0" i="0" dirty="0" err="1"/>
              <a:t>유의수준은</a:t>
            </a:r>
            <a:r>
              <a:rPr lang="ko-KR" altLang="en-US" sz="1200" b="0" i="0" dirty="0"/>
              <a:t> 이상 없음을 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32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dirty="0"/>
              <a:t>회귀분석을 시행하여 각 외래관광객들의 향후 재방문을 예측할 수 있는 요인들을 살펴 보았다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각 요인들의 유의수준 </a:t>
            </a:r>
            <a:r>
              <a:rPr lang="en-US" altLang="ko-KR" sz="1200" b="0" dirty="0"/>
              <a:t>0.05</a:t>
            </a:r>
            <a:r>
              <a:rPr lang="ko-KR" altLang="en-US" sz="1200" b="0" dirty="0"/>
              <a:t>일 때의 </a:t>
            </a:r>
            <a:r>
              <a:rPr lang="en-US" altLang="ko-KR" sz="1200" b="0" dirty="0"/>
              <a:t>p</a:t>
            </a:r>
            <a:r>
              <a:rPr lang="ko-KR" altLang="en-US" sz="1200" b="0" dirty="0"/>
              <a:t>값을 고려하였을 때의 </a:t>
            </a:r>
            <a:r>
              <a:rPr lang="ko-KR" altLang="en-US" sz="1200" b="0" dirty="0" err="1"/>
              <a:t>회귀식은</a:t>
            </a:r>
            <a:r>
              <a:rPr lang="ko-KR" altLang="en-US" sz="1200" b="0" dirty="0"/>
              <a:t> 다음과 같다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35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altLang="ko-KR" sz="1200" b="0" dirty="0"/>
              <a:t>Y = 2.313 – 0.053X1 + 0.123X2 + 0.079X3 + 0.247X4 + 0.035X5 + 0.075X6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altLang="ko-KR" sz="1200" b="0" dirty="0"/>
          </a:p>
          <a:p>
            <a:r>
              <a:rPr lang="en-US" altLang="ko-KR" sz="1200" b="0" dirty="0">
                <a:effectLst/>
              </a:rPr>
              <a:t>X1 = </a:t>
            </a:r>
            <a:r>
              <a:rPr lang="ko-KR" altLang="en-US" sz="1200" b="0" dirty="0">
                <a:effectLst/>
              </a:rPr>
              <a:t>다른 국가와 방문 비교 여부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X2 = </a:t>
            </a:r>
            <a:r>
              <a:rPr lang="ko-KR" altLang="en-US" sz="1200" b="0" dirty="0">
                <a:effectLst/>
              </a:rPr>
              <a:t>주요 방한 목적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X3 = </a:t>
            </a:r>
            <a:r>
              <a:rPr lang="ko-KR" altLang="en-US" sz="1200" b="0" dirty="0">
                <a:effectLst/>
              </a:rPr>
              <a:t>만족도 </a:t>
            </a:r>
            <a:r>
              <a:rPr lang="en-US" altLang="ko-KR" sz="1200" b="0" dirty="0">
                <a:effectLst/>
              </a:rPr>
              <a:t>– </a:t>
            </a:r>
            <a:r>
              <a:rPr lang="ko-KR" altLang="en-US" sz="1200" b="0" dirty="0">
                <a:effectLst/>
              </a:rPr>
              <a:t>길 찾기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X4 = </a:t>
            </a:r>
            <a:r>
              <a:rPr lang="ko-KR" altLang="en-US" sz="1200" b="0" dirty="0">
                <a:effectLst/>
              </a:rPr>
              <a:t>만족도 </a:t>
            </a:r>
            <a:r>
              <a:rPr lang="en-US" altLang="ko-KR" sz="1200" b="0" dirty="0">
                <a:effectLst/>
              </a:rPr>
              <a:t>– </a:t>
            </a:r>
            <a:r>
              <a:rPr lang="ko-KR" altLang="en-US" sz="1200" b="0" dirty="0">
                <a:effectLst/>
              </a:rPr>
              <a:t>음식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X5 = </a:t>
            </a:r>
            <a:r>
              <a:rPr lang="ko-KR" altLang="en-US" sz="1200" b="0" dirty="0">
                <a:effectLst/>
              </a:rPr>
              <a:t>만족도 </a:t>
            </a:r>
            <a:r>
              <a:rPr lang="en-US" altLang="ko-KR" sz="1200" b="0" dirty="0">
                <a:effectLst/>
              </a:rPr>
              <a:t>– </a:t>
            </a:r>
            <a:r>
              <a:rPr lang="ko-KR" altLang="en-US" sz="1200" b="0" dirty="0">
                <a:effectLst/>
              </a:rPr>
              <a:t>쇼핑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X6 = </a:t>
            </a:r>
            <a:r>
              <a:rPr lang="ko-KR" altLang="en-US" sz="1200" b="0" dirty="0">
                <a:effectLst/>
              </a:rPr>
              <a:t>만족도 </a:t>
            </a:r>
            <a:r>
              <a:rPr lang="en-US" altLang="ko-KR" sz="1200" b="0" dirty="0">
                <a:effectLst/>
              </a:rPr>
              <a:t>– </a:t>
            </a:r>
            <a:r>
              <a:rPr lang="ko-KR" altLang="en-US" sz="1200" b="0" dirty="0">
                <a:effectLst/>
              </a:rPr>
              <a:t>관광지매력도</a:t>
            </a:r>
            <a:endParaRPr lang="en-US" altLang="ko-KR" sz="1200" b="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altLang="ko-KR" sz="12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0" dirty="0"/>
              <a:t>따라서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본 </a:t>
            </a:r>
            <a:r>
              <a:rPr lang="ko-KR" altLang="en-US" sz="1200" b="0" dirty="0" err="1"/>
              <a:t>회귀식을</a:t>
            </a:r>
            <a:r>
              <a:rPr lang="ko-KR" altLang="en-US" sz="1200" b="0" dirty="0"/>
              <a:t> 바탕으로 외래관광객을 대상으로 응답지 여부를 집계한다면 향후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년 내 관광 목적으로 재방문하는 것을 예측할 수 있음을 판단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4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534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분석을 통해 외래관광객의 관광 목적은 쇼핑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 등이 주요 목적이었다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분석을 하는 과정에서 외래관광객들은 방한 관광에 대해 전체적인 만족도를 보여주었으나 상대적으로 참여 인원 수가 적었던 자연 경관 감상 및 고궁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역사유적지 방문에서 높은 만족도를 확인할 수 있었다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따라서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빈도 및 교차분석으로 도출한 외국인들의 인상 깊었던 </a:t>
            </a:r>
            <a:r>
              <a:rPr lang="ko-KR" altLang="en-US" sz="1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방문지를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고려하고 연관 규칙 분석 결과를 활용하여 외국인들이 선호할 </a:t>
            </a:r>
            <a:r>
              <a:rPr lang="ko-KR" altLang="en-US" sz="1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방문지를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제안함으로써 관광객들에 대한 긍정적인 반응을 기대한다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또한 </a:t>
            </a:r>
            <a:r>
              <a:rPr lang="ko-KR" altLang="en-US" sz="1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회귀식을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이용해 향후 재방문 계획이 있는 관광객들의 수를 예측하고 이를 적극적으로 활용 및 홍보하면 외래관광객 수를 </a:t>
            </a:r>
            <a:r>
              <a:rPr lang="ko-KR" altLang="en-US" sz="1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증가되리라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판단한다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0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오늘날의 관광 산업은 석유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 산업과 함께 세계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 산업의 하나로 성장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우리나라의 관광 산업 수준은 선진국과 비교하였을 때 여전히 낮다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 데이터를 통해 외래관광객의 한국 여행 성향을 파악하고 분석함으로써 어떻게 하면 더 많은 외래관광객을 유치할 수 있을지 방안을 도출하는 것이 목적이다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8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1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/>
              <a:t> 과제를 수행하기에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앞서 데이터에 대한 파악 및 정리를 위해 아래의 데이터를 분석하고자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외래관광객들이 주로 방한하는 목적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무엇인지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 방문 선택 시 고려 요인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무엇인지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참여 활동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만족한 활동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성별에 따라 차이가 있는지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살펴본 후 본 과제를 시행하고자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3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먼저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성별에 따라 차이가 있는지 살펴보지 않고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외래관광객들이 주로 방한하는 목적이 무엇인지 살펴보았다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휴가 목적이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74.5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퍼센트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압도적인 수치를 보여주었으며 그 뒤를 이어 사업 또는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전문활동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교육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종교 및 순례 등의 목적으로 방한하고 있음을 파악할 수 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A0260-58AE-4BD0-A309-83442A764B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1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7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0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9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7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9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1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5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00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7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2E73-3344-4368-8090-BD58D54DBF98}" type="datetimeFigureOut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0F99-8526-490F-8E51-60FD49F983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7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opyo03.tistory.com/1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25" y="1843189"/>
            <a:ext cx="5839736" cy="3028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9941" y="1106742"/>
            <a:ext cx="7644119" cy="4590510"/>
          </a:xfrm>
          <a:ln w="73025" cmpd="thinThick">
            <a:solidFill>
              <a:srgbClr val="0070C0"/>
            </a:solidFill>
          </a:ln>
        </p:spPr>
        <p:txBody>
          <a:bodyPr vert="horz" lIns="67500" tIns="0" rIns="68580" bIns="0" rtlCol="0" anchor="b">
            <a:normAutofit/>
          </a:bodyPr>
          <a:lstStyle/>
          <a:p>
            <a:pPr lvl="0">
              <a:lnSpc>
                <a:spcPct val="120000"/>
              </a:lnSpc>
            </a:pPr>
            <a:br>
              <a:rPr lang="en-US" altLang="ko-KR" sz="1200" spc="-23" dirty="0"/>
            </a:br>
            <a:br>
              <a:rPr lang="en-US" altLang="ko-KR" sz="1200" dirty="0"/>
            </a:br>
            <a:r>
              <a:rPr lang="en-US" altLang="ko-KR" sz="1200" dirty="0"/>
              <a:t> </a:t>
            </a:r>
            <a:endParaRPr lang="ko-KR" alt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716824" y="1762792"/>
            <a:ext cx="760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하계 빅데이터 분석 경진대회</a:t>
            </a:r>
            <a:endParaRPr lang="en-US" altLang="ko-KR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2400" y="2605626"/>
            <a:ext cx="64885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95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결과물</a:t>
            </a:r>
            <a:endParaRPr lang="en-US" altLang="ko-KR" sz="49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495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49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팀명</a:t>
            </a:r>
            <a:r>
              <a:rPr lang="en-US" altLang="ko-KR" sz="495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9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으라차차</a:t>
            </a:r>
            <a:r>
              <a:rPr lang="en-US" altLang="ko-KR" sz="495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0314" y="4556454"/>
            <a:ext cx="5519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비즈니스 빅데이터 분석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실무형인재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양성사업부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98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533" y="1705658"/>
            <a:ext cx="89630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외국인이 </a:t>
            </a:r>
            <a:r>
              <a:rPr lang="ko-KR" altLang="en-US" sz="1500">
                <a:latin typeface="+mj-ea"/>
                <a:ea typeface="+mj-ea"/>
              </a:rPr>
              <a:t>선호하는 </a:t>
            </a:r>
            <a:r>
              <a:rPr lang="ko-KR" altLang="en-US" sz="1500" dirty="0" err="1">
                <a:latin typeface="+mj-ea"/>
                <a:ea typeface="+mj-ea"/>
              </a:rPr>
              <a:t>방문지에</a:t>
            </a:r>
            <a:r>
              <a:rPr lang="ko-KR" altLang="en-US" sz="1500" dirty="0">
                <a:latin typeface="+mj-ea"/>
                <a:ea typeface="+mj-ea"/>
              </a:rPr>
              <a:t> 대한 파악 및 정리를 위해 아래의 데이터를 분석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191" y="2236054"/>
            <a:ext cx="669204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latin typeface="+mj-ea"/>
                <a:ea typeface="+mj-ea"/>
              </a:rPr>
              <a:t>주로 방한하는 목적</a:t>
            </a:r>
            <a:r>
              <a:rPr lang="ko-KR" altLang="en-US" sz="2100" dirty="0">
                <a:latin typeface="+mj-ea"/>
                <a:ea typeface="+mj-ea"/>
              </a:rPr>
              <a:t>이 무엇인가</a:t>
            </a:r>
            <a:endParaRPr lang="en-US" altLang="ko-KR" sz="2100" dirty="0">
              <a:latin typeface="+mj-ea"/>
              <a:ea typeface="+mj-ea"/>
            </a:endParaRPr>
          </a:p>
          <a:p>
            <a:endParaRPr lang="en-US" altLang="ko-KR" sz="21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latin typeface="+mj-ea"/>
                <a:ea typeface="+mj-ea"/>
              </a:rPr>
              <a:t>한국 방문 선택 시 고려 요인</a:t>
            </a:r>
            <a:r>
              <a:rPr lang="en-US" altLang="ko-KR" sz="2100" b="1" dirty="0">
                <a:latin typeface="+mj-ea"/>
                <a:ea typeface="+mj-ea"/>
              </a:rPr>
              <a:t> 1</a:t>
            </a:r>
            <a:r>
              <a:rPr lang="ko-KR" altLang="en-US" sz="2100" b="1" dirty="0">
                <a:latin typeface="+mj-ea"/>
                <a:ea typeface="+mj-ea"/>
              </a:rPr>
              <a:t>순위</a:t>
            </a:r>
            <a:r>
              <a:rPr lang="ko-KR" altLang="en-US" sz="2100" dirty="0">
                <a:latin typeface="+mj-ea"/>
                <a:ea typeface="+mj-ea"/>
              </a:rPr>
              <a:t>가 무엇인가</a:t>
            </a:r>
            <a:endParaRPr lang="en-US" altLang="ko-KR" sz="2100" dirty="0">
              <a:latin typeface="+mj-ea"/>
              <a:ea typeface="+mj-ea"/>
            </a:endParaRPr>
          </a:p>
          <a:p>
            <a:endParaRPr lang="en-US" altLang="ko-KR" sz="21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latin typeface="+mj-ea"/>
                <a:ea typeface="+mj-ea"/>
              </a:rPr>
              <a:t>주요 참여 활동 </a:t>
            </a:r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ko-KR" altLang="en-US" sz="2100" b="1" dirty="0">
                <a:latin typeface="+mj-ea"/>
                <a:ea typeface="+mj-ea"/>
              </a:rPr>
              <a:t>순위</a:t>
            </a:r>
            <a:r>
              <a:rPr lang="ko-KR" altLang="en-US" sz="2100" dirty="0">
                <a:latin typeface="+mj-ea"/>
                <a:ea typeface="+mj-ea"/>
              </a:rPr>
              <a:t>가 무엇인가</a:t>
            </a:r>
            <a:endParaRPr lang="en-US" altLang="ko-KR" sz="2100" dirty="0">
              <a:latin typeface="+mj-ea"/>
              <a:ea typeface="+mj-ea"/>
            </a:endParaRPr>
          </a:p>
          <a:p>
            <a:endParaRPr lang="en-US" altLang="ko-KR" sz="21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latin typeface="+mj-ea"/>
                <a:ea typeface="+mj-ea"/>
              </a:rPr>
              <a:t>가장 만족한 활동 </a:t>
            </a:r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ko-KR" altLang="en-US" sz="2100" b="1" dirty="0">
                <a:latin typeface="+mj-ea"/>
                <a:ea typeface="+mj-ea"/>
              </a:rPr>
              <a:t>순위</a:t>
            </a:r>
            <a:r>
              <a:rPr lang="ko-KR" altLang="en-US" sz="2100" dirty="0">
                <a:latin typeface="+mj-ea"/>
                <a:ea typeface="+mj-ea"/>
              </a:rPr>
              <a:t>가 무엇인가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9037" y="4795411"/>
            <a:ext cx="5725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성별에 따라 차이가 있는지 파악</a:t>
            </a:r>
            <a:r>
              <a:rPr lang="en-US" altLang="ko-KR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100" dirty="0">
              <a:latin typeface="+mj-ea"/>
              <a:ea typeface="+mj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925169" y="4893514"/>
            <a:ext cx="416309" cy="19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453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_x391961288" descr="EMB0000124073f9">
            <a:extLst>
              <a:ext uri="{FF2B5EF4-FFF2-40B4-BE49-F238E27FC236}">
                <a16:creationId xmlns:a16="http://schemas.microsoft.com/office/drawing/2014/main" id="{097B06CC-39C3-4A88-AEC6-5803B941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690543"/>
            <a:ext cx="4248150" cy="269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90E08D7-9FF5-436B-B7FC-0872B55A4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90160"/>
              </p:ext>
            </p:extLst>
          </p:nvPr>
        </p:nvGraphicFramePr>
        <p:xfrm>
          <a:off x="607510" y="1948009"/>
          <a:ext cx="4135942" cy="2536809"/>
        </p:xfrm>
        <a:graphic>
          <a:graphicData uri="http://schemas.openxmlformats.org/drawingml/2006/table">
            <a:tbl>
              <a:tblPr/>
              <a:tblGrid>
                <a:gridCol w="901691">
                  <a:extLst>
                    <a:ext uri="{9D8B030D-6E8A-4147-A177-3AD203B41FA5}">
                      <a16:colId xmlns:a16="http://schemas.microsoft.com/office/drawing/2014/main" val="1612833394"/>
                    </a:ext>
                  </a:extLst>
                </a:gridCol>
                <a:gridCol w="901691">
                  <a:extLst>
                    <a:ext uri="{9D8B030D-6E8A-4147-A177-3AD203B41FA5}">
                      <a16:colId xmlns:a16="http://schemas.microsoft.com/office/drawing/2014/main" val="4254062455"/>
                    </a:ext>
                  </a:extLst>
                </a:gridCol>
                <a:gridCol w="499107">
                  <a:extLst>
                    <a:ext uri="{9D8B030D-6E8A-4147-A177-3AD203B41FA5}">
                      <a16:colId xmlns:a16="http://schemas.microsoft.com/office/drawing/2014/main" val="495923002"/>
                    </a:ext>
                  </a:extLst>
                </a:gridCol>
                <a:gridCol w="611151">
                  <a:extLst>
                    <a:ext uri="{9D8B030D-6E8A-4147-A177-3AD203B41FA5}">
                      <a16:colId xmlns:a16="http://schemas.microsoft.com/office/drawing/2014/main" val="1114021318"/>
                    </a:ext>
                  </a:extLst>
                </a:gridCol>
                <a:gridCol w="611151">
                  <a:extLst>
                    <a:ext uri="{9D8B030D-6E8A-4147-A177-3AD203B41FA5}">
                      <a16:colId xmlns:a16="http://schemas.microsoft.com/office/drawing/2014/main" val="2512142311"/>
                    </a:ext>
                  </a:extLst>
                </a:gridCol>
                <a:gridCol w="611151">
                  <a:extLst>
                    <a:ext uri="{9D8B030D-6E8A-4147-A177-3AD203B41FA5}">
                      <a16:colId xmlns:a16="http://schemas.microsoft.com/office/drawing/2014/main" val="2928361529"/>
                    </a:ext>
                  </a:extLst>
                </a:gridCol>
              </a:tblGrid>
              <a:tr h="244718"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주요 방한 목적</a:t>
                      </a:r>
                      <a:endParaRPr lang="ko-KR" altLang="en-US" sz="11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4526"/>
                  </a:ext>
                </a:extLst>
              </a:tr>
              <a:tr h="378938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퍼센트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퍼센트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누적 퍼센트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22302"/>
                  </a:ext>
                </a:extLst>
              </a:tr>
              <a:tr h="206405">
                <a:tc rowSpan="5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여가</a:t>
                      </a:r>
                      <a:r>
                        <a:rPr lang="en-US" altLang="ko-KR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위락</a:t>
                      </a:r>
                      <a:r>
                        <a:rPr lang="en-US" altLang="ko-KR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휴가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12269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74.5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74.7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74.7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4211"/>
                  </a:ext>
                </a:extLst>
              </a:tr>
              <a:tr h="37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사업 또는 전문활동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3622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22.0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22.0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96.7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5606"/>
                  </a:ext>
                </a:extLst>
              </a:tr>
              <a:tr h="206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교육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484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2.9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2.9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99.6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52946"/>
                  </a:ext>
                </a:extLst>
              </a:tr>
              <a:tr h="206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종교 및 순례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59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.4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.4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100.0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5272"/>
                  </a:ext>
                </a:extLst>
              </a:tr>
              <a:tr h="264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16434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99.8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100.0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11886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결측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시스템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35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.2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881715"/>
                  </a:ext>
                </a:extLst>
              </a:tr>
              <a:tr h="264476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16469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100.0</a:t>
                      </a:r>
                      <a:endParaRPr lang="en-US" sz="15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81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EA2E0A2-2B10-42BF-B5F1-EA763D0F3724}"/>
              </a:ext>
            </a:extLst>
          </p:cNvPr>
          <p:cNvSpPr txBox="1"/>
          <p:nvPr/>
        </p:nvSpPr>
        <p:spPr>
          <a:xfrm>
            <a:off x="355533" y="4791769"/>
            <a:ext cx="88365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성별에 따라 차이가 있는지 살펴보지 않고 </a:t>
            </a:r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외래관광객들이 주로 방한하는 목적이 무엇인지 살펴보았다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여가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위락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휴가 목적이 </a:t>
            </a:r>
            <a:r>
              <a:rPr lang="en-US" altLang="ko-KR" sz="135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74.5</a:t>
            </a:r>
            <a:r>
              <a:rPr lang="ko-KR" altLang="en-US" sz="135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퍼센트</a:t>
            </a:r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압도적인 수치를 보여주었으며 그 뒤를 이어 사업 또는 전문활동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ctr"/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교육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종교 및 순례 등의 목적으로 방한하고 있음을 파악</a:t>
            </a:r>
            <a:r>
              <a:rPr lang="en-US" altLang="ko-KR" sz="135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35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0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15E063B-536F-445C-A15B-932FF88BD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58475"/>
              </p:ext>
            </p:extLst>
          </p:nvPr>
        </p:nvGraphicFramePr>
        <p:xfrm>
          <a:off x="657961" y="3095648"/>
          <a:ext cx="3986940" cy="1743053"/>
        </p:xfrm>
        <a:graphic>
          <a:graphicData uri="http://schemas.openxmlformats.org/drawingml/2006/table">
            <a:tbl>
              <a:tblPr/>
              <a:tblGrid>
                <a:gridCol w="616365">
                  <a:extLst>
                    <a:ext uri="{9D8B030D-6E8A-4147-A177-3AD203B41FA5}">
                      <a16:colId xmlns:a16="http://schemas.microsoft.com/office/drawing/2014/main" val="4043074083"/>
                    </a:ext>
                  </a:extLst>
                </a:gridCol>
                <a:gridCol w="616365">
                  <a:extLst>
                    <a:ext uri="{9D8B030D-6E8A-4147-A177-3AD203B41FA5}">
                      <a16:colId xmlns:a16="http://schemas.microsoft.com/office/drawing/2014/main" val="2872751362"/>
                    </a:ext>
                  </a:extLst>
                </a:gridCol>
                <a:gridCol w="616365">
                  <a:extLst>
                    <a:ext uri="{9D8B030D-6E8A-4147-A177-3AD203B41FA5}">
                      <a16:colId xmlns:a16="http://schemas.microsoft.com/office/drawing/2014/main" val="3625345587"/>
                    </a:ext>
                  </a:extLst>
                </a:gridCol>
                <a:gridCol w="616365">
                  <a:extLst>
                    <a:ext uri="{9D8B030D-6E8A-4147-A177-3AD203B41FA5}">
                      <a16:colId xmlns:a16="http://schemas.microsoft.com/office/drawing/2014/main" val="1672334787"/>
                    </a:ext>
                  </a:extLst>
                </a:gridCol>
                <a:gridCol w="545744">
                  <a:extLst>
                    <a:ext uri="{9D8B030D-6E8A-4147-A177-3AD203B41FA5}">
                      <a16:colId xmlns:a16="http://schemas.microsoft.com/office/drawing/2014/main" val="1963067462"/>
                    </a:ext>
                  </a:extLst>
                </a:gridCol>
                <a:gridCol w="545744">
                  <a:extLst>
                    <a:ext uri="{9D8B030D-6E8A-4147-A177-3AD203B41FA5}">
                      <a16:colId xmlns:a16="http://schemas.microsoft.com/office/drawing/2014/main" val="90811004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2555016211"/>
                    </a:ext>
                  </a:extLst>
                </a:gridCol>
              </a:tblGrid>
              <a:tr h="257633">
                <a:tc gridSpan="7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 * 주요 방한 목적 </a:t>
                      </a: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교차표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84273"/>
                  </a:ext>
                </a:extLst>
              </a:tr>
              <a:tr h="217297">
                <a:tc gridSpan="7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56382"/>
                  </a:ext>
                </a:extLst>
              </a:tr>
              <a:tr h="217297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주요 방한 목적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86726"/>
                  </a:ext>
                </a:extLst>
              </a:tr>
              <a:tr h="3989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여가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위락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휴가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사업 또는 전문활동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교육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종교 및 순례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4607"/>
                  </a:ext>
                </a:extLst>
              </a:tr>
              <a:tr h="217297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4815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2699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225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7762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13569"/>
                  </a:ext>
                </a:extLst>
              </a:tr>
              <a:tr h="217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7454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923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8672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70221"/>
                  </a:ext>
                </a:extLst>
              </a:tr>
              <a:tr h="217297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12269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3622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484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16434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9599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A1F17D1-674E-4AC7-B0BC-FE127F74B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07693"/>
              </p:ext>
            </p:extLst>
          </p:nvPr>
        </p:nvGraphicFramePr>
        <p:xfrm>
          <a:off x="5237876" y="3095649"/>
          <a:ext cx="3127931" cy="1743051"/>
        </p:xfrm>
        <a:graphic>
          <a:graphicData uri="http://schemas.openxmlformats.org/drawingml/2006/table">
            <a:tbl>
              <a:tblPr/>
              <a:tblGrid>
                <a:gridCol w="1025345">
                  <a:extLst>
                    <a:ext uri="{9D8B030D-6E8A-4147-A177-3AD203B41FA5}">
                      <a16:colId xmlns:a16="http://schemas.microsoft.com/office/drawing/2014/main" val="1196695195"/>
                    </a:ext>
                  </a:extLst>
                </a:gridCol>
                <a:gridCol w="674630">
                  <a:extLst>
                    <a:ext uri="{9D8B030D-6E8A-4147-A177-3AD203B41FA5}">
                      <a16:colId xmlns:a16="http://schemas.microsoft.com/office/drawing/2014/main" val="3974272045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1062446624"/>
                    </a:ext>
                  </a:extLst>
                </a:gridCol>
                <a:gridCol w="841148">
                  <a:extLst>
                    <a:ext uri="{9D8B030D-6E8A-4147-A177-3AD203B41FA5}">
                      <a16:colId xmlns:a16="http://schemas.microsoft.com/office/drawing/2014/main" val="1261668138"/>
                    </a:ext>
                  </a:extLst>
                </a:gridCol>
              </a:tblGrid>
              <a:tr h="282986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 검정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1222"/>
                  </a:ext>
                </a:extLst>
              </a:tr>
              <a:tr h="4381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유의확률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 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56972"/>
                  </a:ext>
                </a:extLst>
              </a:tr>
              <a:tr h="23868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1397.623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24481"/>
                  </a:ext>
                </a:extLst>
              </a:tr>
              <a:tr h="23868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1436.559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12125"/>
                  </a:ext>
                </a:extLst>
              </a:tr>
              <a:tr h="23868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796.307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29755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16434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321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73152" y="1876471"/>
            <a:ext cx="55293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성별에 따른 주요 방한 목적은 어떠한 차이가 있는지 교차분석 시행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1805" y="226597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주요 방한 목적은 차이가 없다</a:t>
            </a:r>
            <a:r>
              <a:rPr lang="en-US" altLang="ko-KR" sz="1350" dirty="0"/>
              <a:t>.</a:t>
            </a:r>
            <a:endParaRPr lang="en-US" altLang="ko-KR" sz="1350" i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주요 방한 목적은 차이가 있다</a:t>
            </a:r>
            <a:r>
              <a:rPr lang="en-US" altLang="ko-KR" sz="1350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41829" y="5183629"/>
            <a:ext cx="71649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0.000,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기각하므로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주요 방한 목적은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304702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F96335-3FC7-40AE-8948-8A99FC66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8" y="1724609"/>
            <a:ext cx="7581568" cy="34188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41368" y="5143501"/>
            <a:ext cx="753184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/>
              <a:t>그래프를 통해 확인하였을 때 사업 또는 </a:t>
            </a:r>
            <a:r>
              <a:rPr lang="ko-KR" altLang="en-US" sz="1350" b="1" i="1" dirty="0" err="1"/>
              <a:t>전문활동</a:t>
            </a:r>
            <a:r>
              <a:rPr lang="ko-KR" altLang="en-US" sz="1350" b="1" i="1" dirty="0"/>
              <a:t> 외에는 여성의 빈도 수치가 남성에 비해 상대적으로 더 높다는 것을 볼 수 있다</a:t>
            </a:r>
            <a:r>
              <a:rPr lang="en-US" altLang="ko-KR" sz="1350" b="1" i="1" dirty="0"/>
              <a:t>. </a:t>
            </a:r>
            <a:r>
              <a:rPr lang="ko-KR" altLang="en-US" sz="1350" b="1" i="1" dirty="0"/>
              <a:t>앞서 교차분석을 통해 </a:t>
            </a:r>
            <a:r>
              <a:rPr lang="ko-KR" altLang="en-US" sz="1350" b="1" i="1" dirty="0" err="1"/>
              <a:t>알아보았듯</a:t>
            </a:r>
            <a:r>
              <a:rPr lang="ko-KR" altLang="en-US" sz="1350" b="1" i="1" dirty="0"/>
              <a:t>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주요 방한 목적은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299051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000250" y="2933893"/>
            <a:ext cx="520065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3600" dirty="0" err="1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4601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77" y="2991453"/>
            <a:ext cx="5079179" cy="1773000"/>
          </a:xfrm>
          <a:prstGeom prst="rect">
            <a:avLst/>
          </a:prstGeom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5" y="3387325"/>
            <a:ext cx="3367641" cy="16561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87428" y="1867053"/>
            <a:ext cx="70769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/>
              <a:t>성별에 따른 한국 방문 선택 시 고려 요인 </a:t>
            </a:r>
            <a:r>
              <a:rPr lang="en-US" altLang="ko-KR" sz="1350" dirty="0"/>
              <a:t>1</a:t>
            </a:r>
            <a:r>
              <a:rPr lang="ko-KR" altLang="en-US" sz="1350" dirty="0"/>
              <a:t>순위에 대한  교차분석</a:t>
            </a:r>
            <a:r>
              <a:rPr lang="en-US" altLang="ko-KR" sz="135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63935" y="2245334"/>
            <a:ext cx="51239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한국 방문 선택 시 고려 요인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한국 방문 선택 시 고려 요인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1075138" y="5194078"/>
            <a:ext cx="74322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0.000, </a:t>
            </a:r>
          </a:p>
          <a:p>
            <a:r>
              <a:rPr lang="en-US" altLang="ko-KR" sz="1350" b="1" i="1" dirty="0"/>
              <a:t>   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  </a:t>
            </a:r>
          </a:p>
          <a:p>
            <a:r>
              <a:rPr lang="en-US" altLang="ko-KR" sz="1350" b="1" i="1" dirty="0">
                <a:solidFill>
                  <a:srgbClr val="FF0000"/>
                </a:solidFill>
              </a:rPr>
              <a:t>    </a:t>
            </a:r>
            <a:r>
              <a:rPr lang="ko-KR" altLang="en-US" sz="1350" b="1" i="1" dirty="0"/>
              <a:t>따라서 </a:t>
            </a:r>
            <a:r>
              <a:rPr lang="en-US" altLang="ko-KR" sz="1350" b="1" i="1" dirty="0">
                <a:solidFill>
                  <a:srgbClr val="FF0000"/>
                </a:solidFill>
              </a:rPr>
              <a:t>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한국 방문 선택 시 고려 요인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 는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  <a:endParaRPr lang="ko-KR" altLang="en-US" sz="1350" b="1" i="1" dirty="0"/>
          </a:p>
        </p:txBody>
      </p:sp>
    </p:spTree>
    <p:extLst>
      <p:ext uri="{BB962C8B-B14F-4D97-AF65-F5344CB8AC3E}">
        <p14:creationId xmlns:p14="http://schemas.microsoft.com/office/powerpoint/2010/main" val="110183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6C9D764-D494-4168-8270-D2818EF4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8" y="1517697"/>
            <a:ext cx="6541776" cy="341557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65117" y="4960592"/>
            <a:ext cx="7902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800" latinLnBrk="1">
              <a:buFont typeface="Arial" panose="020B0604020202020204" pitchFamily="34" charset="0"/>
              <a:buChar char="•"/>
              <a:defRPr/>
            </a:pPr>
            <a:r>
              <a:rPr lang="ko-KR" altLang="en-US" sz="1350" b="1" i="1" dirty="0"/>
              <a:t>그래프를 통해 확인하였을 때 남성과 여성 모두 한국 방문 </a:t>
            </a:r>
            <a:r>
              <a:rPr lang="ko-KR" altLang="en-US" sz="1350" b="1" i="1" dirty="0" err="1"/>
              <a:t>선택시</a:t>
            </a:r>
            <a:r>
              <a:rPr lang="ko-KR" altLang="en-US" sz="1350" b="1" i="1" dirty="0"/>
              <a:t> 고려 요인</a:t>
            </a:r>
            <a:r>
              <a:rPr lang="en-US" altLang="ko-KR" sz="1350" b="1" i="1" dirty="0"/>
              <a:t> 1</a:t>
            </a:r>
            <a:r>
              <a:rPr lang="ko-KR" altLang="en-US" sz="1350" b="1" i="1" dirty="0"/>
              <a:t>순위로 음식</a:t>
            </a:r>
            <a:r>
              <a:rPr lang="en-US" altLang="ko-KR" sz="1350" b="1" i="1" dirty="0"/>
              <a:t>/</a:t>
            </a:r>
            <a:r>
              <a:rPr lang="ko-KR" altLang="en-US" sz="1350" b="1" i="1" dirty="0"/>
              <a:t>미식 탐방을 우선적으로 응답하였으나 두 번째의 응답으로 남성은 친구</a:t>
            </a:r>
            <a:r>
              <a:rPr lang="en-US" altLang="ko-KR" sz="1350" b="1" i="1" dirty="0"/>
              <a:t>, </a:t>
            </a:r>
            <a:r>
              <a:rPr lang="ko-KR" altLang="en-US" sz="1350" b="1" i="1" dirty="0"/>
              <a:t>친지 방문에 응답하였고 여성은 </a:t>
            </a:r>
            <a:r>
              <a:rPr lang="ko-KR" altLang="en-US" sz="1300" b="1" i="1" dirty="0"/>
              <a:t>쇼핑을 응답함으로써 </a:t>
            </a:r>
            <a:r>
              <a:rPr lang="ko-KR" altLang="en-US" sz="1300" b="1" i="1" dirty="0">
                <a:solidFill>
                  <a:srgbClr val="FF0000"/>
                </a:solidFill>
              </a:rPr>
              <a:t>성별에 따라 한국 </a:t>
            </a:r>
            <a:r>
              <a:rPr lang="en-US" altLang="ko-KR" sz="1300" b="1" i="1" dirty="0">
                <a:solidFill>
                  <a:srgbClr val="FF0000"/>
                </a:solidFill>
              </a:rPr>
              <a:t> </a:t>
            </a:r>
            <a:r>
              <a:rPr lang="ko-KR" altLang="en-US" sz="1300" b="1" i="1" dirty="0">
                <a:solidFill>
                  <a:srgbClr val="FF0000"/>
                </a:solidFill>
              </a:rPr>
              <a:t>방문 선택 시 고려 요인 </a:t>
            </a:r>
            <a:r>
              <a:rPr lang="en-US" altLang="ko-KR" sz="1300" b="1" i="1" dirty="0">
                <a:solidFill>
                  <a:srgbClr val="FF0000"/>
                </a:solidFill>
              </a:rPr>
              <a:t>1</a:t>
            </a:r>
            <a:r>
              <a:rPr lang="ko-KR" altLang="en-US" sz="1300" b="1" i="1" dirty="0">
                <a:solidFill>
                  <a:srgbClr val="FF0000"/>
                </a:solidFill>
              </a:rPr>
              <a:t>순위는 유의하게 차이가 있다</a:t>
            </a:r>
            <a:r>
              <a:rPr lang="ko-KR" altLang="en-US" sz="1300" b="1" i="1" dirty="0"/>
              <a:t>고 할 수 있다</a:t>
            </a:r>
            <a:r>
              <a:rPr lang="en-US" altLang="ko-KR" sz="1300" b="1" i="1" dirty="0"/>
              <a:t>.</a:t>
            </a:r>
          </a:p>
        </p:txBody>
      </p:sp>
      <p:sp>
        <p:nvSpPr>
          <p:cNvPr id="13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6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1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A2E0A2-2B10-42BF-B5F1-EA763D0F3724}"/>
              </a:ext>
            </a:extLst>
          </p:cNvPr>
          <p:cNvSpPr txBox="1"/>
          <p:nvPr/>
        </p:nvSpPr>
        <p:spPr>
          <a:xfrm>
            <a:off x="607510" y="4198569"/>
            <a:ext cx="79289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endParaRPr lang="en-US" altLang="ko-KR" sz="135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35121D-8746-4DF1-B3E3-29A4EC1BF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57631"/>
              </p:ext>
            </p:extLst>
          </p:nvPr>
        </p:nvGraphicFramePr>
        <p:xfrm>
          <a:off x="3354722" y="2559445"/>
          <a:ext cx="5628287" cy="1769965"/>
        </p:xfrm>
        <a:graphic>
          <a:graphicData uri="http://schemas.openxmlformats.org/drawingml/2006/table">
            <a:tbl>
              <a:tblPr/>
              <a:tblGrid>
                <a:gridCol w="588878">
                  <a:extLst>
                    <a:ext uri="{9D8B030D-6E8A-4147-A177-3AD203B41FA5}">
                      <a16:colId xmlns:a16="http://schemas.microsoft.com/office/drawing/2014/main" val="4164978091"/>
                    </a:ext>
                  </a:extLst>
                </a:gridCol>
                <a:gridCol w="588878">
                  <a:extLst>
                    <a:ext uri="{9D8B030D-6E8A-4147-A177-3AD203B41FA5}">
                      <a16:colId xmlns:a16="http://schemas.microsoft.com/office/drawing/2014/main" val="4133085735"/>
                    </a:ext>
                  </a:extLst>
                </a:gridCol>
                <a:gridCol w="588878">
                  <a:extLst>
                    <a:ext uri="{9D8B030D-6E8A-4147-A177-3AD203B41FA5}">
                      <a16:colId xmlns:a16="http://schemas.microsoft.com/office/drawing/2014/main" val="2500514450"/>
                    </a:ext>
                  </a:extLst>
                </a:gridCol>
                <a:gridCol w="739052">
                  <a:extLst>
                    <a:ext uri="{9D8B030D-6E8A-4147-A177-3AD203B41FA5}">
                      <a16:colId xmlns:a16="http://schemas.microsoft.com/office/drawing/2014/main" val="703147819"/>
                    </a:ext>
                  </a:extLst>
                </a:gridCol>
                <a:gridCol w="754799">
                  <a:extLst>
                    <a:ext uri="{9D8B030D-6E8A-4147-A177-3AD203B41FA5}">
                      <a16:colId xmlns:a16="http://schemas.microsoft.com/office/drawing/2014/main" val="1540436292"/>
                    </a:ext>
                  </a:extLst>
                </a:gridCol>
                <a:gridCol w="754799">
                  <a:extLst>
                    <a:ext uri="{9D8B030D-6E8A-4147-A177-3AD203B41FA5}">
                      <a16:colId xmlns:a16="http://schemas.microsoft.com/office/drawing/2014/main" val="3399438373"/>
                    </a:ext>
                  </a:extLst>
                </a:gridCol>
                <a:gridCol w="522748">
                  <a:extLst>
                    <a:ext uri="{9D8B030D-6E8A-4147-A177-3AD203B41FA5}">
                      <a16:colId xmlns:a16="http://schemas.microsoft.com/office/drawing/2014/main" val="3769619031"/>
                    </a:ext>
                  </a:extLst>
                </a:gridCol>
                <a:gridCol w="499128">
                  <a:extLst>
                    <a:ext uri="{9D8B030D-6E8A-4147-A177-3AD203B41FA5}">
                      <a16:colId xmlns:a16="http://schemas.microsoft.com/office/drawing/2014/main" val="2304167521"/>
                    </a:ext>
                  </a:extLst>
                </a:gridCol>
                <a:gridCol w="175544">
                  <a:extLst>
                    <a:ext uri="{9D8B030D-6E8A-4147-A177-3AD203B41FA5}">
                      <a16:colId xmlns:a16="http://schemas.microsoft.com/office/drawing/2014/main" val="323305880"/>
                    </a:ext>
                  </a:extLst>
                </a:gridCol>
                <a:gridCol w="415583">
                  <a:extLst>
                    <a:ext uri="{9D8B030D-6E8A-4147-A177-3AD203B41FA5}">
                      <a16:colId xmlns:a16="http://schemas.microsoft.com/office/drawing/2014/main" val="155329614"/>
                    </a:ext>
                  </a:extLst>
                </a:gridCol>
              </a:tblGrid>
              <a:tr h="232491">
                <a:tc gridSpan="10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 * 주요 참여 활동</a:t>
                      </a:r>
                      <a:r>
                        <a:rPr lang="en-US" altLang="ko-KR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 </a:t>
                      </a: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교차표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32346"/>
                  </a:ext>
                </a:extLst>
              </a:tr>
              <a:tr h="196091">
                <a:tc gridSpan="10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20915"/>
                  </a:ext>
                </a:extLst>
              </a:tr>
              <a:tr h="196091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주요 참여 활동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0609"/>
                  </a:ext>
                </a:extLst>
              </a:tr>
              <a:tr h="36000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식도락 관광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쇼핑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자연경관 감상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고궁</a:t>
                      </a:r>
                      <a:r>
                        <a:rPr lang="en-US" altLang="ko-KR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역사 유적지 방문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유흥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오락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업무수행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…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08995"/>
                  </a:ext>
                </a:extLst>
              </a:tr>
              <a:tr h="247515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4260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2582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239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528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7782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87701"/>
                  </a:ext>
                </a:extLst>
              </a:tr>
              <a:tr h="247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5706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2716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8687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36936"/>
                  </a:ext>
                </a:extLst>
              </a:tr>
              <a:tr h="247515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9966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5298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324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632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596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FBC67A-0565-47D5-9411-3BAB59B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93354"/>
              </p:ext>
            </p:extLst>
          </p:nvPr>
        </p:nvGraphicFramePr>
        <p:xfrm>
          <a:off x="374326" y="2833732"/>
          <a:ext cx="2931025" cy="1753339"/>
        </p:xfrm>
        <a:graphic>
          <a:graphicData uri="http://schemas.openxmlformats.org/drawingml/2006/table">
            <a:tbl>
              <a:tblPr/>
              <a:tblGrid>
                <a:gridCol w="979915">
                  <a:extLst>
                    <a:ext uri="{9D8B030D-6E8A-4147-A177-3AD203B41FA5}">
                      <a16:colId xmlns:a16="http://schemas.microsoft.com/office/drawing/2014/main" val="2481993243"/>
                    </a:ext>
                  </a:extLst>
                </a:gridCol>
                <a:gridCol w="586423">
                  <a:extLst>
                    <a:ext uri="{9D8B030D-6E8A-4147-A177-3AD203B41FA5}">
                      <a16:colId xmlns:a16="http://schemas.microsoft.com/office/drawing/2014/main" val="2525088438"/>
                    </a:ext>
                  </a:extLst>
                </a:gridCol>
                <a:gridCol w="560808">
                  <a:extLst>
                    <a:ext uri="{9D8B030D-6E8A-4147-A177-3AD203B41FA5}">
                      <a16:colId xmlns:a16="http://schemas.microsoft.com/office/drawing/2014/main" val="2326647483"/>
                    </a:ext>
                  </a:extLst>
                </a:gridCol>
                <a:gridCol w="803879">
                  <a:extLst>
                    <a:ext uri="{9D8B030D-6E8A-4147-A177-3AD203B41FA5}">
                      <a16:colId xmlns:a16="http://schemas.microsoft.com/office/drawing/2014/main" val="3372753890"/>
                    </a:ext>
                  </a:extLst>
                </a:gridCol>
              </a:tblGrid>
              <a:tr h="284656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 검정</a:t>
                      </a:r>
                      <a:endParaRPr lang="ko-KR" altLang="en-US" sz="800" b="1" kern="0" spc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8783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유의확률 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1004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583.189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01432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622.031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40270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447.111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30593"/>
                  </a:ext>
                </a:extLst>
              </a:tr>
              <a:tr h="307637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2506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86000" y="1713823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350" dirty="0"/>
              <a:t>성별에 따른 주요 참여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순위에 대한 교차분석</a:t>
            </a:r>
            <a:r>
              <a:rPr lang="en-US" altLang="ko-KR" sz="1350" dirty="0"/>
              <a:t>.</a:t>
            </a:r>
          </a:p>
          <a:p>
            <a:pPr algn="ctr"/>
            <a:endParaRPr lang="en-US" altLang="ko-KR" sz="1350" dirty="0"/>
          </a:p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주요 참여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주요 참여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</a:p>
          <a:p>
            <a:pPr algn="ctr"/>
            <a:endParaRPr lang="en-US" altLang="ko-KR" sz="1350" dirty="0"/>
          </a:p>
        </p:txBody>
      </p:sp>
      <p:sp>
        <p:nvSpPr>
          <p:cNvPr id="3" name="직사각형 2"/>
          <p:cNvSpPr/>
          <p:nvPr/>
        </p:nvSpPr>
        <p:spPr>
          <a:xfrm>
            <a:off x="1661336" y="4889916"/>
            <a:ext cx="6768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0.000,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 </a:t>
            </a:r>
          </a:p>
          <a:p>
            <a:r>
              <a:rPr lang="ko-KR" altLang="en-US" sz="1350" b="1" i="1" dirty="0"/>
              <a:t>    따라서 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주요 참여 활동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 는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  <a:endParaRPr lang="ko-KR" altLang="en-US" sz="1350" b="1" i="1" dirty="0"/>
          </a:p>
          <a:p>
            <a:endParaRPr lang="ko-KR" altLang="en-US" sz="1350" b="1" i="1" dirty="0"/>
          </a:p>
        </p:txBody>
      </p:sp>
      <p:sp>
        <p:nvSpPr>
          <p:cNvPr id="1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4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68B2435-3106-4341-A30C-37A73603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8" y="1628874"/>
            <a:ext cx="6029324" cy="33288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8780" y="5069329"/>
            <a:ext cx="699368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800" latinLnBrk="1">
              <a:buFont typeface="Arial" panose="020B0604020202020204" pitchFamily="34" charset="0"/>
              <a:buChar char="•"/>
              <a:defRPr/>
            </a:pPr>
            <a:r>
              <a:rPr lang="ko-KR" altLang="en-US" sz="1350" b="1" i="1" dirty="0"/>
              <a:t>그래프를 통해 확인하였을 때 남성과 여성 모두 식도락 관광과 쇼핑에 주요 활동을 하였으나 남성의 경우 자연경관 감상과 업무수행 활동에 상대적인 차이를 보여주고 있다</a:t>
            </a:r>
            <a:r>
              <a:rPr lang="en-US" altLang="ko-KR" sz="1350" b="1" i="1" dirty="0"/>
              <a:t>. </a:t>
            </a:r>
          </a:p>
          <a:p>
            <a:pPr defTabSz="685800" latinLnBrk="1">
              <a:defRPr/>
            </a:pPr>
            <a:r>
              <a:rPr lang="ko-KR" altLang="en-US" sz="1350" b="1" i="1" dirty="0"/>
              <a:t>     따라서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주요 참여 활동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</a:p>
        </p:txBody>
      </p:sp>
      <p:sp>
        <p:nvSpPr>
          <p:cNvPr id="24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6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8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9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0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1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87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A2E0A2-2B10-42BF-B5F1-EA763D0F3724}"/>
              </a:ext>
            </a:extLst>
          </p:cNvPr>
          <p:cNvSpPr txBox="1"/>
          <p:nvPr/>
        </p:nvSpPr>
        <p:spPr>
          <a:xfrm>
            <a:off x="1278781" y="4884327"/>
            <a:ext cx="751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0.000,</a:t>
            </a:r>
          </a:p>
          <a:p>
            <a:r>
              <a:rPr lang="ko-KR" altLang="en-US" sz="1350" b="1" i="1" dirty="0"/>
              <a:t>   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 </a:t>
            </a:r>
          </a:p>
          <a:p>
            <a:r>
              <a:rPr lang="ko-KR" altLang="en-US" sz="1350" b="1" i="1" dirty="0"/>
              <a:t>   따라서 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가장 만족한 활동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차이가 있다</a:t>
            </a:r>
            <a:r>
              <a:rPr lang="ko-KR" altLang="en-US" sz="1350" b="1" i="1" dirty="0"/>
              <a:t>고 할 수 있다 </a:t>
            </a:r>
            <a:r>
              <a:rPr lang="en-US" altLang="ko-KR" sz="1350" b="1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b="1" i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35121D-8746-4DF1-B3E3-29A4EC1BF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28344"/>
              </p:ext>
            </p:extLst>
          </p:nvPr>
        </p:nvGraphicFramePr>
        <p:xfrm>
          <a:off x="3074194" y="2753788"/>
          <a:ext cx="5892637" cy="1652432"/>
        </p:xfrm>
        <a:graphic>
          <a:graphicData uri="http://schemas.openxmlformats.org/drawingml/2006/table">
            <a:tbl>
              <a:tblPr/>
              <a:tblGrid>
                <a:gridCol w="616537">
                  <a:extLst>
                    <a:ext uri="{9D8B030D-6E8A-4147-A177-3AD203B41FA5}">
                      <a16:colId xmlns:a16="http://schemas.microsoft.com/office/drawing/2014/main" val="4164978091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val="4133085735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val="2500514450"/>
                    </a:ext>
                  </a:extLst>
                </a:gridCol>
                <a:gridCol w="773764">
                  <a:extLst>
                    <a:ext uri="{9D8B030D-6E8A-4147-A177-3AD203B41FA5}">
                      <a16:colId xmlns:a16="http://schemas.microsoft.com/office/drawing/2014/main" val="703147819"/>
                    </a:ext>
                  </a:extLst>
                </a:gridCol>
                <a:gridCol w="790250">
                  <a:extLst>
                    <a:ext uri="{9D8B030D-6E8A-4147-A177-3AD203B41FA5}">
                      <a16:colId xmlns:a16="http://schemas.microsoft.com/office/drawing/2014/main" val="1540436292"/>
                    </a:ext>
                  </a:extLst>
                </a:gridCol>
                <a:gridCol w="790250">
                  <a:extLst>
                    <a:ext uri="{9D8B030D-6E8A-4147-A177-3AD203B41FA5}">
                      <a16:colId xmlns:a16="http://schemas.microsoft.com/office/drawing/2014/main" val="3399438373"/>
                    </a:ext>
                  </a:extLst>
                </a:gridCol>
                <a:gridCol w="547301">
                  <a:extLst>
                    <a:ext uri="{9D8B030D-6E8A-4147-A177-3AD203B41FA5}">
                      <a16:colId xmlns:a16="http://schemas.microsoft.com/office/drawing/2014/main" val="3769619031"/>
                    </a:ext>
                  </a:extLst>
                </a:gridCol>
                <a:gridCol w="522572">
                  <a:extLst>
                    <a:ext uri="{9D8B030D-6E8A-4147-A177-3AD203B41FA5}">
                      <a16:colId xmlns:a16="http://schemas.microsoft.com/office/drawing/2014/main" val="2304167521"/>
                    </a:ext>
                  </a:extLst>
                </a:gridCol>
                <a:gridCol w="183788">
                  <a:extLst>
                    <a:ext uri="{9D8B030D-6E8A-4147-A177-3AD203B41FA5}">
                      <a16:colId xmlns:a16="http://schemas.microsoft.com/office/drawing/2014/main" val="323305880"/>
                    </a:ext>
                  </a:extLst>
                </a:gridCol>
                <a:gridCol w="435101">
                  <a:extLst>
                    <a:ext uri="{9D8B030D-6E8A-4147-A177-3AD203B41FA5}">
                      <a16:colId xmlns:a16="http://schemas.microsoft.com/office/drawing/2014/main" val="155329614"/>
                    </a:ext>
                  </a:extLst>
                </a:gridCol>
              </a:tblGrid>
              <a:tr h="244238">
                <a:tc gridSpan="10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 * 가장 만족한 활동</a:t>
                      </a:r>
                      <a:r>
                        <a:rPr lang="en-US" altLang="ko-KR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 </a:t>
                      </a: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교차표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32346"/>
                  </a:ext>
                </a:extLst>
              </a:tr>
              <a:tr h="206000">
                <a:tc gridSpan="10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20915"/>
                  </a:ext>
                </a:extLst>
              </a:tr>
              <a:tr h="206000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가장 만족한 활동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0609"/>
                  </a:ext>
                </a:extLst>
              </a:tr>
              <a:tr h="37819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식도락 관광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쇼핑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자연경관 감상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고궁</a:t>
                      </a:r>
                      <a:r>
                        <a:rPr lang="en-US" altLang="ko-KR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500" b="1" kern="0" spc="-4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역사 유적지 방문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유흥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오락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업무수행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…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08995"/>
                  </a:ext>
                </a:extLst>
              </a:tr>
              <a:tr h="206000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1468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1229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988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815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191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1615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7782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87701"/>
                  </a:ext>
                </a:extLst>
              </a:tr>
              <a:tr h="2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2220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2203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1105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792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422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8687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36936"/>
                  </a:ext>
                </a:extLst>
              </a:tr>
              <a:tr h="206000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3688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3432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2093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1607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295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2037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596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EEE0346-F0FA-4E2F-AF41-AF1893D4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54796"/>
              </p:ext>
            </p:extLst>
          </p:nvPr>
        </p:nvGraphicFramePr>
        <p:xfrm>
          <a:off x="253268" y="3140167"/>
          <a:ext cx="2762542" cy="1540955"/>
        </p:xfrm>
        <a:graphic>
          <a:graphicData uri="http://schemas.openxmlformats.org/drawingml/2006/table">
            <a:tbl>
              <a:tblPr/>
              <a:tblGrid>
                <a:gridCol w="905570">
                  <a:extLst>
                    <a:ext uri="{9D8B030D-6E8A-4147-A177-3AD203B41FA5}">
                      <a16:colId xmlns:a16="http://schemas.microsoft.com/office/drawing/2014/main" val="305231465"/>
                    </a:ext>
                  </a:extLst>
                </a:gridCol>
                <a:gridCol w="595823">
                  <a:extLst>
                    <a:ext uri="{9D8B030D-6E8A-4147-A177-3AD203B41FA5}">
                      <a16:colId xmlns:a16="http://schemas.microsoft.com/office/drawing/2014/main" val="1261475783"/>
                    </a:ext>
                  </a:extLst>
                </a:gridCol>
                <a:gridCol w="518260">
                  <a:extLst>
                    <a:ext uri="{9D8B030D-6E8A-4147-A177-3AD203B41FA5}">
                      <a16:colId xmlns:a16="http://schemas.microsoft.com/office/drawing/2014/main" val="4025414285"/>
                    </a:ext>
                  </a:extLst>
                </a:gridCol>
                <a:gridCol w="742889">
                  <a:extLst>
                    <a:ext uri="{9D8B030D-6E8A-4147-A177-3AD203B41FA5}">
                      <a16:colId xmlns:a16="http://schemas.microsoft.com/office/drawing/2014/main" val="1821329767"/>
                    </a:ext>
                  </a:extLst>
                </a:gridCol>
              </a:tblGrid>
              <a:tr h="250175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 검정</a:t>
                      </a:r>
                      <a:endParaRPr lang="ko-KR" altLang="en-US" sz="800" b="1" kern="0" spc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988785"/>
                  </a:ext>
                </a:extLst>
              </a:tr>
              <a:tr h="3873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유의확률 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94041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1310.784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2553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1365.085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24251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473.840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17892"/>
                  </a:ext>
                </a:extLst>
              </a:tr>
              <a:tr h="270373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3303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438310" y="16927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350" dirty="0"/>
              <a:t>성별에 따른 가장 만족한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순위에 대한 교차분석</a:t>
            </a:r>
            <a:r>
              <a:rPr lang="en-US" altLang="ko-KR" sz="1350" dirty="0"/>
              <a:t>.</a:t>
            </a:r>
          </a:p>
          <a:p>
            <a:pPr algn="ctr"/>
            <a:endParaRPr lang="en-US" altLang="ko-KR" sz="1350" dirty="0"/>
          </a:p>
          <a:p>
            <a:pPr marL="214313" indent="-214313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가장 만족한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214313" indent="-214313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가장 만족한 활동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</a:p>
        </p:txBody>
      </p:sp>
      <p:sp>
        <p:nvSpPr>
          <p:cNvPr id="1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49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05151" y="3974339"/>
            <a:ext cx="5933698" cy="1530022"/>
            <a:chOff x="3281680" y="3409593"/>
            <a:chExt cx="5628640" cy="2040030"/>
          </a:xfrm>
        </p:grpSpPr>
        <p:sp>
          <p:nvSpPr>
            <p:cNvPr id="6" name="직사각형 5"/>
            <p:cNvSpPr/>
            <p:nvPr/>
          </p:nvSpPr>
          <p:spPr>
            <a:xfrm>
              <a:off x="3709385" y="3576850"/>
              <a:ext cx="4065973" cy="1819922"/>
            </a:xfrm>
            <a:prstGeom prst="rect">
              <a:avLst/>
            </a:prstGeom>
            <a:solidFill>
              <a:srgbClr val="F4F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1680" y="3409593"/>
              <a:ext cx="5628640" cy="135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계명대학교</a:t>
              </a:r>
              <a:endPara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 dirty="0">
                  <a:solidFill>
                    <a:srgbClr val="0C4C8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분석 경진대회</a:t>
              </a:r>
              <a:endParaRPr lang="en-US" altLang="ko-KR" sz="30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33240" y="4710959"/>
              <a:ext cx="35255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팀 </a:t>
              </a:r>
              <a:r>
                <a:rPr lang="ko-KR" altLang="en-US" sz="15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으라차차</a:t>
              </a:r>
              <a:endPara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김정훈 </a:t>
              </a:r>
              <a:r>
                <a:rPr lang="ko-KR" altLang="en-US" sz="15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장윤경</a:t>
              </a:r>
              <a:endPara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606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3CA96D6-CDA7-409F-86F5-FC5A451D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1628874"/>
            <a:ext cx="5772163" cy="321458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40681" y="4981962"/>
            <a:ext cx="712479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/>
              <a:t>남성과 여성 모두 식도락 관광과 쇼핑에 가장 만족한 활동이라 응답하였으나 남성의 경우 고궁</a:t>
            </a:r>
            <a:r>
              <a:rPr lang="en-US" altLang="ko-KR" sz="1350" b="1" i="1" dirty="0"/>
              <a:t>/</a:t>
            </a:r>
            <a:r>
              <a:rPr lang="ko-KR" altLang="en-US" sz="1350" b="1" i="1" dirty="0"/>
              <a:t>역사 유적지 방문 활동이 가장 만족한 </a:t>
            </a:r>
            <a:r>
              <a:rPr lang="ko-KR" altLang="en-US" sz="1350" b="1" i="1" dirty="0" err="1"/>
              <a:t>활동이였다고</a:t>
            </a:r>
            <a:r>
              <a:rPr lang="ko-KR" altLang="en-US" sz="1350" b="1" i="1" dirty="0"/>
              <a:t> 상대적인 차이를 보여주고 있다</a:t>
            </a:r>
            <a:r>
              <a:rPr lang="en-US" altLang="ko-KR" sz="1350" b="1" i="1" dirty="0"/>
              <a:t>. </a:t>
            </a:r>
            <a:r>
              <a:rPr lang="ko-KR" altLang="en-US" sz="1350" b="1" i="1" dirty="0"/>
              <a:t>따라서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가장 만족한 활동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</a:p>
        </p:txBody>
      </p:sp>
      <p:sp>
        <p:nvSpPr>
          <p:cNvPr id="13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6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43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DFE462-2261-44AF-A32D-5EA7B5A94B1C}"/>
              </a:ext>
            </a:extLst>
          </p:cNvPr>
          <p:cNvSpPr txBox="1"/>
          <p:nvPr/>
        </p:nvSpPr>
        <p:spPr>
          <a:xfrm>
            <a:off x="1075957" y="1596274"/>
            <a:ext cx="737444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성별에 따른 인상 깊은 </a:t>
            </a:r>
            <a:r>
              <a:rPr lang="ko-KR" altLang="en-US" sz="1350" dirty="0" err="1"/>
              <a:t>방문지는</a:t>
            </a:r>
            <a:r>
              <a:rPr lang="ko-KR" altLang="en-US" sz="1350" dirty="0"/>
              <a:t> 차이가 있음을 고려하여 </a:t>
            </a:r>
            <a:endParaRPr lang="en-US" altLang="ko-KR" sz="1350" dirty="0"/>
          </a:p>
          <a:p>
            <a:pPr algn="ctr"/>
            <a:r>
              <a:rPr lang="ko-KR" altLang="en-US" sz="1350" dirty="0"/>
              <a:t>성별과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응답지에 대한 교차분석을 시행</a:t>
            </a:r>
            <a:r>
              <a:rPr lang="en-US" altLang="ko-KR" sz="1350" dirty="0"/>
              <a:t>.</a:t>
            </a:r>
          </a:p>
          <a:p>
            <a:pPr algn="ctr"/>
            <a:endParaRPr lang="en-US" altLang="ko-KR" sz="1350" dirty="0"/>
          </a:p>
          <a:p>
            <a:pPr marL="214313" indent="-214313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214313" indent="-214313" algn="ctr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C33E999-F675-4014-8447-6496AE210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12023"/>
              </p:ext>
            </p:extLst>
          </p:nvPr>
        </p:nvGraphicFramePr>
        <p:xfrm>
          <a:off x="607510" y="2881679"/>
          <a:ext cx="4945566" cy="1709373"/>
        </p:xfrm>
        <a:graphic>
          <a:graphicData uri="http://schemas.openxmlformats.org/drawingml/2006/table">
            <a:tbl>
              <a:tblPr/>
              <a:tblGrid>
                <a:gridCol w="453290">
                  <a:extLst>
                    <a:ext uri="{9D8B030D-6E8A-4147-A177-3AD203B41FA5}">
                      <a16:colId xmlns:a16="http://schemas.microsoft.com/office/drawing/2014/main" val="1508984305"/>
                    </a:ext>
                  </a:extLst>
                </a:gridCol>
                <a:gridCol w="408389">
                  <a:extLst>
                    <a:ext uri="{9D8B030D-6E8A-4147-A177-3AD203B41FA5}">
                      <a16:colId xmlns:a16="http://schemas.microsoft.com/office/drawing/2014/main" val="1389114884"/>
                    </a:ext>
                  </a:extLst>
                </a:gridCol>
                <a:gridCol w="691626">
                  <a:extLst>
                    <a:ext uri="{9D8B030D-6E8A-4147-A177-3AD203B41FA5}">
                      <a16:colId xmlns:a16="http://schemas.microsoft.com/office/drawing/2014/main" val="3553900181"/>
                    </a:ext>
                  </a:extLst>
                </a:gridCol>
                <a:gridCol w="869473">
                  <a:extLst>
                    <a:ext uri="{9D8B030D-6E8A-4147-A177-3AD203B41FA5}">
                      <a16:colId xmlns:a16="http://schemas.microsoft.com/office/drawing/2014/main" val="2003951200"/>
                    </a:ext>
                  </a:extLst>
                </a:gridCol>
                <a:gridCol w="645518">
                  <a:extLst>
                    <a:ext uri="{9D8B030D-6E8A-4147-A177-3AD203B41FA5}">
                      <a16:colId xmlns:a16="http://schemas.microsoft.com/office/drawing/2014/main" val="1288196854"/>
                    </a:ext>
                  </a:extLst>
                </a:gridCol>
                <a:gridCol w="553301">
                  <a:extLst>
                    <a:ext uri="{9D8B030D-6E8A-4147-A177-3AD203B41FA5}">
                      <a16:colId xmlns:a16="http://schemas.microsoft.com/office/drawing/2014/main" val="1501481500"/>
                    </a:ext>
                  </a:extLst>
                </a:gridCol>
                <a:gridCol w="467670">
                  <a:extLst>
                    <a:ext uri="{9D8B030D-6E8A-4147-A177-3AD203B41FA5}">
                      <a16:colId xmlns:a16="http://schemas.microsoft.com/office/drawing/2014/main" val="1703280673"/>
                    </a:ext>
                  </a:extLst>
                </a:gridCol>
                <a:gridCol w="276650">
                  <a:extLst>
                    <a:ext uri="{9D8B030D-6E8A-4147-A177-3AD203B41FA5}">
                      <a16:colId xmlns:a16="http://schemas.microsoft.com/office/drawing/2014/main" val="2699875091"/>
                    </a:ext>
                  </a:extLst>
                </a:gridCol>
                <a:gridCol w="579649">
                  <a:extLst>
                    <a:ext uri="{9D8B030D-6E8A-4147-A177-3AD203B41FA5}">
                      <a16:colId xmlns:a16="http://schemas.microsoft.com/office/drawing/2014/main" val="1044960574"/>
                    </a:ext>
                  </a:extLst>
                </a:gridCol>
              </a:tblGrid>
              <a:tr h="238838">
                <a:tc gridSpan="9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 * 가장 인상 깊었던 </a:t>
                      </a: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방문지</a:t>
                      </a:r>
                      <a:r>
                        <a:rPr lang="en-US" altLang="ko-KR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 </a:t>
                      </a: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교차표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12860"/>
                  </a:ext>
                </a:extLst>
              </a:tr>
              <a:tr h="201444"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24738"/>
                  </a:ext>
                </a:extLst>
              </a:tr>
              <a:tr h="201444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가장 인상 깊었던 방문지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5638"/>
                  </a:ext>
                </a:extLst>
              </a:tr>
              <a:tr h="46331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명동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남대문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북창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 세계 음식거리</a:t>
                      </a: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한남동</a:t>
                      </a: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동대문 패션타운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종로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청계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제주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…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65661"/>
                  </a:ext>
                </a:extLst>
              </a:tr>
              <a:tr h="201444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2136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215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323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558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392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7781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40195"/>
                  </a:ext>
                </a:extLst>
              </a:tr>
              <a:tr h="201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2936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459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571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526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8686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75984"/>
                  </a:ext>
                </a:extLst>
              </a:tr>
              <a:tr h="201444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5072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782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1129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918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6422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765F6F9-88FF-4D11-B939-F8EF3459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04684"/>
              </p:ext>
            </p:extLst>
          </p:nvPr>
        </p:nvGraphicFramePr>
        <p:xfrm>
          <a:off x="5631949" y="3040414"/>
          <a:ext cx="2683376" cy="1628564"/>
        </p:xfrm>
        <a:graphic>
          <a:graphicData uri="http://schemas.openxmlformats.org/drawingml/2006/table">
            <a:tbl>
              <a:tblPr/>
              <a:tblGrid>
                <a:gridCol w="897119">
                  <a:extLst>
                    <a:ext uri="{9D8B030D-6E8A-4147-A177-3AD203B41FA5}">
                      <a16:colId xmlns:a16="http://schemas.microsoft.com/office/drawing/2014/main" val="1178483554"/>
                    </a:ext>
                  </a:extLst>
                </a:gridCol>
                <a:gridCol w="536875">
                  <a:extLst>
                    <a:ext uri="{9D8B030D-6E8A-4147-A177-3AD203B41FA5}">
                      <a16:colId xmlns:a16="http://schemas.microsoft.com/office/drawing/2014/main" val="4251383584"/>
                    </a:ext>
                  </a:extLst>
                </a:gridCol>
                <a:gridCol w="513424">
                  <a:extLst>
                    <a:ext uri="{9D8B030D-6E8A-4147-A177-3AD203B41FA5}">
                      <a16:colId xmlns:a16="http://schemas.microsoft.com/office/drawing/2014/main" val="3797538011"/>
                    </a:ext>
                  </a:extLst>
                </a:gridCol>
                <a:gridCol w="735958">
                  <a:extLst>
                    <a:ext uri="{9D8B030D-6E8A-4147-A177-3AD203B41FA5}">
                      <a16:colId xmlns:a16="http://schemas.microsoft.com/office/drawing/2014/main" val="91865105"/>
                    </a:ext>
                  </a:extLst>
                </a:gridCol>
              </a:tblGrid>
              <a:tr h="251747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 검정</a:t>
                      </a:r>
                      <a:endParaRPr lang="ko-KR" altLang="en-US" sz="800" b="1" kern="0" spc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2564"/>
                  </a:ext>
                </a:extLst>
              </a:tr>
              <a:tr h="3898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유의확률 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11780"/>
                  </a:ext>
                </a:extLst>
              </a:tr>
              <a:tr h="212333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809.934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54671"/>
                  </a:ext>
                </a:extLst>
              </a:tr>
              <a:tr h="212333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889.044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26969"/>
                  </a:ext>
                </a:extLst>
              </a:tr>
              <a:tr h="212333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90.637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21730"/>
                  </a:ext>
                </a:extLst>
              </a:tr>
              <a:tr h="272072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16467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213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B5772C6-29F3-42C7-B1C5-4EFFBE162DD0}"/>
              </a:ext>
            </a:extLst>
          </p:cNvPr>
          <p:cNvSpPr txBox="1"/>
          <p:nvPr/>
        </p:nvSpPr>
        <p:spPr>
          <a:xfrm>
            <a:off x="771890" y="4830972"/>
            <a:ext cx="79825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/>
              <a:t>교차분석 결과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검정값은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</a:t>
            </a:r>
            <a:r>
              <a:rPr lang="ko-KR" altLang="en-US" sz="1350" b="1" i="1" dirty="0"/>
              <a:t>이 나왔으므로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 </a:t>
            </a:r>
          </a:p>
          <a:p>
            <a:r>
              <a:rPr lang="ko-KR" altLang="en-US" sz="1350" b="1" i="1" dirty="0"/>
              <a:t>    따라서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인상 깊은 </a:t>
            </a:r>
            <a:r>
              <a:rPr lang="ko-KR" altLang="en-US" sz="1350" b="1" i="1" dirty="0" err="1">
                <a:solidFill>
                  <a:srgbClr val="FF0000"/>
                </a:solidFill>
              </a:rPr>
              <a:t>방문지</a:t>
            </a:r>
            <a:r>
              <a:rPr lang="ko-KR" altLang="en-US" sz="1350" b="1" i="1" dirty="0">
                <a:solidFill>
                  <a:srgbClr val="FF0000"/>
                </a:solidFill>
              </a:rPr>
              <a:t> </a:t>
            </a:r>
            <a:r>
              <a:rPr lang="en-US" altLang="ko-KR" sz="1350" b="1" i="1" dirty="0">
                <a:solidFill>
                  <a:srgbClr val="FF0000"/>
                </a:solidFill>
              </a:rPr>
              <a:t>1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차이가 있다</a:t>
            </a:r>
            <a:r>
              <a:rPr lang="ko-KR" altLang="en-US" sz="1350" b="1" i="1" dirty="0"/>
              <a:t>고 할 수 있다</a:t>
            </a:r>
            <a:r>
              <a:rPr lang="en-US" altLang="ko-KR" sz="1350" b="1" i="1" dirty="0"/>
              <a:t>.</a:t>
            </a:r>
            <a:endParaRPr lang="ko-KR" altLang="en-US" sz="1350" b="1" i="1" dirty="0"/>
          </a:p>
        </p:txBody>
      </p:sp>
      <p:sp>
        <p:nvSpPr>
          <p:cNvPr id="19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1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5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6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68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2EAAFC3-BCB2-4455-8F20-7B4A730D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4" y="1838910"/>
            <a:ext cx="4884893" cy="3790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D0683B-3ED7-4601-AE4C-E3AD22321CD3}"/>
              </a:ext>
            </a:extLst>
          </p:cNvPr>
          <p:cNvSpPr txBox="1"/>
          <p:nvPr/>
        </p:nvSpPr>
        <p:spPr>
          <a:xfrm>
            <a:off x="5852768" y="2278522"/>
            <a:ext cx="267210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1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-1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-1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  <a:endParaRPr lang="en-US" altLang="ko-KR" sz="1350" dirty="0"/>
          </a:p>
          <a:p>
            <a:r>
              <a:rPr lang="en-US" altLang="ko-KR" sz="1350" dirty="0"/>
              <a:t>-1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제주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52768" y="3501220"/>
            <a:ext cx="3300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성별에 다른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1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1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1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제주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1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1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신촌</a:t>
            </a:r>
            <a:r>
              <a:rPr lang="en-US" altLang="ko-KR" sz="1350" dirty="0"/>
              <a:t>/</a:t>
            </a:r>
            <a:r>
              <a:rPr lang="ko-KR" altLang="en-US" sz="1350" dirty="0"/>
              <a:t>홍대 주변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1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  <a:endParaRPr lang="en-US" altLang="ko-KR" sz="1350" dirty="0"/>
          </a:p>
        </p:txBody>
      </p:sp>
      <p:sp>
        <p:nvSpPr>
          <p:cNvPr id="3" name="직사각형 2"/>
          <p:cNvSpPr/>
          <p:nvPr/>
        </p:nvSpPr>
        <p:spPr>
          <a:xfrm>
            <a:off x="4749542" y="562891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남성</a:t>
            </a:r>
            <a:r>
              <a:rPr lang="en-US" altLang="ko-KR" sz="600" dirty="0"/>
              <a:t>-1</a:t>
            </a:r>
          </a:p>
          <a:p>
            <a:r>
              <a:rPr lang="ko-KR" altLang="en-US" sz="600" dirty="0"/>
              <a:t>여성</a:t>
            </a:r>
            <a:r>
              <a:rPr lang="en-US" altLang="ko-KR" sz="600" dirty="0"/>
              <a:t>-2</a:t>
            </a:r>
            <a:endParaRPr lang="ko-KR" altLang="en-US" sz="600" dirty="0"/>
          </a:p>
        </p:txBody>
      </p:sp>
      <p:sp>
        <p:nvSpPr>
          <p:cNvPr id="1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45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오른쪽 2">
            <a:extLst>
              <a:ext uri="{FF2B5EF4-FFF2-40B4-BE49-F238E27FC236}">
                <a16:creationId xmlns:a16="http://schemas.microsoft.com/office/drawing/2014/main" id="{F7836EC8-3F0C-408A-A390-80C0F129FA4B}"/>
              </a:ext>
            </a:extLst>
          </p:cNvPr>
          <p:cNvSpPr/>
          <p:nvPr/>
        </p:nvSpPr>
        <p:spPr>
          <a:xfrm>
            <a:off x="526080" y="2020938"/>
            <a:ext cx="316523" cy="2769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BD9BB-6507-4995-86DA-1BE3B9F06A0C}"/>
              </a:ext>
            </a:extLst>
          </p:cNvPr>
          <p:cNvSpPr txBox="1"/>
          <p:nvPr/>
        </p:nvSpPr>
        <p:spPr>
          <a:xfrm>
            <a:off x="832019" y="1616981"/>
            <a:ext cx="6139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A</a:t>
            </a:r>
            <a:endParaRPr lang="ko-KR" altLang="en-US" sz="66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9962366-B175-4931-8FCD-E18E407F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00404"/>
              </p:ext>
            </p:extLst>
          </p:nvPr>
        </p:nvGraphicFramePr>
        <p:xfrm>
          <a:off x="3354722" y="2902017"/>
          <a:ext cx="5589253" cy="1320695"/>
        </p:xfrm>
        <a:graphic>
          <a:graphicData uri="http://schemas.openxmlformats.org/drawingml/2006/table">
            <a:tbl>
              <a:tblPr/>
              <a:tblGrid>
                <a:gridCol w="722798">
                  <a:extLst>
                    <a:ext uri="{9D8B030D-6E8A-4147-A177-3AD203B41FA5}">
                      <a16:colId xmlns:a16="http://schemas.microsoft.com/office/drawing/2014/main" val="1397143387"/>
                    </a:ext>
                  </a:extLst>
                </a:gridCol>
                <a:gridCol w="722798">
                  <a:extLst>
                    <a:ext uri="{9D8B030D-6E8A-4147-A177-3AD203B41FA5}">
                      <a16:colId xmlns:a16="http://schemas.microsoft.com/office/drawing/2014/main" val="2970181962"/>
                    </a:ext>
                  </a:extLst>
                </a:gridCol>
                <a:gridCol w="722798">
                  <a:extLst>
                    <a:ext uri="{9D8B030D-6E8A-4147-A177-3AD203B41FA5}">
                      <a16:colId xmlns:a16="http://schemas.microsoft.com/office/drawing/2014/main" val="2112208567"/>
                    </a:ext>
                  </a:extLst>
                </a:gridCol>
                <a:gridCol w="722798">
                  <a:extLst>
                    <a:ext uri="{9D8B030D-6E8A-4147-A177-3AD203B41FA5}">
                      <a16:colId xmlns:a16="http://schemas.microsoft.com/office/drawing/2014/main" val="2460609380"/>
                    </a:ext>
                  </a:extLst>
                </a:gridCol>
                <a:gridCol w="722798">
                  <a:extLst>
                    <a:ext uri="{9D8B030D-6E8A-4147-A177-3AD203B41FA5}">
                      <a16:colId xmlns:a16="http://schemas.microsoft.com/office/drawing/2014/main" val="699801778"/>
                    </a:ext>
                  </a:extLst>
                </a:gridCol>
                <a:gridCol w="654382">
                  <a:extLst>
                    <a:ext uri="{9D8B030D-6E8A-4147-A177-3AD203B41FA5}">
                      <a16:colId xmlns:a16="http://schemas.microsoft.com/office/drawing/2014/main" val="730420613"/>
                    </a:ext>
                  </a:extLst>
                </a:gridCol>
                <a:gridCol w="654382">
                  <a:extLst>
                    <a:ext uri="{9D8B030D-6E8A-4147-A177-3AD203B41FA5}">
                      <a16:colId xmlns:a16="http://schemas.microsoft.com/office/drawing/2014/main" val="358273699"/>
                    </a:ext>
                  </a:extLst>
                </a:gridCol>
                <a:gridCol w="161860">
                  <a:extLst>
                    <a:ext uri="{9D8B030D-6E8A-4147-A177-3AD203B41FA5}">
                      <a16:colId xmlns:a16="http://schemas.microsoft.com/office/drawing/2014/main" val="1966003350"/>
                    </a:ext>
                  </a:extLst>
                </a:gridCol>
                <a:gridCol w="504639">
                  <a:extLst>
                    <a:ext uri="{9D8B030D-6E8A-4147-A177-3AD203B41FA5}">
                      <a16:colId xmlns:a16="http://schemas.microsoft.com/office/drawing/2014/main" val="222390090"/>
                    </a:ext>
                  </a:extLst>
                </a:gridCol>
              </a:tblGrid>
              <a:tr h="178868">
                <a:tc gridSpan="9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교차분석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46346"/>
                  </a:ext>
                </a:extLst>
              </a:tr>
              <a:tr h="150864"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7940"/>
                  </a:ext>
                </a:extLst>
              </a:tr>
              <a:tr h="150864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가장 인상 깊었던 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방문지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37184"/>
                  </a:ext>
                </a:extLst>
              </a:tr>
              <a:tr h="36123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명동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남대문</a:t>
                      </a:r>
                      <a:r>
                        <a:rPr lang="en-US" altLang="ko-KR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북창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 세계 음식거리</a:t>
                      </a: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한남동</a:t>
                      </a:r>
                      <a:r>
                        <a:rPr lang="en-US" altLang="ko-KR" sz="5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동대문 패션타운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종로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청계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신촌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홍대주변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…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6599"/>
                  </a:ext>
                </a:extLst>
              </a:tr>
              <a:tr h="150864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989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373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781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551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287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5839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22938"/>
                  </a:ext>
                </a:extLst>
              </a:tr>
              <a:tr h="150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1419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430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1273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570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591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7402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9031"/>
                  </a:ext>
                </a:extLst>
              </a:tr>
              <a:tr h="177135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2408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803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2054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1150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878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13241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408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1598481-FBA9-419B-B5E0-03677E39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6014"/>
              </p:ext>
            </p:extLst>
          </p:nvPr>
        </p:nvGraphicFramePr>
        <p:xfrm>
          <a:off x="622383" y="3253816"/>
          <a:ext cx="2561273" cy="1399031"/>
        </p:xfrm>
        <a:graphic>
          <a:graphicData uri="http://schemas.openxmlformats.org/drawingml/2006/table">
            <a:tbl>
              <a:tblPr/>
              <a:tblGrid>
                <a:gridCol w="856298">
                  <a:extLst>
                    <a:ext uri="{9D8B030D-6E8A-4147-A177-3AD203B41FA5}">
                      <a16:colId xmlns:a16="http://schemas.microsoft.com/office/drawing/2014/main" val="2468401092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1620911884"/>
                    </a:ext>
                  </a:extLst>
                </a:gridCol>
                <a:gridCol w="490061">
                  <a:extLst>
                    <a:ext uri="{9D8B030D-6E8A-4147-A177-3AD203B41FA5}">
                      <a16:colId xmlns:a16="http://schemas.microsoft.com/office/drawing/2014/main" val="4153508953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845881983"/>
                    </a:ext>
                  </a:extLst>
                </a:gridCol>
              </a:tblGrid>
              <a:tr h="170117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 검정</a:t>
                      </a:r>
                      <a:endParaRPr lang="ko-KR" altLang="en-US" sz="8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35503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유의확률 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976292"/>
                  </a:ext>
                </a:extLst>
              </a:tr>
              <a:tr h="144066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485.223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191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61094"/>
                  </a:ext>
                </a:extLst>
              </a:tr>
              <a:tr h="144066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540.350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191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8247"/>
                  </a:ext>
                </a:extLst>
              </a:tr>
              <a:tr h="144066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25.646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3455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13241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1876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9CED5F-1A07-4CEC-BA3B-0C09708F3F5D}"/>
              </a:ext>
            </a:extLst>
          </p:cNvPr>
          <p:cNvSpPr/>
          <p:nvPr/>
        </p:nvSpPr>
        <p:spPr>
          <a:xfrm>
            <a:off x="1446016" y="4721122"/>
            <a:ext cx="72096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/>
              <a:t>교차분석 결과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검정값은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0.000,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 </a:t>
            </a:r>
          </a:p>
          <a:p>
            <a:r>
              <a:rPr lang="ko-KR" altLang="en-US" sz="1350" b="1" i="1" dirty="0"/>
              <a:t>    따라서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인상 깊은 </a:t>
            </a:r>
            <a:r>
              <a:rPr lang="ko-KR" altLang="en-US" sz="1350" b="1" i="1" dirty="0" err="1">
                <a:solidFill>
                  <a:srgbClr val="FF0000"/>
                </a:solidFill>
              </a:rPr>
              <a:t>방문지</a:t>
            </a:r>
            <a:r>
              <a:rPr lang="ko-KR" altLang="en-US" sz="1350" b="1" i="1" dirty="0">
                <a:solidFill>
                  <a:srgbClr val="FF0000"/>
                </a:solidFill>
              </a:rPr>
              <a:t> </a:t>
            </a:r>
            <a:r>
              <a:rPr lang="en-US" altLang="ko-KR" sz="1350" b="1" i="1" dirty="0">
                <a:solidFill>
                  <a:srgbClr val="FF0000"/>
                </a:solidFill>
              </a:rPr>
              <a:t>2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차이가 있다</a:t>
            </a:r>
            <a:r>
              <a:rPr lang="ko-KR" altLang="en-US" sz="1350" b="1" i="1" dirty="0"/>
              <a:t>고 할 수 있다</a:t>
            </a:r>
            <a:endParaRPr lang="en-US" altLang="ko-KR" sz="1350" b="1" i="1" dirty="0"/>
          </a:p>
        </p:txBody>
      </p:sp>
      <p:sp>
        <p:nvSpPr>
          <p:cNvPr id="3" name="직사각형 2"/>
          <p:cNvSpPr/>
          <p:nvPr/>
        </p:nvSpPr>
        <p:spPr>
          <a:xfrm>
            <a:off x="2359050" y="220764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17933" y="1754238"/>
            <a:ext cx="40927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성별에 따른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순위와 </a:t>
            </a:r>
            <a:r>
              <a:rPr lang="en-US" altLang="ko-KR" sz="1350" dirty="0"/>
              <a:t>3</a:t>
            </a:r>
            <a:r>
              <a:rPr lang="ko-KR" altLang="en-US" sz="1350" dirty="0"/>
              <a:t>순위를 분석</a:t>
            </a:r>
          </a:p>
        </p:txBody>
      </p:sp>
      <p:sp>
        <p:nvSpPr>
          <p:cNvPr id="19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1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5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6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8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2AD3A5-D6D4-4363-87E5-759F6962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915986"/>
            <a:ext cx="4941320" cy="381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D0683B-3ED7-4601-AE4C-E3AD22321CD3}"/>
              </a:ext>
            </a:extLst>
          </p:cNvPr>
          <p:cNvSpPr txBox="1"/>
          <p:nvPr/>
        </p:nvSpPr>
        <p:spPr>
          <a:xfrm>
            <a:off x="5852768" y="2278523"/>
            <a:ext cx="26721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-2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-2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endParaRPr lang="en-US" altLang="ko-KR" sz="1350" dirty="0"/>
          </a:p>
          <a:p>
            <a:r>
              <a:rPr lang="en-US" altLang="ko-KR" sz="1350" dirty="0"/>
              <a:t>-2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</a:p>
          <a:p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5852767" y="3501220"/>
            <a:ext cx="3062633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성별에 다른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2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2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2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</a:p>
          <a:p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2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2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r>
              <a:rPr lang="ko-KR" altLang="en-US" sz="1350" dirty="0"/>
              <a:t>  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2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신촌</a:t>
            </a:r>
            <a:r>
              <a:rPr lang="en-US" altLang="ko-KR" sz="1350" dirty="0"/>
              <a:t>/</a:t>
            </a:r>
            <a:r>
              <a:rPr lang="ko-KR" altLang="en-US" sz="1350" dirty="0" err="1"/>
              <a:t>홍대주변</a:t>
            </a:r>
            <a:endParaRPr lang="en-US" altLang="ko-KR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4749542" y="562891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남성</a:t>
            </a:r>
            <a:r>
              <a:rPr lang="en-US" altLang="ko-KR" sz="600" dirty="0"/>
              <a:t>-1</a:t>
            </a:r>
          </a:p>
          <a:p>
            <a:r>
              <a:rPr lang="ko-KR" altLang="en-US" sz="600" dirty="0"/>
              <a:t>여성</a:t>
            </a:r>
            <a:r>
              <a:rPr lang="en-US" altLang="ko-KR" sz="600" dirty="0"/>
              <a:t>-2</a:t>
            </a:r>
            <a:endParaRPr lang="ko-KR" altLang="en-US" sz="600" dirty="0"/>
          </a:p>
        </p:txBody>
      </p:sp>
      <p:sp>
        <p:nvSpPr>
          <p:cNvPr id="23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5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8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9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0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2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오른쪽 2">
            <a:extLst>
              <a:ext uri="{FF2B5EF4-FFF2-40B4-BE49-F238E27FC236}">
                <a16:creationId xmlns:a16="http://schemas.microsoft.com/office/drawing/2014/main" id="{F7836EC8-3F0C-408A-A390-80C0F129FA4B}"/>
              </a:ext>
            </a:extLst>
          </p:cNvPr>
          <p:cNvSpPr/>
          <p:nvPr/>
        </p:nvSpPr>
        <p:spPr>
          <a:xfrm>
            <a:off x="526080" y="2020938"/>
            <a:ext cx="316523" cy="2769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BD9BB-6507-4995-86DA-1BE3B9F06A0C}"/>
              </a:ext>
            </a:extLst>
          </p:cNvPr>
          <p:cNvSpPr txBox="1"/>
          <p:nvPr/>
        </p:nvSpPr>
        <p:spPr>
          <a:xfrm>
            <a:off x="832019" y="1616981"/>
            <a:ext cx="6139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B</a:t>
            </a:r>
            <a:endParaRPr lang="ko-KR" altLang="en-US" sz="6600" b="1" dirty="0"/>
          </a:p>
        </p:txBody>
      </p:sp>
      <p:sp>
        <p:nvSpPr>
          <p:cNvPr id="3" name="직사각형 2"/>
          <p:cNvSpPr/>
          <p:nvPr/>
        </p:nvSpPr>
        <p:spPr>
          <a:xfrm>
            <a:off x="2359050" y="220764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0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3</a:t>
            </a:r>
            <a:r>
              <a:rPr lang="ko-KR" altLang="en-US" sz="1350" dirty="0"/>
              <a:t>순위 차이는 없다</a:t>
            </a:r>
            <a:r>
              <a:rPr lang="en-US" altLang="ko-KR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i="1" dirty="0"/>
              <a:t>H</a:t>
            </a:r>
            <a:r>
              <a:rPr lang="en-US" altLang="ko-KR" sz="1350" baseline="-25000" dirty="0"/>
              <a:t>1</a:t>
            </a:r>
            <a:r>
              <a:rPr lang="ko-KR" altLang="en-US" sz="1350" dirty="0"/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성별에 따라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3</a:t>
            </a:r>
            <a:r>
              <a:rPr lang="ko-KR" altLang="en-US" sz="1350" dirty="0"/>
              <a:t>순위 차이는 있다</a:t>
            </a:r>
            <a:r>
              <a:rPr lang="en-US" altLang="ko-KR" sz="135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17933" y="1754238"/>
            <a:ext cx="40927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성별에 따른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순위와 </a:t>
            </a:r>
            <a:r>
              <a:rPr lang="en-US" altLang="ko-KR" sz="1350" dirty="0"/>
              <a:t>3</a:t>
            </a:r>
            <a:r>
              <a:rPr lang="ko-KR" altLang="en-US" sz="1350" dirty="0"/>
              <a:t>순위를 분석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9962366-B175-4931-8FCD-E18E407F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21231"/>
              </p:ext>
            </p:extLst>
          </p:nvPr>
        </p:nvGraphicFramePr>
        <p:xfrm>
          <a:off x="2888650" y="2713185"/>
          <a:ext cx="6064851" cy="1684160"/>
        </p:xfrm>
        <a:graphic>
          <a:graphicData uri="http://schemas.openxmlformats.org/drawingml/2006/table">
            <a:tbl>
              <a:tblPr/>
              <a:tblGrid>
                <a:gridCol w="784302">
                  <a:extLst>
                    <a:ext uri="{9D8B030D-6E8A-4147-A177-3AD203B41FA5}">
                      <a16:colId xmlns:a16="http://schemas.microsoft.com/office/drawing/2014/main" val="1397143387"/>
                    </a:ext>
                  </a:extLst>
                </a:gridCol>
                <a:gridCol w="784302">
                  <a:extLst>
                    <a:ext uri="{9D8B030D-6E8A-4147-A177-3AD203B41FA5}">
                      <a16:colId xmlns:a16="http://schemas.microsoft.com/office/drawing/2014/main" val="2970181962"/>
                    </a:ext>
                  </a:extLst>
                </a:gridCol>
                <a:gridCol w="784302">
                  <a:extLst>
                    <a:ext uri="{9D8B030D-6E8A-4147-A177-3AD203B41FA5}">
                      <a16:colId xmlns:a16="http://schemas.microsoft.com/office/drawing/2014/main" val="2112208567"/>
                    </a:ext>
                  </a:extLst>
                </a:gridCol>
                <a:gridCol w="784302">
                  <a:extLst>
                    <a:ext uri="{9D8B030D-6E8A-4147-A177-3AD203B41FA5}">
                      <a16:colId xmlns:a16="http://schemas.microsoft.com/office/drawing/2014/main" val="2460609380"/>
                    </a:ext>
                  </a:extLst>
                </a:gridCol>
                <a:gridCol w="784302">
                  <a:extLst>
                    <a:ext uri="{9D8B030D-6E8A-4147-A177-3AD203B41FA5}">
                      <a16:colId xmlns:a16="http://schemas.microsoft.com/office/drawing/2014/main" val="699801778"/>
                    </a:ext>
                  </a:extLst>
                </a:gridCol>
                <a:gridCol w="710064">
                  <a:extLst>
                    <a:ext uri="{9D8B030D-6E8A-4147-A177-3AD203B41FA5}">
                      <a16:colId xmlns:a16="http://schemas.microsoft.com/office/drawing/2014/main" val="730420613"/>
                    </a:ext>
                  </a:extLst>
                </a:gridCol>
                <a:gridCol w="710064">
                  <a:extLst>
                    <a:ext uri="{9D8B030D-6E8A-4147-A177-3AD203B41FA5}">
                      <a16:colId xmlns:a16="http://schemas.microsoft.com/office/drawing/2014/main" val="358273699"/>
                    </a:ext>
                  </a:extLst>
                </a:gridCol>
                <a:gridCol w="175633">
                  <a:extLst>
                    <a:ext uri="{9D8B030D-6E8A-4147-A177-3AD203B41FA5}">
                      <a16:colId xmlns:a16="http://schemas.microsoft.com/office/drawing/2014/main" val="1966003350"/>
                    </a:ext>
                  </a:extLst>
                </a:gridCol>
                <a:gridCol w="547580">
                  <a:extLst>
                    <a:ext uri="{9D8B030D-6E8A-4147-A177-3AD203B41FA5}">
                      <a16:colId xmlns:a16="http://schemas.microsoft.com/office/drawing/2014/main" val="222390090"/>
                    </a:ext>
                  </a:extLst>
                </a:gridCol>
              </a:tblGrid>
              <a:tr h="230582">
                <a:tc gridSpan="9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교차분석</a:t>
                      </a:r>
                      <a:endParaRPr lang="ko-KR" altLang="en-US" sz="900" b="1" kern="0" spc="0" dirty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46346"/>
                  </a:ext>
                </a:extLst>
              </a:tr>
              <a:tr h="194482"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빈도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7940"/>
                  </a:ext>
                </a:extLst>
              </a:tr>
              <a:tr h="194482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가장 인상 깊었던 </a:t>
                      </a:r>
                      <a:r>
                        <a:rPr lang="ko-KR" altLang="en-US" sz="8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방문지</a:t>
                      </a: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37184"/>
                  </a:ext>
                </a:extLst>
              </a:tr>
              <a:tr h="44730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명동</a:t>
                      </a: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남대문</a:t>
                      </a: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북창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6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이태원 세계 음식거리</a:t>
                      </a:r>
                      <a:r>
                        <a:rPr lang="en-US" altLang="ko-KR" sz="6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, </a:t>
                      </a:r>
                      <a:r>
                        <a:rPr lang="ko-KR" altLang="en-US" sz="6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한남동</a:t>
                      </a:r>
                      <a:r>
                        <a:rPr lang="en-US" altLang="ko-KR" sz="6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동대문 </a:t>
                      </a:r>
                      <a:r>
                        <a:rPr lang="ko-KR" altLang="en-US" sz="8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패션타운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종로</a:t>
                      </a: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청계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신촌</a:t>
                      </a: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홍대주변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6599"/>
                  </a:ext>
                </a:extLst>
              </a:tr>
              <a:tr h="194482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성별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남성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665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256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470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451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340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4518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22938"/>
                  </a:ext>
                </a:extLst>
              </a:tr>
              <a:tr h="194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여성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976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279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760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549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570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6087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9031"/>
                  </a:ext>
                </a:extLst>
              </a:tr>
              <a:tr h="228348">
                <a:tc grid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전체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1641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535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1230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1000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910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10605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4088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F5AFE0F-B5C3-46D0-85AC-FE3A947C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54691"/>
              </p:ext>
            </p:extLst>
          </p:nvPr>
        </p:nvGraphicFramePr>
        <p:xfrm>
          <a:off x="212210" y="3261611"/>
          <a:ext cx="2624421" cy="1506416"/>
        </p:xfrm>
        <a:graphic>
          <a:graphicData uri="http://schemas.openxmlformats.org/drawingml/2006/table">
            <a:tbl>
              <a:tblPr/>
              <a:tblGrid>
                <a:gridCol w="877409">
                  <a:extLst>
                    <a:ext uri="{9D8B030D-6E8A-4147-A177-3AD203B41FA5}">
                      <a16:colId xmlns:a16="http://schemas.microsoft.com/office/drawing/2014/main" val="279970351"/>
                    </a:ext>
                  </a:extLst>
                </a:gridCol>
                <a:gridCol w="525080">
                  <a:extLst>
                    <a:ext uri="{9D8B030D-6E8A-4147-A177-3AD203B41FA5}">
                      <a16:colId xmlns:a16="http://schemas.microsoft.com/office/drawing/2014/main" val="2630219280"/>
                    </a:ext>
                  </a:extLst>
                </a:gridCol>
                <a:gridCol w="502144">
                  <a:extLst>
                    <a:ext uri="{9D8B030D-6E8A-4147-A177-3AD203B41FA5}">
                      <a16:colId xmlns:a16="http://schemas.microsoft.com/office/drawing/2014/main" val="2957916235"/>
                    </a:ext>
                  </a:extLst>
                </a:gridCol>
                <a:gridCol w="719788">
                  <a:extLst>
                    <a:ext uri="{9D8B030D-6E8A-4147-A177-3AD203B41FA5}">
                      <a16:colId xmlns:a16="http://schemas.microsoft.com/office/drawing/2014/main" val="2648170725"/>
                    </a:ext>
                  </a:extLst>
                </a:gridCol>
              </a:tblGrid>
              <a:tr h="208100">
                <a:tc gridSpan="4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 검정</a:t>
                      </a:r>
                      <a:endParaRPr lang="ko-KR" altLang="en-US" sz="800" b="1" kern="0" spc="0">
                        <a:solidFill>
                          <a:srgbClr val="010205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42737"/>
                  </a:ext>
                </a:extLst>
              </a:tr>
              <a:tr h="32223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값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자유도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근사 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유의확률</a:t>
                      </a:r>
                      <a:r>
                        <a:rPr lang="ko-KR" alt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 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양측검정</a:t>
                      </a:r>
                      <a:r>
                        <a:rPr lang="en-US" altLang="ko-KR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07275"/>
                  </a:ext>
                </a:extLst>
              </a:tr>
              <a:tr h="17552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Pearson </a:t>
                      </a:r>
                      <a:r>
                        <a:rPr lang="ko-KR" altLang="en-US" sz="700" b="1" kern="0" spc="0" dirty="0" err="1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카이제곱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293.007</a:t>
                      </a:r>
                      <a:r>
                        <a:rPr lang="en-US" sz="700" b="1" kern="0" spc="0" baseline="3000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60523"/>
                  </a:ext>
                </a:extLst>
              </a:tr>
              <a:tr h="17552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우도비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331.800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94262"/>
                  </a:ext>
                </a:extLst>
              </a:tr>
              <a:tr h="175520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선형 대 선형결합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16.198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.000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70580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264A6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유효 케이스 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10605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GulimChe" panose="020B0609000101010101" pitchFamily="49" charset="-127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3979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42603" y="4866008"/>
            <a:ext cx="819150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b="1" i="1" dirty="0" err="1"/>
              <a:t>피어슨</a:t>
            </a:r>
            <a:r>
              <a:rPr lang="ko-KR" altLang="en-US" sz="1350" b="1" i="1" dirty="0"/>
              <a:t> </a:t>
            </a:r>
            <a:r>
              <a:rPr lang="ko-KR" altLang="en-US" sz="1350" b="1" i="1" dirty="0" err="1"/>
              <a:t>카이제곱</a:t>
            </a:r>
            <a:r>
              <a:rPr lang="ko-KR" altLang="en-US" sz="1350" b="1" i="1" dirty="0"/>
              <a:t> 값을 참고하였으며 유의수준 </a:t>
            </a:r>
            <a:r>
              <a:rPr lang="en-US" altLang="ko-KR" sz="1350" b="1" i="1" dirty="0"/>
              <a:t>0.05</a:t>
            </a:r>
            <a:r>
              <a:rPr lang="ko-KR" altLang="en-US" sz="1350" b="1" i="1" dirty="0"/>
              <a:t>를 고려하였을 때 </a:t>
            </a:r>
            <a:r>
              <a:rPr lang="en-US" altLang="ko-KR" sz="1350" b="1" i="1" dirty="0"/>
              <a:t>p</a:t>
            </a:r>
            <a:r>
              <a:rPr lang="ko-KR" altLang="en-US" sz="1350" b="1" i="1" dirty="0"/>
              <a:t>값은 </a:t>
            </a:r>
            <a:r>
              <a:rPr lang="en-US" altLang="ko-KR" sz="1350" b="1" i="1" dirty="0"/>
              <a:t>0.000</a:t>
            </a:r>
            <a:r>
              <a:rPr lang="ko-KR" altLang="en-US" sz="1350" b="1" i="1" dirty="0"/>
              <a:t>이 나왔으므로 </a:t>
            </a:r>
            <a:r>
              <a:rPr lang="ko-KR" altLang="en-US" sz="1350" b="1" i="1" dirty="0" err="1"/>
              <a:t>귀무가설을</a:t>
            </a:r>
            <a:r>
              <a:rPr lang="ko-KR" altLang="en-US" sz="1350" b="1" i="1" dirty="0"/>
              <a:t> 기각한다</a:t>
            </a:r>
            <a:r>
              <a:rPr lang="en-US" altLang="ko-KR" sz="1350" b="1" i="1" dirty="0"/>
              <a:t>.</a:t>
            </a:r>
          </a:p>
          <a:p>
            <a:r>
              <a:rPr lang="ko-KR" altLang="en-US" sz="1350" b="1" i="1" dirty="0"/>
              <a:t>    따라서 </a:t>
            </a:r>
            <a:r>
              <a:rPr lang="ko-KR" altLang="en-US" sz="1350" b="1" i="1" dirty="0">
                <a:solidFill>
                  <a:srgbClr val="FF0000"/>
                </a:solidFill>
              </a:rPr>
              <a:t>성별에 따라 인상 깊은 </a:t>
            </a:r>
            <a:r>
              <a:rPr lang="ko-KR" altLang="en-US" sz="1350" b="1" i="1" dirty="0" err="1">
                <a:solidFill>
                  <a:srgbClr val="FF0000"/>
                </a:solidFill>
              </a:rPr>
              <a:t>방문지</a:t>
            </a:r>
            <a:r>
              <a:rPr lang="ko-KR" altLang="en-US" sz="1350" b="1" i="1" dirty="0">
                <a:solidFill>
                  <a:srgbClr val="FF0000"/>
                </a:solidFill>
              </a:rPr>
              <a:t> </a:t>
            </a:r>
            <a:r>
              <a:rPr lang="en-US" altLang="ko-KR" sz="1350" b="1" i="1" dirty="0">
                <a:solidFill>
                  <a:srgbClr val="FF0000"/>
                </a:solidFill>
              </a:rPr>
              <a:t>2</a:t>
            </a:r>
            <a:r>
              <a:rPr lang="ko-KR" altLang="en-US" sz="1350" b="1" i="1" dirty="0">
                <a:solidFill>
                  <a:srgbClr val="FF0000"/>
                </a:solidFill>
              </a:rPr>
              <a:t>순위는 유의하게 차이가 난다</a:t>
            </a:r>
            <a:r>
              <a:rPr lang="ko-KR" altLang="en-US" sz="1350" b="1" i="1" dirty="0"/>
              <a:t>고 할 수 있다</a:t>
            </a:r>
            <a:endParaRPr lang="en-US" altLang="ko-KR" sz="1350" b="1" i="1" dirty="0"/>
          </a:p>
        </p:txBody>
      </p:sp>
      <p:sp>
        <p:nvSpPr>
          <p:cNvPr id="2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5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6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7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8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48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CCB55C-0F70-4D76-9115-D2C088DB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02704"/>
            <a:ext cx="4803532" cy="40714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49542" y="562891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남성</a:t>
            </a:r>
            <a:r>
              <a:rPr lang="en-US" altLang="ko-KR" sz="600" dirty="0"/>
              <a:t>-1</a:t>
            </a:r>
          </a:p>
          <a:p>
            <a:r>
              <a:rPr lang="ko-KR" altLang="en-US" sz="600" dirty="0"/>
              <a:t>여성</a:t>
            </a:r>
            <a:r>
              <a:rPr lang="en-US" altLang="ko-KR" sz="600" dirty="0"/>
              <a:t>-2</a:t>
            </a:r>
            <a:endParaRPr lang="ko-KR" altLang="en-US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683B-3ED7-4601-AE4C-E3AD22321CD3}"/>
              </a:ext>
            </a:extLst>
          </p:cNvPr>
          <p:cNvSpPr txBox="1"/>
          <p:nvPr/>
        </p:nvSpPr>
        <p:spPr>
          <a:xfrm>
            <a:off x="5852768" y="2278523"/>
            <a:ext cx="26721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3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-3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-3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endParaRPr lang="en-US" altLang="ko-KR" sz="1350" dirty="0"/>
          </a:p>
          <a:p>
            <a:r>
              <a:rPr lang="en-US" altLang="ko-KR" sz="1350" dirty="0"/>
              <a:t>-3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</a:p>
          <a:p>
            <a:endParaRPr lang="ko-KR" altLang="en-US" sz="1350" dirty="0"/>
          </a:p>
        </p:txBody>
      </p:sp>
      <p:sp>
        <p:nvSpPr>
          <p:cNvPr id="18" name="직사각형 17"/>
          <p:cNvSpPr/>
          <p:nvPr/>
        </p:nvSpPr>
        <p:spPr>
          <a:xfrm>
            <a:off x="5852767" y="3501220"/>
            <a:ext cx="3062633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성별에 다른 인상 깊은 </a:t>
            </a:r>
            <a:r>
              <a:rPr lang="ko-KR" altLang="en-US" sz="1350" dirty="0" err="1"/>
              <a:t>방문지</a:t>
            </a:r>
            <a:r>
              <a:rPr lang="ko-KR" altLang="en-US" sz="1350" dirty="0"/>
              <a:t> </a:t>
            </a:r>
            <a:r>
              <a:rPr lang="en-US" altLang="ko-KR" sz="1350" dirty="0"/>
              <a:t>3</a:t>
            </a:r>
            <a:r>
              <a:rPr lang="ko-KR" altLang="en-US" sz="1350" dirty="0"/>
              <a:t>순위 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3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3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남성 </a:t>
            </a:r>
            <a:r>
              <a:rPr lang="en-US" altLang="ko-KR" sz="1350" dirty="0"/>
              <a:t>3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종로</a:t>
            </a:r>
            <a:r>
              <a:rPr lang="en-US" altLang="ko-KR" sz="1350" dirty="0"/>
              <a:t>/</a:t>
            </a:r>
            <a:r>
              <a:rPr lang="ko-KR" altLang="en-US" sz="1350" dirty="0"/>
              <a:t>청계</a:t>
            </a:r>
          </a:p>
          <a:p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3</a:t>
            </a:r>
            <a:r>
              <a:rPr lang="ko-KR" altLang="en-US" sz="1350" dirty="0"/>
              <a:t>순위 첫번째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명동</a:t>
            </a:r>
            <a:r>
              <a:rPr lang="en-US" altLang="ko-KR" sz="1350" dirty="0"/>
              <a:t>/</a:t>
            </a:r>
            <a:r>
              <a:rPr lang="ko-KR" altLang="en-US" sz="1350" dirty="0"/>
              <a:t>남대문</a:t>
            </a:r>
            <a:r>
              <a:rPr lang="en-US" altLang="ko-KR" sz="1350" dirty="0"/>
              <a:t>/</a:t>
            </a:r>
            <a:r>
              <a:rPr lang="ko-KR" altLang="en-US" sz="1350" dirty="0"/>
              <a:t>북창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3</a:t>
            </a:r>
            <a:r>
              <a:rPr lang="ko-KR" altLang="en-US" sz="1350" dirty="0"/>
              <a:t>순위 두번째 </a:t>
            </a:r>
            <a:r>
              <a:rPr lang="en-US" altLang="ko-KR" sz="1350" dirty="0"/>
              <a:t>: </a:t>
            </a:r>
            <a:r>
              <a:rPr lang="ko-KR" altLang="en-US" sz="1350" dirty="0"/>
              <a:t>동대문 </a:t>
            </a:r>
            <a:r>
              <a:rPr lang="ko-KR" altLang="en-US" sz="1350" dirty="0" err="1"/>
              <a:t>패션타운</a:t>
            </a:r>
            <a:r>
              <a:rPr lang="ko-KR" altLang="en-US" sz="1350" dirty="0"/>
              <a:t>  </a:t>
            </a:r>
            <a:endParaRPr lang="en-US" altLang="ko-KR" sz="1350" dirty="0"/>
          </a:p>
          <a:p>
            <a:r>
              <a:rPr lang="en-US" altLang="ko-KR" sz="1350" dirty="0"/>
              <a:t>-</a:t>
            </a:r>
            <a:r>
              <a:rPr lang="ko-KR" altLang="en-US" sz="1350" dirty="0"/>
              <a:t>여성</a:t>
            </a:r>
            <a:r>
              <a:rPr lang="en-US" altLang="ko-KR" sz="1350" dirty="0"/>
              <a:t> 3</a:t>
            </a:r>
            <a:r>
              <a:rPr lang="ko-KR" altLang="en-US" sz="1350" dirty="0"/>
              <a:t>순위 세번째 </a:t>
            </a:r>
            <a:r>
              <a:rPr lang="en-US" altLang="ko-KR" sz="1350" dirty="0"/>
              <a:t>: </a:t>
            </a:r>
            <a:r>
              <a:rPr lang="ko-KR" altLang="en-US" sz="1350" dirty="0"/>
              <a:t>신촌</a:t>
            </a:r>
            <a:r>
              <a:rPr lang="en-US" altLang="ko-KR" sz="1350" dirty="0"/>
              <a:t>/</a:t>
            </a:r>
            <a:r>
              <a:rPr lang="ko-KR" altLang="en-US" sz="1350" dirty="0" err="1"/>
              <a:t>홍대주변</a:t>
            </a:r>
            <a:endParaRPr lang="en-US" altLang="ko-KR" sz="1350" dirty="0"/>
          </a:p>
        </p:txBody>
      </p:sp>
      <p:sp>
        <p:nvSpPr>
          <p:cNvPr id="19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1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5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6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 선호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97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5300" y="2857693"/>
            <a:ext cx="800100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3600" dirty="0" err="1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3600" dirty="0" err="1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</a:p>
        </p:txBody>
      </p:sp>
    </p:spTree>
    <p:extLst>
      <p:ext uri="{BB962C8B-B14F-4D97-AF65-F5344CB8AC3E}">
        <p14:creationId xmlns:p14="http://schemas.microsoft.com/office/powerpoint/2010/main" val="376513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876" y="2207602"/>
            <a:ext cx="8804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외국인들이 특정한 지역을 방문한 후 그들이 선호할만한 </a:t>
            </a:r>
            <a:r>
              <a:rPr lang="ko-KR" altLang="en-US" b="1" dirty="0" err="1">
                <a:latin typeface="+mj-ea"/>
                <a:ea typeface="+mj-ea"/>
              </a:rPr>
              <a:t>방문지를</a:t>
            </a:r>
            <a:r>
              <a:rPr lang="ko-KR" altLang="en-US" b="1" dirty="0">
                <a:latin typeface="+mj-ea"/>
                <a:ea typeface="+mj-ea"/>
              </a:rPr>
              <a:t> 제안하기 위해 각 데이터가 지닌 규칙성을 분석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 R</a:t>
            </a:r>
            <a:r>
              <a:rPr lang="ko-KR" altLang="en-US" b="1" dirty="0">
                <a:latin typeface="+mj-ea"/>
                <a:ea typeface="+mj-ea"/>
              </a:rPr>
              <a:t>을 이용한 연관 규칙 분석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혹은 장바구니 분석을 통해 우리는 각 방문지가 지닌 규칙을 파악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장바구니 분석이란  각 상품 간의 연관 규칙을 이용하여 분석하는 것</a:t>
            </a:r>
            <a:r>
              <a:rPr lang="en-US" altLang="ko-KR" b="1" dirty="0">
                <a:latin typeface="+mj-ea"/>
                <a:ea typeface="+mj-ea"/>
              </a:rPr>
              <a:t>.  A</a:t>
            </a:r>
            <a:r>
              <a:rPr lang="ko-KR" altLang="en-US" b="1" dirty="0">
                <a:latin typeface="+mj-ea"/>
                <a:ea typeface="+mj-ea"/>
              </a:rPr>
              <a:t>라는 상품과 </a:t>
            </a:r>
            <a:r>
              <a:rPr lang="en-US" altLang="ko-KR" b="1" dirty="0">
                <a:latin typeface="+mj-ea"/>
                <a:ea typeface="+mj-ea"/>
              </a:rPr>
              <a:t>B</a:t>
            </a:r>
            <a:r>
              <a:rPr lang="ko-KR" altLang="en-US" b="1" dirty="0">
                <a:latin typeface="+mj-ea"/>
                <a:ea typeface="+mj-ea"/>
              </a:rPr>
              <a:t>라는 상품이 서로 연관성이 있다고 하면 </a:t>
            </a:r>
            <a:r>
              <a:rPr lang="en-US" altLang="ko-KR" b="1" dirty="0">
                <a:latin typeface="+mj-ea"/>
                <a:ea typeface="+mj-ea"/>
              </a:rPr>
              <a:t>A-&gt;B</a:t>
            </a:r>
            <a:r>
              <a:rPr lang="ko-KR" altLang="en-US" b="1" dirty="0">
                <a:latin typeface="+mj-ea"/>
                <a:ea typeface="+mj-ea"/>
              </a:rPr>
              <a:t>라고 하는 연관 규칙을 만들 수 있다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하지만 상품이 수백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 err="1">
                <a:latin typeface="+mj-ea"/>
                <a:ea typeface="+mj-ea"/>
              </a:rPr>
              <a:t>수천개라면</a:t>
            </a:r>
            <a:r>
              <a:rPr lang="ko-KR" altLang="en-US" b="1" dirty="0">
                <a:latin typeface="+mj-ea"/>
                <a:ea typeface="+mj-ea"/>
              </a:rPr>
              <a:t> 이러한 연관 규칙도 엄청나게 많이 생성되어서 이 중에 과연 어떤 연관 규칙이 타당하고 설득력이 있는지 이를 판별할 평가가 필요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8363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4182" y="1648185"/>
            <a:ext cx="8651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지지도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(Support)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ko-KR" altLang="en-US" sz="1200" b="1" dirty="0"/>
            </a:br>
            <a:r>
              <a:rPr lang="ko-KR" altLang="en-US" sz="1200" b="1" dirty="0"/>
              <a:t>전체 거래 항목 중 상품 </a:t>
            </a:r>
            <a:r>
              <a:rPr lang="en-US" altLang="ko-KR" sz="1200" b="1" dirty="0"/>
              <a:t>A</a:t>
            </a:r>
            <a:r>
              <a:rPr lang="ko-KR" altLang="en-US" sz="1200" b="1" dirty="0"/>
              <a:t>와 상품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를 동시에 포함하여 거래하는 비율을 의미하며</a:t>
            </a:r>
            <a:r>
              <a:rPr lang="en-US" altLang="ko-KR" sz="1200" b="1" dirty="0"/>
              <a:t>, A -&gt; B </a:t>
            </a:r>
            <a:r>
              <a:rPr lang="ko-KR" altLang="en-US" sz="1200" b="1" dirty="0"/>
              <a:t>라고 하는 규칙이 전체 거래 중 차지하는 비율을 통해 해당 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연관 규칙이 얼마나 의미가 있는 규칙인지</a:t>
            </a:r>
            <a:r>
              <a:rPr lang="ko-KR" altLang="en-US" sz="1200" b="1" dirty="0"/>
              <a:t>를 확인</a:t>
            </a:r>
            <a:r>
              <a:rPr lang="en-US" altLang="ko-KR" sz="1200" b="1" dirty="0"/>
              <a:t>.</a:t>
            </a:r>
            <a:br>
              <a:rPr lang="ko-KR" altLang="en-US" sz="1200" b="1" dirty="0"/>
            </a:br>
            <a:endParaRPr lang="ko-KR" altLang="en-US" sz="1200" b="1" dirty="0"/>
          </a:p>
          <a:p>
            <a:r>
              <a:rPr lang="ko-KR" altLang="en-US" sz="1200" b="1" dirty="0"/>
              <a:t>지지도 </a:t>
            </a:r>
            <a:r>
              <a:rPr lang="en-US" altLang="ko-KR" sz="1200" b="1" dirty="0"/>
              <a:t>= P(A∩B)  :  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가 동시에 포함된 거래 수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전체 거래 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108" y="2958847"/>
            <a:ext cx="865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신뢰도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(Confidence)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ko-KR" altLang="en-US" sz="1200" dirty="0"/>
            </a:b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상품 </a:t>
            </a:r>
            <a:r>
              <a:rPr lang="en-US" altLang="ko-KR" sz="1200" b="1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를 포함하는 거래 중 </a:t>
            </a:r>
            <a:r>
              <a:rPr lang="en-US" altLang="ko-KR" sz="1200" b="1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와 </a:t>
            </a:r>
            <a:r>
              <a:rPr lang="en-US" altLang="ko-KR" sz="1200" b="1" u="sng" dirty="0">
                <a:uFill>
                  <a:solidFill>
                    <a:srgbClr val="FF0000"/>
                  </a:solidFill>
                </a:uFill>
              </a:rPr>
              <a:t>B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가 동시에 거래되는 비중</a:t>
            </a:r>
            <a:r>
              <a:rPr lang="ko-KR" altLang="en-US" sz="1200" b="1" dirty="0"/>
              <a:t>으로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상품 </a:t>
            </a:r>
            <a:r>
              <a:rPr lang="en-US" altLang="ko-KR" sz="1200" b="1" dirty="0"/>
              <a:t>A</a:t>
            </a:r>
            <a:r>
              <a:rPr lang="ko-KR" altLang="en-US" sz="1200" b="1" dirty="0"/>
              <a:t>를 구매 했을 때 상품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를 구매할 확률이 어느정도 되는지를 확인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br>
              <a:rPr lang="ko-KR" altLang="en-US" sz="1200" b="1" dirty="0"/>
            </a:br>
            <a:r>
              <a:rPr lang="ko-KR" altLang="en-US" sz="1200" b="1" dirty="0"/>
              <a:t>신뢰도 </a:t>
            </a:r>
            <a:r>
              <a:rPr lang="en-US" altLang="ko-KR" sz="1200" b="1" dirty="0"/>
              <a:t>=  P(A∩B) / P(A)  :  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가 동시에 포함된 거래 수 </a:t>
            </a:r>
            <a:r>
              <a:rPr lang="en-US" altLang="ko-KR" sz="1200" b="1" dirty="0"/>
              <a:t>/ A</a:t>
            </a:r>
            <a:r>
              <a:rPr lang="ko-KR" altLang="en-US" sz="1200" b="1" dirty="0"/>
              <a:t>가 포함된 거래 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108" y="4269507"/>
            <a:ext cx="8743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향상도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(Lift)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ko-KR" altLang="en-US" sz="1200" b="1" dirty="0"/>
            </a:br>
            <a:r>
              <a:rPr lang="ko-KR" altLang="en-US" sz="1200" b="1" dirty="0"/>
              <a:t>상품 </a:t>
            </a:r>
            <a:r>
              <a:rPr lang="en-US" altLang="ko-KR" sz="1200" b="1" dirty="0"/>
              <a:t>A</a:t>
            </a:r>
            <a:r>
              <a:rPr lang="ko-KR" altLang="en-US" sz="1200" b="1" dirty="0"/>
              <a:t>의 거래 중 항목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가 포함된 거래의 비율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전체 상품 거래 중 상품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가 거래된 비율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즉 향상도 </a:t>
            </a:r>
            <a:r>
              <a:rPr lang="en-US" altLang="ko-KR" sz="1200" b="1" dirty="0"/>
              <a:t>= P(A∩B) / P(A)*P(B)  = P (B|A) / P (B)</a:t>
            </a:r>
            <a:r>
              <a:rPr lang="ko-KR" altLang="en-US" sz="1200" b="1" dirty="0"/>
              <a:t>로</a:t>
            </a:r>
            <a:r>
              <a:rPr lang="en-US" altLang="ko-KR" sz="1200" b="1" dirty="0"/>
              <a:t>  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가 동시에 일어난 횟수 </a:t>
            </a:r>
            <a:r>
              <a:rPr lang="en-US" altLang="ko-KR" sz="1200" b="1" dirty="0"/>
              <a:t>/ A, B</a:t>
            </a:r>
            <a:r>
              <a:rPr lang="ko-KR" altLang="en-US" sz="1200" b="1" dirty="0"/>
              <a:t>가 독립된 사건일 때 </a:t>
            </a:r>
            <a:r>
              <a:rPr lang="en-US" altLang="ko-KR" sz="1200" b="1" dirty="0"/>
              <a:t>A,B</a:t>
            </a:r>
            <a:r>
              <a:rPr lang="ko-KR" altLang="en-US" sz="1200" b="1" dirty="0"/>
              <a:t>가 동시에 일어날 확률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endParaRPr lang="ko-KR" altLang="en-US" sz="1200" b="1" dirty="0"/>
          </a:p>
          <a:p>
            <a:r>
              <a:rPr lang="ko-KR" altLang="en-US" sz="1200" b="1" dirty="0"/>
              <a:t>품목 </a:t>
            </a:r>
            <a:r>
              <a:rPr lang="en-US" altLang="ko-KR" sz="1200" b="1" dirty="0"/>
              <a:t>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사이에 아무런 관계가 상호 관계가 없으면 </a:t>
            </a:r>
            <a:r>
              <a:rPr lang="ko-KR" altLang="en-US" sz="1200" b="1" dirty="0" err="1"/>
              <a:t>향상도는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이고</a:t>
            </a:r>
            <a:r>
              <a:rPr lang="en-US" altLang="ko-KR" sz="1200" b="1" dirty="0"/>
              <a:t>.  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향상도가 </a:t>
            </a:r>
            <a:r>
              <a:rPr lang="en-US" altLang="ko-KR" sz="1200" b="1" u="sng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ko-KR" altLang="en-US" sz="1200" b="1" u="sng" dirty="0">
                <a:uFill>
                  <a:solidFill>
                    <a:srgbClr val="FF0000"/>
                  </a:solidFill>
                </a:uFill>
              </a:rPr>
              <a:t>보다 높아질 수록 연관성이 높다</a:t>
            </a:r>
            <a:r>
              <a:rPr lang="en-US" altLang="ko-KR" sz="1200" b="1" u="sng" dirty="0">
                <a:uFill>
                  <a:solidFill>
                    <a:srgbClr val="FF0000"/>
                  </a:solidFill>
                </a:uFill>
              </a:rPr>
              <a:t>.</a:t>
            </a:r>
            <a:endParaRPr lang="ko-KR" altLang="en-US" sz="1200" b="1" u="sng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E3B83-C8D2-4E0A-8926-577D9C003D00}"/>
              </a:ext>
            </a:extLst>
          </p:cNvPr>
          <p:cNvSpPr txBox="1"/>
          <p:nvPr/>
        </p:nvSpPr>
        <p:spPr>
          <a:xfrm>
            <a:off x="5952392" y="1257655"/>
            <a:ext cx="3303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-</a:t>
            </a:r>
            <a:r>
              <a:rPr lang="ko-KR" altLang="en-US" sz="1350" b="1" dirty="0"/>
              <a:t>연관 규칙 평가의 </a:t>
            </a:r>
            <a:r>
              <a:rPr lang="en-US" altLang="ko-KR" sz="1350" b="1" dirty="0"/>
              <a:t>3</a:t>
            </a:r>
            <a:r>
              <a:rPr lang="ko-KR" altLang="en-US" sz="1350" b="1" dirty="0"/>
              <a:t>가지 척도</a:t>
            </a:r>
            <a:endParaRPr lang="en-US" altLang="ko-KR" sz="1350" b="1" dirty="0"/>
          </a:p>
        </p:txBody>
      </p:sp>
      <p:sp>
        <p:nvSpPr>
          <p:cNvPr id="25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27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0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1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2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894" y="1144125"/>
            <a:ext cx="613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9939" y="5580168"/>
            <a:ext cx="30640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출처 </a:t>
            </a:r>
            <a:r>
              <a:rPr lang="en-US" altLang="ko-KR" sz="1350" dirty="0"/>
              <a:t>: </a:t>
            </a:r>
            <a:r>
              <a:rPr lang="en-US" altLang="ko-KR" sz="1350" dirty="0">
                <a:hlinkClick r:id="rId3"/>
              </a:rPr>
              <a:t>https://pyopyo03.tistory.com/14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64959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3045" y="1052336"/>
            <a:ext cx="3432230" cy="4753326"/>
            <a:chOff x="4567694" y="260115"/>
            <a:chExt cx="4576306" cy="6337768"/>
          </a:xfrm>
        </p:grpSpPr>
        <p:sp>
          <p:nvSpPr>
            <p:cNvPr id="8" name="오른쪽 중괄호 7"/>
            <p:cNvSpPr/>
            <p:nvPr/>
          </p:nvSpPr>
          <p:spPr>
            <a:xfrm>
              <a:off x="4567694" y="260115"/>
              <a:ext cx="1012492" cy="6337768"/>
            </a:xfrm>
            <a:prstGeom prst="rightBrace">
              <a:avLst>
                <a:gd name="adj1" fmla="val 46825"/>
                <a:gd name="adj2" fmla="val 50000"/>
              </a:avLst>
            </a:prstGeom>
            <a:ln w="57150">
              <a:solidFill>
                <a:srgbClr val="0C4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5618735" y="3429000"/>
              <a:ext cx="3525265" cy="0"/>
            </a:xfrm>
            <a:prstGeom prst="line">
              <a:avLst/>
            </a:prstGeom>
            <a:ln w="57150">
              <a:solidFill>
                <a:srgbClr val="0C4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283137" y="2582922"/>
            <a:ext cx="24999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4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848076" y="3429000"/>
            <a:ext cx="3370042" cy="0"/>
          </a:xfrm>
          <a:prstGeom prst="line">
            <a:avLst/>
          </a:prstGeom>
          <a:ln w="57150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089936" y="1409302"/>
            <a:ext cx="2825339" cy="369332"/>
            <a:chOff x="5376882" y="807093"/>
            <a:chExt cx="3767118" cy="492442"/>
          </a:xfrm>
        </p:grpSpPr>
        <p:sp>
          <p:nvSpPr>
            <p:cNvPr id="12" name="TextBox 11"/>
            <p:cNvSpPr txBox="1"/>
            <p:nvPr/>
          </p:nvSpPr>
          <p:spPr>
            <a:xfrm>
              <a:off x="5376882" y="807093"/>
              <a:ext cx="180006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문제정의</a:t>
              </a:r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5577486" y="1212771"/>
              <a:ext cx="3566514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411205" y="2075726"/>
            <a:ext cx="2504071" cy="369332"/>
            <a:chOff x="5805239" y="1624636"/>
            <a:chExt cx="3338761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5805239" y="1624636"/>
              <a:ext cx="304185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수집 및 정리</a:t>
              </a:r>
            </a:p>
          </p:txBody>
        </p: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6042726" y="2033307"/>
              <a:ext cx="3101274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5271327" y="2735490"/>
            <a:ext cx="2720617" cy="369332"/>
            <a:chOff x="5618735" y="2442179"/>
            <a:chExt cx="362748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5618735" y="2442179"/>
              <a:ext cx="36274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외국인 선호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방문지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분석</a:t>
              </a:r>
            </a:p>
          </p:txBody>
        </p: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862121" y="2870270"/>
              <a:ext cx="3281879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5089937" y="3822866"/>
            <a:ext cx="4139275" cy="369332"/>
            <a:chOff x="5376882" y="3954155"/>
            <a:chExt cx="5519034" cy="492442"/>
          </a:xfrm>
        </p:grpSpPr>
        <p:sp>
          <p:nvSpPr>
            <p:cNvPr id="15" name="TextBox 14"/>
            <p:cNvSpPr txBox="1"/>
            <p:nvPr/>
          </p:nvSpPr>
          <p:spPr>
            <a:xfrm>
              <a:off x="5376882" y="3954155"/>
              <a:ext cx="551903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특정 지역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방문시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선호할만한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방문지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제안</a:t>
              </a: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5577486" y="4384409"/>
              <a:ext cx="3566514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5411205" y="4443122"/>
            <a:ext cx="2916183" cy="369332"/>
            <a:chOff x="5805239" y="4710143"/>
            <a:chExt cx="3888244" cy="492443"/>
          </a:xfrm>
        </p:grpSpPr>
        <p:sp>
          <p:nvSpPr>
            <p:cNvPr id="16" name="TextBox 15"/>
            <p:cNvSpPr txBox="1"/>
            <p:nvPr/>
          </p:nvSpPr>
          <p:spPr>
            <a:xfrm>
              <a:off x="5805239" y="4710143"/>
              <a:ext cx="38882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외래관광객들의 향후 재방문</a:t>
              </a:r>
            </a:p>
          </p:txBody>
        </p:sp>
        <p:cxnSp>
          <p:nvCxnSpPr>
            <p:cNvPr id="37" name="직선 연결선 36"/>
            <p:cNvCxnSpPr>
              <a:cxnSpLocks/>
            </p:cNvCxnSpPr>
            <p:nvPr/>
          </p:nvCxnSpPr>
          <p:spPr>
            <a:xfrm>
              <a:off x="6042726" y="5125043"/>
              <a:ext cx="3101274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271327" y="5063380"/>
            <a:ext cx="2643949" cy="369332"/>
            <a:chOff x="5618735" y="5466131"/>
            <a:chExt cx="3525265" cy="492443"/>
          </a:xfrm>
        </p:grpSpPr>
        <p:sp>
          <p:nvSpPr>
            <p:cNvPr id="17" name="TextBox 16"/>
            <p:cNvSpPr txBox="1"/>
            <p:nvPr/>
          </p:nvSpPr>
          <p:spPr>
            <a:xfrm>
              <a:off x="5618735" y="5466131"/>
              <a:ext cx="19261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분석 결과</a:t>
              </a:r>
            </a:p>
          </p:txBody>
        </p:sp>
        <p:cxnSp>
          <p:nvCxnSpPr>
            <p:cNvPr id="38" name="직선 연결선 37"/>
            <p:cNvCxnSpPr>
              <a:cxnSpLocks/>
            </p:cNvCxnSpPr>
            <p:nvPr/>
          </p:nvCxnSpPr>
          <p:spPr>
            <a:xfrm>
              <a:off x="5862121" y="5890982"/>
              <a:ext cx="3281879" cy="0"/>
            </a:xfrm>
            <a:prstGeom prst="line">
              <a:avLst/>
            </a:prstGeom>
            <a:ln w="19050">
              <a:solidFill>
                <a:srgbClr val="0C4C8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142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5"/>
            <a:ext cx="613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7" y="1749637"/>
            <a:ext cx="1978847" cy="36709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955" y="1749637"/>
            <a:ext cx="3197150" cy="3670904"/>
          </a:xfrm>
          <a:prstGeom prst="rect">
            <a:avLst/>
          </a:prstGeom>
        </p:spPr>
      </p:pic>
      <p:sp>
        <p:nvSpPr>
          <p:cNvPr id="23" name="TextBox 5"/>
          <p:cNvSpPr txBox="1"/>
          <p:nvPr/>
        </p:nvSpPr>
        <p:spPr>
          <a:xfrm>
            <a:off x="5477056" y="2443120"/>
            <a:ext cx="372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</a:t>
            </a:r>
            <a:r>
              <a:rPr lang="ko-KR" altLang="en-US" b="1" dirty="0">
                <a:latin typeface="+mn-ea"/>
              </a:rPr>
              <a:t>로 연관 분석을 시행하기 위해 코딩 작업 및 각 인원 별 방문했던 </a:t>
            </a:r>
            <a:r>
              <a:rPr lang="ko-KR" altLang="en-US" b="1" dirty="0" err="1">
                <a:latin typeface="+mn-ea"/>
              </a:rPr>
              <a:t>방문지를</a:t>
            </a:r>
            <a:r>
              <a:rPr lang="ko-KR" altLang="en-US" b="1" dirty="0">
                <a:latin typeface="+mn-ea"/>
              </a:rPr>
              <a:t> 나열한 후 나누어 정리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77055" y="3986417"/>
            <a:ext cx="3954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이를 기준으로 연관 분석을 실시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62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5"/>
            <a:ext cx="613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5235178" y="1771623"/>
            <a:ext cx="3749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 이러한 결과를 바탕으로 관광객들에게 다음 </a:t>
            </a:r>
            <a:r>
              <a:rPr lang="ko-KR" altLang="en-US" b="1" dirty="0" err="1">
                <a:latin typeface="+mn-ea"/>
              </a:rPr>
              <a:t>방문지를</a:t>
            </a:r>
            <a:r>
              <a:rPr lang="ko-KR" altLang="en-US" b="1" dirty="0">
                <a:latin typeface="+mn-ea"/>
              </a:rPr>
              <a:t> 추천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제안을 해주기 위해 본 규칙성을 기반으로 관광객이 많은 상위 </a:t>
            </a:r>
            <a:r>
              <a:rPr lang="en-US" altLang="ko-KR" b="1" dirty="0">
                <a:latin typeface="+mn-ea"/>
              </a:rPr>
              <a:t>5</a:t>
            </a:r>
            <a:r>
              <a:rPr lang="ko-KR" altLang="en-US" b="1" dirty="0">
                <a:latin typeface="+mn-ea"/>
              </a:rPr>
              <a:t>개 </a:t>
            </a:r>
            <a:r>
              <a:rPr lang="ko-KR" altLang="en-US" b="1" dirty="0" err="1">
                <a:latin typeface="+mn-ea"/>
              </a:rPr>
              <a:t>방문지를</a:t>
            </a:r>
            <a:r>
              <a:rPr lang="ko-KR" altLang="en-US" b="1" dirty="0">
                <a:latin typeface="+mn-ea"/>
              </a:rPr>
              <a:t> 제안</a:t>
            </a:r>
            <a:endParaRPr lang="en-US" altLang="ko-KR" b="1" dirty="0">
              <a:latin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관광객 수가 많은 것이 아닌 향상도</a:t>
            </a:r>
            <a:r>
              <a:rPr lang="en-US" altLang="ko-KR" b="1" dirty="0">
                <a:latin typeface="+mn-ea"/>
              </a:rPr>
              <a:t>(Lift)</a:t>
            </a:r>
            <a:r>
              <a:rPr lang="ko-KR" altLang="en-US" b="1" dirty="0">
                <a:latin typeface="+mn-ea"/>
              </a:rPr>
              <a:t>값이 높게 나온 </a:t>
            </a:r>
            <a:r>
              <a:rPr lang="en-US" altLang="ko-KR" b="1" dirty="0">
                <a:latin typeface="+mn-ea"/>
              </a:rPr>
              <a:t>5</a:t>
            </a:r>
            <a:r>
              <a:rPr lang="ko-KR" altLang="en-US" b="1" dirty="0">
                <a:latin typeface="+mn-ea"/>
              </a:rPr>
              <a:t>가지를 추가로 제안하고자 한다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신뢰도와 지지도는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로 설정하였다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7" y="1711448"/>
            <a:ext cx="4903359" cy="37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83772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13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350" b="1" dirty="0"/>
              <a:t>관광객이 많은 상위 </a:t>
            </a:r>
            <a:r>
              <a:rPr lang="en-US" altLang="ko-KR" sz="1350" b="1" dirty="0"/>
              <a:t>5</a:t>
            </a:r>
            <a:r>
              <a:rPr lang="ko-KR" altLang="en-US" sz="1350" b="1" dirty="0"/>
              <a:t>개의 </a:t>
            </a:r>
            <a:r>
              <a:rPr lang="ko-KR" altLang="en-US" sz="1350" b="1" dirty="0" err="1"/>
              <a:t>방문지</a:t>
            </a:r>
            <a:endParaRPr lang="en-US" altLang="ko-KR" sz="135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67060" y="2545470"/>
            <a:ext cx="39769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/>
              <a:t>관광객이 많은 상위 </a:t>
            </a:r>
            <a:r>
              <a:rPr lang="en-US" altLang="ko-KR" b="1" dirty="0"/>
              <a:t>5</a:t>
            </a:r>
            <a:r>
              <a:rPr lang="ko-KR" altLang="en-US" b="1" dirty="0"/>
              <a:t>개의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방문지</a:t>
            </a:r>
            <a:r>
              <a:rPr lang="ko-KR" altLang="en-US" b="1" dirty="0"/>
              <a:t> 제안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/>
              <a:t>본 규칙들의 향상도</a:t>
            </a:r>
            <a:r>
              <a:rPr lang="en-US" altLang="ko-KR" b="1" dirty="0"/>
              <a:t>(Lift)</a:t>
            </a:r>
            <a:r>
              <a:rPr lang="ko-KR" altLang="en-US" b="1" dirty="0"/>
              <a:t>는 모두 </a:t>
            </a:r>
            <a:r>
              <a:rPr lang="ko-KR" altLang="en-US" b="1" dirty="0" err="1"/>
              <a:t>기준값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보다 </a:t>
            </a:r>
            <a:r>
              <a:rPr lang="en-US" altLang="ko-KR" b="1" dirty="0"/>
              <a:t>  </a:t>
            </a:r>
            <a:r>
              <a:rPr lang="ko-KR" altLang="en-US" b="1" dirty="0"/>
              <a:t>크게 나왔으므로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양의 상관관계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7" y="1720973"/>
            <a:ext cx="4903359" cy="37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83772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13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350" b="1" dirty="0"/>
              <a:t>관광객이 많은 상위 </a:t>
            </a:r>
            <a:r>
              <a:rPr lang="en-US" altLang="ko-KR" sz="1350" b="1" dirty="0"/>
              <a:t>5</a:t>
            </a:r>
            <a:r>
              <a:rPr lang="ko-KR" altLang="en-US" sz="1350" b="1" dirty="0"/>
              <a:t>개의 </a:t>
            </a:r>
            <a:r>
              <a:rPr lang="ko-KR" altLang="en-US" sz="1350" b="1" dirty="0" err="1"/>
              <a:t>방문지</a:t>
            </a:r>
            <a:endParaRPr lang="en-US" altLang="ko-KR" sz="135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5208069" y="2944619"/>
            <a:ext cx="393593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b="1" dirty="0"/>
              <a:t>2. {4}</a:t>
            </a:r>
            <a:r>
              <a:rPr lang="ko-KR" altLang="en-US" sz="1350" b="1" dirty="0"/>
              <a:t>와 </a:t>
            </a:r>
            <a:r>
              <a:rPr lang="en-US" altLang="ko-KR" sz="1350" b="1" dirty="0"/>
              <a:t>{1} </a:t>
            </a:r>
          </a:p>
          <a:p>
            <a:r>
              <a:rPr lang="en-US" altLang="ko-KR" sz="1350" b="1" dirty="0"/>
              <a:t>    {4} : </a:t>
            </a:r>
            <a:r>
              <a:rPr lang="ko-KR" altLang="en-US" sz="1350" b="1" dirty="0"/>
              <a:t>종로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청계</a:t>
            </a:r>
            <a:r>
              <a:rPr lang="en-US" altLang="ko-KR" sz="1350" b="1" dirty="0"/>
              <a:t> </a:t>
            </a:r>
          </a:p>
          <a:p>
            <a:r>
              <a:rPr lang="en-US" altLang="ko-KR" sz="1350" b="1" dirty="0"/>
              <a:t>    {1} :</a:t>
            </a:r>
            <a:r>
              <a:rPr lang="ko-KR" altLang="en-US" sz="1350" b="1" dirty="0"/>
              <a:t> 명동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남대문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북창</a:t>
            </a:r>
            <a:endParaRPr lang="en-US" altLang="ko-KR" sz="1350" b="1" dirty="0"/>
          </a:p>
          <a:p>
            <a:r>
              <a:rPr lang="en-US" altLang="ko-KR" sz="1350" b="1" dirty="0"/>
              <a:t>    (</a:t>
            </a:r>
            <a:r>
              <a:rPr lang="ko-KR" altLang="en-US" sz="1350" b="1" dirty="0" err="1"/>
              <a:t>향상도는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1.14</a:t>
            </a:r>
            <a:r>
              <a:rPr lang="ko-KR" altLang="en-US" sz="1350" b="1" dirty="0"/>
              <a:t>로 도출</a:t>
            </a:r>
            <a:r>
              <a:rPr lang="en-US" altLang="ko-KR" sz="1350" b="1" dirty="0"/>
              <a:t>.</a:t>
            </a:r>
            <a:r>
              <a:rPr lang="ko-KR" altLang="en-US" sz="1350" b="1" dirty="0"/>
              <a:t> 이는 동대문 </a:t>
            </a:r>
            <a:r>
              <a:rPr lang="ko-KR" altLang="en-US" sz="1350" b="1" dirty="0" err="1"/>
              <a:t>패션타운</a:t>
            </a:r>
            <a:endParaRPr lang="en-US" altLang="ko-KR" sz="1350" b="1" dirty="0"/>
          </a:p>
          <a:p>
            <a:r>
              <a:rPr lang="en-US" altLang="ko-KR" sz="1350" b="1" dirty="0"/>
              <a:t>     </a:t>
            </a:r>
            <a:r>
              <a:rPr lang="ko-KR" altLang="en-US" sz="1350" b="1" dirty="0"/>
              <a:t>보다 상대적으로 낮은 양의 상관성</a:t>
            </a:r>
            <a:r>
              <a:rPr lang="en-US" altLang="ko-KR" sz="1350" b="1" dirty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08069" y="4195813"/>
            <a:ext cx="39359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b="1" dirty="0"/>
              <a:t>3. {10}</a:t>
            </a:r>
            <a:r>
              <a:rPr lang="ko-KR" altLang="en-US" sz="1350" b="1" dirty="0"/>
              <a:t>과 </a:t>
            </a:r>
            <a:r>
              <a:rPr lang="en-US" altLang="ko-KR" sz="1350" b="1" dirty="0"/>
              <a:t>{1}</a:t>
            </a:r>
          </a:p>
          <a:p>
            <a:r>
              <a:rPr lang="en-US" altLang="ko-KR" sz="1350" b="1" dirty="0"/>
              <a:t>    {10}</a:t>
            </a:r>
            <a:r>
              <a:rPr lang="ko-KR" altLang="en-US" sz="1350" b="1" dirty="0"/>
              <a:t>은 신촌</a:t>
            </a:r>
            <a:r>
              <a:rPr lang="en-US" altLang="ko-KR" sz="1350" b="1" dirty="0"/>
              <a:t>/</a:t>
            </a:r>
            <a:r>
              <a:rPr lang="ko-KR" altLang="en-US" sz="1350" b="1" dirty="0" err="1"/>
              <a:t>홍대주변</a:t>
            </a:r>
            <a:endParaRPr lang="en-US" altLang="ko-KR" sz="1350" b="1" dirty="0"/>
          </a:p>
          <a:p>
            <a:r>
              <a:rPr lang="en-US" altLang="ko-KR" sz="1350" b="1" dirty="0"/>
              <a:t>    {1}</a:t>
            </a:r>
            <a:r>
              <a:rPr lang="ko-KR" altLang="en-US" sz="1350" b="1" dirty="0"/>
              <a:t>은 명동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남대문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북창</a:t>
            </a:r>
            <a:endParaRPr lang="en-US" altLang="ko-KR" sz="1350" b="1" dirty="0"/>
          </a:p>
          <a:p>
            <a:r>
              <a:rPr lang="en-US" altLang="ko-KR" sz="1350" b="1" dirty="0"/>
              <a:t>    (</a:t>
            </a:r>
            <a:r>
              <a:rPr lang="ko-KR" altLang="en-US" sz="1350" b="1" dirty="0" err="1"/>
              <a:t>향상도는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1.16</a:t>
            </a:r>
            <a:r>
              <a:rPr lang="ko-KR" altLang="en-US" sz="1350" b="1" dirty="0"/>
              <a:t>로 도출</a:t>
            </a:r>
            <a:r>
              <a:rPr lang="en-US" altLang="ko-KR" sz="1350" b="1" dirty="0"/>
              <a:t>. </a:t>
            </a:r>
            <a:r>
              <a:rPr lang="ko-KR" altLang="en-US" sz="1350" b="1" dirty="0"/>
              <a:t>이는  명동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남대문</a:t>
            </a:r>
            <a:r>
              <a:rPr lang="en-US" altLang="ko-KR" sz="1350" b="1" dirty="0"/>
              <a:t>/</a:t>
            </a:r>
          </a:p>
          <a:p>
            <a:r>
              <a:rPr lang="en-US" altLang="ko-KR" sz="1350" b="1" dirty="0"/>
              <a:t>    </a:t>
            </a:r>
            <a:r>
              <a:rPr lang="ko-KR" altLang="en-US" sz="1350" b="1" dirty="0"/>
              <a:t>북창과의 연관성은  </a:t>
            </a:r>
            <a:r>
              <a:rPr lang="ko-KR" altLang="en-US" sz="1350" b="1" dirty="0" err="1"/>
              <a:t>타방문지에</a:t>
            </a:r>
            <a:r>
              <a:rPr lang="ko-KR" altLang="en-US" sz="1350" b="1" dirty="0"/>
              <a:t> 비해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신촌</a:t>
            </a:r>
            <a:r>
              <a:rPr lang="en-US" altLang="ko-KR" sz="1350" b="1" dirty="0"/>
              <a:t>/ </a:t>
            </a:r>
            <a:r>
              <a:rPr lang="ko-KR" altLang="en-US" sz="1350" b="1" dirty="0"/>
              <a:t>홍대</a:t>
            </a:r>
            <a:endParaRPr lang="en-US" altLang="ko-KR" sz="1350" b="1" dirty="0"/>
          </a:p>
          <a:p>
            <a:r>
              <a:rPr lang="en-US" altLang="ko-KR" sz="1350" b="1" dirty="0"/>
              <a:t>    </a:t>
            </a:r>
            <a:r>
              <a:rPr lang="ko-KR" altLang="en-US" sz="1350" b="1" dirty="0"/>
              <a:t>주변이 상대적으로 가장 높음</a:t>
            </a:r>
            <a:r>
              <a:rPr lang="en-US" altLang="ko-KR" sz="1350" b="1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8069" y="18539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50" b="1" dirty="0"/>
              <a:t>1. {3}</a:t>
            </a:r>
            <a:r>
              <a:rPr lang="ko-KR" altLang="en-US" sz="1350" b="1" dirty="0"/>
              <a:t>와 </a:t>
            </a:r>
            <a:r>
              <a:rPr lang="en-US" altLang="ko-KR" sz="1350" b="1" dirty="0"/>
              <a:t>{1}, </a:t>
            </a:r>
          </a:p>
          <a:p>
            <a:r>
              <a:rPr lang="en-US" altLang="ko-KR" sz="1350" b="1" dirty="0"/>
              <a:t>    {3}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:</a:t>
            </a:r>
            <a:r>
              <a:rPr lang="ko-KR" altLang="en-US" sz="1350" b="1" dirty="0"/>
              <a:t> 동대문</a:t>
            </a:r>
            <a:r>
              <a:rPr lang="en-US" altLang="ko-KR" sz="1350" b="1" dirty="0"/>
              <a:t> </a:t>
            </a:r>
            <a:r>
              <a:rPr lang="ko-KR" altLang="en-US" sz="1350" b="1" dirty="0" err="1"/>
              <a:t>패션타운</a:t>
            </a:r>
            <a:endParaRPr lang="en-US" altLang="ko-KR" sz="1350" b="1" dirty="0"/>
          </a:p>
          <a:p>
            <a:r>
              <a:rPr lang="en-US" altLang="ko-KR" sz="1350" b="1" dirty="0"/>
              <a:t>    {1}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: </a:t>
            </a:r>
            <a:r>
              <a:rPr lang="ko-KR" altLang="en-US" sz="1350" b="1" dirty="0"/>
              <a:t>명동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남대문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북창</a:t>
            </a:r>
            <a:r>
              <a:rPr lang="en-US" altLang="ko-KR" sz="1350" b="1" dirty="0"/>
              <a:t> </a:t>
            </a:r>
          </a:p>
          <a:p>
            <a:r>
              <a:rPr lang="en-US" altLang="ko-KR" sz="1350" b="1" dirty="0"/>
              <a:t>    (</a:t>
            </a:r>
            <a:r>
              <a:rPr lang="ko-KR" altLang="en-US" sz="1350" b="1" dirty="0" err="1"/>
              <a:t>향상도는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1.15</a:t>
            </a:r>
            <a:r>
              <a:rPr lang="ko-KR" altLang="en-US" sz="1350" b="1" dirty="0"/>
              <a:t>로 도출</a:t>
            </a:r>
            <a:r>
              <a:rPr lang="en-US" altLang="ko-KR" sz="1350" b="1" dirty="0"/>
              <a:t> )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7" y="1720973"/>
            <a:ext cx="4903359" cy="37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9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8367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135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350" b="1" dirty="0">
                <a:solidFill>
                  <a:prstClr val="black"/>
                </a:solidFill>
              </a:rPr>
              <a:t>관광객이 많은 상위 </a:t>
            </a:r>
            <a:r>
              <a:rPr lang="en-US" altLang="ko-KR" sz="1350" b="1" dirty="0">
                <a:solidFill>
                  <a:prstClr val="black"/>
                </a:solidFill>
              </a:rPr>
              <a:t>5</a:t>
            </a:r>
            <a:r>
              <a:rPr lang="ko-KR" altLang="en-US" sz="1350" b="1" dirty="0">
                <a:solidFill>
                  <a:prstClr val="black"/>
                </a:solidFill>
              </a:rPr>
              <a:t>개의 </a:t>
            </a:r>
            <a:r>
              <a:rPr lang="ko-KR" altLang="en-US" sz="1350" b="1" dirty="0" err="1">
                <a:solidFill>
                  <a:prstClr val="black"/>
                </a:solidFill>
              </a:rPr>
              <a:t>방문지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5312844" y="2427478"/>
            <a:ext cx="36978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4. {4}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{3}</a:t>
            </a:r>
          </a:p>
          <a:p>
            <a:r>
              <a:rPr lang="en-US" altLang="ko-KR" sz="1500" b="1" dirty="0"/>
              <a:t>     {4} : </a:t>
            </a:r>
            <a:r>
              <a:rPr lang="ko-KR" altLang="en-US" sz="1500" b="1" dirty="0"/>
              <a:t>종로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청계</a:t>
            </a:r>
            <a:endParaRPr lang="en-US" altLang="ko-KR" sz="1500" b="1" dirty="0"/>
          </a:p>
          <a:p>
            <a:r>
              <a:rPr lang="en-US" altLang="ko-KR" sz="1500" b="1" dirty="0"/>
              <a:t>     {3} : </a:t>
            </a:r>
            <a:r>
              <a:rPr lang="ko-KR" altLang="en-US" sz="1500" b="1" dirty="0"/>
              <a:t>동대문 </a:t>
            </a:r>
            <a:r>
              <a:rPr lang="ko-KR" altLang="en-US" sz="1500" b="1" dirty="0" err="1"/>
              <a:t>패션타운</a:t>
            </a:r>
            <a:endParaRPr lang="en-US" altLang="ko-KR" sz="1500" b="1" dirty="0"/>
          </a:p>
          <a:p>
            <a:r>
              <a:rPr lang="en-US" altLang="ko-KR" sz="1500" b="1" dirty="0"/>
              <a:t>     (</a:t>
            </a:r>
            <a:r>
              <a:rPr lang="ko-KR" altLang="en-US" sz="1500" b="1" dirty="0"/>
              <a:t>두 </a:t>
            </a:r>
            <a:r>
              <a:rPr lang="ko-KR" altLang="en-US" sz="1500" b="1" dirty="0" err="1"/>
              <a:t>방문지의</a:t>
            </a:r>
            <a:r>
              <a:rPr lang="ko-KR" altLang="en-US" sz="1500" b="1" dirty="0"/>
              <a:t> 향상도 역시 </a:t>
            </a:r>
            <a:r>
              <a:rPr lang="en-US" altLang="ko-KR" sz="1500" b="1" dirty="0"/>
              <a:t>1.22</a:t>
            </a:r>
            <a:r>
              <a:rPr lang="ko-KR" altLang="en-US" sz="1500" b="1" dirty="0"/>
              <a:t>로 </a:t>
            </a:r>
            <a:endParaRPr lang="en-US" altLang="ko-KR" sz="1500" b="1" dirty="0"/>
          </a:p>
          <a:p>
            <a:r>
              <a:rPr lang="en-US" altLang="ko-KR" sz="1500" b="1" dirty="0"/>
              <a:t>       </a:t>
            </a:r>
            <a:r>
              <a:rPr lang="ko-KR" altLang="en-US" sz="1500" b="1" dirty="0"/>
              <a:t>양의 상관관계</a:t>
            </a:r>
            <a:r>
              <a:rPr lang="en-US" altLang="ko-KR" sz="1500" b="1" dirty="0"/>
              <a:t>)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5. {10}</a:t>
            </a:r>
            <a:r>
              <a:rPr lang="ko-KR" altLang="en-US" sz="1500" b="1" dirty="0"/>
              <a:t>과 </a:t>
            </a:r>
            <a:r>
              <a:rPr lang="en-US" altLang="ko-KR" sz="1500" b="1" dirty="0"/>
              <a:t>{3}</a:t>
            </a:r>
          </a:p>
          <a:p>
            <a:r>
              <a:rPr lang="en-US" altLang="ko-KR" sz="1500" b="1" dirty="0"/>
              <a:t>    {10} : </a:t>
            </a:r>
            <a:r>
              <a:rPr lang="ko-KR" altLang="en-US" sz="1500" b="1" dirty="0"/>
              <a:t>신촌</a:t>
            </a:r>
            <a:r>
              <a:rPr lang="en-US" altLang="ko-KR" sz="1500" b="1" dirty="0"/>
              <a:t>/</a:t>
            </a:r>
            <a:r>
              <a:rPr lang="ko-KR" altLang="en-US" sz="1500" b="1" dirty="0" err="1"/>
              <a:t>홍대주변</a:t>
            </a:r>
            <a:endParaRPr lang="en-US" altLang="ko-KR" sz="1500" b="1" dirty="0"/>
          </a:p>
          <a:p>
            <a:r>
              <a:rPr lang="ko-KR" altLang="en-US" sz="1500" b="1" dirty="0"/>
              <a:t>    </a:t>
            </a:r>
            <a:r>
              <a:rPr lang="en-US" altLang="ko-KR" sz="1500" b="1" dirty="0"/>
              <a:t>{3} : </a:t>
            </a:r>
            <a:r>
              <a:rPr lang="ko-KR" altLang="en-US" sz="1500" b="1" dirty="0"/>
              <a:t>동대문 </a:t>
            </a:r>
            <a:r>
              <a:rPr lang="ko-KR" altLang="en-US" sz="1500" b="1" dirty="0" err="1"/>
              <a:t>패션타운</a:t>
            </a:r>
            <a:endParaRPr lang="en-US" altLang="ko-KR" sz="1500" b="1" dirty="0"/>
          </a:p>
          <a:p>
            <a:r>
              <a:rPr lang="en-US" altLang="ko-KR" sz="1500" b="1" dirty="0"/>
              <a:t>    (</a:t>
            </a:r>
            <a:r>
              <a:rPr lang="ko-KR" altLang="en-US" sz="1500" b="1" dirty="0"/>
              <a:t>향상도 </a:t>
            </a:r>
            <a:r>
              <a:rPr lang="en-US" altLang="ko-KR" sz="1500" b="1" dirty="0"/>
              <a:t>1.24, </a:t>
            </a:r>
            <a:r>
              <a:rPr lang="ko-KR" altLang="en-US" sz="1500" b="1" dirty="0"/>
              <a:t>양의 상관관계</a:t>
            </a:r>
            <a:r>
              <a:rPr lang="en-US" altLang="ko-KR" sz="1500" b="1" dirty="0"/>
              <a:t>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7" y="1720973"/>
            <a:ext cx="4903359" cy="37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8367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135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350" b="1" dirty="0">
                <a:solidFill>
                  <a:prstClr val="black"/>
                </a:solidFill>
              </a:rPr>
              <a:t>관광객이 많은 상위 </a:t>
            </a:r>
            <a:r>
              <a:rPr lang="en-US" altLang="ko-KR" sz="1350" b="1" dirty="0">
                <a:solidFill>
                  <a:prstClr val="black"/>
                </a:solidFill>
              </a:rPr>
              <a:t>5</a:t>
            </a:r>
            <a:r>
              <a:rPr lang="ko-KR" altLang="en-US" sz="1350" b="1" dirty="0">
                <a:solidFill>
                  <a:prstClr val="black"/>
                </a:solidFill>
              </a:rPr>
              <a:t>개의 </a:t>
            </a:r>
            <a:r>
              <a:rPr lang="ko-KR" altLang="en-US" sz="1350" b="1" dirty="0" err="1">
                <a:solidFill>
                  <a:prstClr val="black"/>
                </a:solidFill>
              </a:rPr>
              <a:t>방문지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5284269" y="2473645"/>
            <a:ext cx="3726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b="1" dirty="0"/>
              <a:t>제안한 </a:t>
            </a:r>
            <a:r>
              <a:rPr lang="en-US" altLang="ko-KR" b="1" dirty="0"/>
              <a:t>5</a:t>
            </a:r>
            <a:r>
              <a:rPr lang="ko-KR" altLang="en-US" b="1" dirty="0"/>
              <a:t>곳 모두 관광객들의 주요 방한 목적이자 공통의 관심사였던 음식</a:t>
            </a:r>
            <a:r>
              <a:rPr lang="en-US" altLang="ko-KR" b="1" dirty="0"/>
              <a:t>, </a:t>
            </a:r>
            <a:r>
              <a:rPr lang="ko-KR" altLang="en-US" b="1" dirty="0"/>
              <a:t>여가</a:t>
            </a:r>
            <a:r>
              <a:rPr lang="en-US" altLang="ko-KR" b="1" dirty="0"/>
              <a:t>, </a:t>
            </a:r>
            <a:r>
              <a:rPr lang="ko-KR" altLang="en-US" b="1" dirty="0"/>
              <a:t>쇼핑 등이 잘 발달된 </a:t>
            </a:r>
            <a:r>
              <a:rPr lang="ko-KR" altLang="en-US" b="1" dirty="0" err="1"/>
              <a:t>방문지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b="1" dirty="0"/>
              <a:t>5</a:t>
            </a:r>
            <a:r>
              <a:rPr lang="ko-KR" altLang="en-US" b="1" dirty="0"/>
              <a:t>가지 </a:t>
            </a:r>
            <a:r>
              <a:rPr lang="ko-KR" altLang="en-US" b="1" dirty="0" err="1"/>
              <a:t>방문지를</a:t>
            </a:r>
            <a:r>
              <a:rPr lang="ko-KR" altLang="en-US" b="1" dirty="0"/>
              <a:t> 제안하거나 홍보를 한다면 관광객들에게 긍정적인 반응</a:t>
            </a:r>
            <a:r>
              <a:rPr lang="en-US" altLang="ko-KR" b="1" dirty="0"/>
              <a:t> </a:t>
            </a:r>
            <a:r>
              <a:rPr lang="ko-KR" altLang="en-US" b="1" dirty="0"/>
              <a:t>기대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7" y="1720973"/>
            <a:ext cx="4903359" cy="37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5"/>
            <a:ext cx="7977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350" b="1" dirty="0"/>
              <a:t>관광객 수가 낮더라도 향상도가 </a:t>
            </a:r>
            <a:endParaRPr lang="en-US" altLang="ko-KR" sz="1350" b="1" dirty="0"/>
          </a:p>
          <a:p>
            <a:r>
              <a:rPr lang="en-US" altLang="ko-KR" sz="1350" b="1" dirty="0"/>
              <a:t>                                                                                                                                          </a:t>
            </a:r>
            <a:r>
              <a:rPr lang="ko-KR" altLang="en-US" sz="1350" b="1" dirty="0"/>
              <a:t>매우 높게 나온 </a:t>
            </a:r>
            <a:r>
              <a:rPr lang="ko-KR" altLang="en-US" sz="1350" b="1" dirty="0" err="1"/>
              <a:t>방문지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5</a:t>
            </a:r>
            <a:r>
              <a:rPr lang="ko-KR" altLang="en-US" sz="1350" b="1" dirty="0"/>
              <a:t>곳</a:t>
            </a:r>
            <a:endParaRPr lang="en-US" altLang="ko-KR" sz="135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792272"/>
            <a:ext cx="4612124" cy="357077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81778" y="1792272"/>
            <a:ext cx="39537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/>
          </a:p>
          <a:p>
            <a:r>
              <a:rPr lang="en-US" altLang="ko-KR" sz="1500" b="1" dirty="0"/>
              <a:t>1.    {112}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{109}</a:t>
            </a:r>
          </a:p>
          <a:p>
            <a:r>
              <a:rPr lang="en-US" altLang="ko-KR" sz="1500" b="1" dirty="0"/>
              <a:t>       {109}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부산의 감천문화마을</a:t>
            </a:r>
            <a:endParaRPr lang="en-US" altLang="ko-KR" sz="1500" b="1" dirty="0"/>
          </a:p>
          <a:p>
            <a:r>
              <a:rPr lang="en-US" altLang="ko-KR" sz="1500" b="1" dirty="0"/>
              <a:t>       {112}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용궁사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기장</a:t>
            </a:r>
            <a:endParaRPr lang="en-US" altLang="ko-KR" sz="1500" b="1" dirty="0"/>
          </a:p>
          <a:p>
            <a:r>
              <a:rPr lang="en-US" altLang="ko-KR" sz="1500" b="1" dirty="0"/>
              <a:t>       (</a:t>
            </a:r>
            <a:r>
              <a:rPr lang="ko-KR" altLang="en-US" sz="1500" b="1" dirty="0" err="1"/>
              <a:t>향상도는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3.55</a:t>
            </a:r>
            <a:r>
              <a:rPr lang="ko-KR" altLang="en-US" sz="1500" b="1" dirty="0"/>
              <a:t>로 가장 높은 향상도</a:t>
            </a:r>
            <a:r>
              <a:rPr lang="en-US" altLang="ko-KR" sz="1500" b="1" dirty="0"/>
              <a:t>)</a:t>
            </a:r>
          </a:p>
          <a:p>
            <a:pPr marL="257175" indent="-257175">
              <a:buFontTx/>
              <a:buAutoNum type="arabicPeriod"/>
            </a:pPr>
            <a:endParaRPr lang="en-US" altLang="ko-KR" sz="1500" b="1" dirty="0"/>
          </a:p>
          <a:p>
            <a:pPr marL="257175" indent="-257175">
              <a:buAutoNum type="arabicPeriod" startAt="2"/>
            </a:pPr>
            <a:r>
              <a:rPr lang="en-US" altLang="ko-KR" sz="1500" b="1" dirty="0"/>
              <a:t>{109}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{111}</a:t>
            </a:r>
          </a:p>
          <a:p>
            <a:r>
              <a:rPr lang="en-US" altLang="ko-KR" sz="1500" b="1" dirty="0"/>
              <a:t>      {109}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감천문화마을 </a:t>
            </a:r>
            <a:endParaRPr lang="en-US" altLang="ko-KR" sz="1500" b="1" dirty="0"/>
          </a:p>
          <a:p>
            <a:r>
              <a:rPr lang="en-US" altLang="ko-KR" sz="1500" b="1" dirty="0"/>
              <a:t>      {111}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벡스코</a:t>
            </a:r>
            <a:r>
              <a:rPr lang="en-US" altLang="ko-KR" sz="1500" b="1" dirty="0"/>
              <a:t>/</a:t>
            </a:r>
            <a:r>
              <a:rPr lang="ko-KR" altLang="en-US" sz="1500" b="1" dirty="0" err="1"/>
              <a:t>센텀시티</a:t>
            </a:r>
            <a:endParaRPr lang="en-US" altLang="ko-KR" sz="1500" b="1" dirty="0"/>
          </a:p>
          <a:p>
            <a:r>
              <a:rPr lang="en-US" altLang="ko-KR" sz="1500" b="1" dirty="0"/>
              <a:t>       (</a:t>
            </a:r>
            <a:r>
              <a:rPr lang="ko-KR" altLang="en-US" sz="1500" b="1" dirty="0" err="1"/>
              <a:t>향상도는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3.22</a:t>
            </a:r>
            <a:r>
              <a:rPr lang="ko-KR" altLang="en-US" sz="1500" b="1" dirty="0"/>
              <a:t>로 높은 양의 상관관계</a:t>
            </a:r>
            <a:r>
              <a:rPr lang="en-US" altLang="ko-KR" sz="1500" b="1" dirty="0"/>
              <a:t>)</a:t>
            </a:r>
          </a:p>
          <a:p>
            <a:pPr marL="257175" indent="-257175">
              <a:buAutoNum type="arabicPeriod"/>
            </a:pPr>
            <a:endParaRPr lang="en-US" altLang="ko-KR" sz="1500" b="1" dirty="0"/>
          </a:p>
          <a:p>
            <a:pPr marL="257175" indent="-257175">
              <a:buAutoNum type="arabicPeriod" startAt="3"/>
            </a:pPr>
            <a:r>
              <a:rPr lang="en-US" altLang="ko-KR" sz="1500" b="1" dirty="0"/>
              <a:t>{110}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{108} </a:t>
            </a:r>
          </a:p>
          <a:p>
            <a:r>
              <a:rPr lang="en-US" altLang="ko-KR" sz="1500" b="1" dirty="0"/>
              <a:t>      {110}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태종대</a:t>
            </a:r>
            <a:endParaRPr lang="en-US" altLang="ko-KR" sz="1500" b="1" dirty="0"/>
          </a:p>
          <a:p>
            <a:r>
              <a:rPr lang="en-US" altLang="ko-KR" sz="1500" b="1" dirty="0"/>
              <a:t>      {108}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용두산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자갈치</a:t>
            </a:r>
            <a:endParaRPr lang="en-US" altLang="ko-KR" sz="1500" b="1" dirty="0"/>
          </a:p>
          <a:p>
            <a:r>
              <a:rPr lang="en-US" altLang="ko-KR" sz="1500" b="1" dirty="0"/>
              <a:t>      (</a:t>
            </a:r>
            <a:r>
              <a:rPr lang="ko-KR" altLang="en-US" sz="1500" b="1" dirty="0" err="1"/>
              <a:t>향상도는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2.99</a:t>
            </a:r>
            <a:r>
              <a:rPr lang="ko-KR" altLang="en-US" sz="1500" b="1" dirty="0"/>
              <a:t>로 양의 상관관계</a:t>
            </a:r>
            <a:r>
              <a:rPr lang="en-US" altLang="ko-KR" sz="1500" b="1" dirty="0"/>
              <a:t>)</a:t>
            </a:r>
          </a:p>
          <a:p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988864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5"/>
            <a:ext cx="7977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350" b="1" dirty="0"/>
              <a:t>관광객 수가 낮더라도 향상도가 </a:t>
            </a:r>
            <a:endParaRPr lang="en-US" altLang="ko-KR" sz="1350" b="1" dirty="0"/>
          </a:p>
          <a:p>
            <a:r>
              <a:rPr lang="en-US" altLang="ko-KR" sz="1350" b="1" dirty="0"/>
              <a:t>                                                                                                                                          </a:t>
            </a:r>
            <a:r>
              <a:rPr lang="ko-KR" altLang="en-US" sz="1350" b="1" dirty="0"/>
              <a:t>매우 높게 나온 </a:t>
            </a:r>
            <a:r>
              <a:rPr lang="ko-KR" altLang="en-US" sz="1350" b="1" dirty="0" err="1"/>
              <a:t>방문지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5</a:t>
            </a:r>
            <a:r>
              <a:rPr lang="ko-KR" altLang="en-US" sz="1350" b="1" dirty="0"/>
              <a:t>곳</a:t>
            </a:r>
            <a:endParaRPr lang="en-US" altLang="ko-KR" sz="135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792272"/>
            <a:ext cx="4612124" cy="35707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087275" y="2123736"/>
            <a:ext cx="3936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{112}</a:t>
            </a:r>
            <a:r>
              <a:rPr lang="ko-KR" altLang="en-US" b="1" dirty="0"/>
              <a:t>와 </a:t>
            </a:r>
            <a:r>
              <a:rPr lang="en-US" altLang="ko-KR" b="1" dirty="0"/>
              <a:t>{108}</a:t>
            </a:r>
          </a:p>
          <a:p>
            <a:r>
              <a:rPr lang="en-US" altLang="ko-KR" b="1" dirty="0"/>
              <a:t>    {112} : </a:t>
            </a:r>
            <a:r>
              <a:rPr lang="ko-KR" altLang="en-US" b="1" dirty="0" err="1"/>
              <a:t>용궁사</a:t>
            </a:r>
            <a:r>
              <a:rPr lang="en-US" altLang="ko-KR" b="1" dirty="0"/>
              <a:t>/</a:t>
            </a:r>
            <a:r>
              <a:rPr lang="ko-KR" altLang="en-US" b="1" dirty="0"/>
              <a:t>기장</a:t>
            </a:r>
            <a:endParaRPr lang="en-US" altLang="ko-KR" b="1" dirty="0"/>
          </a:p>
          <a:p>
            <a:r>
              <a:rPr lang="en-US" altLang="ko-KR" b="1" dirty="0"/>
              <a:t>    {108}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용두산</a:t>
            </a:r>
            <a:r>
              <a:rPr lang="en-US" altLang="ko-KR" b="1" dirty="0"/>
              <a:t>/</a:t>
            </a:r>
            <a:r>
              <a:rPr lang="ko-KR" altLang="en-US" b="1" dirty="0"/>
              <a:t>자갈치 </a:t>
            </a:r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 err="1"/>
              <a:t>향상도는</a:t>
            </a:r>
            <a:r>
              <a:rPr lang="ko-KR" altLang="en-US" b="1" dirty="0"/>
              <a:t> </a:t>
            </a:r>
            <a:r>
              <a:rPr lang="en-US" altLang="ko-KR" b="1" dirty="0"/>
              <a:t>2.97</a:t>
            </a:r>
            <a:r>
              <a:rPr lang="ko-KR" altLang="en-US" b="1" dirty="0"/>
              <a:t>이며 양의 상관관계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5. {111}</a:t>
            </a:r>
            <a:r>
              <a:rPr lang="ko-KR" altLang="en-US" b="1" dirty="0"/>
              <a:t>과 </a:t>
            </a:r>
            <a:r>
              <a:rPr lang="en-US" altLang="ko-KR" b="1" dirty="0"/>
              <a:t>{108}</a:t>
            </a:r>
          </a:p>
          <a:p>
            <a:r>
              <a:rPr lang="en-US" altLang="ko-KR" b="1" dirty="0"/>
              <a:t>    {111} : </a:t>
            </a:r>
            <a:r>
              <a:rPr lang="ko-KR" altLang="en-US" b="1" dirty="0" err="1"/>
              <a:t>벡스코</a:t>
            </a:r>
            <a:r>
              <a:rPr lang="en-US" altLang="ko-KR" b="1" dirty="0"/>
              <a:t>/</a:t>
            </a:r>
            <a:r>
              <a:rPr lang="ko-KR" altLang="en-US" b="1" dirty="0" err="1"/>
              <a:t>센텀시티</a:t>
            </a:r>
            <a:endParaRPr lang="en-US" altLang="ko-KR" b="1" dirty="0"/>
          </a:p>
          <a:p>
            <a:r>
              <a:rPr lang="en-US" altLang="ko-KR" b="1" dirty="0"/>
              <a:t>    {108}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용두산</a:t>
            </a:r>
            <a:r>
              <a:rPr lang="en-US" altLang="ko-KR" b="1" dirty="0"/>
              <a:t>/</a:t>
            </a:r>
            <a:r>
              <a:rPr lang="ko-KR" altLang="en-US" b="1" dirty="0"/>
              <a:t>자갈치</a:t>
            </a:r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 err="1"/>
              <a:t>향상도는</a:t>
            </a:r>
            <a:r>
              <a:rPr lang="ko-KR" altLang="en-US" b="1" dirty="0"/>
              <a:t> </a:t>
            </a:r>
            <a:r>
              <a:rPr lang="en-US" altLang="ko-KR" b="1" dirty="0"/>
              <a:t>2.86</a:t>
            </a:r>
            <a:r>
              <a:rPr lang="ko-KR" altLang="en-US" b="1" dirty="0"/>
              <a:t>이며 양의 상관관계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4040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5"/>
            <a:ext cx="79772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지역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선호할만한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350" b="1" dirty="0"/>
              <a:t>관광객 수가 낮더라도 향상도가 </a:t>
            </a:r>
            <a:endParaRPr lang="en-US" altLang="ko-KR" sz="1350" b="1" dirty="0"/>
          </a:p>
          <a:p>
            <a:r>
              <a:rPr lang="en-US" altLang="ko-KR" sz="1350" b="1" dirty="0"/>
              <a:t>                                                                                                                                          </a:t>
            </a:r>
            <a:r>
              <a:rPr lang="ko-KR" altLang="en-US" sz="1350" b="1" dirty="0"/>
              <a:t>매우 높게 나온 </a:t>
            </a:r>
            <a:r>
              <a:rPr lang="ko-KR" altLang="en-US" sz="1350" b="1" dirty="0" err="1"/>
              <a:t>방문지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5</a:t>
            </a:r>
            <a:r>
              <a:rPr lang="ko-KR" altLang="en-US" sz="1350" b="1" dirty="0"/>
              <a:t>곳</a:t>
            </a:r>
            <a:endParaRPr lang="en-US" altLang="ko-KR" sz="135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792272"/>
            <a:ext cx="4612124" cy="357077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35241" y="2484770"/>
            <a:ext cx="42783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b="1" dirty="0"/>
              <a:t>향상도가 가장 높게 나온 곳들은 부산 지역</a:t>
            </a:r>
            <a:r>
              <a:rPr lang="en-US" altLang="ko-KR" sz="1500" b="1" dirty="0"/>
              <a:t>. </a:t>
            </a:r>
          </a:p>
          <a:p>
            <a:endParaRPr lang="en-US" altLang="ko-KR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b="1" dirty="0"/>
              <a:t>부산에서의 관광객들은 단순히 식도락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쇼핑의 목적이 아닌 자연 경관 감상과 고궁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역사유적지 방문의 목적</a:t>
            </a:r>
            <a:endParaRPr lang="en-US" altLang="ko-KR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b="1" dirty="0"/>
              <a:t>다양한 목적을 가지고 방문한 부산 관광객들에게는 향상도가 높게 나온 것을 고려하여 </a:t>
            </a:r>
            <a:r>
              <a:rPr lang="ko-KR" altLang="en-US" sz="1500" b="1" dirty="0" err="1"/>
              <a:t>방문지들을</a:t>
            </a:r>
            <a:r>
              <a:rPr lang="ko-KR" altLang="en-US" sz="1500" b="1" dirty="0"/>
              <a:t> 제안하거나 홍보를 한다면 관광객들에게 긍정적인 반응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기대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7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1600200" y="2943418"/>
            <a:ext cx="611505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</p:spTree>
    <p:extLst>
      <p:ext uri="{BB962C8B-B14F-4D97-AF65-F5344CB8AC3E}">
        <p14:creationId xmlns:p14="http://schemas.microsoft.com/office/powerpoint/2010/main" val="89513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514600" y="2619568"/>
            <a:ext cx="411480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문제정의</a:t>
            </a:r>
          </a:p>
        </p:txBody>
      </p:sp>
    </p:spTree>
    <p:extLst>
      <p:ext uri="{BB962C8B-B14F-4D97-AF65-F5344CB8AC3E}">
        <p14:creationId xmlns:p14="http://schemas.microsoft.com/office/powerpoint/2010/main" val="662636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838" y="2281822"/>
            <a:ext cx="7302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향후 </a:t>
            </a:r>
            <a:r>
              <a:rPr lang="en-US" altLang="ko-K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내 관광 목적으로 재방문하는 것에 영향을 미치는 요인 파악하여 외래관광객 수를 예측하기 위해 </a:t>
            </a:r>
            <a:r>
              <a:rPr lang="ko-KR" alt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회귀분석</a:t>
            </a:r>
            <a:r>
              <a: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해보고자 한다</a:t>
            </a:r>
            <a:r>
              <a:rPr lang="en-US" altLang="ko-K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기존의 주요 방한 목적과 더불어 주요 참여 활동에 비해 상대적으로 높은 빈도를 보여주었던 관광지 관련 요인들이 향후 </a:t>
            </a:r>
            <a:r>
              <a:rPr lang="en-US" altLang="ko-K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내 관광 목적으로 재방문하는 것에 어떠한 영향을 미쳤는지 파악하고자 한다</a:t>
            </a:r>
            <a:r>
              <a:rPr lang="en-US" altLang="ko-K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1368" y="175756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01937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917" y="3929647"/>
            <a:ext cx="7302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i="1" dirty="0"/>
              <a:t>향후 </a:t>
            </a:r>
            <a:r>
              <a:rPr lang="en-US" altLang="ko-KR" b="1" i="1" dirty="0"/>
              <a:t>3</a:t>
            </a:r>
            <a:r>
              <a:rPr lang="ko-KR" altLang="en-US" b="1" i="1" dirty="0"/>
              <a:t>년 내 관광 목적으로 재방문하는 데 영향을 미치는 요인 파악을 위해 우선적으로 변수에 대한 각 요인들의 </a:t>
            </a:r>
            <a:r>
              <a:rPr lang="ko-KR" alt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상관분석</a:t>
            </a:r>
            <a:r>
              <a:rPr lang="ko-KR" altLang="en-US" b="1" i="1" dirty="0"/>
              <a:t> 실시</a:t>
            </a:r>
            <a:endParaRPr lang="en-US" altLang="ko-KR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i="1" dirty="0" err="1"/>
              <a:t>피어슨</a:t>
            </a:r>
            <a:r>
              <a:rPr lang="ko-KR" altLang="en-US" b="1" i="1" dirty="0"/>
              <a:t> </a:t>
            </a:r>
            <a:r>
              <a:rPr lang="ko-KR" altLang="en-US" b="1" i="1" dirty="0" err="1"/>
              <a:t>상관계수와</a:t>
            </a:r>
            <a:r>
              <a:rPr lang="ko-KR" altLang="en-US" b="1" i="1" dirty="0"/>
              <a:t> 유의수준 </a:t>
            </a:r>
            <a:r>
              <a:rPr lang="en-US" altLang="ko-KR" b="1" i="1" dirty="0"/>
              <a:t>0.05</a:t>
            </a:r>
            <a:r>
              <a:rPr lang="ko-KR" altLang="en-US" b="1" i="1" dirty="0"/>
              <a:t>일 때의 </a:t>
            </a:r>
            <a:r>
              <a:rPr lang="en-US" altLang="ko-KR" b="1" i="1" dirty="0"/>
              <a:t>p</a:t>
            </a:r>
            <a:r>
              <a:rPr lang="ko-KR" altLang="en-US" b="1" i="1" dirty="0"/>
              <a:t>값을 고려하여 요인 선정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1368" y="175756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7" name="_x145938776" descr="EMB00001a8439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62" y="2136620"/>
            <a:ext cx="6398419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77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2901" y="16618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6147" name="_x145992480" descr="EMB00001a8439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39" y="1915986"/>
            <a:ext cx="5714419" cy="175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9917" y="3929647"/>
            <a:ext cx="7302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i="1" dirty="0" err="1"/>
              <a:t>회귀식</a:t>
            </a:r>
            <a:r>
              <a:rPr lang="ko-KR" altLang="en-US" b="1" i="1" dirty="0"/>
              <a:t> 모델링 선정을 위해 우선 </a:t>
            </a:r>
            <a:r>
              <a:rPr lang="en-US" altLang="ko-K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</a:t>
            </a:r>
            <a:r>
              <a:rPr lang="ko-KR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r>
              <a:rPr lang="ko-KR" altLang="en-US" b="1" i="1" dirty="0"/>
              <a:t>을 시행함으로써 앞서 시행한 상관분석을 이용해 도출된 각 요인들에 대한 </a:t>
            </a:r>
            <a:r>
              <a:rPr lang="ko-KR" altLang="en-US" b="1" i="1" dirty="0" err="1"/>
              <a:t>유의수준을</a:t>
            </a:r>
            <a:r>
              <a:rPr lang="ko-KR" altLang="en-US" b="1" i="1" dirty="0"/>
              <a:t> 파악</a:t>
            </a:r>
            <a:endParaRPr lang="en-US" altLang="ko-KR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i="1" dirty="0"/>
              <a:t>유의수준 </a:t>
            </a:r>
            <a:r>
              <a:rPr lang="en-US" altLang="ko-KR" b="1" i="1" dirty="0"/>
              <a:t>0.05</a:t>
            </a:r>
            <a:r>
              <a:rPr lang="ko-KR" altLang="en-US" b="1" i="1" dirty="0"/>
              <a:t>일 때의 </a:t>
            </a:r>
            <a:r>
              <a:rPr lang="en-US" altLang="ko-KR" b="1" i="1" dirty="0"/>
              <a:t>p</a:t>
            </a:r>
            <a:r>
              <a:rPr lang="ko-KR" altLang="en-US" b="1" i="1" dirty="0"/>
              <a:t>값은 </a:t>
            </a:r>
            <a:r>
              <a:rPr lang="en-US" altLang="ko-KR" b="1" i="1" dirty="0"/>
              <a:t>0.000</a:t>
            </a:r>
            <a:r>
              <a:rPr lang="ko-KR" altLang="en-US" b="1" i="1" dirty="0"/>
              <a:t>으로 각 요인들에 대한 </a:t>
            </a:r>
            <a:r>
              <a:rPr lang="ko-KR" altLang="en-US" b="1" i="1" dirty="0" err="1"/>
              <a:t>유의수준은</a:t>
            </a:r>
            <a:r>
              <a:rPr lang="ko-KR" altLang="en-US" b="1" i="1" dirty="0"/>
              <a:t> 이상 없음을 인지</a:t>
            </a:r>
          </a:p>
        </p:txBody>
      </p:sp>
    </p:spTree>
    <p:extLst>
      <p:ext uri="{BB962C8B-B14F-4D97-AF65-F5344CB8AC3E}">
        <p14:creationId xmlns:p14="http://schemas.microsoft.com/office/powerpoint/2010/main" val="127561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3367" y="2676417"/>
            <a:ext cx="293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b="1" dirty="0"/>
              <a:t>회귀분석을 시행하여 각 외래관광객들의 향후 재방문을 예측할 수 있는 요인들을 살펴 보았다</a:t>
            </a:r>
            <a:r>
              <a:rPr lang="en-US" altLang="ko-KR" sz="15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b="1" dirty="0"/>
              <a:t>각 요인들의 유의수준 </a:t>
            </a:r>
            <a:r>
              <a:rPr lang="en-US" altLang="ko-KR" sz="1500" b="1" dirty="0"/>
              <a:t>0.05</a:t>
            </a:r>
            <a:r>
              <a:rPr lang="ko-KR" altLang="en-US" sz="1500" b="1" dirty="0"/>
              <a:t>일 때의 </a:t>
            </a:r>
            <a:r>
              <a:rPr lang="en-US" altLang="ko-KR" sz="1500" b="1" dirty="0"/>
              <a:t>p</a:t>
            </a:r>
            <a:r>
              <a:rPr lang="ko-KR" altLang="en-US" sz="1500" b="1" dirty="0"/>
              <a:t>값을 고려하였을 때의 </a:t>
            </a:r>
            <a:r>
              <a:rPr lang="ko-KR" altLang="en-US" sz="1500" b="1" dirty="0" err="1"/>
              <a:t>회귀식은</a:t>
            </a:r>
            <a:r>
              <a:rPr lang="ko-KR" altLang="en-US" sz="1500" b="1" dirty="0"/>
              <a:t> 다음과 같다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1368" y="175756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5111" y="1747813"/>
            <a:ext cx="78395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5121" name="_x145992480" descr="EMB00001a8439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" y="1724609"/>
            <a:ext cx="4872441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55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외래관광객들의 향후 재방문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030" y="2034559"/>
            <a:ext cx="322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2.313 – 0.053X1 + 0.123X2 + 0.079X3 + 0.247X4 + 0.035X5 + 0.075X6</a:t>
            </a:r>
          </a:p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1368" y="175756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5111" y="1747813"/>
            <a:ext cx="78395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5121" name="_x145992480" descr="EMB00001a8439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" y="1628874"/>
            <a:ext cx="4872441" cy="318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13367" y="3355881"/>
            <a:ext cx="322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국가와 방문 비교 여부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방한 목적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만족도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길 찾기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만족도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만족도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쇼핑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 =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만족도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관광지매력도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191" y="5027502"/>
            <a:ext cx="75155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따라서</a:t>
            </a:r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</a:t>
            </a:r>
            <a:r>
              <a:rPr lang="ko-KR" altLang="en-US" sz="13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회귀식을</a:t>
            </a:r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바탕으로 외래관광객을 대상으로 응답지 여부를 집계한다면 향후 </a:t>
            </a:r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내 관광 목적으로 재방문하는 것을 예측할 수 있음을 판단</a:t>
            </a:r>
          </a:p>
        </p:txBody>
      </p:sp>
    </p:spTree>
    <p:extLst>
      <p:ext uri="{BB962C8B-B14F-4D97-AF65-F5344CB8AC3E}">
        <p14:creationId xmlns:p14="http://schemas.microsoft.com/office/powerpoint/2010/main" val="404109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1600200" y="2943418"/>
            <a:ext cx="611505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55022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3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7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8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94" y="1144126"/>
            <a:ext cx="6137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862" y="2248485"/>
            <a:ext cx="74878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분석을 통해 외래관광객의 관광 목적은 쇼핑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 등이 주요 목적이었다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분석을 하는 과정에서 외래관광객들은 방한 관광에 대해 전체적인 만족도를 보여주었으나 상대적으로 참여 인원 수가 적었던 자연 경관 감상 및 고궁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역사유적지 방문에서 높은 만족도를 확인할 수 있었다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807" y="3796233"/>
            <a:ext cx="7583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따라서</a:t>
            </a:r>
            <a:r>
              <a:rPr lang="en-US" altLang="ko-KR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빈도 및 교차분석으로 도출한 외국인들의 인상 깊었던 </a:t>
            </a:r>
            <a:r>
              <a:rPr lang="ko-KR" alt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방문지를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고려하고 연관 규칙 분석 결과를 활용하여 외국인들이 선호할 </a:t>
            </a:r>
            <a:r>
              <a:rPr lang="ko-KR" alt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방문지를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제안함으로써 관광객들에 대한 긍정적인 반응을 기대한다</a:t>
            </a:r>
            <a:r>
              <a:rPr lang="en-US" altLang="ko-KR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또한 </a:t>
            </a:r>
            <a:r>
              <a:rPr lang="ko-KR" alt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회귀식을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이용해 향후 재방문 계획이 있는 관광객들의 수를 예측하고 이를 적극적으로 활용 및 홍보하면 외래관광객 수를 </a:t>
            </a:r>
            <a:r>
              <a:rPr lang="ko-KR" alt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증가되리라</a:t>
            </a:r>
            <a:r>
              <a:rPr lang="ko-KR" alt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 판단한다</a:t>
            </a:r>
            <a:r>
              <a:rPr lang="en-US" altLang="ko-KR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6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1600200" y="2943418"/>
            <a:ext cx="6115050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dirty="0">
              <a:solidFill>
                <a:srgbClr val="0C4C8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553724"/>
            <a:chOff x="0" y="12096"/>
            <a:chExt cx="1244338" cy="982677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9317" y="93541"/>
              <a:ext cx="622793" cy="90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5" y="1144126"/>
            <a:ext cx="51108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문제정의</a:t>
            </a:r>
          </a:p>
        </p:txBody>
      </p:sp>
      <p:graphicFrame>
        <p:nvGraphicFramePr>
          <p:cNvPr id="14" name="내용 개체 틀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53135"/>
              </p:ext>
            </p:extLst>
          </p:nvPr>
        </p:nvGraphicFramePr>
        <p:xfrm>
          <a:off x="534692" y="1898418"/>
          <a:ext cx="8124986" cy="4102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/>
          <p:cNvSpPr/>
          <p:nvPr/>
        </p:nvSpPr>
        <p:spPr>
          <a:xfrm>
            <a:off x="8031997" y="2383135"/>
            <a:ext cx="592811" cy="3366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50" dirty="0" err="1"/>
              <a:t>ㅣ</a:t>
            </a:r>
            <a:endParaRPr lang="ko-KR" altLang="en-US" sz="135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472112" y="1179904"/>
            <a:ext cx="3443288" cy="718514"/>
          </a:xfrm>
          <a:prstGeom prst="wedgeRoundRectCallout">
            <a:avLst>
              <a:gd name="adj1" fmla="val 22321"/>
              <a:gd name="adj2" fmla="val 8636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2016년을 기점으로 하향세를 보이는 </a:t>
            </a:r>
            <a:r>
              <a:rPr lang="ko-KR" altLang="en-US" sz="13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외래관광객 파악</a:t>
            </a:r>
            <a:r>
              <a:rPr lang="en-US" altLang="ko-KR" sz="13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3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70" y="857013"/>
            <a:ext cx="637425" cy="553724"/>
            <a:chOff x="0" y="12096"/>
            <a:chExt cx="1244338" cy="982677"/>
          </a:xfrm>
        </p:grpSpPr>
        <p:sp>
          <p:nvSpPr>
            <p:cNvPr id="6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9317" y="93541"/>
              <a:ext cx="622793" cy="90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7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95" y="1144126"/>
            <a:ext cx="51108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BF1C1-DD3E-4756-9B02-1955D3323045}"/>
              </a:ext>
            </a:extLst>
          </p:cNvPr>
          <p:cNvSpPr txBox="1"/>
          <p:nvPr/>
        </p:nvSpPr>
        <p:spPr>
          <a:xfrm>
            <a:off x="12895" y="2182867"/>
            <a:ext cx="9169859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50" b="1" dirty="0">
                <a:latin typeface="+mj-ea"/>
                <a:ea typeface="+mj-ea"/>
              </a:rPr>
              <a:t>오늘날의 관광 산업은 석유</a:t>
            </a:r>
            <a:r>
              <a:rPr lang="en-US" altLang="ko-KR" sz="1950" b="1" dirty="0">
                <a:latin typeface="+mj-ea"/>
                <a:ea typeface="+mj-ea"/>
              </a:rPr>
              <a:t>, </a:t>
            </a:r>
            <a:r>
              <a:rPr lang="ko-KR" altLang="en-US" sz="1950" b="1" dirty="0">
                <a:latin typeface="+mj-ea"/>
                <a:ea typeface="+mj-ea"/>
              </a:rPr>
              <a:t>자동차 산업과 함께 세계 </a:t>
            </a:r>
            <a:r>
              <a:rPr lang="en-US" altLang="ko-KR" sz="1950" b="1" dirty="0">
                <a:latin typeface="+mj-ea"/>
                <a:ea typeface="+mj-ea"/>
              </a:rPr>
              <a:t>3</a:t>
            </a:r>
            <a:r>
              <a:rPr lang="ko-KR" altLang="en-US" sz="1950" b="1" dirty="0">
                <a:latin typeface="+mj-ea"/>
                <a:ea typeface="+mj-ea"/>
              </a:rPr>
              <a:t>대 산업의 하나로 성장</a:t>
            </a:r>
            <a:r>
              <a:rPr lang="en-US" altLang="ko-KR" sz="1950" b="1" dirty="0">
                <a:latin typeface="+mj-ea"/>
                <a:ea typeface="+mj-ea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950" b="1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95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50" b="1" dirty="0">
                <a:latin typeface="+mj-ea"/>
                <a:ea typeface="+mj-ea"/>
              </a:rPr>
              <a:t>하지만 우리나라의 관광 산업 수준은 선진국과 비교하였을 때 여전히 낮다</a:t>
            </a:r>
            <a:r>
              <a:rPr lang="en-US" altLang="ko-KR" sz="1950" b="1" dirty="0">
                <a:latin typeface="+mj-ea"/>
                <a:ea typeface="+mj-ea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950" b="1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95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50" b="1" dirty="0">
                <a:latin typeface="+mj-ea"/>
                <a:ea typeface="+mj-ea"/>
              </a:rPr>
              <a:t>본 데이터를 통해 외래관광객의 한국 여행 성향을 파악하고 분석함으로써 어떻게 하면 더 많은 외래관광객을 유치할 수 있을지 방안을 도출하는 것이 목적이다</a:t>
            </a:r>
            <a:r>
              <a:rPr lang="en-US" altLang="ko-KR" sz="1950" b="1" dirty="0">
                <a:latin typeface="+mj-ea"/>
                <a:ea typeface="+mj-ea"/>
              </a:rPr>
              <a:t>.</a:t>
            </a:r>
            <a:endParaRPr lang="ko-KR" altLang="en-US" sz="195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2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514600" y="2619568"/>
            <a:ext cx="4410075" cy="1090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3600" dirty="0">
                <a:solidFill>
                  <a:srgbClr val="0C4C8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</a:p>
        </p:txBody>
      </p:sp>
    </p:spTree>
    <p:extLst>
      <p:ext uri="{BB962C8B-B14F-4D97-AF65-F5344CB8AC3E}">
        <p14:creationId xmlns:p14="http://schemas.microsoft.com/office/powerpoint/2010/main" val="5101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F96F275-99D9-4F33-B8E8-EA2105DF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" y="1724609"/>
            <a:ext cx="5542070" cy="40010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81751" y="3124945"/>
            <a:ext cx="307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최초로 받은 원시데이터를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분석하기에 용이하도록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작업 시행</a:t>
            </a:r>
          </a:p>
        </p:txBody>
      </p:sp>
      <p:sp>
        <p:nvSpPr>
          <p:cNvPr id="13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6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9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0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9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B02EE7C-8907-40CE-AFF0-207262D9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2" y="1915986"/>
            <a:ext cx="4190404" cy="2836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A351B2-4D4B-47B1-B2B3-C6614316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94" y="1915987"/>
            <a:ext cx="3984224" cy="2836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0CD0B-4533-405E-9AFC-724177EE9819}"/>
              </a:ext>
            </a:extLst>
          </p:cNvPr>
          <p:cNvSpPr txBox="1"/>
          <p:nvPr/>
        </p:nvSpPr>
        <p:spPr>
          <a:xfrm>
            <a:off x="938169" y="5165241"/>
            <a:ext cx="76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분석을 위해 엑셀과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SPSS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프로그램에 적합하도록 데이터 정리</a:t>
            </a:r>
          </a:p>
        </p:txBody>
      </p:sp>
      <p:sp>
        <p:nvSpPr>
          <p:cNvPr id="16" name="양쪽 모서리가 둥근 사각형 5"/>
          <p:cNvSpPr/>
          <p:nvPr/>
        </p:nvSpPr>
        <p:spPr>
          <a:xfrm flipV="1">
            <a:off x="680310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70" y="857013"/>
            <a:ext cx="637425" cy="368786"/>
            <a:chOff x="0" y="12096"/>
            <a:chExt cx="1244338" cy="654473"/>
          </a:xfrm>
        </p:grpSpPr>
        <p:sp>
          <p:nvSpPr>
            <p:cNvPr id="18" name="양쪽 모서리가 둥근 사각형 8"/>
            <p:cNvSpPr/>
            <p:nvPr/>
          </p:nvSpPr>
          <p:spPr>
            <a:xfrm flipV="1">
              <a:off x="0" y="12096"/>
              <a:ext cx="1244338" cy="654473"/>
            </a:xfrm>
            <a:prstGeom prst="round2SameRect">
              <a:avLst/>
            </a:prstGeom>
            <a:solidFill>
              <a:srgbClr val="0C4C8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378" y="93541"/>
              <a:ext cx="841982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9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양쪽 모서리가 둥근 사각형 4"/>
          <p:cNvSpPr/>
          <p:nvPr/>
        </p:nvSpPr>
        <p:spPr>
          <a:xfrm flipV="1">
            <a:off x="1278781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1" name="양쪽 모서리가 둥근 사각형 6"/>
          <p:cNvSpPr/>
          <p:nvPr/>
        </p:nvSpPr>
        <p:spPr>
          <a:xfrm flipV="1">
            <a:off x="1877253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2" name="양쪽 모서리가 둥근 사각형 69"/>
          <p:cNvSpPr/>
          <p:nvPr/>
        </p:nvSpPr>
        <p:spPr>
          <a:xfrm flipV="1">
            <a:off x="247572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3" name="양쪽 모서리가 둥근 사각형 69"/>
          <p:cNvSpPr/>
          <p:nvPr/>
        </p:nvSpPr>
        <p:spPr>
          <a:xfrm flipV="1">
            <a:off x="3074194" y="857013"/>
            <a:ext cx="561058" cy="191377"/>
          </a:xfrm>
          <a:prstGeom prst="round2SameRect">
            <a:avLst/>
          </a:prstGeom>
          <a:solidFill>
            <a:srgbClr val="89D2F5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894" y="1144126"/>
            <a:ext cx="7475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58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5344</Words>
  <Application>Microsoft Office PowerPoint</Application>
  <PresentationFormat>화면 슬라이드 쇼(4:3)</PresentationFormat>
  <Paragraphs>857</Paragraphs>
  <Slides>47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Arial</vt:lpstr>
      <vt:lpstr>GulimChe</vt:lpstr>
      <vt:lpstr>맑은 고딕</vt:lpstr>
      <vt:lpstr>Calibri</vt:lpstr>
      <vt:lpstr>Calibri Light</vt:lpstr>
      <vt:lpstr>Gulim</vt:lpstr>
      <vt:lpstr>HY견고딕</vt:lpstr>
      <vt:lpstr>배달의민족 주아</vt:lpstr>
      <vt:lpstr>Office Theme</vt:lpstr>
      <vt:lpstr>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SangMin</dc:creator>
  <cp:lastModifiedBy>김정훈</cp:lastModifiedBy>
  <cp:revision>255</cp:revision>
  <cp:lastPrinted>2019-08-07T01:18:40Z</cp:lastPrinted>
  <dcterms:created xsi:type="dcterms:W3CDTF">2017-05-13T14:42:13Z</dcterms:created>
  <dcterms:modified xsi:type="dcterms:W3CDTF">2019-09-08T05:12:22Z</dcterms:modified>
</cp:coreProperties>
</file>