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61" r:id="rId6"/>
    <p:sldId id="280" r:id="rId7"/>
    <p:sldId id="285" r:id="rId8"/>
    <p:sldId id="277" r:id="rId9"/>
    <p:sldId id="287" r:id="rId10"/>
    <p:sldId id="288" r:id="rId11"/>
    <p:sldId id="289" r:id="rId12"/>
    <p:sldId id="290" r:id="rId13"/>
    <p:sldId id="286" r:id="rId14"/>
    <p:sldId id="293" r:id="rId15"/>
    <p:sldId id="292" r:id="rId16"/>
    <p:sldId id="291" r:id="rId17"/>
    <p:sldId id="294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1475985" y="3044451"/>
            <a:ext cx="92400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pc="-300" dirty="0">
                <a:solidFill>
                  <a:schemeClr val="bg1"/>
                </a:solidFill>
              </a:rPr>
              <a:t>구인공고를 활용한 인사전략시스템 </a:t>
            </a:r>
            <a:endParaRPr kumimoji="1" lang="en-US" altLang="ko-KR" sz="4800" b="1" spc="-3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4800" b="1" spc="-300" dirty="0">
                <a:solidFill>
                  <a:schemeClr val="bg1"/>
                </a:solidFill>
              </a:rPr>
              <a:t>분석 및 설계 프로젝트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8453" y="5261793"/>
            <a:ext cx="2965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경영정보학과 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5317640 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김정훈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경영정보학과 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5484782 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장윤경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컴퓨터공학과 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5414490 </a:t>
            </a:r>
            <a:r>
              <a:rPr kumimoji="1" lang="ko-KR" altLang="en-US" spc="-150" dirty="0" err="1">
                <a:solidFill>
                  <a:schemeClr val="bg1"/>
                </a:solidFill>
                <a:latin typeface="+mn-ea"/>
              </a:rPr>
              <a:t>이병률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テキスト ボックス 8">
            <a:extLst>
              <a:ext uri="{FF2B5EF4-FFF2-40B4-BE49-F238E27FC236}">
                <a16:creationId xmlns:a16="http://schemas.microsoft.com/office/drawing/2014/main" id="{DED64FB6-9D80-4520-88F3-D9500500C787}"/>
              </a:ext>
            </a:extLst>
          </p:cNvPr>
          <p:cNvSpPr txBox="1"/>
          <p:nvPr/>
        </p:nvSpPr>
        <p:spPr>
          <a:xfrm>
            <a:off x="1190337" y="1705246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spc="-300" dirty="0">
                <a:solidFill>
                  <a:srgbClr val="1F3359"/>
                </a:solidFill>
              </a:rPr>
              <a:t>1</a:t>
            </a:r>
            <a:r>
              <a:rPr kumimoji="1" lang="ko-KR" altLang="en-US" sz="3600" b="1" spc="-300" dirty="0">
                <a:solidFill>
                  <a:srgbClr val="1F3359"/>
                </a:solidFill>
              </a:rPr>
              <a:t>차 보고서</a:t>
            </a:r>
            <a:endParaRPr kumimoji="1" lang="ja-JP" altLang="en-US" sz="3600" b="1" spc="-300" dirty="0">
              <a:solidFill>
                <a:srgbClr val="1F3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전처리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과정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11">
            <a:extLst>
              <a:ext uri="{FF2B5EF4-FFF2-40B4-BE49-F238E27FC236}">
                <a16:creationId xmlns:a16="http://schemas.microsoft.com/office/drawing/2014/main" id="{45C30937-75A4-413A-9F5D-D398B4B54623}"/>
              </a:ext>
            </a:extLst>
          </p:cNvPr>
          <p:cNvSpPr txBox="1"/>
          <p:nvPr/>
        </p:nvSpPr>
        <p:spPr>
          <a:xfrm>
            <a:off x="112708" y="1840279"/>
            <a:ext cx="448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&lt;pandas </a:t>
            </a:r>
            <a:r>
              <a:rPr kumimoji="1" lang="ko-KR" altLang="en-US" sz="2000" b="1" dirty="0"/>
              <a:t>코드를 이용한 </a:t>
            </a:r>
            <a:r>
              <a:rPr kumimoji="1" lang="ko-KR" altLang="en-US" sz="2000" b="1" dirty="0" err="1"/>
              <a:t>전처리</a:t>
            </a:r>
            <a:r>
              <a:rPr kumimoji="1" lang="ko-KR" altLang="en-US" sz="2000" b="1" dirty="0"/>
              <a:t> 과정</a:t>
            </a:r>
            <a:r>
              <a:rPr kumimoji="1" lang="en-US" altLang="ko-KR" sz="2000" b="1" dirty="0"/>
              <a:t>&gt;</a:t>
            </a:r>
            <a:endParaRPr kumimoji="1" lang="ja-JP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839460-AF82-48BE-B4EF-255BB3DE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9" y="2463903"/>
            <a:ext cx="7033841" cy="3887021"/>
          </a:xfrm>
          <a:prstGeom prst="rect">
            <a:avLst/>
          </a:prstGeom>
        </p:spPr>
      </p:pic>
      <p:cxnSp>
        <p:nvCxnSpPr>
          <p:cNvPr id="9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전처리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과정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11">
            <a:extLst>
              <a:ext uri="{FF2B5EF4-FFF2-40B4-BE49-F238E27FC236}">
                <a16:creationId xmlns:a16="http://schemas.microsoft.com/office/drawing/2014/main" id="{45C30937-75A4-413A-9F5D-D398B4B54623}"/>
              </a:ext>
            </a:extLst>
          </p:cNvPr>
          <p:cNvSpPr txBox="1"/>
          <p:nvPr/>
        </p:nvSpPr>
        <p:spPr>
          <a:xfrm>
            <a:off x="112708" y="1840279"/>
            <a:ext cx="448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&lt;pandas </a:t>
            </a:r>
            <a:r>
              <a:rPr kumimoji="1" lang="ko-KR" altLang="en-US" sz="2000" b="1" dirty="0"/>
              <a:t>코드를 이용한 </a:t>
            </a:r>
            <a:r>
              <a:rPr kumimoji="1" lang="ko-KR" altLang="en-US" sz="2000" b="1" dirty="0" err="1"/>
              <a:t>전처리</a:t>
            </a:r>
            <a:r>
              <a:rPr kumimoji="1" lang="ko-KR" altLang="en-US" sz="2000" b="1" dirty="0"/>
              <a:t> 과정</a:t>
            </a:r>
            <a:r>
              <a:rPr kumimoji="1" lang="en-US" altLang="ko-KR" sz="2000" b="1" dirty="0"/>
              <a:t>&gt;</a:t>
            </a:r>
            <a:endParaRPr kumimoji="1" lang="ja-JP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AC1A3F-8D00-4C64-B30B-E26CDEEA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39" y="2463904"/>
            <a:ext cx="7951922" cy="3785252"/>
          </a:xfrm>
          <a:prstGeom prst="rect">
            <a:avLst/>
          </a:prstGeom>
        </p:spPr>
      </p:pic>
      <p:cxnSp>
        <p:nvCxnSpPr>
          <p:cNvPr id="9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2905071" y="3394213"/>
            <a:ext cx="63818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데이터 시각화 모델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시각화 모델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84B0C3-3108-4D3C-BC49-C8309F61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80" y="2188990"/>
            <a:ext cx="5345839" cy="4162570"/>
          </a:xfrm>
          <a:prstGeom prst="rect">
            <a:avLst/>
          </a:prstGeom>
        </p:spPr>
      </p:pic>
      <p:cxnSp>
        <p:nvCxnSpPr>
          <p:cNvPr id="9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시각화 모델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B7F1EE-4EA7-47D6-BD50-C5956C81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" y="2360424"/>
            <a:ext cx="5537516" cy="398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7C924-B41E-4A17-8703-5AAC082C1314}"/>
              </a:ext>
            </a:extLst>
          </p:cNvPr>
          <p:cNvSpPr txBox="1"/>
          <p:nvPr/>
        </p:nvSpPr>
        <p:spPr>
          <a:xfrm>
            <a:off x="6248400" y="3361235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로봇 </a:t>
            </a:r>
            <a:r>
              <a:rPr lang="en-US" altLang="ko-KR" b="1" dirty="0"/>
              <a:t>– </a:t>
            </a:r>
            <a:r>
              <a:rPr lang="ko-KR" altLang="en-US" b="1" dirty="0"/>
              <a:t>경기도 화성시</a:t>
            </a:r>
            <a:r>
              <a:rPr lang="en-US" altLang="ko-KR" b="1" dirty="0"/>
              <a:t>, </a:t>
            </a:r>
            <a:r>
              <a:rPr lang="ko-KR" altLang="en-US" b="1" dirty="0"/>
              <a:t>경기도 시흥시</a:t>
            </a:r>
            <a:r>
              <a:rPr lang="en-US" altLang="ko-KR" b="1" dirty="0"/>
              <a:t>, </a:t>
            </a:r>
            <a:r>
              <a:rPr lang="ko-KR" altLang="en-US" b="1" dirty="0"/>
              <a:t>경남 김해시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인공지능 </a:t>
            </a:r>
            <a:r>
              <a:rPr lang="en-US" altLang="ko-KR" b="1" dirty="0"/>
              <a:t>– </a:t>
            </a:r>
            <a:r>
              <a:rPr lang="ko-KR" altLang="en-US" b="1" dirty="0"/>
              <a:t>경기도 성남시</a:t>
            </a:r>
            <a:r>
              <a:rPr lang="en-US" altLang="ko-KR" b="1" dirty="0"/>
              <a:t>, </a:t>
            </a:r>
            <a:r>
              <a:rPr lang="ko-KR" altLang="en-US" b="1" dirty="0"/>
              <a:t>경기도 파주시</a:t>
            </a:r>
            <a:r>
              <a:rPr lang="en-US" altLang="ko-KR" b="1" dirty="0"/>
              <a:t>, </a:t>
            </a:r>
            <a:r>
              <a:rPr lang="ko-KR" altLang="en-US" b="1" dirty="0"/>
              <a:t>광주시 동구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빅데이터 </a:t>
            </a:r>
            <a:r>
              <a:rPr lang="en-US" altLang="ko-KR" b="1" dirty="0"/>
              <a:t>– </a:t>
            </a:r>
            <a:r>
              <a:rPr lang="ko-KR" altLang="en-US" b="1" dirty="0"/>
              <a:t>대전시 유성구</a:t>
            </a:r>
            <a:r>
              <a:rPr lang="en-US" altLang="ko-KR" b="1" dirty="0"/>
              <a:t>, </a:t>
            </a:r>
            <a:r>
              <a:rPr lang="ko-KR" altLang="en-US" b="1" dirty="0"/>
              <a:t>경기도 안양시</a:t>
            </a:r>
            <a:r>
              <a:rPr lang="en-US" altLang="ko-KR" b="1" dirty="0"/>
              <a:t>, </a:t>
            </a:r>
            <a:r>
              <a:rPr lang="ko-KR" altLang="en-US" b="1" dirty="0"/>
              <a:t>서울시 마포구</a:t>
            </a:r>
          </a:p>
        </p:txBody>
      </p:sp>
      <p:cxnSp>
        <p:nvCxnSpPr>
          <p:cNvPr id="9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시각화 모델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665FC0-676A-4C2E-AA34-CD2F87C0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2" y="2203665"/>
            <a:ext cx="4791075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DE6BB-26CA-488A-A8F8-2E4BB095626A}"/>
              </a:ext>
            </a:extLst>
          </p:cNvPr>
          <p:cNvSpPr txBox="1"/>
          <p:nvPr/>
        </p:nvSpPr>
        <p:spPr>
          <a:xfrm>
            <a:off x="7476641" y="3234419"/>
            <a:ext cx="3414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경기도 화성시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대전시 유성구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경기도 시흥시</a:t>
            </a:r>
          </a:p>
        </p:txBody>
      </p:sp>
      <p:cxnSp>
        <p:nvCxnSpPr>
          <p:cNvPr id="9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5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시각화 모델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9A1AAC-A40C-41C9-8320-3C73C4F3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20" y="1933268"/>
            <a:ext cx="7051890" cy="4414413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시각화 모델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E9C1CD-DABB-4446-89E9-313FD34C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91" y="1845511"/>
            <a:ext cx="4818386" cy="4695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DA2A9E-EFBA-45D0-8790-B51CC6407B93}"/>
              </a:ext>
            </a:extLst>
          </p:cNvPr>
          <p:cNvSpPr txBox="1"/>
          <p:nvPr/>
        </p:nvSpPr>
        <p:spPr>
          <a:xfrm>
            <a:off x="6814086" y="2511216"/>
            <a:ext cx="4592664" cy="345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 임금 수준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: 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천만원 미만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: 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천만원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백만원 미만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: 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백만원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천만원 미만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: 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천만원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백만원 미만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: 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백만원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천만원 미만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: 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천만원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백만원 미만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: 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백만원 이상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1190337" y="1705246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spc="-300" dirty="0">
                  <a:solidFill>
                    <a:srgbClr val="1F3359"/>
                  </a:solidFill>
                </a:rPr>
                <a:t>1</a:t>
              </a:r>
              <a:r>
                <a:rPr kumimoji="1" lang="ko-KR" altLang="en-US" sz="3600" b="1" spc="-300" dirty="0">
                  <a:solidFill>
                    <a:srgbClr val="1F3359"/>
                  </a:solidFill>
                </a:rPr>
                <a:t>차 보고서</a:t>
              </a:r>
              <a:endParaRPr kumimoji="1" lang="ja-JP" altLang="en-US" sz="36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6" y="31541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3082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프로젝트 배경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670849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413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데이터 </a:t>
              </a:r>
              <a:r>
                <a:rPr kumimoji="1" lang="ko-KR" altLang="en-US" sz="3600" b="1" dirty="0" err="1"/>
                <a:t>전처리</a:t>
              </a:r>
              <a:r>
                <a:rPr kumimoji="1" lang="ko-KR" altLang="en-US" sz="3600" b="1" dirty="0"/>
                <a:t> 과정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890047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413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데이터 시각화 모델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3723399" y="3394213"/>
            <a:ext cx="4745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프로젝트 배경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프로젝트 배경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탑, 건물, 파란색, 대형이(가) 표시된 사진&#10;&#10;자동 생성된 설명">
            <a:extLst>
              <a:ext uri="{FF2B5EF4-FFF2-40B4-BE49-F238E27FC236}">
                <a16:creationId xmlns:a16="http://schemas.microsoft.com/office/drawing/2014/main" id="{549A95F0-35E7-4098-97C8-E6371D143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50" y="4138395"/>
            <a:ext cx="1842203" cy="1842203"/>
          </a:xfrm>
          <a:prstGeom prst="rect">
            <a:avLst/>
          </a:prstGeom>
        </p:spPr>
      </p:pic>
      <p:pic>
        <p:nvPicPr>
          <p:cNvPr id="28" name="그림 27" descr="표지판, 공, 하얀색이(가) 표시된 사진&#10;&#10;자동 생성된 설명">
            <a:extLst>
              <a:ext uri="{FF2B5EF4-FFF2-40B4-BE49-F238E27FC236}">
                <a16:creationId xmlns:a16="http://schemas.microsoft.com/office/drawing/2014/main" id="{5C15A36D-22A8-4CB4-95B6-0293C12F8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98" y="1972017"/>
            <a:ext cx="2085015" cy="208501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2754FE0-60B2-452F-A18E-6B904FEDE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14" y="4057032"/>
            <a:ext cx="1746041" cy="1746041"/>
          </a:xfrm>
          <a:prstGeom prst="rect">
            <a:avLst/>
          </a:prstGeom>
        </p:spPr>
      </p:pic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85DB979F-86CA-4259-840F-AA67767FDC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86" y="4138394"/>
            <a:ext cx="1842203" cy="1842203"/>
          </a:xfrm>
          <a:prstGeom prst="rect">
            <a:avLst/>
          </a:prstGeom>
        </p:spPr>
      </p:pic>
      <p:pic>
        <p:nvPicPr>
          <p:cNvPr id="13" name="그림 12" descr="장난감이(가) 표시된 사진&#10;&#10;자동 생성된 설명">
            <a:extLst>
              <a:ext uri="{FF2B5EF4-FFF2-40B4-BE49-F238E27FC236}">
                <a16:creationId xmlns:a16="http://schemas.microsoft.com/office/drawing/2014/main" id="{129F9E41-3C58-498A-895B-3426791E3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59" y="2093422"/>
            <a:ext cx="1842203" cy="1842203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C2AD5ADC-894C-4DC2-9368-FB0EE4D92CA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07" y="1885321"/>
            <a:ext cx="1954145" cy="1954145"/>
          </a:xfrm>
          <a:prstGeom prst="rect">
            <a:avLst/>
          </a:prstGeom>
        </p:spPr>
      </p:pic>
      <p:pic>
        <p:nvPicPr>
          <p:cNvPr id="19" name="그림 18" descr="표지판이(가) 표시된 사진&#10;&#10;자동 생성된 설명">
            <a:extLst>
              <a:ext uri="{FF2B5EF4-FFF2-40B4-BE49-F238E27FC236}">
                <a16:creationId xmlns:a16="http://schemas.microsoft.com/office/drawing/2014/main" id="{1447BB50-AB66-45FF-9B7F-8A13BAACD6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17" y="1773421"/>
            <a:ext cx="2482204" cy="2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프로젝트 배경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232068" y="4929560"/>
            <a:ext cx="7148863" cy="400110"/>
            <a:chOff x="746982" y="4799025"/>
            <a:chExt cx="7458318" cy="42080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746982" y="4799025"/>
              <a:ext cx="1707848" cy="4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인공지능</a:t>
              </a:r>
              <a:r>
                <a:rPr kumimoji="1" lang="en-US" altLang="ko-KR" sz="2000" b="1" dirty="0"/>
                <a:t>(AI)</a:t>
              </a:r>
              <a:endParaRPr kumimoji="1" lang="ja-JP" altLang="en-US" sz="20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089650" y="4799025"/>
              <a:ext cx="1262992" cy="4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빅데이터</a:t>
              </a:r>
              <a:endParaRPr kumimoji="1" lang="ja-JP" altLang="en-US" sz="2000" b="1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7477474" y="4799025"/>
              <a:ext cx="727826" cy="4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로봇</a:t>
              </a:r>
              <a:endParaRPr kumimoji="1" lang="ja-JP" altLang="en-US" sz="2000" b="1" dirty="0"/>
            </a:p>
          </p:txBody>
        </p:sp>
      </p:grpSp>
      <p:pic>
        <p:nvPicPr>
          <p:cNvPr id="9" name="그림 8" descr="탑, 건물, 파란색, 대형이(가) 표시된 사진&#10;&#10;자동 생성된 설명">
            <a:extLst>
              <a:ext uri="{FF2B5EF4-FFF2-40B4-BE49-F238E27FC236}">
                <a16:creationId xmlns:a16="http://schemas.microsoft.com/office/drawing/2014/main" id="{549A95F0-35E7-4098-97C8-E6371D143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62" y="2304848"/>
            <a:ext cx="2438400" cy="2438400"/>
          </a:xfrm>
          <a:prstGeom prst="rect">
            <a:avLst/>
          </a:prstGeom>
        </p:spPr>
      </p:pic>
      <p:pic>
        <p:nvPicPr>
          <p:cNvPr id="28" name="그림 27" descr="표지판, 공, 하얀색이(가) 표시된 사진&#10;&#10;자동 생성된 설명">
            <a:extLst>
              <a:ext uri="{FF2B5EF4-FFF2-40B4-BE49-F238E27FC236}">
                <a16:creationId xmlns:a16="http://schemas.microsoft.com/office/drawing/2014/main" id="{5C15A36D-22A8-4CB4-95B6-0293C12F8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279" y="2051987"/>
            <a:ext cx="2944121" cy="29441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2754FE0-60B2-452F-A18E-6B904FEDE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50" y="2213776"/>
            <a:ext cx="2571656" cy="25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2905070" y="3394213"/>
            <a:ext cx="63818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데이터 </a:t>
            </a:r>
            <a:r>
              <a:rPr kumimoji="1" lang="ko-KR" altLang="en-US" sz="6000" b="1" spc="-300" dirty="0" err="1">
                <a:solidFill>
                  <a:schemeClr val="bg1"/>
                </a:solidFill>
              </a:rPr>
              <a:t>전처리</a:t>
            </a:r>
            <a:r>
              <a:rPr kumimoji="1" lang="ko-KR" altLang="en-US" sz="6000" b="1" spc="-300" dirty="0">
                <a:solidFill>
                  <a:schemeClr val="bg1"/>
                </a:solidFill>
              </a:rPr>
              <a:t> 과정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전처리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과정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11">
            <a:extLst>
              <a:ext uri="{FF2B5EF4-FFF2-40B4-BE49-F238E27FC236}">
                <a16:creationId xmlns:a16="http://schemas.microsoft.com/office/drawing/2014/main" id="{45C30937-75A4-413A-9F5D-D398B4B54623}"/>
              </a:ext>
            </a:extLst>
          </p:cNvPr>
          <p:cNvSpPr txBox="1"/>
          <p:nvPr/>
        </p:nvSpPr>
        <p:spPr>
          <a:xfrm>
            <a:off x="548599" y="1812312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/>
              <a:t>&lt;</a:t>
            </a:r>
            <a:r>
              <a:rPr kumimoji="1" lang="ko-KR" altLang="en-US" sz="2400" b="1" dirty="0"/>
              <a:t>원시데이터</a:t>
            </a:r>
            <a:r>
              <a:rPr kumimoji="1" lang="en-US" altLang="ko-KR" sz="2400" b="1" dirty="0"/>
              <a:t>&gt;</a:t>
            </a:r>
            <a:endParaRPr kumimoji="1" lang="ja-JP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052567-539C-44EC-A42E-C0187134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2273977"/>
            <a:ext cx="7403933" cy="4170249"/>
          </a:xfrm>
          <a:prstGeom prst="rect">
            <a:avLst/>
          </a:prstGeom>
        </p:spPr>
      </p:pic>
      <p:cxnSp>
        <p:nvCxnSpPr>
          <p:cNvPr id="9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전처리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과정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11">
            <a:extLst>
              <a:ext uri="{FF2B5EF4-FFF2-40B4-BE49-F238E27FC236}">
                <a16:creationId xmlns:a16="http://schemas.microsoft.com/office/drawing/2014/main" id="{45C30937-75A4-413A-9F5D-D398B4B54623}"/>
              </a:ext>
            </a:extLst>
          </p:cNvPr>
          <p:cNvSpPr txBox="1"/>
          <p:nvPr/>
        </p:nvSpPr>
        <p:spPr>
          <a:xfrm>
            <a:off x="755697" y="184027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&lt;Data Set&gt;</a:t>
            </a:r>
            <a:endParaRPr kumimoji="1" lang="ja-JP" alt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AE0D9B-FDD2-4504-9F2E-0E7FC793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70" y="2248702"/>
            <a:ext cx="7481060" cy="4106487"/>
          </a:xfrm>
          <a:prstGeom prst="rect">
            <a:avLst/>
          </a:prstGeom>
        </p:spPr>
      </p:pic>
      <p:cxnSp>
        <p:nvCxnSpPr>
          <p:cNvPr id="9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전처리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과정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11">
            <a:extLst>
              <a:ext uri="{FF2B5EF4-FFF2-40B4-BE49-F238E27FC236}">
                <a16:creationId xmlns:a16="http://schemas.microsoft.com/office/drawing/2014/main" id="{45C30937-75A4-413A-9F5D-D398B4B54623}"/>
              </a:ext>
            </a:extLst>
          </p:cNvPr>
          <p:cNvSpPr txBox="1"/>
          <p:nvPr/>
        </p:nvSpPr>
        <p:spPr>
          <a:xfrm>
            <a:off x="112708" y="1840279"/>
            <a:ext cx="448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&lt;pandas </a:t>
            </a:r>
            <a:r>
              <a:rPr kumimoji="1" lang="ko-KR" altLang="en-US" sz="2000" b="1" dirty="0"/>
              <a:t>코드를 이용한 </a:t>
            </a:r>
            <a:r>
              <a:rPr kumimoji="1" lang="ko-KR" altLang="en-US" sz="2000" b="1" dirty="0" err="1"/>
              <a:t>전처리</a:t>
            </a:r>
            <a:r>
              <a:rPr kumimoji="1" lang="ko-KR" altLang="en-US" sz="2000" b="1" dirty="0"/>
              <a:t> 과정</a:t>
            </a:r>
            <a:r>
              <a:rPr kumimoji="1" lang="en-US" altLang="ko-KR" sz="2000" b="1" dirty="0"/>
              <a:t>&gt;</a:t>
            </a:r>
            <a:endParaRPr kumimoji="1" lang="ja-JP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F334C5-1F37-4B52-98F3-EF9B5100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68" y="2463903"/>
            <a:ext cx="8355864" cy="3870395"/>
          </a:xfrm>
          <a:prstGeom prst="rect">
            <a:avLst/>
          </a:prstGeom>
        </p:spPr>
      </p:pic>
      <p:cxnSp>
        <p:nvCxnSpPr>
          <p:cNvPr id="9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3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253</Words>
  <Application>Microsoft Office PowerPoint</Application>
  <PresentationFormat>와이드스크린</PresentationFormat>
  <Paragraphs>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24</cp:revision>
  <dcterms:created xsi:type="dcterms:W3CDTF">2019-06-16T11:26:11Z</dcterms:created>
  <dcterms:modified xsi:type="dcterms:W3CDTF">2019-10-14T05:33:24Z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