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86" r:id="rId13"/>
    <p:sldId id="287" r:id="rId14"/>
    <p:sldId id="288" r:id="rId15"/>
    <p:sldId id="289" r:id="rId16"/>
    <p:sldId id="274" r:id="rId17"/>
    <p:sldId id="275" r:id="rId18"/>
    <p:sldId id="277" r:id="rId19"/>
    <p:sldId id="280" r:id="rId20"/>
    <p:sldId id="278" r:id="rId21"/>
    <p:sldId id="281" r:id="rId22"/>
    <p:sldId id="279" r:id="rId23"/>
    <p:sldId id="282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A6C0-8D73-4C8D-82D3-77A7E8729051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F3335-D41E-4F92-8C9E-33DD22DB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2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F3335-D41E-4F92-8C9E-33DD22DB0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CB2DC-882D-42B3-952B-CA7E1C91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08306-C45E-4203-AAEF-D6C06A7A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73A0-29D9-4DEE-8E1E-37F81FF4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A73D6-8D10-484A-87C6-E599FC53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42EF8-F4BF-40C4-B8F7-8B806A6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1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FC31D-49F9-42F2-BD09-00ED2A1E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FACF1-2790-4834-8EF8-9CD9D721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2F622-C3A4-46A8-A38E-3F23B8C3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5626E-2A5D-4F5E-8C31-AB3998B0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8F2AD-88A7-46C0-B7B9-87133CE2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DE08E7-0EB0-4E90-AC1B-F3D69CE3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BBF9D-6B3D-4DE9-B9B5-35892C71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A3DCF-80CD-45B1-9FC5-E9FA0AD0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6759A-7BF4-4BCE-A24C-2CDA63F2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61015-9C74-4179-BABA-DBEE748B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2F724-957C-43DB-9D6B-8BE95370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89AEE-2D57-4365-9390-E80007B0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C464-5096-491D-83EA-C8B376D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044E1-E73D-4707-8188-2528AB09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D24B9-0D01-4B06-8231-649375B0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B39C6-5CE9-49D3-9FBD-6F86B1D0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B602E-E213-402D-8E23-2813DF34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E50AF-FA53-460C-93FC-2463D48B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742BD-64B8-4961-97E2-AC58937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A72ED-C9B2-41CA-AAB5-1FF11112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3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2581A-94E3-4565-B3DE-00817FE3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AAEC1-C609-4BCD-8C32-388DA3F8D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1F55D-BFBC-4C65-8F69-4D3FEE088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57A80-1017-40BA-B514-DEFD94D0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86E1EA-B925-4D8E-8D76-F75F5DFA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8AEEF-B444-4565-ACE8-F4CCE3EE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0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4C840-9EED-49FB-BC35-317F5C41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39AEA-5B82-4195-915C-2290C399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253EB-0748-489D-85BB-3C442A3C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055229-AC5D-4736-843A-91FC27314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FA82-6EF7-4530-9BC4-5E5204588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0CB54-EF02-48F4-A4DF-9B8696B0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56A09C-AC8E-422B-ADEA-D8B60169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88A54-87BF-4AB6-B6DC-95B732BD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1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7ACA-3A3B-497D-B8AF-987B98AB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ED6E6A-9A9D-4EEE-AC68-0C9A9070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E71B42-DF7D-41C6-A612-5E2550A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540DC-158C-4B1D-8EA2-E873CE66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850DC-84DC-4B51-8C74-195965D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4A2191-7B19-4A49-898B-7419CB04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59FBA8-570E-42E2-B104-042C638F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092E-EA02-4909-966E-F2A5BBAC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77316-E5E8-4E75-B859-51698BE8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228E8-508A-467E-B778-22B09A43F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73CEB-F98A-49B0-B2A9-ACE0F8DB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FF2B0-E7EE-4678-B2E9-8EBC38D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E03B9-E949-4A1F-8BA2-94133A7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911-385D-4BFB-A577-8512B3D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2AD809-93CE-4C44-A7C7-718DEEF90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11723E-ECC0-4E7A-9B70-E2BB97E2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AD3C2-3DE7-4FA9-A055-8BF34608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1872A-426C-4633-8113-E530087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EF23D-C905-4A4D-9DC6-D3B06F57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55DFC5-4207-484D-BC6F-4B71985F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2A736-4C12-4D07-852F-B1C21BF1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D80D-866B-4752-AAC0-E5B7DF405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D092-0205-4E4E-8D07-90E3C554111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51FE-E7C0-476E-810F-BF7F9E3D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D454C-3E83-4105-9D3D-9FEB84700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6A7F-0E22-48AD-AC2D-91C0062E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6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1281" y="1951672"/>
            <a:ext cx="848943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b="1" dirty="0">
                <a:latin typeface="+mj-lt"/>
              </a:rPr>
              <a:t>Improved Algorithms for Linear Stochastic Bandits</a:t>
            </a:r>
            <a:endParaRPr lang="ko-KR" altLang="en-US" sz="4500" b="1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133" y="240904"/>
            <a:ext cx="4235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+mj-ea"/>
              </a:rPr>
              <a:t>Statistical Decision Making LAB.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267307" y="6072622"/>
            <a:ext cx="3734806" cy="461665"/>
            <a:chOff x="969670" y="5733256"/>
            <a:chExt cx="7634778" cy="461665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969670" y="5733256"/>
              <a:ext cx="7441976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/>
                <a:t>Intern, An </a:t>
              </a:r>
              <a:r>
                <a:rPr lang="en-US" altLang="ko-KR" sz="2400" b="1" dirty="0" err="1"/>
                <a:t>Byeongwoo</a:t>
              </a:r>
              <a:endParaRPr lang="en-US" altLang="ko-KR" sz="2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523003" y="5831805"/>
              <a:ext cx="81445" cy="33349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16696" y="565464"/>
            <a:ext cx="4244719" cy="20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44687" y="188640"/>
            <a:ext cx="72008" cy="108012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DDD27-E6AD-4C09-A827-231CF8676F29}"/>
              </a:ext>
            </a:extLst>
          </p:cNvPr>
          <p:cNvSpPr txBox="1"/>
          <p:nvPr/>
        </p:nvSpPr>
        <p:spPr>
          <a:xfrm>
            <a:off x="8946037" y="5196566"/>
            <a:ext cx="28659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b="1" dirty="0">
                <a:latin typeface="+mj-ea"/>
              </a:rPr>
              <a:t>일  시</a:t>
            </a:r>
            <a:r>
              <a:rPr lang="en-US" altLang="ko-KR" b="1" dirty="0">
                <a:latin typeface="+mj-ea"/>
              </a:rPr>
              <a:t> : 2021</a:t>
            </a:r>
            <a:r>
              <a:rPr lang="ko-KR" altLang="en-US" b="1" dirty="0">
                <a:latin typeface="+mj-ea"/>
              </a:rPr>
              <a:t>년</a:t>
            </a:r>
            <a:r>
              <a:rPr lang="en-US" altLang="ko-KR" b="1" dirty="0">
                <a:latin typeface="+mj-ea"/>
              </a:rPr>
              <a:t> 7</a:t>
            </a:r>
            <a:r>
              <a:rPr lang="ko-KR" altLang="en-US" b="1" dirty="0">
                <a:latin typeface="+mj-ea"/>
              </a:rPr>
              <a:t>월</a:t>
            </a:r>
            <a:r>
              <a:rPr lang="en-US" altLang="ko-KR" b="1" dirty="0">
                <a:latin typeface="+mj-ea"/>
              </a:rPr>
              <a:t> 21</a:t>
            </a:r>
            <a:r>
              <a:rPr lang="ko-KR" altLang="en-US" b="1" dirty="0">
                <a:latin typeface="+mj-ea"/>
              </a:rPr>
              <a:t>일</a:t>
            </a:r>
            <a:endParaRPr lang="en-US" altLang="ko-KR" b="1" dirty="0">
              <a:latin typeface="+mj-ea"/>
            </a:endParaRPr>
          </a:p>
          <a:p>
            <a:pPr algn="just"/>
            <a:r>
              <a:rPr lang="ko-KR" altLang="en-US" b="1" dirty="0">
                <a:latin typeface="+mj-ea"/>
                <a:ea typeface="+mj-ea"/>
              </a:rPr>
              <a:t>장  소 </a:t>
            </a:r>
            <a:r>
              <a:rPr lang="en-US" altLang="ko-KR" b="1" dirty="0">
                <a:latin typeface="+mj-ea"/>
                <a:ea typeface="+mj-ea"/>
              </a:rPr>
              <a:t>: SDM LAB.</a:t>
            </a:r>
          </a:p>
        </p:txBody>
      </p:sp>
    </p:spTree>
    <p:extLst>
      <p:ext uri="{BB962C8B-B14F-4D97-AF65-F5344CB8AC3E}">
        <p14:creationId xmlns:p14="http://schemas.microsoft.com/office/powerpoint/2010/main" val="305193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10947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3. Self-Normalized Tail Inequality for </a:t>
            </a:r>
            <a:r>
              <a:rPr lang="en-US" altLang="ko-KR" sz="2800" b="1" dirty="0" err="1"/>
              <a:t>Vetor</a:t>
            </a:r>
            <a:r>
              <a:rPr lang="en-US" altLang="ko-KR" sz="2800" b="1" dirty="0"/>
              <a:t>-Valued Martingales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1486625"/>
            <a:ext cx="8447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           가 임의적이라면</a:t>
            </a:r>
            <a:r>
              <a:rPr lang="en-US" altLang="ko-KR" sz="2000" dirty="0"/>
              <a:t>,               </a:t>
            </a:r>
            <a:r>
              <a:rPr lang="ko-KR" altLang="en-US" sz="2000" dirty="0"/>
              <a:t>또한 임의적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다루기 힘든 복잡한 통계적인 종속을 가진 </a:t>
            </a:r>
            <a:r>
              <a:rPr lang="en-US" altLang="ko-KR" sz="2000" dirty="0"/>
              <a:t>sequence</a:t>
            </a:r>
            <a:r>
              <a:rPr lang="ko-KR" altLang="en-US" sz="2000" dirty="0"/>
              <a:t>             를 만듦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신뢰 집합을 도출함에 있어서             에 대한 어떠한 가정도 하지 않는 것이 좋다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           </a:t>
            </a:r>
            <a:r>
              <a:rPr lang="ko-KR" altLang="en-US" sz="2000" dirty="0"/>
              <a:t>은     를 위한 신뢰 집합을 만드는데 중요한            에 관련된 </a:t>
            </a:r>
            <a:r>
              <a:rPr lang="ko-KR" altLang="en-US" sz="2000" dirty="0" err="1"/>
              <a:t>마틴게일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Theorem1</a:t>
            </a:r>
            <a:r>
              <a:rPr lang="ko-KR" altLang="en-US" sz="2000" dirty="0"/>
              <a:t>은 높은 확률로 </a:t>
            </a:r>
            <a:r>
              <a:rPr lang="ko-KR" altLang="en-US" sz="2000" dirty="0" err="1"/>
              <a:t>마틴게일이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에 근접함을 보인다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8018A-4298-4CC0-A530-9CA25C22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9" y="1454919"/>
            <a:ext cx="981075" cy="361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39F5D6-F75D-409D-B9CB-E2FD720B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23" y="1512069"/>
            <a:ext cx="1085850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E0A342-D575-4940-B22C-EFB4ED95E6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698"/>
          <a:stretch/>
        </p:blipFill>
        <p:spPr>
          <a:xfrm>
            <a:off x="8280794" y="1984538"/>
            <a:ext cx="1000125" cy="3533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BEEA91-311C-4625-A0BC-57EB05A59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093" y="2362506"/>
            <a:ext cx="1019175" cy="419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364DA1-AC1A-42B2-810A-585444C1C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1239" y="3144232"/>
            <a:ext cx="923925" cy="381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10AD15-DC7D-4920-A5E1-8517D044A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7205" y="3125182"/>
            <a:ext cx="923925" cy="400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35CBEA-3420-48EB-B423-F34D05D96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0472" y="3191857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1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D22B1-D639-4D31-BD67-5A307ED0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77" y="1322431"/>
            <a:ext cx="7967646" cy="47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7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1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39F67-BE25-4F8B-A13F-7469C340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7" y="1425332"/>
            <a:ext cx="6361047" cy="49255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58F3CF-948C-40E5-A30A-6EE9C8F9F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3"/>
          <a:stretch/>
        </p:blipFill>
        <p:spPr>
          <a:xfrm>
            <a:off x="7044835" y="1621408"/>
            <a:ext cx="4667328" cy="44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1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94318-B668-427B-BA12-05D71F19F600}"/>
              </a:ext>
            </a:extLst>
          </p:cNvPr>
          <p:cNvSpPr txBox="1"/>
          <p:nvPr/>
        </p:nvSpPr>
        <p:spPr>
          <a:xfrm>
            <a:off x="2931472" y="5764614"/>
            <a:ext cx="34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dirty="0"/>
              <a:t>law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total expectation.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8A2F38-9834-48D0-814C-E818520F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5" y="1976698"/>
            <a:ext cx="6590887" cy="38047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1453F6-6ECB-4EDB-BC38-4CAE742B9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4" r="5820"/>
          <a:stretch/>
        </p:blipFill>
        <p:spPr>
          <a:xfrm>
            <a:off x="6874992" y="1624160"/>
            <a:ext cx="4935554" cy="2335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BFE191-48C7-4F52-A2E0-4FE8E683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31" y="3597824"/>
            <a:ext cx="3171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4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1</a:t>
            </a:r>
            <a:endParaRPr lang="ko-KR" altLang="en-US" sz="28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2ADD98-9DCA-4692-BE88-A2D92027C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7587" b="8892"/>
          <a:stretch/>
        </p:blipFill>
        <p:spPr>
          <a:xfrm>
            <a:off x="6072136" y="1227964"/>
            <a:ext cx="5739647" cy="3707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B234F6-E73A-4F3D-9ABC-48748186F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47" t="36064" r="6962" b="56324"/>
          <a:stretch/>
        </p:blipFill>
        <p:spPr>
          <a:xfrm>
            <a:off x="6805328" y="5238357"/>
            <a:ext cx="4119853" cy="4106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6CF7ED-E896-40EE-ADD2-430085794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72" t="2000" r="37587" b="92615"/>
          <a:stretch/>
        </p:blipFill>
        <p:spPr>
          <a:xfrm>
            <a:off x="11520757" y="2747010"/>
            <a:ext cx="371627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29FC1-541E-4119-9C9D-561C3076E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5" y="1537580"/>
            <a:ext cx="5678955" cy="470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3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1</a:t>
            </a:r>
            <a:endParaRPr lang="ko-KR" altLang="en-US" sz="2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6CF7ED-E896-40EE-ADD2-430085794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72" t="2000" r="37587" b="92615"/>
          <a:stretch/>
        </p:blipFill>
        <p:spPr>
          <a:xfrm>
            <a:off x="11030564" y="2747010"/>
            <a:ext cx="371627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969DA4-4BED-4570-B663-CEDC74F7E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6" r="8341" b="326"/>
          <a:stretch/>
        </p:blipFill>
        <p:spPr>
          <a:xfrm>
            <a:off x="636698" y="1428995"/>
            <a:ext cx="1117508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614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4. Construction of Confidence Sets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2287907"/>
            <a:ext cx="8447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   </a:t>
            </a:r>
            <a:r>
              <a:rPr lang="ko-KR" altLang="en-US" sz="2000" dirty="0"/>
              <a:t>는 규제 강도가 </a:t>
            </a:r>
            <a:r>
              <a:rPr lang="el-GR" altLang="ko-KR" sz="2000" dirty="0"/>
              <a:t>λ</a:t>
            </a:r>
            <a:r>
              <a:rPr lang="en-US" altLang="ko-KR" sz="2000" dirty="0"/>
              <a:t>&gt;0 </a:t>
            </a:r>
            <a:r>
              <a:rPr lang="ko-KR" altLang="en-US" sz="2000" dirty="0"/>
              <a:t>정규화 파라미터를 가지는 </a:t>
            </a:r>
            <a:r>
              <a:rPr lang="en-US" altLang="ko-KR" sz="2000" dirty="0"/>
              <a:t>L2 </a:t>
            </a:r>
            <a:r>
              <a:rPr lang="ko-KR" altLang="en-US" sz="2000" dirty="0"/>
              <a:t>정규화 </a:t>
            </a:r>
            <a:r>
              <a:rPr lang="ko-KR" altLang="en-US" sz="2000" dirty="0" err="1"/>
              <a:t>최소제곱법으로</a:t>
            </a:r>
            <a:r>
              <a:rPr lang="ko-KR" altLang="en-US" sz="2000" dirty="0"/>
              <a:t> 구한    의 예측치 </a:t>
            </a:r>
            <a:r>
              <a:rPr lang="en-US" altLang="ko-KR" sz="2000" dirty="0"/>
              <a:t>(Ridge regression)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Theorem2</a:t>
            </a:r>
            <a:r>
              <a:rPr lang="ko-KR" altLang="en-US" sz="2000" dirty="0"/>
              <a:t>는 </a:t>
            </a:r>
            <a:r>
              <a:rPr lang="en-US" altLang="ko-KR" sz="2000" dirty="0"/>
              <a:t>     </a:t>
            </a:r>
            <a:r>
              <a:rPr lang="ko-KR" altLang="en-US" sz="2000" dirty="0"/>
              <a:t>가 높은 확률로</a:t>
            </a:r>
            <a:r>
              <a:rPr lang="en-US" altLang="ko-KR" sz="2000" dirty="0"/>
              <a:t>     </a:t>
            </a:r>
            <a:r>
              <a:rPr lang="ko-KR" altLang="en-US" sz="2000" dirty="0"/>
              <a:t>가 중심인 타원공간에 있음을 보인다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신뢰 집합은 연산비용이 큰 행렬식 계산이 필요해 보이지만</a:t>
            </a:r>
            <a:r>
              <a:rPr lang="en-US" altLang="ko-KR" sz="2000" dirty="0"/>
              <a:t>, matrix determinant lemma</a:t>
            </a:r>
            <a:r>
              <a:rPr lang="ko-KR" altLang="en-US" sz="2000" dirty="0"/>
              <a:t>를 이용하면 속도를 높일 수 있다</a:t>
            </a:r>
            <a:r>
              <a:rPr lang="en-US" altLang="ko-KR" sz="2000" dirty="0"/>
              <a:t>.(rank-one update)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5A099-A8C3-4622-9382-345A4BE1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04" y="3041304"/>
            <a:ext cx="3857625" cy="523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D036EE-D9F4-44B0-A48B-72431FC4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005" y="2620642"/>
            <a:ext cx="304800" cy="295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A19629-F60A-458F-ADC7-2DEABF19B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601" b="17376"/>
          <a:stretch/>
        </p:blipFill>
        <p:spPr>
          <a:xfrm>
            <a:off x="2168704" y="2230277"/>
            <a:ext cx="370250" cy="385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E8D21B-9D8A-4AE9-A649-E820B896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159" y="3565179"/>
            <a:ext cx="9286875" cy="381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B25639-B370-40AF-BE9D-8278A67A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05" y="4003809"/>
            <a:ext cx="304800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818EAB-2574-4B5E-9DB0-108E73E29B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9601" b="17376"/>
          <a:stretch/>
        </p:blipFill>
        <p:spPr>
          <a:xfrm>
            <a:off x="5910875" y="3931437"/>
            <a:ext cx="370250" cy="3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7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2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C7F718-E684-4684-BE70-7158ACCE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44" y="1735809"/>
            <a:ext cx="10134512" cy="39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1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791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5. Regret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Analysis of the OFUL ALGORITHM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1486625"/>
            <a:ext cx="844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CONFIDENCEBALL </a:t>
            </a:r>
            <a:r>
              <a:rPr lang="ko-KR" altLang="en-US" sz="2000" dirty="0"/>
              <a:t>알고리즘과 유사하지만 </a:t>
            </a:r>
            <a:r>
              <a:rPr lang="en-US" altLang="ko-KR" sz="2000" dirty="0"/>
              <a:t>350</a:t>
            </a:r>
            <a:r>
              <a:rPr lang="ko-KR" altLang="en-US" sz="2000" dirty="0"/>
              <a:t>배 연산을 덜하고 더 좋은 </a:t>
            </a:r>
            <a:r>
              <a:rPr lang="en-US" altLang="ko-KR" sz="2000" dirty="0"/>
              <a:t>regret</a:t>
            </a:r>
            <a:r>
              <a:rPr lang="ko-KR" altLang="en-US" sz="2000" dirty="0"/>
              <a:t>을 보여준다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8FB67-FD17-479A-ACAC-70DB5C078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705100"/>
            <a:ext cx="109251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9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54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2174" y="295156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0. Abstract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72102" y="1690062"/>
            <a:ext cx="84477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Stochastic multi-armed bandit problem</a:t>
            </a:r>
            <a:r>
              <a:rPr lang="ko-KR" altLang="en-US" sz="2000" dirty="0"/>
              <a:t>과 </a:t>
            </a:r>
            <a:r>
              <a:rPr lang="en-US" altLang="ko-KR" sz="2000" dirty="0"/>
              <a:t>linear stochastic multi-armed bandit problem</a:t>
            </a:r>
            <a:r>
              <a:rPr lang="ko-KR" altLang="en-US" sz="2000" dirty="0"/>
              <a:t>에 대한 알고리즘의 이론적 분석과 실증적인 성능 개선하고자 함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특히</a:t>
            </a:r>
            <a:r>
              <a:rPr lang="en-US" altLang="ko-KR" sz="2000" dirty="0"/>
              <a:t>, Auer’s UCB </a:t>
            </a:r>
            <a:r>
              <a:rPr lang="ko-KR" altLang="en-US" sz="2000" dirty="0"/>
              <a:t>알고리즘의 수정을 통해 </a:t>
            </a:r>
            <a:r>
              <a:rPr lang="en-US" altLang="ko-KR" sz="2000" dirty="0"/>
              <a:t>high</a:t>
            </a:r>
            <a:r>
              <a:rPr lang="ko-KR" altLang="en-US" sz="2000" dirty="0"/>
              <a:t> </a:t>
            </a:r>
            <a:r>
              <a:rPr lang="en-US" altLang="ko-KR" sz="2000" dirty="0"/>
              <a:t>probability constant regret</a:t>
            </a:r>
            <a:r>
              <a:rPr lang="ko-KR" altLang="en-US" sz="2000" dirty="0"/>
              <a:t>을 달성함을 보여줌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logarithmic factor</a:t>
            </a:r>
            <a:r>
              <a:rPr lang="ko-KR" altLang="en-US" sz="2000" dirty="0"/>
              <a:t>를 통한 </a:t>
            </a:r>
            <a:r>
              <a:rPr lang="en-US" altLang="ko-KR" sz="2000" dirty="0"/>
              <a:t>regret bound</a:t>
            </a:r>
            <a:r>
              <a:rPr lang="ko-KR" altLang="en-US" sz="2000" dirty="0"/>
              <a:t>를 개선한다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</a:t>
            </a:r>
            <a:r>
              <a:rPr lang="en-US" altLang="ko-KR" sz="2000" dirty="0"/>
              <a:t>vector-valued martingale</a:t>
            </a:r>
            <a:r>
              <a:rPr lang="ko-KR" altLang="en-US" sz="2000" dirty="0"/>
              <a:t>을 위한 꼬리 부등식을 사용하여 더 작은 신뢰 집합을 만든다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328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7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5.1 Saving Computation</a:t>
            </a:r>
            <a:endParaRPr lang="ko-KR" altLang="en-US" sz="28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4B2B7-4CD5-4583-9196-B1CA31A6B45A}"/>
              </a:ext>
            </a:extLst>
          </p:cNvPr>
          <p:cNvSpPr txBox="1"/>
          <p:nvPr/>
        </p:nvSpPr>
        <p:spPr>
          <a:xfrm>
            <a:off x="1872102" y="1486625"/>
            <a:ext cx="84477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det(Vt)</a:t>
            </a:r>
            <a:r>
              <a:rPr lang="ko-KR" altLang="en-US" sz="2000" dirty="0"/>
              <a:t>가 </a:t>
            </a:r>
            <a:r>
              <a:rPr lang="en-US" altLang="ko-KR" sz="2000" dirty="0"/>
              <a:t>C+1</a:t>
            </a:r>
            <a:r>
              <a:rPr lang="ko-KR" altLang="en-US" sz="2000" dirty="0"/>
              <a:t>만큼 증가할 때마다    를 재계산한다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CONFIDENCEBALL </a:t>
            </a:r>
            <a:r>
              <a:rPr lang="ko-KR" altLang="en-US" sz="2000" dirty="0"/>
              <a:t>에 비해 </a:t>
            </a:r>
            <a:r>
              <a:rPr lang="en-US" altLang="ko-KR" sz="2000" dirty="0"/>
              <a:t>regret</a:t>
            </a:r>
            <a:r>
              <a:rPr lang="ko-KR" altLang="en-US" sz="2000" dirty="0"/>
              <a:t>이 눈에 띄게 나아졌다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noise</a:t>
            </a:r>
            <a:r>
              <a:rPr lang="ko-KR" altLang="en-US" sz="2000" dirty="0"/>
              <a:t>는 평균이 </a:t>
            </a:r>
            <a:r>
              <a:rPr lang="en-US" altLang="ko-KR" sz="2000" dirty="0"/>
              <a:t>0</a:t>
            </a:r>
            <a:r>
              <a:rPr lang="ko-KR" altLang="en-US" sz="2000" dirty="0"/>
              <a:t>이고 표준편차가 </a:t>
            </a:r>
            <a:r>
              <a:rPr lang="en-US" altLang="ko-KR" sz="2000" dirty="0"/>
              <a:t>0.1</a:t>
            </a:r>
            <a:r>
              <a:rPr lang="ko-KR" altLang="en-US" sz="2000" dirty="0"/>
              <a:t>인 정규분포다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신뢰 집합 밖에 있을 확률은 </a:t>
            </a:r>
            <a:r>
              <a:rPr lang="en-US" altLang="ko-KR" sz="2000" dirty="0"/>
              <a:t>0.0001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pic>
        <p:nvPicPr>
          <p:cNvPr id="13" name="_x151030120">
            <a:extLst>
              <a:ext uri="{FF2B5EF4-FFF2-40B4-BE49-F238E27FC236}">
                <a16:creationId xmlns:a16="http://schemas.microsoft.com/office/drawing/2014/main" id="{7A10A1E7-A55D-4A3B-B53B-D484C43F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49" y="1478938"/>
            <a:ext cx="19770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231B9C-4DFF-4E9C-BC2F-D2C80ADE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1894422"/>
            <a:ext cx="57435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5.1 Saving Computation</a:t>
            </a:r>
            <a:endParaRPr lang="ko-KR" altLang="en-US" sz="28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4B2B7-4CD5-4583-9196-B1CA31A6B45A}"/>
              </a:ext>
            </a:extLst>
          </p:cNvPr>
          <p:cNvSpPr txBox="1"/>
          <p:nvPr/>
        </p:nvSpPr>
        <p:spPr>
          <a:xfrm>
            <a:off x="1872102" y="1227964"/>
            <a:ext cx="844779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C</a:t>
            </a:r>
            <a:r>
              <a:rPr lang="ko-KR" altLang="en-US" sz="2000" dirty="0"/>
              <a:t>가 커질수록 알고리즘은 행동을 덜 자주 변경한다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오랜 기간 작업을 지속할 수 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정해진 연산</a:t>
            </a:r>
            <a:r>
              <a:rPr lang="en-US" altLang="ko-KR" sz="2000" dirty="0"/>
              <a:t> budget</a:t>
            </a:r>
            <a:r>
              <a:rPr lang="ko-KR" altLang="en-US" sz="2000" dirty="0"/>
              <a:t> 내에서 시간당 평균 </a:t>
            </a:r>
            <a:r>
              <a:rPr lang="en-US" altLang="ko-KR" sz="2000" dirty="0"/>
              <a:t>regret</a:t>
            </a:r>
            <a:r>
              <a:rPr lang="ko-KR" altLang="en-US" sz="2000" dirty="0"/>
              <a:t>을 낮출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A9BB0-994B-4657-9FC6-B8F99371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65" y="1015284"/>
            <a:ext cx="60579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5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034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Theorem 4</a:t>
            </a:r>
            <a:endParaRPr lang="ko-KR" altLang="en-US" sz="28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A3A737-F67F-449C-A11E-759F9636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27" y="2887263"/>
            <a:ext cx="9112545" cy="14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2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560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6. Multi-Armed Bandit Problem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/>
              <p:nvPr/>
            </p:nvSpPr>
            <p:spPr>
              <a:xfrm>
                <a:off x="1872102" y="1486625"/>
                <a:ext cx="844779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-&gt; action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=1,2,….,d 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expected reward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 -&gt; </a:t>
                </a:r>
                <a:r>
                  <a:rPr lang="ko-KR" altLang="en-US" sz="2000" dirty="0"/>
                  <a:t>최적 </a:t>
                </a:r>
                <a:r>
                  <a:rPr lang="en-US" altLang="ko-KR" sz="2000" dirty="0"/>
                  <a:t>arm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expected reward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       -&gt; t</a:t>
                </a:r>
                <a:r>
                  <a:rPr lang="ko-KR" altLang="en-US" sz="2000" dirty="0"/>
                  <a:t>라운드에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행동을 했을 때 얻는 </a:t>
                </a:r>
                <a:r>
                  <a:rPr lang="en-US" altLang="ko-KR" sz="2000" dirty="0"/>
                  <a:t>reward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 -&gt; t</a:t>
                </a:r>
                <a:r>
                  <a:rPr lang="ko-KR" altLang="en-US" sz="2000" dirty="0"/>
                  <a:t>시점까지 </a:t>
                </a:r>
                <a:r>
                  <a:rPr lang="en-US" altLang="ko-KR" sz="2000" dirty="0"/>
                  <a:t>action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시행한 횟수</a:t>
                </a:r>
                <a:endParaRPr lang="en-US" altLang="ko-KR" sz="2000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   -&gt; t</a:t>
                </a:r>
                <a:r>
                  <a:rPr lang="ko-KR" altLang="en-US" sz="2000" dirty="0"/>
                  <a:t>시점까지 </a:t>
                </a:r>
                <a:r>
                  <a:rPr lang="en-US" altLang="ko-KR" sz="2000" dirty="0"/>
                  <a:t>action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를 했을 때 얻는 </a:t>
                </a:r>
                <a:r>
                  <a:rPr lang="en-US" altLang="ko-KR" sz="2000" dirty="0"/>
                  <a:t>reward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</a:t>
                </a:r>
                <a:r>
                  <a:rPr lang="ko-KR" altLang="en-US" sz="2000" dirty="0"/>
                  <a:t> 의 신뢰 구간을       에 근거하여 구할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02" y="1486625"/>
                <a:ext cx="8447796" cy="3170099"/>
              </a:xfrm>
              <a:prstGeom prst="rect">
                <a:avLst/>
              </a:prstGeom>
              <a:blipFill>
                <a:blip r:embed="rId2"/>
                <a:stretch>
                  <a:fillRect l="-649" t="-1154" b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93063-14EB-4395-A55F-44894AAA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46" y="1548567"/>
            <a:ext cx="38100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94AAA0-ED76-4F76-97DC-E8A635B4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46" y="1962759"/>
            <a:ext cx="304800" cy="285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DB102A-605D-4C42-8626-94FF2EE8F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046" y="2386477"/>
            <a:ext cx="3581400" cy="333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563F47C-4FD5-4313-850C-0622F9D91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765" y="3314708"/>
            <a:ext cx="485775" cy="3238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A7CCC9-74DA-4498-8CF8-9C855B993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296" y="2826691"/>
            <a:ext cx="1019175" cy="371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5E4A2-F4FF-43EA-995D-49A119C0D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0" y="3731071"/>
            <a:ext cx="638175" cy="371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ADBFB-2C10-4886-A3FB-E702DA8E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21" y="4216730"/>
            <a:ext cx="381000" cy="276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A64FCF-02E0-41D3-8968-77B58271A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606" y="4216730"/>
            <a:ext cx="6381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560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6. Multi-Armed Bandit Problem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1222674"/>
            <a:ext cx="844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이 신뢰 구간을 이용하여</a:t>
            </a:r>
            <a:r>
              <a:rPr lang="en-US" altLang="ko-KR" sz="2000" dirty="0"/>
              <a:t>, UCB</a:t>
            </a:r>
            <a:r>
              <a:rPr lang="ko-KR" altLang="en-US" sz="2000" dirty="0"/>
              <a:t>알고리즘을 수정하고 </a:t>
            </a:r>
            <a:r>
              <a:rPr lang="en-US" altLang="ko-KR" sz="2000" dirty="0"/>
              <a:t>action selection rule</a:t>
            </a:r>
            <a:r>
              <a:rPr lang="ko-KR" altLang="en-US" sz="2000" dirty="0"/>
              <a:t>을 변경했다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UCB(</a:t>
            </a:r>
            <a:r>
              <a:rPr lang="el-GR" altLang="ko-KR" sz="2000" dirty="0"/>
              <a:t>δ</a:t>
            </a:r>
            <a:r>
              <a:rPr lang="en-US" altLang="ko-KR" sz="2000" dirty="0"/>
              <a:t>),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UCB(</a:t>
            </a:r>
            <a:r>
              <a:rPr lang="el-GR" altLang="ko-KR" sz="2000" dirty="0"/>
              <a:t>δ</a:t>
            </a:r>
            <a:r>
              <a:rPr lang="en-US" altLang="ko-KR" sz="2000" dirty="0"/>
              <a:t>)</a:t>
            </a:r>
            <a:r>
              <a:rPr lang="ko-KR" altLang="en-US" sz="2000" dirty="0"/>
              <a:t>와 </a:t>
            </a:r>
            <a:r>
              <a:rPr lang="en-US" altLang="ko-KR" sz="2000" dirty="0"/>
              <a:t>UCB</a:t>
            </a:r>
            <a:r>
              <a:rPr lang="ko-KR" altLang="en-US" sz="2000" dirty="0"/>
              <a:t>의 차이점은 신뢰 구간이 </a:t>
            </a:r>
            <a:r>
              <a:rPr lang="en-US" altLang="ko-KR" sz="2000" dirty="0"/>
              <a:t>n</a:t>
            </a:r>
            <a:r>
              <a:rPr lang="ko-KR" altLang="en-US" sz="2000" dirty="0"/>
              <a:t>과 </a:t>
            </a:r>
            <a:r>
              <a:rPr lang="en-US" altLang="ko-KR" sz="2000" dirty="0"/>
              <a:t>t</a:t>
            </a:r>
            <a:r>
              <a:rPr lang="ko-KR" altLang="en-US" sz="2000" dirty="0"/>
              <a:t>에 의존하지 않는다는 것</a:t>
            </a:r>
            <a:r>
              <a:rPr lang="en-US" altLang="ko-KR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altLang="ko-KR" sz="2000" dirty="0"/>
              <a:t>(Appendix G)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bound</a:t>
            </a:r>
            <a:r>
              <a:rPr lang="ko-KR" altLang="en-US" sz="2000" dirty="0"/>
              <a:t>는 </a:t>
            </a:r>
            <a:r>
              <a:rPr lang="en-US" altLang="ko-KR" sz="2000" dirty="0"/>
              <a:t>union bound</a:t>
            </a:r>
            <a:r>
              <a:rPr lang="ko-KR" altLang="en-US" sz="2000" dirty="0"/>
              <a:t>를 피할 수 있는 </a:t>
            </a:r>
            <a:r>
              <a:rPr lang="en-US" altLang="ko-KR" sz="2000" dirty="0"/>
              <a:t>new self-normalized tail inequality</a:t>
            </a:r>
            <a:r>
              <a:rPr lang="ko-KR" altLang="en-US" sz="2000" dirty="0"/>
              <a:t>로 더 </a:t>
            </a:r>
            <a:r>
              <a:rPr lang="ko-KR" altLang="en-US" sz="2000" dirty="0" err="1"/>
              <a:t>타이트해졌다</a:t>
            </a:r>
            <a:r>
              <a:rPr lang="en-US" altLang="ko-KR" sz="2000" dirty="0"/>
              <a:t>(</a:t>
            </a:r>
            <a:r>
              <a:rPr lang="ko-KR" altLang="en-US" sz="2000" dirty="0"/>
              <a:t>좁아졌다</a:t>
            </a:r>
            <a:r>
              <a:rPr lang="en-US" altLang="ko-KR" sz="2000" dirty="0"/>
              <a:t>).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AB180B-FC85-4BEC-A0A5-E9763322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7" y="937995"/>
            <a:ext cx="11096625" cy="2562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8A863-3981-480E-9655-332AFAD8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4749721"/>
            <a:ext cx="28098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3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7. Conclusions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1175539"/>
            <a:ext cx="8447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어떻게 새로운 </a:t>
            </a:r>
            <a:r>
              <a:rPr lang="en-US" altLang="ko-KR" sz="2000" dirty="0"/>
              <a:t>vector-valued martingale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tail inequality</a:t>
            </a:r>
            <a:r>
              <a:rPr lang="ko-KR" altLang="en-US" sz="2000" dirty="0"/>
              <a:t>가 다양한 </a:t>
            </a:r>
            <a:r>
              <a:rPr lang="en-US" altLang="ko-KR" sz="2000" dirty="0"/>
              <a:t>stochastic bandit problem</a:t>
            </a:r>
            <a:r>
              <a:rPr lang="ko-KR" altLang="en-US" sz="2000" dirty="0"/>
              <a:t>의 알고리즘의 이론적인 분석과 실증적인 성능 모두를 향상시킬 수 있는지 보였다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Auer’s UCB algorithm</a:t>
            </a:r>
            <a:r>
              <a:rPr lang="ko-KR" altLang="en-US" sz="2000" dirty="0"/>
              <a:t>의 간단한 수정을 통해 높은 확률로 </a:t>
            </a:r>
            <a:r>
              <a:rPr lang="en-US" altLang="ko-KR" sz="2000" dirty="0"/>
              <a:t>constant</a:t>
            </a:r>
            <a:r>
              <a:rPr lang="ko-KR" altLang="en-US" sz="2000" dirty="0"/>
              <a:t> </a:t>
            </a:r>
            <a:r>
              <a:rPr lang="en-US" altLang="ko-KR" sz="2000" dirty="0"/>
              <a:t>regret</a:t>
            </a:r>
            <a:r>
              <a:rPr lang="ko-KR" altLang="en-US" sz="2000" dirty="0"/>
              <a:t>을 얻는 것을 보였다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Auer, Dani, </a:t>
            </a:r>
            <a:r>
              <a:rPr lang="en-US" altLang="ko-KR" sz="2000" dirty="0" err="1"/>
              <a:t>Rusmevichientong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Tsitsiklis</a:t>
            </a:r>
            <a:r>
              <a:rPr lang="en-US" altLang="ko-KR" sz="2000" dirty="0"/>
              <a:t>, Li</a:t>
            </a:r>
            <a:r>
              <a:rPr lang="ko-KR" altLang="en-US" sz="2000" dirty="0"/>
              <a:t>가 연구한 </a:t>
            </a:r>
            <a:r>
              <a:rPr lang="en-US" altLang="ko-KR" sz="2000" dirty="0"/>
              <a:t>linear stochastic bandit problem</a:t>
            </a:r>
            <a:r>
              <a:rPr lang="ko-KR" altLang="en-US" sz="2000" dirty="0"/>
              <a:t>에 대한 알고리즘의 분석을 수정하고 개선했다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logarithmic</a:t>
            </a:r>
            <a:r>
              <a:rPr lang="ko-KR" altLang="en-US" sz="2000" dirty="0"/>
              <a:t> </a:t>
            </a:r>
            <a:r>
              <a:rPr lang="en-US" altLang="ko-KR" sz="2000" dirty="0"/>
              <a:t>factor</a:t>
            </a:r>
            <a:r>
              <a:rPr lang="ko-KR" altLang="en-US" sz="2000" dirty="0"/>
              <a:t>에 의한 </a:t>
            </a:r>
            <a:r>
              <a:rPr lang="en-US" altLang="ko-KR" sz="2000" dirty="0"/>
              <a:t>regret bound</a:t>
            </a:r>
            <a:r>
              <a:rPr lang="ko-KR" altLang="en-US" sz="2000" dirty="0"/>
              <a:t>의 개선을 보여준다</a:t>
            </a: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성능의 희생없이 많은 양의 연산을 줄일 수 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부등식은 </a:t>
            </a:r>
            <a:r>
              <a:rPr lang="en-US" altLang="ko-KR" sz="2000" dirty="0"/>
              <a:t>stopped martingale</a:t>
            </a:r>
            <a:r>
              <a:rPr lang="ko-KR" altLang="en-US" sz="2000" dirty="0"/>
              <a:t>에 사용되며</a:t>
            </a:r>
            <a:r>
              <a:rPr lang="en-US" altLang="ko-KR" sz="2000" dirty="0"/>
              <a:t>, bound</a:t>
            </a:r>
            <a:r>
              <a:rPr lang="ko-KR" altLang="en-US" sz="2000" dirty="0"/>
              <a:t>를 균일하게 할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union bound</a:t>
            </a:r>
            <a:r>
              <a:rPr lang="ko-KR" altLang="en-US" sz="2000" dirty="0"/>
              <a:t>를 사용하는 </a:t>
            </a:r>
            <a:r>
              <a:rPr lang="en-US" altLang="ko-KR" sz="2000" dirty="0"/>
              <a:t>deviation bound</a:t>
            </a:r>
            <a:r>
              <a:rPr lang="ko-KR" altLang="en-US" sz="2000" dirty="0"/>
              <a:t>들의 개선하는데 사용할 수 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현대의 많은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모델들이 </a:t>
            </a:r>
            <a:r>
              <a:rPr lang="en-US" altLang="ko-KR" sz="2000" dirty="0"/>
              <a:t>high-probability bound</a:t>
            </a:r>
            <a:r>
              <a:rPr lang="ko-KR" altLang="en-US" sz="2000" dirty="0"/>
              <a:t>에 의존하기 때문에 새로운 부등식이 많이 쓰일 수 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25E6CB-5A77-4D11-9E39-0374529F2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1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7B6D-5596-4A00-BF3D-066FF20BC699}"/>
              </a:ext>
            </a:extLst>
          </p:cNvPr>
          <p:cNvSpPr txBox="1"/>
          <p:nvPr/>
        </p:nvSpPr>
        <p:spPr>
          <a:xfrm>
            <a:off x="382174" y="295156"/>
            <a:ext cx="273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77F14-AC17-4DE4-B04E-A307D4768D1C}"/>
              </a:ext>
            </a:extLst>
          </p:cNvPr>
          <p:cNvSpPr txBox="1"/>
          <p:nvPr/>
        </p:nvSpPr>
        <p:spPr>
          <a:xfrm>
            <a:off x="1872102" y="1015284"/>
            <a:ext cx="844779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Linear</a:t>
            </a:r>
            <a:r>
              <a:rPr lang="ko-KR" altLang="en-US" sz="2000" dirty="0"/>
              <a:t> </a:t>
            </a:r>
            <a:r>
              <a:rPr lang="en-US" altLang="ko-KR" sz="2000" dirty="0"/>
              <a:t>stochastic</a:t>
            </a:r>
            <a:r>
              <a:rPr lang="ko-KR" altLang="en-US" sz="2000" dirty="0"/>
              <a:t> </a:t>
            </a:r>
            <a:r>
              <a:rPr lang="en-US" altLang="ko-KR" sz="2000" dirty="0"/>
              <a:t>bandit</a:t>
            </a:r>
            <a:r>
              <a:rPr lang="ko-KR" altLang="en-US" sz="2000" dirty="0"/>
              <a:t> </a:t>
            </a:r>
            <a:r>
              <a:rPr lang="en-US" altLang="ko-KR" sz="2000" dirty="0"/>
              <a:t>problem</a:t>
            </a:r>
            <a:r>
              <a:rPr lang="ko-KR" altLang="en-US" sz="2000" dirty="0"/>
              <a:t>은 순차적 의사결정 문제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n</a:t>
            </a:r>
            <a:r>
              <a:rPr lang="ko-KR" altLang="en-US" sz="2000" dirty="0"/>
              <a:t>번의 시행동안 가능한 많은 </a:t>
            </a:r>
            <a:r>
              <a:rPr lang="en-US" altLang="ko-KR" sz="2000" dirty="0"/>
              <a:t>reward</a:t>
            </a:r>
            <a:r>
              <a:rPr lang="ko-KR" altLang="en-US" sz="2000" dirty="0"/>
              <a:t>를 받는 것이 목표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여러 변형모델이 존재하고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모두</a:t>
            </a:r>
            <a:r>
              <a:rPr lang="en-US" altLang="ko-KR" sz="2000" dirty="0"/>
              <a:t> optimism in the face of uncertainty(OFU)</a:t>
            </a:r>
            <a:r>
              <a:rPr lang="ko-KR" altLang="en-US" sz="2000" dirty="0"/>
              <a:t> </a:t>
            </a:r>
            <a:r>
              <a:rPr lang="en-US" altLang="ko-KR" sz="2000" dirty="0"/>
              <a:t>principle</a:t>
            </a:r>
            <a:r>
              <a:rPr lang="ko-KR" altLang="en-US" sz="2000" dirty="0"/>
              <a:t>에 기반한다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OFU principle</a:t>
            </a:r>
            <a:r>
              <a:rPr lang="ko-KR" altLang="en-US" sz="2000" dirty="0"/>
              <a:t>은 </a:t>
            </a:r>
            <a:r>
              <a:rPr lang="en-US" altLang="ko-KR" sz="2000" dirty="0"/>
              <a:t>exploration-exploitation </a:t>
            </a:r>
            <a:r>
              <a:rPr lang="ko-KR" altLang="en-US" sz="2000" dirty="0"/>
              <a:t>딜레마를 해결할 수 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기본 개념은 선형 함수 계수 벡터의 신뢰 집합의 유지하는 것이다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매 라운드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알고리즘은 신뢰 집합에서 예측치를 선택하고 예상 </a:t>
            </a:r>
            <a:r>
              <a:rPr lang="en-US" altLang="ko-KR" sz="2000" dirty="0"/>
              <a:t>reward</a:t>
            </a:r>
            <a:r>
              <a:rPr lang="ko-KR" altLang="en-US" sz="2000" dirty="0"/>
              <a:t>가 최대가 되는 행동을 한다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문제를 과거에 관측된 </a:t>
            </a:r>
            <a:r>
              <a:rPr lang="en-US" altLang="ko-KR" sz="2000" dirty="0"/>
              <a:t>action-reward</a:t>
            </a:r>
            <a:r>
              <a:rPr lang="ko-KR" altLang="en-US" sz="2000" dirty="0"/>
              <a:t>에 기반한 선형 함수의 계수 벡터에 대한 신뢰 집합의 구성으로 축소시킬 수 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미래의 행동은 과거의 행동으로부터 독립적이지 않기 때문에 해결하기 쉬운 문제가 아니다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몇몇 논문은 이러한 문제를 간과했다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올바른 해결법을 본 논문에서 새로운 </a:t>
            </a:r>
            <a:r>
              <a:rPr lang="ko-KR" altLang="en-US" sz="2000" dirty="0" err="1"/>
              <a:t>마틴게일</a:t>
            </a:r>
            <a:r>
              <a:rPr lang="ko-KR" altLang="en-US" sz="2000" dirty="0"/>
              <a:t> 기법으로 제시한다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73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/>
              <p:nvPr/>
            </p:nvSpPr>
            <p:spPr>
              <a:xfrm>
                <a:off x="1872102" y="1227964"/>
                <a:ext cx="8447796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작은 신뢰 집합을 가질수록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더 나은 </a:t>
                </a:r>
                <a:r>
                  <a:rPr lang="en-US" altLang="ko-KR" sz="2000" dirty="0"/>
                  <a:t>regret bound</a:t>
                </a:r>
                <a:r>
                  <a:rPr lang="ko-KR" altLang="en-US" sz="2000" dirty="0"/>
                  <a:t>를 얻을 수 있고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알고리즘의 성능이 더 좋다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소개할 알고리즘을 통해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신뢰 집합의 크기를 줄일 수 있다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First, </a:t>
                </a:r>
                <a:r>
                  <a:rPr lang="ko-KR" altLang="en-US" sz="2000" dirty="0"/>
                  <a:t>매 단계에서 신뢰 집합이 균일하게 유효하다</a:t>
                </a:r>
                <a:r>
                  <a:rPr lang="en-US" altLang="ko-KR" sz="2000" dirty="0"/>
                  <a:t>. (union bound</a:t>
                </a:r>
                <a:r>
                  <a:rPr lang="ko-KR" altLang="en-US" sz="2000" dirty="0"/>
                  <a:t>를 피함으로써 </a:t>
                </a:r>
                <a:r>
                  <a:rPr lang="en-US" altLang="ko-KR" sz="2000" dirty="0"/>
                  <a:t>log(n)</a:t>
                </a:r>
                <a:r>
                  <a:rPr lang="ko-KR" altLang="en-US" sz="2000" dirty="0"/>
                  <a:t>만큼 줄일 수 있다</a:t>
                </a:r>
                <a:r>
                  <a:rPr lang="en-US" altLang="ko-KR" sz="2000" dirty="0"/>
                  <a:t>)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Second, </a:t>
                </a:r>
                <a:r>
                  <a:rPr lang="ko-KR" altLang="en-US" sz="2000" dirty="0"/>
                  <a:t>항상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대체로 경험적인 양으로 대체된다는 점에서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더 실증적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신뢰 집합을 만들기 구성하기 위해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새로운 </a:t>
                </a:r>
                <a:r>
                  <a:rPr lang="en-US" altLang="ko-KR" sz="2000" dirty="0"/>
                  <a:t>martingale tail </a:t>
                </a:r>
                <a:r>
                  <a:rPr lang="en-US" altLang="ko-KR" sz="2000" dirty="0" err="1"/>
                  <a:t>ineqaulity</a:t>
                </a:r>
                <a:r>
                  <a:rPr lang="ko-KR" altLang="en-US" sz="2000" dirty="0"/>
                  <a:t>를 증명했다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새로운 신뢰 집합을 이용하여 </a:t>
                </a:r>
                <a:r>
                  <a:rPr lang="en-US" altLang="ko-KR" sz="2000" dirty="0"/>
                  <a:t>UCB </a:t>
                </a:r>
                <a:r>
                  <a:rPr lang="ko-KR" altLang="en-US" sz="2000" dirty="0"/>
                  <a:t>알고리즘을 수정했고</a:t>
                </a:r>
                <a:r>
                  <a:rPr lang="en-US" altLang="ko-KR" sz="2000" dirty="0"/>
                  <a:t>, </a:t>
                </a:r>
                <a:r>
                  <a:rPr lang="el-GR" altLang="ko-KR" sz="2000" dirty="0"/>
                  <a:t>δ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input</a:t>
                </a:r>
                <a:r>
                  <a:rPr lang="ko-KR" altLang="en-US" sz="2000" dirty="0"/>
                  <a:t>으로 받기 때문에 </a:t>
                </a:r>
                <a:r>
                  <a:rPr lang="en-US" altLang="ko-KR" sz="2000" dirty="0"/>
                  <a:t>regret</a:t>
                </a:r>
                <a:r>
                  <a:rPr lang="ko-KR" altLang="en-US" sz="2000" dirty="0"/>
                  <a:t>은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에 종속되지 않고</a:t>
                </a:r>
                <a:r>
                  <a:rPr lang="en-US" altLang="ko-KR" sz="2000" dirty="0"/>
                  <a:t>, </a:t>
                </a:r>
                <a:r>
                  <a:rPr lang="el-GR" altLang="ko-KR" sz="2000" dirty="0"/>
                  <a:t>δ</a:t>
                </a:r>
                <a:r>
                  <a:rPr lang="ko-KR" altLang="en-US" sz="2000" dirty="0"/>
                  <a:t>의 종속된다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l-GR" altLang="ko-KR" sz="2000" dirty="0"/>
                  <a:t>δ</a:t>
                </a:r>
                <a:r>
                  <a:rPr lang="en-US" altLang="ko-KR" sz="2000" dirty="0"/>
                  <a:t>=1/n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새 알고리즘은 같은 </a:t>
                </a:r>
                <a:r>
                  <a:rPr lang="en-US" altLang="ko-KR" sz="2000" dirty="0"/>
                  <a:t>expected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regret bound(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가진다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02" y="1227964"/>
                <a:ext cx="8447796" cy="5016758"/>
              </a:xfrm>
              <a:prstGeom prst="rect">
                <a:avLst/>
              </a:prstGeom>
              <a:blipFill>
                <a:blip r:embed="rId3"/>
                <a:stretch>
                  <a:fillRect l="-649" t="-608" r="-577" b="-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3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273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 Introduction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2269048"/>
            <a:ext cx="84477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CONFIDENCBALL </a:t>
            </a:r>
            <a:r>
              <a:rPr lang="ko-KR" altLang="en-US" sz="2000" dirty="0"/>
              <a:t>알고리즘은 확률이 적어도 </a:t>
            </a:r>
            <a:r>
              <a:rPr lang="en-US" altLang="ko-KR" sz="2000" dirty="0"/>
              <a:t>1-</a:t>
            </a:r>
            <a:r>
              <a:rPr lang="el-GR" altLang="ko-KR" sz="2000" dirty="0"/>
              <a:t> δ</a:t>
            </a:r>
            <a:r>
              <a:rPr lang="en-US" altLang="ko-KR" sz="2000" dirty="0"/>
              <a:t> </a:t>
            </a:r>
            <a:r>
              <a:rPr lang="ko-KR" altLang="en-US" sz="2000" dirty="0"/>
              <a:t>일 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regret</a:t>
            </a:r>
            <a:r>
              <a:rPr lang="ko-KR" altLang="en-US" sz="2000" dirty="0"/>
              <a:t>이 최대 </a:t>
            </a:r>
            <a:r>
              <a:rPr lang="en-US" altLang="ko-KR" sz="2000" dirty="0"/>
              <a:t> </a:t>
            </a:r>
          </a:p>
          <a:p>
            <a:pPr>
              <a:spcBef>
                <a:spcPts val="1200"/>
              </a:spcBef>
            </a:pPr>
            <a:r>
              <a:rPr lang="ko-KR" altLang="en-US" sz="2000" dirty="0"/>
              <a:t>                                    라 했지만 수정된 알고리즘은</a:t>
            </a:r>
            <a:endParaRPr lang="en-US" altLang="ko-KR" sz="2000" dirty="0"/>
          </a:p>
          <a:p>
            <a:pPr>
              <a:spcBef>
                <a:spcPts val="1200"/>
              </a:spcBef>
            </a:pPr>
            <a:r>
              <a:rPr lang="ko-KR" altLang="en-US" sz="2000" dirty="0"/>
              <a:t>   최대                                            임을 밝혔다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또한</a:t>
            </a:r>
            <a:r>
              <a:rPr lang="en-US" altLang="ko-KR" sz="2000" dirty="0"/>
              <a:t>, dependent regret</a:t>
            </a:r>
            <a:r>
              <a:rPr lang="ko-KR" altLang="en-US" sz="2000" dirty="0"/>
              <a:t> </a:t>
            </a:r>
            <a:r>
              <a:rPr lang="en-US" altLang="ko-KR" sz="2000" dirty="0"/>
              <a:t>bound                                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,</a:t>
            </a:r>
          </a:p>
          <a:p>
            <a:pPr>
              <a:spcBef>
                <a:spcPts val="1200"/>
              </a:spcBef>
            </a:pPr>
            <a:r>
              <a:rPr lang="en-US" altLang="ko-KR" sz="2000" dirty="0"/>
              <a:t>   </a:t>
            </a:r>
            <a:r>
              <a:rPr lang="ko-KR" altLang="en-US" sz="2000" dirty="0"/>
              <a:t>향상된</a:t>
            </a:r>
            <a:r>
              <a:rPr lang="en-US" altLang="ko-KR" sz="2000" dirty="0"/>
              <a:t>                                             bound</a:t>
            </a:r>
            <a:r>
              <a:rPr lang="ko-KR" altLang="en-US" sz="2000" dirty="0"/>
              <a:t>증명했다</a:t>
            </a:r>
            <a:r>
              <a:rPr lang="en-US" altLang="ko-KR" sz="2000" dirty="0"/>
              <a:t>.</a:t>
            </a:r>
          </a:p>
          <a:p>
            <a:pPr>
              <a:spcBef>
                <a:spcPts val="1200"/>
              </a:spcBef>
            </a:pPr>
            <a:endParaRPr lang="en-US" altLang="ko-KR" sz="2000" dirty="0"/>
          </a:p>
          <a:p>
            <a:pPr>
              <a:spcBef>
                <a:spcPts val="1200"/>
              </a:spcBef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EA9232-5DEB-40F9-9442-B694B45E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34" y="2671993"/>
            <a:ext cx="285750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8F274-967F-4A40-BCF4-3AADF55F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75" y="3210974"/>
            <a:ext cx="3829050" cy="361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F93805-FF14-403E-AC8F-4F2E5B6E3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98" y="3625527"/>
            <a:ext cx="2733675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14C7E0-CF39-46C3-B158-8ED189903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887" y="4067077"/>
            <a:ext cx="3848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426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1.2 The Learning Model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/>
              <p:nvPr/>
            </p:nvSpPr>
            <p:spPr>
              <a:xfrm>
                <a:off x="1872102" y="1222675"/>
                <a:ext cx="8447796" cy="624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매 라운드</a:t>
                </a:r>
                <a:r>
                  <a:rPr lang="en-US" altLang="ko-KR" sz="2000" dirty="0"/>
                  <a:t>(t)</a:t>
                </a:r>
                <a:r>
                  <a:rPr lang="ko-KR" altLang="en-US" sz="2000" dirty="0"/>
                  <a:t>마다 </a:t>
                </a:r>
                <a:r>
                  <a:rPr lang="en-US" altLang="ko-KR" sz="2000" dirty="0"/>
                  <a:t>learner</a:t>
                </a:r>
                <a:r>
                  <a:rPr lang="ko-KR" altLang="en-US" sz="2000" dirty="0"/>
                  <a:t>에게 행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을 선택할 수 있는 유클리드 공간에 속하는</a:t>
                </a:r>
                <a:r>
                  <a:rPr lang="en-US" altLang="ko-KR" sz="2000" dirty="0"/>
                  <a:t> decision set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이 주어진다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그 후</a:t>
                </a:r>
                <a:r>
                  <a:rPr lang="en-US" altLang="ko-KR" sz="2000" dirty="0"/>
                  <a:t>, learner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reward                                                </a:t>
                </a:r>
                <a:r>
                  <a:rPr lang="ko-KR" altLang="en-US" sz="2000" dirty="0"/>
                  <a:t>를 관측할 수 있다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unknown parameter    </a:t>
                </a:r>
                <a:r>
                  <a:rPr lang="ko-KR" altLang="en-US" sz="2000" dirty="0"/>
                  <a:t>는                                를 만족하는 </a:t>
                </a:r>
                <a:r>
                  <a:rPr lang="en-US" altLang="ko-KR" sz="2000" dirty="0"/>
                  <a:t>random noise 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learner</a:t>
                </a:r>
                <a:r>
                  <a:rPr lang="ko-KR" altLang="en-US" sz="2000" dirty="0"/>
                  <a:t>의 목표는 그의 </a:t>
                </a:r>
                <a:r>
                  <a:rPr lang="en-US" altLang="ko-KR" sz="2000" dirty="0"/>
                  <a:t>total reward                    </a:t>
                </a:r>
                <a:r>
                  <a:rPr lang="ko-KR" altLang="en-US" sz="2000" dirty="0"/>
                  <a:t>를 최대화 하는 것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   </a:t>
                </a:r>
                <a:r>
                  <a:rPr lang="ko-KR" altLang="en-US" sz="2000" dirty="0"/>
                  <a:t>를 알고 있다면</a:t>
                </a:r>
                <a:r>
                  <a:rPr lang="en-US" altLang="ko-KR" sz="2000" dirty="0"/>
                  <a:t>, t</a:t>
                </a:r>
                <a:r>
                  <a:rPr lang="ko-KR" altLang="en-US" sz="2000" dirty="0"/>
                  <a:t>시점의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최적 전략은                                   </a:t>
                </a:r>
                <a:endParaRPr lang="en-US" altLang="ko-KR" sz="2000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최적 전략의 </a:t>
                </a:r>
                <a:r>
                  <a:rPr lang="en-US" altLang="ko-KR" sz="2000" dirty="0"/>
                  <a:t>total reward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leaner</a:t>
                </a:r>
                <a:r>
                  <a:rPr lang="ko-KR" altLang="en-US" sz="2000" dirty="0"/>
                  <a:t>가 얻은 </a:t>
                </a:r>
                <a:r>
                  <a:rPr lang="en-US" altLang="ko-KR" sz="2000" dirty="0"/>
                  <a:t>total reward</a:t>
                </a:r>
                <a:r>
                  <a:rPr lang="ko-KR" altLang="en-US" sz="2000" dirty="0"/>
                  <a:t>의 차이를 </a:t>
                </a:r>
                <a:r>
                  <a:rPr lang="en-US" altLang="ko-KR" sz="2000" dirty="0"/>
                  <a:t>pseudo-regret</a:t>
                </a:r>
                <a:r>
                  <a:rPr lang="ko-KR" altLang="en-US" sz="2000" dirty="0"/>
                  <a:t>이라 한다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알고리즘의 목표는 </a:t>
                </a:r>
                <a:r>
                  <a:rPr lang="en-US" altLang="ko-KR" sz="2000" dirty="0"/>
                  <a:t>regret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최소화 하는 것</a:t>
                </a:r>
                <a:r>
                  <a:rPr lang="en-US" altLang="ko-KR" sz="20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altLang="ko-KR" sz="2000" dirty="0"/>
              </a:p>
              <a:p>
                <a:pPr>
                  <a:spcBef>
                    <a:spcPts val="1200"/>
                  </a:spcBef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02" y="1222675"/>
                <a:ext cx="8447796" cy="6248057"/>
              </a:xfrm>
              <a:prstGeom prst="rect">
                <a:avLst/>
              </a:prstGeom>
              <a:blipFill>
                <a:blip r:embed="rId2"/>
                <a:stretch>
                  <a:fillRect l="-649" t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39FA42B-D585-4CA6-B109-4765E3A98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745" y="2064719"/>
            <a:ext cx="4048125" cy="333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B0A216-8968-4704-8282-2274CA6F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192" y="2819450"/>
            <a:ext cx="381000" cy="295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3EEC14-A332-4813-B4F8-C83E71B4E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424" y="2838500"/>
            <a:ext cx="333375" cy="2762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F54D9A0-286B-4950-9D3B-CF96F565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739" y="2819450"/>
            <a:ext cx="2657475" cy="352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787A289-3573-4762-B728-2F967574F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513" y="3524885"/>
            <a:ext cx="1609725" cy="3714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FB8F15D-7C02-4589-85CA-4EB117BF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62" y="4046503"/>
            <a:ext cx="381000" cy="295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AB2E1C-E358-46E0-A98E-39677A846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455" y="3997945"/>
            <a:ext cx="2905125" cy="3333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16F70B-C43C-43D5-9798-114120C68C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2064" y="5203081"/>
            <a:ext cx="6991350" cy="9334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7F8A29-078F-4985-9440-7945C3EA71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871" t="10585" r="10150" b="18504"/>
          <a:stretch/>
        </p:blipFill>
        <p:spPr>
          <a:xfrm>
            <a:off x="9573160" y="4968688"/>
            <a:ext cx="2369960" cy="14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426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1.2 The Learning Model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/>
              <p:nvPr/>
            </p:nvSpPr>
            <p:spPr>
              <a:xfrm>
                <a:off x="1872102" y="1741149"/>
                <a:ext cx="8447796" cy="2708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Regret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의미있는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upper bound</a:t>
                </a:r>
                <a:r>
                  <a:rPr lang="ko-KR" altLang="en-US" sz="2000" dirty="0"/>
                  <a:t>를 얻기 위한 가정</a:t>
                </a:r>
                <a:endParaRPr lang="en-US" altLang="ko-KR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altLang="ko-KR" sz="2000" dirty="0"/>
                  <a:t>Dt</a:t>
                </a:r>
                <a:r>
                  <a:rPr lang="ko-KR" altLang="en-US" sz="2000" dirty="0"/>
                  <a:t>는 유계집합이다</a:t>
                </a:r>
                <a:r>
                  <a:rPr lang="en-US" altLang="ko-KR" sz="2000" dirty="0"/>
                  <a:t>.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조건부 </a:t>
                </a:r>
                <a:r>
                  <a:rPr lang="en-US" altLang="ko-KR" sz="2000" dirty="0"/>
                  <a:t>R-sub-Gaussian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R&gt;=0</a:t>
                </a:r>
                <a:r>
                  <a:rPr lang="ko-KR" altLang="en-US" sz="2000" dirty="0"/>
                  <a:t>인 고정 상수 일 때</a:t>
                </a:r>
                <a:r>
                  <a:rPr lang="en-US" altLang="ko-KR" sz="2000" dirty="0"/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>
                  <a:spcBef>
                    <a:spcPts val="1200"/>
                  </a:spcBef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881FD-7A5D-4BB0-B4B0-48A65B87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102" y="1741149"/>
                <a:ext cx="8447796" cy="2708434"/>
              </a:xfrm>
              <a:prstGeom prst="rect">
                <a:avLst/>
              </a:prstGeom>
              <a:blipFill>
                <a:blip r:embed="rId2"/>
                <a:stretch>
                  <a:fillRect l="-938" t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60DDB0C-B3F4-4D7B-9DEC-0725FDB4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9" y="3095366"/>
            <a:ext cx="4448175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AF513-CB76-4E50-BD5A-5932195DD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270" y="3879132"/>
            <a:ext cx="8162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0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426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1.2 The Learning Model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1486625"/>
            <a:ext cx="84477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                                 와                           임을 의미</a:t>
            </a:r>
            <a:r>
              <a:rPr lang="en-US" altLang="ko-KR" sz="2000" dirty="0"/>
              <a:t>.</a:t>
            </a:r>
          </a:p>
          <a:p>
            <a:pPr>
              <a:spcBef>
                <a:spcPts val="1200"/>
              </a:spcBef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5B86F8-8B45-4788-9917-94C37A73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81" y="1962606"/>
            <a:ext cx="2857500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6B4159-54C0-45C9-AD2A-911E526D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63" y="2019756"/>
            <a:ext cx="2181225" cy="314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B7B5F7-0423-4DEC-9F90-5FCDD254DD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5" r="5998" b="14437"/>
          <a:stretch/>
        </p:blipFill>
        <p:spPr>
          <a:xfrm>
            <a:off x="3000553" y="2686638"/>
            <a:ext cx="6190894" cy="34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66150" y="908720"/>
            <a:ext cx="8208912" cy="162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43291" y="404665"/>
            <a:ext cx="45719" cy="8232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C6FB3-D2E5-4F6B-8D00-EAC6F01506D5}"/>
              </a:ext>
            </a:extLst>
          </p:cNvPr>
          <p:cNvSpPr txBox="1"/>
          <p:nvPr/>
        </p:nvSpPr>
        <p:spPr>
          <a:xfrm>
            <a:off x="382174" y="295156"/>
            <a:ext cx="685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2. Optimism 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the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Face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of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Uncertainty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881FD-7A5D-4BB0-B4B0-48A65B873362}"/>
              </a:ext>
            </a:extLst>
          </p:cNvPr>
          <p:cNvSpPr txBox="1"/>
          <p:nvPr/>
        </p:nvSpPr>
        <p:spPr>
          <a:xfrm>
            <a:off x="1872102" y="2316186"/>
            <a:ext cx="8447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     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위해                  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유지하는 것이 기본 개념</a:t>
            </a:r>
            <a:r>
              <a:rPr lang="en-US" altLang="ko-KR" sz="2000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/>
              <a:t>.                                        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/>
              <a:t>문제의 핵심은 신뢰 집합 </a:t>
            </a:r>
            <a:r>
              <a:rPr lang="en-US" altLang="ko-KR" sz="2000" dirty="0"/>
              <a:t>Ct</a:t>
            </a:r>
            <a:r>
              <a:rPr lang="ko-KR" altLang="en-US" sz="2000" dirty="0"/>
              <a:t>의 구성</a:t>
            </a:r>
            <a:r>
              <a:rPr lang="en-US" altLang="ko-KR" sz="2000" dirty="0"/>
              <a:t>.</a:t>
            </a:r>
          </a:p>
          <a:p>
            <a:pPr>
              <a:spcBef>
                <a:spcPts val="1200"/>
              </a:spcBef>
            </a:pP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6ACD1-7AEE-4BFE-BF9D-AA4DFDD8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02" y="2786299"/>
            <a:ext cx="3790950" cy="74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8B6CF1-E3FA-4C9F-B060-4E19E62B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40" y="2357819"/>
            <a:ext cx="381000" cy="295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87E5A8-2A57-4FB3-8130-E30C979E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735" y="2357819"/>
            <a:ext cx="1485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6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1040</Words>
  <Application>Microsoft Office PowerPoint</Application>
  <PresentationFormat>와이드스크린</PresentationFormat>
  <Paragraphs>133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안병우</dc:creator>
  <cp:lastModifiedBy>안병우</cp:lastModifiedBy>
  <cp:revision>13</cp:revision>
  <dcterms:created xsi:type="dcterms:W3CDTF">2021-07-14T13:46:50Z</dcterms:created>
  <dcterms:modified xsi:type="dcterms:W3CDTF">2021-07-21T04:32:42Z</dcterms:modified>
</cp:coreProperties>
</file>