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9" r:id="rId2"/>
    <p:sldId id="257" r:id="rId3"/>
    <p:sldId id="271" r:id="rId4"/>
    <p:sldId id="260" r:id="rId5"/>
    <p:sldId id="273" r:id="rId6"/>
    <p:sldId id="261" r:id="rId7"/>
    <p:sldId id="268" r:id="rId8"/>
    <p:sldId id="280" r:id="rId9"/>
    <p:sldId id="277" r:id="rId10"/>
    <p:sldId id="279" r:id="rId11"/>
    <p:sldId id="262" r:id="rId12"/>
    <p:sldId id="265" r:id="rId13"/>
    <p:sldId id="266" r:id="rId14"/>
    <p:sldId id="272" r:id="rId15"/>
    <p:sldId id="267" r:id="rId16"/>
    <p:sldId id="269" r:id="rId17"/>
    <p:sldId id="278" r:id="rId18"/>
    <p:sldId id="258" r:id="rId19"/>
    <p:sldId id="274" r:id="rId20"/>
    <p:sldId id="263" r:id="rId21"/>
  </p:sldIdLst>
  <p:sldSz cx="12192000" cy="6858000"/>
  <p:notesSz cx="6858000" cy="9144000"/>
  <p:embeddedFontLst>
    <p:embeddedFont>
      <p:font typeface="Bahnschrift SemiBold" panose="020B0502040204020203" pitchFamily="34" charset="0"/>
      <p:bold r:id="rId24"/>
    </p:embeddedFont>
    <p:embeddedFont>
      <p:font typeface="KoPub돋움체 Bold" panose="00000800000000000000" pitchFamily="2" charset="-127"/>
      <p:bold r:id="rId25"/>
    </p:embeddedFont>
    <p:embeddedFont>
      <p:font typeface="KoPub돋움체 Medium" panose="00000600000000000000" pitchFamily="2" charset="-127"/>
      <p:regular r:id="rId26"/>
    </p:embeddedFont>
    <p:embeddedFont>
      <p:font typeface="Tmon몬소리 Black" panose="02000A03000000000000" pitchFamily="2" charset="-127"/>
      <p:bold r:id="rId27"/>
    </p:embeddedFont>
    <p:embeddedFont>
      <p:font typeface="맑은 고딕" panose="020B0503020000020004" pitchFamily="50" charset="-127"/>
      <p:regular r:id="rId28"/>
      <p:bold r:id="rId29"/>
    </p:embeddedFont>
    <p:embeddedFont>
      <p:font typeface="여기어때 잘난체" panose="020B0600000101010101" pitchFamily="50" charset="-127"/>
      <p:bold r:id="rId30"/>
    </p:embeddedFont>
    <p:embeddedFont>
      <p:font typeface="포천 막걸리체" panose="02030503000000000000" pitchFamily="18" charset="-127"/>
      <p:regular r:id="rId31"/>
    </p:embeddedFont>
    <p:embeddedFont>
      <p:font typeface="함초롬바탕" panose="02030604000101010101" pitchFamily="18" charset="-127"/>
      <p:regular r:id="rId32"/>
      <p:bold r:id="rId3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구 보현" initials="구보" lastIdx="1" clrIdx="0">
    <p:extLst>
      <p:ext uri="{19B8F6BF-5375-455C-9EA6-DF929625EA0E}">
        <p15:presenceInfo xmlns:p15="http://schemas.microsoft.com/office/powerpoint/2012/main" userId="511837ef6e51469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7B38C"/>
    <a:srgbClr val="DB2DD3"/>
    <a:srgbClr val="F50DFB"/>
    <a:srgbClr val="42CCF0"/>
    <a:srgbClr val="42CCFF"/>
    <a:srgbClr val="FF3387"/>
    <a:srgbClr val="57E4B2"/>
    <a:srgbClr val="FF0000"/>
    <a:srgbClr val="FFD334"/>
    <a:srgbClr val="FF77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8FD4443E-F989-4FC4-A0C8-D5A2AF1F390B}" styleName="어두운 스타일 1 - 강조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27F97BB-C833-4FB7-BDE5-3F7075034690}" styleName="테마 스타일 2 - 강조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5" autoAdjust="0"/>
    <p:restoredTop sz="94660"/>
  </p:normalViewPr>
  <p:slideViewPr>
    <p:cSldViewPr snapToGrid="0">
      <p:cViewPr varScale="1">
        <p:scale>
          <a:sx n="83" d="100"/>
          <a:sy n="83" d="100"/>
        </p:scale>
        <p:origin x="56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3134" y="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font" Target="fonts/font5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dPt>
            <c:idx val="0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1CB3-442A-BE12-11725612C3CE}"/>
              </c:ext>
            </c:extLst>
          </c:dPt>
          <c:dPt>
            <c:idx val="1"/>
            <c:bubble3D val="0"/>
            <c:explosion val="5"/>
            <c:spPr>
              <a:solidFill>
                <a:schemeClr val="bg1">
                  <a:lumMod val="85000"/>
                  <a:alpha val="42000"/>
                </a:schemeClr>
              </a:solidFill>
              <a:ln w="19050">
                <a:solidFill>
                  <a:schemeClr val="accent3">
                    <a:lumMod val="20000"/>
                    <a:lumOff val="8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1CB3-442A-BE12-11725612C3C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AFE-4C1D-A112-88F9B0E0F6D0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1AFE-4C1D-A112-88F9B0E0F6D0}"/>
              </c:ext>
            </c:extLst>
          </c:dPt>
          <c:cat>
            <c:strRef>
              <c:f>Sheet1!$A$2:$A$5</c:f>
              <c:strCache>
                <c:ptCount val="2"/>
                <c:pt idx="0">
                  <c:v>다운로드 수 (명)</c:v>
                </c:pt>
                <c:pt idx="1">
                  <c:v>실제 사용자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 formatCode="#,##0">
                  <c:v>3500</c:v>
                </c:pt>
                <c:pt idx="1">
                  <c:v>970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CB3-442A-BE12-11725612C3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3419005259251039E-2"/>
          <c:y val="0.11278592818138353"/>
          <c:w val="0.89672630355977345"/>
          <c:h val="0.6051723282601880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1"/>
            </a:solidFill>
            <a:ln w="15875"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bg2">
                  <a:lumMod val="75000"/>
                </a:schemeClr>
              </a:solidFill>
              <a:ln w="15875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F0E3-491A-A2C8-0D4FC3A59B03}"/>
              </c:ext>
            </c:extLst>
          </c:dPt>
          <c:cat>
            <c:strRef>
              <c:f>Sheet1!$A$2</c:f>
              <c:strCache>
                <c:ptCount val="1"/>
                <c:pt idx="0">
                  <c:v>항목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0E3-491A-A2C8-0D4FC3A59B0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chemeClr val="bg2">
                <a:lumMod val="90000"/>
              </a:schemeClr>
            </a:solidFill>
            <a:ln w="15875"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항목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0E3-491A-A2C8-0D4FC3A59B0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계열 3</c:v>
                </c:pt>
              </c:strCache>
            </c:strRef>
          </c:tx>
          <c:spPr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bg1"/>
              </a:solidFill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항목 1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0E3-491A-A2C8-0D4FC3A59B03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계열4</c:v>
                </c:pt>
              </c:strCache>
            </c:strRef>
          </c:tx>
          <c:spPr>
            <a:solidFill>
              <a:schemeClr val="bg2">
                <a:lumMod val="50000"/>
              </a:schemeClr>
            </a:solidFill>
            <a:ln w="15875"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항목 1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0E3-491A-A2C8-0D4FC3A59B03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계열5</c:v>
                </c:pt>
              </c:strCache>
            </c:strRef>
          </c:tx>
          <c:spPr>
            <a:solidFill>
              <a:schemeClr val="accent5"/>
            </a:solidFill>
            <a:ln w="15875"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항목 1</c:v>
                </c:pt>
              </c:strCache>
            </c:strRef>
          </c:cat>
          <c:val>
            <c:numRef>
              <c:f>Sheet1!$F$2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F0E3-491A-A2C8-0D4FC3A59B0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83575184"/>
        <c:axId val="483578064"/>
      </c:barChart>
      <c:catAx>
        <c:axId val="48357518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483578064"/>
        <c:crosses val="autoZero"/>
        <c:auto val="1"/>
        <c:lblAlgn val="ctr"/>
        <c:lblOffset val="100"/>
        <c:noMultiLvlLbl val="0"/>
      </c:catAx>
      <c:valAx>
        <c:axId val="48357806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4835751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842137608038915"/>
          <c:y val="5.6001536319677192E-2"/>
          <c:w val="0.84013710290919474"/>
          <c:h val="0.88799692736064562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ln w="31750" cap="rnd">
              <a:solidFill>
                <a:srgbClr val="FF0000">
                  <a:alpha val="87000"/>
                </a:srgbClr>
              </a:solidFill>
              <a:round/>
            </a:ln>
            <a:effectLst/>
          </c:spPr>
          <c:marker>
            <c:symbol val="none"/>
          </c:marker>
          <c:cat>
            <c:strRef>
              <c:f>Sheet1!$A$2:$A$6</c:f>
              <c:strCache>
                <c:ptCount val="1"/>
                <c:pt idx="0">
                  <c:v>항목 1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70</c:v>
                </c:pt>
                <c:pt idx="1">
                  <c:v>110</c:v>
                </c:pt>
                <c:pt idx="2">
                  <c:v>200</c:v>
                </c:pt>
                <c:pt idx="3">
                  <c:v>210</c:v>
                </c:pt>
                <c:pt idx="4">
                  <c:v>257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F54-4D86-964B-69561E2C423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97696016"/>
        <c:axId val="597695376"/>
      </c:lineChart>
      <c:catAx>
        <c:axId val="59769601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597695376"/>
        <c:crosses val="autoZero"/>
        <c:auto val="1"/>
        <c:lblAlgn val="ctr"/>
        <c:lblOffset val="100"/>
        <c:noMultiLvlLbl val="0"/>
      </c:catAx>
      <c:valAx>
        <c:axId val="597695376"/>
        <c:scaling>
          <c:orientation val="minMax"/>
          <c:max val="260"/>
          <c:min val="50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defRPr>
            </a:pPr>
            <a:endParaRPr lang="ko-KR"/>
          </a:p>
        </c:txPr>
        <c:crossAx val="5976960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ln w="22225">
              <a:solidFill>
                <a:schemeClr val="bg1"/>
              </a:solidFill>
            </a:ln>
          </c:spPr>
          <c:dPt>
            <c:idx val="0"/>
            <c:bubble3D val="0"/>
            <c:spPr>
              <a:solidFill>
                <a:schemeClr val="accent1">
                  <a:alpha val="86000"/>
                </a:schemeClr>
              </a:solidFill>
              <a:ln w="22225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9F9-4EC0-BB93-7909091DD98B}"/>
              </c:ext>
            </c:extLst>
          </c:dPt>
          <c:dPt>
            <c:idx val="1"/>
            <c:bubble3D val="0"/>
            <c:spPr>
              <a:solidFill>
                <a:srgbClr val="FF77A5">
                  <a:alpha val="77000"/>
                </a:srgbClr>
              </a:solidFill>
              <a:ln w="22225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D9F9-4EC0-BB93-7909091DD98B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2225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8BA5-4ABA-ABF1-0E60B1778A19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22225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8BA5-4ABA-ABF1-0E60B1778A19}"/>
              </c:ext>
            </c:extLst>
          </c:dPt>
          <c:cat>
            <c:strRef>
              <c:f>Sheet1!$A$2:$A$5</c:f>
              <c:strCache>
                <c:ptCount val="4"/>
                <c:pt idx="0">
                  <c:v>남자</c:v>
                </c:pt>
                <c:pt idx="1">
                  <c:v>여자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58.3</c:v>
                </c:pt>
                <c:pt idx="1">
                  <c:v>41.7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9F9-4EC0-BB93-7909091DD98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bg1">
                    <a:alpha val="7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43C-45D8-AAC2-9F75F9C09AC9}"/>
              </c:ext>
            </c:extLst>
          </c:dPt>
          <c:dPt>
            <c:idx val="1"/>
            <c:bubble3D val="0"/>
            <c:explosion val="14"/>
            <c:spPr>
              <a:solidFill>
                <a:srgbClr val="43D1E3"/>
              </a:solidFill>
              <a:ln w="38100">
                <a:solidFill>
                  <a:srgbClr val="FF00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B43C-45D8-AAC2-9F75F9C09AC9}"/>
              </c:ext>
            </c:extLst>
          </c:dPt>
          <c:dPt>
            <c:idx val="2"/>
            <c:bubble3D val="0"/>
            <c:explosion val="10"/>
            <c:spPr>
              <a:solidFill>
                <a:srgbClr val="57E4B2"/>
              </a:solidFill>
              <a:ln w="38100">
                <a:solidFill>
                  <a:srgbClr val="FF00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43C-45D8-AAC2-9F75F9C09AC9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bg1">
                    <a:alpha val="96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6-B43C-45D8-AAC2-9F75F9C09AC9}"/>
              </c:ext>
            </c:extLst>
          </c:dPt>
          <c:dPt>
            <c:idx val="4"/>
            <c:bubble3D val="0"/>
            <c:spPr>
              <a:solidFill>
                <a:srgbClr val="FFA074">
                  <a:alpha val="75000"/>
                </a:srgb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B43C-45D8-AAC2-9F75F9C09AC9}"/>
              </c:ext>
            </c:extLst>
          </c:dPt>
          <c:cat>
            <c:strRef>
              <c:f>Sheet1!$A$2:$A$6</c:f>
              <c:strCache>
                <c:ptCount val="5"/>
                <c:pt idx="0">
                  <c:v>10대</c:v>
                </c:pt>
                <c:pt idx="1">
                  <c:v>20대</c:v>
                </c:pt>
                <c:pt idx="2">
                  <c:v>30대</c:v>
                </c:pt>
                <c:pt idx="3">
                  <c:v>40대</c:v>
                </c:pt>
                <c:pt idx="4">
                  <c:v>50대</c:v>
                </c:pt>
              </c:strCache>
            </c:strRef>
          </c:cat>
          <c:val>
            <c:numRef>
              <c:f>Sheet1!$B$2:$B$6</c:f>
              <c:numCache>
                <c:formatCode>0.00%</c:formatCode>
                <c:ptCount val="5"/>
                <c:pt idx="0">
                  <c:v>6.3E-2</c:v>
                </c:pt>
                <c:pt idx="1">
                  <c:v>0.24299999999999999</c:v>
                </c:pt>
                <c:pt idx="2">
                  <c:v>0.24399999999999999</c:v>
                </c:pt>
                <c:pt idx="3">
                  <c:v>0.219</c:v>
                </c:pt>
                <c:pt idx="4">
                  <c:v>0.23100000000000001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43C-45D8-AAC2-9F75F9C09AC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0.19676</cdr:x>
      <cdr:y>0.25529</cdr:y>
    </cdr:from>
    <cdr:to>
      <cdr:x>0.4402</cdr:x>
      <cdr:y>0.37056</cdr:y>
    </cdr:to>
    <cdr:sp macro="" textlink="">
      <cdr:nvSpPr>
        <cdr:cNvPr id="13" name="TextBox 12">
          <a:extLst xmlns:a="http://schemas.openxmlformats.org/drawingml/2006/main">
            <a:ext uri="{FF2B5EF4-FFF2-40B4-BE49-F238E27FC236}">
              <a16:creationId xmlns:a16="http://schemas.microsoft.com/office/drawing/2014/main" id="{CDC54CB4-97B9-4D19-BD37-B5DA1D2538F0}"/>
            </a:ext>
          </a:extLst>
        </cdr:cNvPr>
        <cdr:cNvSpPr txBox="1"/>
      </cdr:nvSpPr>
      <cdr:spPr>
        <a:xfrm xmlns:a="http://schemas.openxmlformats.org/drawingml/2006/main">
          <a:off x="795636" y="792997"/>
          <a:ext cx="984380" cy="35805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altLang="ko-KR" sz="2000" dirty="0">
              <a:solidFill>
                <a:schemeClr val="tx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rPr>
            <a:t>27.5%</a:t>
          </a:r>
          <a:endParaRPr lang="ko-KR" altLang="en-US" sz="2000" dirty="0">
            <a:solidFill>
              <a:schemeClr val="tx1"/>
            </a:solidFill>
            <a:latin typeface="KoPub돋움체 Bold" panose="00000800000000000000" pitchFamily="2" charset="-127"/>
            <a:ea typeface="KoPub돋움체 Bold" panose="00000800000000000000" pitchFamily="2" charset="-127"/>
          </a:endParaRPr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C6009BDF-715B-47D4-B7FB-58CA07E1E2F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5A08B96-5F89-4C4B-AC56-26B67B2ACC2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702906-BE7B-428E-B082-0900365A8B9B}" type="datetimeFigureOut">
              <a:rPr lang="ko-KR" altLang="en-US" smtClean="0"/>
              <a:t>2020-08-30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C66C404-DAE1-445B-AAF9-60899873DB6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FE76B88-E80D-4381-9C15-B6A86320435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51A58B-686B-464F-9824-BB54297999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12418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BC8D65-A281-41E9-B1C3-FB537489AF54}" type="datetimeFigureOut">
              <a:rPr lang="ko-KR" altLang="en-US" smtClean="0"/>
              <a:t>2020-08-30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B63451-E8CA-4C78-AFCA-388AB0A6D0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5466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12203C-F6D4-4D1E-8EA3-B9E272170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CA65-270D-4297-9E74-AA1CC28DBC15}" type="datetimeFigureOut">
              <a:rPr lang="ko-KR" altLang="en-US" smtClean="0"/>
              <a:t>2020-08-30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6AC54F-488A-4568-9E68-0188D6353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C5CAB0-ABCD-4C55-BE9F-1348D623D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30B93-51E8-4F4C-837C-6235BE81DAA1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6DA35A6-9D01-4E49-85AD-1A868AFD96E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15885"/>
            <a:ext cx="2594113" cy="129815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91E63F7-9179-4471-920F-7832CDAE9E9F}"/>
              </a:ext>
            </a:extLst>
          </p:cNvPr>
          <p:cNvSpPr txBox="1"/>
          <p:nvPr userDrawn="1"/>
        </p:nvSpPr>
        <p:spPr>
          <a:xfrm>
            <a:off x="4879962" y="2411729"/>
            <a:ext cx="25562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4000" b="0" kern="0" spc="0" dirty="0">
                <a:solidFill>
                  <a:srgbClr val="0070C0"/>
                </a:solidFill>
                <a:effectLst/>
                <a:latin typeface="포천 막걸리체" panose="02030503000000000000" pitchFamily="18" charset="-127"/>
                <a:ea typeface="포천 막걸리체" panose="02030503000000000000" pitchFamily="18" charset="-127"/>
              </a:rPr>
              <a:t>춘천 관광명소   추천 서비스</a:t>
            </a:r>
          </a:p>
          <a:p>
            <a:endParaRPr lang="ko-KR" altLang="en-US" sz="32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C19DB2F-B052-470B-B610-5E3E1899EF38}"/>
              </a:ext>
            </a:extLst>
          </p:cNvPr>
          <p:cNvSpPr/>
          <p:nvPr userDrawn="1"/>
        </p:nvSpPr>
        <p:spPr>
          <a:xfrm>
            <a:off x="3581400" y="876400"/>
            <a:ext cx="5153389" cy="5105200"/>
          </a:xfrm>
          <a:prstGeom prst="rect">
            <a:avLst/>
          </a:prstGeom>
          <a:noFill/>
          <a:ln w="317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4222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2F70AF-CA78-40D2-B3DF-11610D97C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CFE4E0B-1301-4630-B24D-0A181BE408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DF193BF-1275-4722-A70E-00478F9861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FF32A42-F16D-41F5-AF5D-2CCA303D0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CA65-270D-4297-9E74-AA1CC28DBC15}" type="datetimeFigureOut">
              <a:rPr lang="ko-KR" altLang="en-US" smtClean="0"/>
              <a:t>2020-08-30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D05441A-6450-46BF-8BB0-B5DB071BD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4F3B06F-BDEC-478E-A2BC-8A3D6E594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30B93-51E8-4F4C-837C-6235BE81DA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2313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4DBCAF-7619-4531-BEF7-0A827E5B5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2FC59F3-9AEF-4C7B-8B11-25334BFC6C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0857C5-33D8-41EA-AE17-8C7E09EBE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CA65-270D-4297-9E74-AA1CC28DBC15}" type="datetimeFigureOut">
              <a:rPr lang="ko-KR" altLang="en-US" smtClean="0"/>
              <a:t>2020-08-30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0CF8A0-E90A-4652-91FE-3974C7D48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B645FE-8328-42E6-AE65-D104E0F86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30B93-51E8-4F4C-837C-6235BE81DA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9864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7E23479-6AEB-4552-A40C-C591BD02BB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7A61504-A328-4BAE-BAAA-9064AD2D8C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AC98DA-D8C6-4369-9468-30F2F6183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CA65-270D-4297-9E74-AA1CC28DBC15}" type="datetimeFigureOut">
              <a:rPr lang="ko-KR" altLang="en-US" smtClean="0"/>
              <a:t>2020-08-30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550B62-0F84-4142-9E73-79EBCDB45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096625-1F58-4919-BEB6-30317AF19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30B93-51E8-4F4C-837C-6235BE81DA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6421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77822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9C759E-F52E-4BD5-B61E-97928B53B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549858A-89A3-4FAD-86C8-3348C5EFD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CA65-270D-4297-9E74-AA1CC28DBC15}" type="datetimeFigureOut">
              <a:rPr lang="ko-KR" altLang="en-US" smtClean="0"/>
              <a:t>2020-08-30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BB35666-CF48-4FA6-BCDA-4BAF01E5C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94BC63D-6F09-4926-989F-549C80265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30B93-51E8-4F4C-837C-6235BE81DA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0395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1C35C6-74EB-4DFB-BF54-905EDDD04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1FB3513-1E46-42F4-A131-90F4BCF108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10C101-D3D2-40A3-A189-012480790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CA65-270D-4297-9E74-AA1CC28DBC15}" type="datetimeFigureOut">
              <a:rPr lang="ko-KR" altLang="en-US" smtClean="0"/>
              <a:t>2020-08-30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B12871-EE7B-4162-82DE-CB2009F94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BBF356-BCE4-44D4-A6DC-7B55C7FA9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30B93-51E8-4F4C-837C-6235BE81DA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6462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820C84-86E2-4B79-AB84-FD43BFAAF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4D0A7B-2DAA-4C36-A984-0E9F89EAAF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194D09D-6ECE-42AF-9319-4E9812F5C5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986475-E0E6-4FCB-BDC0-1CC0A0192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CA65-270D-4297-9E74-AA1CC28DBC15}" type="datetimeFigureOut">
              <a:rPr lang="ko-KR" altLang="en-US" smtClean="0"/>
              <a:t>2020-08-30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E0AA2DC-4CE2-40CD-BA45-99A027D26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620F4E9-4D6C-4FF3-8C4D-186F3ACAB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30B93-51E8-4F4C-837C-6235BE81DA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7220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227395-3F1C-4529-9573-B309F78EB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F419364-B119-4682-83EE-BC057AABA1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02940CC-2F01-44F4-B732-EF09292C92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0AE59E2-CF5A-4088-A5C4-90C3E4B861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1DA61DF-4157-4740-B6A6-2ED235103B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CB2EDEA-15D7-42C1-8ED0-0710E19C0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CA65-270D-4297-9E74-AA1CC28DBC15}" type="datetimeFigureOut">
              <a:rPr lang="ko-KR" altLang="en-US" smtClean="0"/>
              <a:t>2020-08-30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317E2FF-A600-4ADC-ABCE-CDE4B0C56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64F1C6F-1302-4D34-9FF9-D05B04DE2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30B93-51E8-4F4C-837C-6235BE81DA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4738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093F25-1757-4DBA-8C4D-5DA8D24B9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611D348-A138-4736-80DB-B7EEE0CF0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CA65-270D-4297-9E74-AA1CC28DBC15}" type="datetimeFigureOut">
              <a:rPr lang="ko-KR" altLang="en-US" smtClean="0"/>
              <a:t>2020-08-30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17EB7E4-D15C-408D-BFDC-AAF6A0357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FB3E413-76F9-4464-BA49-7735BD79F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30B93-51E8-4F4C-837C-6235BE81DA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7518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959500A-D6FA-4C79-BCC1-7EB223C09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CA65-270D-4297-9E74-AA1CC28DBC15}" type="datetimeFigureOut">
              <a:rPr lang="ko-KR" altLang="en-US" smtClean="0"/>
              <a:t>2020-08-30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F3F5DFA-E448-4258-A82B-60E09B246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5BE2006-6FC5-4114-A402-94DF87FC2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30B93-51E8-4F4C-837C-6235BE81DA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4662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86C3E4-1E2B-4E95-9853-971DAB31C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A3964E-EA1F-44FD-880C-600BDEC530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4D52DCD-7D72-4B7B-81DA-3B2861342D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8EF4FD-7C2E-492F-97E7-C0B70C41D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CA65-270D-4297-9E74-AA1CC28DBC15}" type="datetimeFigureOut">
              <a:rPr lang="ko-KR" altLang="en-US" smtClean="0"/>
              <a:t>2020-08-30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E57A8D9-3496-41A1-9E98-489EA4CE1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8EB615F-9880-45E2-9193-49BE0D57F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30B93-51E8-4F4C-837C-6235BE81DA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9595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1">
              <a:lumMod val="85000"/>
            </a:schemeClr>
          </a:fgClr>
          <a:bgClr>
            <a:srgbClr val="EDF2F6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A8F2F28-0342-49E2-95C2-668805C6E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C9D6A5D-7E9B-4A6D-86E5-91B7773851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94334F-E616-4DC2-8E23-157F6FB2DE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06CA65-270D-4297-9E74-AA1CC28DBC15}" type="datetimeFigureOut">
              <a:rPr lang="ko-KR" altLang="en-US" smtClean="0"/>
              <a:t>2020-08-30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B5FBE0-7F26-4E77-8C6C-64CD880FE5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BF20C2-A5D7-4DF0-9A4D-602E9AEF14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330B93-51E8-4F4C-837C-6235BE81DA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2601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2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15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3.png"/><Relationship Id="rId7" Type="http://schemas.openxmlformats.org/officeDocument/2006/relationships/image" Target="../media/image2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4.png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microsoft.com/office/2007/relationships/hdphoto" Target="../media/hdphoto1.wdp"/><Relationship Id="rId7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microsoft.com/office/2007/relationships/hdphoto" Target="../media/hdphoto5.wdp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chart" Target="../charts/chart5.xm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4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8" Type="http://schemas.microsoft.com/office/2007/relationships/hdphoto" Target="../media/hdphoto6.wdp"/><Relationship Id="rId3" Type="http://schemas.microsoft.com/office/2007/relationships/hdphoto" Target="../media/hdphoto1.wdp"/><Relationship Id="rId7" Type="http://schemas.openxmlformats.org/officeDocument/2006/relationships/image" Target="../media/image3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jpeg"/><Relationship Id="rId5" Type="http://schemas.openxmlformats.org/officeDocument/2006/relationships/image" Target="../media/image34.jpeg"/><Relationship Id="rId10" Type="http://schemas.microsoft.com/office/2007/relationships/hdphoto" Target="../media/hdphoto7.wdp"/><Relationship Id="rId4" Type="http://schemas.openxmlformats.org/officeDocument/2006/relationships/image" Target="../media/image33.png"/><Relationship Id="rId9" Type="http://schemas.openxmlformats.org/officeDocument/2006/relationships/image" Target="../media/image37.png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microsoft.com/office/2007/relationships/hdphoto" Target="../media/hdphoto8.wdp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hart" Target="../charts/chart2.xml"/><Relationship Id="rId3" Type="http://schemas.openxmlformats.org/officeDocument/2006/relationships/image" Target="../media/image4.png"/><Relationship Id="rId7" Type="http://schemas.microsoft.com/office/2007/relationships/hdphoto" Target="../media/hdphoto1.wdp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hyperlink" Target="https://wiseapp.co.kr/@fpw919/9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microsoft.com/office/2007/relationships/hdphoto" Target="../media/hdphoto1.wdp"/><Relationship Id="rId7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1.png"/><Relationship Id="rId4" Type="http://schemas.openxmlformats.org/officeDocument/2006/relationships/chart" Target="../charts/chart3.xml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microsoft.com/office/2007/relationships/hdphoto" Target="../media/hdphoto1.wdp"/><Relationship Id="rId7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0.png"/><Relationship Id="rId5" Type="http://schemas.openxmlformats.org/officeDocument/2006/relationships/image" Target="../media/image5.png"/><Relationship Id="rId10" Type="http://schemas.microsoft.com/office/2007/relationships/hdphoto" Target="../media/hdphoto3.wdp"/><Relationship Id="rId4" Type="http://schemas.openxmlformats.org/officeDocument/2006/relationships/image" Target="../media/image6.png"/><Relationship Id="rId9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microsoft.com/office/2007/relationships/hdphoto" Target="../media/hdphoto4.wdp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microsoft.com/office/2007/relationships/hdphoto" Target="../media/hdphoto1.wdp"/><Relationship Id="rId7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microsoft.com/office/2007/relationships/hdphoto" Target="../media/hdphoto4.wdp"/><Relationship Id="rId5" Type="http://schemas.openxmlformats.org/officeDocument/2006/relationships/image" Target="../media/image22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3F36974A-2CE4-47B8-AD8B-3828DAED386A}"/>
              </a:ext>
            </a:extLst>
          </p:cNvPr>
          <p:cNvSpPr/>
          <p:nvPr/>
        </p:nvSpPr>
        <p:spPr>
          <a:xfrm>
            <a:off x="5384800" y="-18310"/>
            <a:ext cx="6807200" cy="6876310"/>
          </a:xfrm>
          <a:prstGeom prst="rect">
            <a:avLst/>
          </a:prstGeom>
          <a:solidFill>
            <a:schemeClr val="accent1">
              <a:lumMod val="40000"/>
              <a:lumOff val="6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6" name="Picture 4" descr="9 Places you can enjoy in Chuncheon – Korea Autumn Destinations ...">
            <a:extLst>
              <a:ext uri="{FF2B5EF4-FFF2-40B4-BE49-F238E27FC236}">
                <a16:creationId xmlns:a16="http://schemas.microsoft.com/office/drawing/2014/main" id="{3197890B-4B61-4ADE-8982-6BE8EF8030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2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9760" y="7368562"/>
            <a:ext cx="1029652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D1520FD-8E82-42C0-ADA7-2B5B20CE833D}"/>
              </a:ext>
            </a:extLst>
          </p:cNvPr>
          <p:cNvSpPr txBox="1"/>
          <p:nvPr/>
        </p:nvSpPr>
        <p:spPr>
          <a:xfrm>
            <a:off x="7199818" y="411944"/>
            <a:ext cx="306540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b="0" kern="0" spc="0" dirty="0">
                <a:solidFill>
                  <a:srgbClr val="0070C0"/>
                </a:solidFill>
                <a:effectLst/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춘천 관광명소   추천 서비스</a:t>
            </a:r>
          </a:p>
          <a:p>
            <a:endParaRPr lang="ko-KR" altLang="en-US" sz="3600" dirty="0">
              <a:solidFill>
                <a:srgbClr val="0070C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1074BB9-67C2-41EF-88B4-860294B844AA}"/>
              </a:ext>
            </a:extLst>
          </p:cNvPr>
          <p:cNvSpPr/>
          <p:nvPr/>
        </p:nvSpPr>
        <p:spPr>
          <a:xfrm>
            <a:off x="471456" y="729508"/>
            <a:ext cx="4668519" cy="5398983"/>
          </a:xfrm>
          <a:prstGeom prst="rect">
            <a:avLst/>
          </a:prstGeom>
          <a:noFill/>
          <a:ln w="317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_x524482872">
            <a:extLst>
              <a:ext uri="{FF2B5EF4-FFF2-40B4-BE49-F238E27FC236}">
                <a16:creationId xmlns:a16="http://schemas.microsoft.com/office/drawing/2014/main" id="{634AF5C2-CB1D-439C-996C-25192942B1B5}"/>
              </a:ext>
            </a:extLst>
          </p:cNvPr>
          <p:cNvSpPr>
            <a:spLocks noChangeShapeType="1"/>
          </p:cNvSpPr>
          <p:nvPr/>
        </p:nvSpPr>
        <p:spPr bwMode="auto">
          <a:xfrm>
            <a:off x="5731693" y="1841269"/>
            <a:ext cx="35157" cy="4031207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FDB36A-FE67-4B25-93B3-65E624EC9335}"/>
              </a:ext>
            </a:extLst>
          </p:cNvPr>
          <p:cNvSpPr txBox="1"/>
          <p:nvPr/>
        </p:nvSpPr>
        <p:spPr>
          <a:xfrm>
            <a:off x="5905917" y="1810791"/>
            <a:ext cx="33117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alpha val="90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01 / </a:t>
            </a:r>
            <a:r>
              <a:rPr lang="ko-KR" altLang="en-US" sz="2000" dirty="0">
                <a:solidFill>
                  <a:schemeClr val="tx1">
                    <a:alpha val="90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문제 인식 및 제안 배경 </a:t>
            </a:r>
            <a:endParaRPr lang="en-US" altLang="ko-KR" sz="2000" dirty="0">
              <a:solidFill>
                <a:schemeClr val="tx1">
                  <a:alpha val="90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98DD1A-290E-4050-90DA-6629DBF06F34}"/>
              </a:ext>
            </a:extLst>
          </p:cNvPr>
          <p:cNvSpPr txBox="1"/>
          <p:nvPr/>
        </p:nvSpPr>
        <p:spPr>
          <a:xfrm>
            <a:off x="5905916" y="2744782"/>
            <a:ext cx="2905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02 / </a:t>
            </a:r>
            <a:r>
              <a:rPr lang="ko-KR" altLang="en-US" sz="20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아이디어 설명</a:t>
            </a:r>
            <a:r>
              <a:rPr lang="en-US" altLang="ko-KR" sz="20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endParaRPr lang="ko-KR" altLang="en-US" sz="20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1F5EC8-5B29-49C4-AECB-B9666568696E}"/>
              </a:ext>
            </a:extLst>
          </p:cNvPr>
          <p:cNvSpPr txBox="1"/>
          <p:nvPr/>
        </p:nvSpPr>
        <p:spPr>
          <a:xfrm>
            <a:off x="6537291" y="2251224"/>
            <a:ext cx="33117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alpha val="84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춘천 관광 산업 홍보 수단의 부재</a:t>
            </a:r>
            <a:r>
              <a:rPr lang="en-US" altLang="ko-KR" dirty="0">
                <a:solidFill>
                  <a:schemeClr val="tx1">
                    <a:alpha val="84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</a:t>
            </a:r>
            <a:endParaRPr lang="ko-KR" altLang="en-US" dirty="0">
              <a:solidFill>
                <a:schemeClr val="tx1">
                  <a:alpha val="84000"/>
                </a:schemeClr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endParaRPr lang="ko-KR" altLang="en-US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001512CA-29BF-4EDD-B3A3-962E41B6F91C}"/>
              </a:ext>
            </a:extLst>
          </p:cNvPr>
          <p:cNvCxnSpPr/>
          <p:nvPr/>
        </p:nvCxnSpPr>
        <p:spPr>
          <a:xfrm>
            <a:off x="6116320" y="2427024"/>
            <a:ext cx="339691" cy="0"/>
          </a:xfrm>
          <a:prstGeom prst="straightConnector1">
            <a:avLst/>
          </a:prstGeom>
          <a:ln w="15875">
            <a:solidFill>
              <a:schemeClr val="tx1">
                <a:alpha val="71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28667F65-1EDF-4F0A-81EA-BB584CBE6394}"/>
              </a:ext>
            </a:extLst>
          </p:cNvPr>
          <p:cNvCxnSpPr/>
          <p:nvPr/>
        </p:nvCxnSpPr>
        <p:spPr>
          <a:xfrm>
            <a:off x="6136640" y="3338616"/>
            <a:ext cx="339691" cy="0"/>
          </a:xfrm>
          <a:prstGeom prst="straightConnector1">
            <a:avLst/>
          </a:prstGeom>
          <a:ln w="15875">
            <a:solidFill>
              <a:schemeClr val="tx1">
                <a:alpha val="71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4933171-D9EC-49DC-A2BD-CEB833E2152E}"/>
              </a:ext>
            </a:extLst>
          </p:cNvPr>
          <p:cNvSpPr txBox="1"/>
          <p:nvPr/>
        </p:nvSpPr>
        <p:spPr>
          <a:xfrm>
            <a:off x="6583680" y="3160907"/>
            <a:ext cx="1369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개념 및 특징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F4CCEE9-6B72-4F23-887F-80224F643706}"/>
              </a:ext>
            </a:extLst>
          </p:cNvPr>
          <p:cNvSpPr txBox="1"/>
          <p:nvPr/>
        </p:nvSpPr>
        <p:spPr>
          <a:xfrm>
            <a:off x="5926445" y="4404092"/>
            <a:ext cx="17946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03 / </a:t>
            </a:r>
            <a:r>
              <a:rPr lang="ko-KR" altLang="en-US" sz="20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향후 계획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6C30DA6E-831D-4C8B-9BE1-BD3B997C1C65}"/>
              </a:ext>
            </a:extLst>
          </p:cNvPr>
          <p:cNvCxnSpPr/>
          <p:nvPr/>
        </p:nvCxnSpPr>
        <p:spPr>
          <a:xfrm>
            <a:off x="6136640" y="3729776"/>
            <a:ext cx="339691" cy="0"/>
          </a:xfrm>
          <a:prstGeom prst="straightConnector1">
            <a:avLst/>
          </a:prstGeom>
          <a:ln w="15875">
            <a:solidFill>
              <a:schemeClr val="tx1">
                <a:alpha val="71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E4B7421-CD84-475E-9DE9-A47D94F56642}"/>
              </a:ext>
            </a:extLst>
          </p:cNvPr>
          <p:cNvSpPr txBox="1"/>
          <p:nvPr/>
        </p:nvSpPr>
        <p:spPr>
          <a:xfrm>
            <a:off x="6583680" y="3570889"/>
            <a:ext cx="2296563" cy="38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fontAlgn="base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경쟁력 및 실현 가능성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B6026C30-65DC-4E5C-86BC-B578F71A9815}"/>
              </a:ext>
            </a:extLst>
          </p:cNvPr>
          <p:cNvCxnSpPr/>
          <p:nvPr/>
        </p:nvCxnSpPr>
        <p:spPr>
          <a:xfrm>
            <a:off x="6143925" y="4156496"/>
            <a:ext cx="339691" cy="0"/>
          </a:xfrm>
          <a:prstGeom prst="straightConnector1">
            <a:avLst/>
          </a:prstGeom>
          <a:ln w="15875">
            <a:solidFill>
              <a:schemeClr val="tx1">
                <a:alpha val="71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7ADA1F5-FBAD-42B2-8852-F27ACC23796A}"/>
              </a:ext>
            </a:extLst>
          </p:cNvPr>
          <p:cNvSpPr txBox="1"/>
          <p:nvPr/>
        </p:nvSpPr>
        <p:spPr>
          <a:xfrm>
            <a:off x="6583680" y="3981060"/>
            <a:ext cx="4185920" cy="38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fontAlgn="base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진입 전략 및 마케팅 전략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07F9A74-5944-482F-B849-32397FB07B4F}"/>
              </a:ext>
            </a:extLst>
          </p:cNvPr>
          <p:cNvSpPr txBox="1"/>
          <p:nvPr/>
        </p:nvSpPr>
        <p:spPr>
          <a:xfrm>
            <a:off x="5926445" y="4949631"/>
            <a:ext cx="16964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04 / </a:t>
            </a:r>
            <a:r>
              <a:rPr lang="ko-KR" altLang="en-US" sz="20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팀 역량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25BA2B8-F7F8-4603-9C24-83FDB247AF5B}"/>
              </a:ext>
            </a:extLst>
          </p:cNvPr>
          <p:cNvSpPr txBox="1"/>
          <p:nvPr/>
        </p:nvSpPr>
        <p:spPr>
          <a:xfrm>
            <a:off x="1889265" y="5523554"/>
            <a:ext cx="24394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FF9933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BIGTATO</a:t>
            </a:r>
            <a:endParaRPr lang="ko-KR" altLang="en-US" sz="2800" dirty="0">
              <a:solidFill>
                <a:srgbClr val="FF9933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AE7C453B-12FD-4D6F-98E9-316ADD1A8C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983" b="89848" l="9822" r="89924">
                        <a14:foregroundMark x1="15919" y1="32149" x2="15580" y2="57530"/>
                        <a14:foregroundMark x1="51058" y1="37056" x2="51058" y2="37056"/>
                        <a14:foregroundMark x1="52329" y1="37056" x2="53175" y2="37056"/>
                        <a14:foregroundMark x1="52837" y1="39594" x2="52837" y2="39594"/>
                        <a14:foregroundMark x1="49450" y1="36379" x2="49450" y2="36379"/>
                        <a14:foregroundMark x1="55038" y1="42809" x2="55038" y2="42809"/>
                        <a14:foregroundMark x1="53345" y1="50761" x2="53345" y2="50761"/>
                        <a14:foregroundMark x1="50720" y1="48562" x2="50720" y2="48562"/>
                        <a14:foregroundMark x1="48942" y1="56176" x2="48942" y2="56176"/>
                        <a14:foregroundMark x1="53768" y1="60406" x2="53768" y2="60406"/>
                        <a14:foregroundMark x1="65199" y1="35702" x2="65199" y2="35702"/>
                        <a14:foregroundMark x1="66808" y1="46024" x2="66808" y2="46024"/>
                        <a14:foregroundMark x1="70279" y1="43486" x2="70279" y2="43486"/>
                        <a14:foregroundMark x1="64352" y1="58545" x2="64352" y2="58545"/>
                        <a14:foregroundMark x1="78831" y1="47208" x2="78831" y2="47208"/>
                        <a14:foregroundMark x1="81880" y1="49239" x2="81880" y2="49239"/>
                        <a14:foregroundMark x1="86367" y1="49239" x2="86367" y2="49239"/>
                        <a14:foregroundMark x1="18967" y1="39932" x2="18967" y2="39932"/>
                        <a14:foregroundMark x1="9822" y1="49239" x2="9822" y2="49239"/>
                        <a14:backgroundMark x1="1524" y1="2369" x2="2371" y2="42301"/>
                        <a14:backgroundMark x1="2371" y1="42301" x2="169" y2="82741"/>
                        <a14:backgroundMark x1="169" y1="82741" x2="5165" y2="67005"/>
                        <a14:backgroundMark x1="5165" y1="67005" x2="8891" y2="30457"/>
                        <a14:backgroundMark x1="8891" y1="30457" x2="13887" y2="16244"/>
                        <a14:backgroundMark x1="13887" y1="16244" x2="22608" y2="12014"/>
                        <a14:backgroundMark x1="22608" y1="12014" x2="43438" y2="12521"/>
                        <a14:backgroundMark x1="43438" y1="12521" x2="45555" y2="29780"/>
                        <a14:backgroundMark x1="45555" y1="29780" x2="64268" y2="27073"/>
                        <a14:backgroundMark x1="64268" y1="27073" x2="74598" y2="27073"/>
                        <a14:backgroundMark x1="74598" y1="27073" x2="86283" y2="26904"/>
                        <a14:backgroundMark x1="86283" y1="26904" x2="95174" y2="20135"/>
                        <a14:backgroundMark x1="95174" y1="20135" x2="89331" y2="5753"/>
                        <a14:backgroundMark x1="89331" y1="5753" x2="1355" y2="2707"/>
                        <a14:backgroundMark x1="1355" y1="2707" x2="2964" y2="3723"/>
                        <a14:backgroundMark x1="4572" y1="11337" x2="22100" y2="14213"/>
                        <a14:backgroundMark x1="22100" y1="14213" x2="51397" y2="5584"/>
                        <a14:backgroundMark x1="51397" y1="5584" x2="60034" y2="9814"/>
                        <a14:backgroundMark x1="56054" y1="13875" x2="63929" y2="26396"/>
                        <a14:backgroundMark x1="63929" y1="26396" x2="72142" y2="18443"/>
                        <a14:backgroundMark x1="72142" y1="18443" x2="55038" y2="1675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762" y="2477139"/>
            <a:ext cx="3118148" cy="1560394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10E3E104-5724-454B-AD97-460008501071}"/>
              </a:ext>
            </a:extLst>
          </p:cNvPr>
          <p:cNvSpPr txBox="1"/>
          <p:nvPr/>
        </p:nvSpPr>
        <p:spPr>
          <a:xfrm>
            <a:off x="5926446" y="5478000"/>
            <a:ext cx="13184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05 / Q&amp;A</a:t>
            </a:r>
            <a:endParaRPr lang="ko-KR" altLang="en-US" sz="20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A602298-370B-4BF6-BCD9-35AE2B3D83CE}"/>
              </a:ext>
            </a:extLst>
          </p:cNvPr>
          <p:cNvSpPr txBox="1"/>
          <p:nvPr/>
        </p:nvSpPr>
        <p:spPr>
          <a:xfrm rot="21314590">
            <a:off x="1516600" y="5347722"/>
            <a:ext cx="860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포천 막걸리체" panose="02030503000000000000" pitchFamily="18" charset="-127"/>
                <a:ea typeface="포천 막걸리체" panose="02030503000000000000" pitchFamily="18" charset="-127"/>
              </a:rPr>
              <a:t>with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포천 막걸리체" panose="02030503000000000000" pitchFamily="18" charset="-127"/>
              <a:ea typeface="포천 막걸리체" panose="02030503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656904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DEAA65EF-21EA-4FAA-BE8F-E5152490E241}"/>
              </a:ext>
            </a:extLst>
          </p:cNvPr>
          <p:cNvSpPr txBox="1">
            <a:spLocks/>
          </p:cNvSpPr>
          <p:nvPr/>
        </p:nvSpPr>
        <p:spPr>
          <a:xfrm>
            <a:off x="638977" y="291722"/>
            <a:ext cx="2988364" cy="47945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rgbClr val="0070C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+mj-cs"/>
              </a:defRPr>
            </a:lvl1pPr>
          </a:lstStyle>
          <a:p>
            <a:endParaRPr lang="ko-KR" altLang="en-US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42E2118-589C-4C79-B5A6-4A362646AD6E}"/>
              </a:ext>
            </a:extLst>
          </p:cNvPr>
          <p:cNvCxnSpPr>
            <a:cxnSpLocks/>
          </p:cNvCxnSpPr>
          <p:nvPr/>
        </p:nvCxnSpPr>
        <p:spPr>
          <a:xfrm>
            <a:off x="386080" y="760040"/>
            <a:ext cx="11348720" cy="0"/>
          </a:xfrm>
          <a:prstGeom prst="line">
            <a:avLst/>
          </a:prstGeom>
          <a:ln w="15875">
            <a:solidFill>
              <a:schemeClr val="accent1">
                <a:alpha val="79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31D9033-C7A2-4AC6-8389-2EF5CE1E743B}"/>
              </a:ext>
            </a:extLst>
          </p:cNvPr>
          <p:cNvSpPr txBox="1"/>
          <p:nvPr/>
        </p:nvSpPr>
        <p:spPr>
          <a:xfrm>
            <a:off x="386080" y="225097"/>
            <a:ext cx="32412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1">
                    <a:lumMod val="75000"/>
                    <a:alpha val="90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02 / </a:t>
            </a:r>
            <a:r>
              <a:rPr lang="ko-KR" altLang="en-US" sz="2000" dirty="0">
                <a:solidFill>
                  <a:schemeClr val="accent1">
                    <a:lumMod val="75000"/>
                    <a:alpha val="90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아이디어 설명 </a:t>
            </a:r>
            <a:endParaRPr lang="en-US" altLang="ko-KR" sz="2000" dirty="0">
              <a:solidFill>
                <a:schemeClr val="accent1">
                  <a:lumMod val="75000"/>
                  <a:alpha val="90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055D1AE-8B65-4AFB-8482-0CA60521B0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83" b="89848" l="9822" r="89924">
                        <a14:foregroundMark x1="15919" y1="32149" x2="15580" y2="57530"/>
                        <a14:foregroundMark x1="51058" y1="37056" x2="51058" y2="37056"/>
                        <a14:foregroundMark x1="52329" y1="37056" x2="53175" y2="37056"/>
                        <a14:foregroundMark x1="52837" y1="39594" x2="52837" y2="39594"/>
                        <a14:foregroundMark x1="49450" y1="36379" x2="49450" y2="36379"/>
                        <a14:foregroundMark x1="55038" y1="42809" x2="55038" y2="42809"/>
                        <a14:foregroundMark x1="53345" y1="50761" x2="53345" y2="50761"/>
                        <a14:foregroundMark x1="50720" y1="48562" x2="50720" y2="48562"/>
                        <a14:foregroundMark x1="48942" y1="56176" x2="48942" y2="56176"/>
                        <a14:foregroundMark x1="53768" y1="60406" x2="53768" y2="60406"/>
                        <a14:foregroundMark x1="65199" y1="35702" x2="65199" y2="35702"/>
                        <a14:foregroundMark x1="66808" y1="46024" x2="66808" y2="46024"/>
                        <a14:foregroundMark x1="70279" y1="43486" x2="70279" y2="43486"/>
                        <a14:foregroundMark x1="64352" y1="58545" x2="64352" y2="58545"/>
                        <a14:foregroundMark x1="78831" y1="47208" x2="78831" y2="47208"/>
                        <a14:foregroundMark x1="81880" y1="49239" x2="81880" y2="49239"/>
                        <a14:foregroundMark x1="86367" y1="49239" x2="86367" y2="49239"/>
                        <a14:foregroundMark x1="18967" y1="39932" x2="18967" y2="39932"/>
                        <a14:foregroundMark x1="9822" y1="49239" x2="9822" y2="49239"/>
                        <a14:backgroundMark x1="1524" y1="2369" x2="2371" y2="42301"/>
                        <a14:backgroundMark x1="2371" y1="42301" x2="169" y2="82741"/>
                        <a14:backgroundMark x1="169" y1="82741" x2="5165" y2="67005"/>
                        <a14:backgroundMark x1="5165" y1="67005" x2="8891" y2="30457"/>
                        <a14:backgroundMark x1="8891" y1="30457" x2="13887" y2="16244"/>
                        <a14:backgroundMark x1="13887" y1="16244" x2="22608" y2="12014"/>
                        <a14:backgroundMark x1="22608" y1="12014" x2="43438" y2="12521"/>
                        <a14:backgroundMark x1="43438" y1="12521" x2="45555" y2="29780"/>
                        <a14:backgroundMark x1="45555" y1="29780" x2="64268" y2="27073"/>
                        <a14:backgroundMark x1="64268" y1="27073" x2="74598" y2="27073"/>
                        <a14:backgroundMark x1="74598" y1="27073" x2="86283" y2="26904"/>
                        <a14:backgroundMark x1="86283" y1="26904" x2="95174" y2="20135"/>
                        <a14:backgroundMark x1="95174" y1="20135" x2="89331" y2="5753"/>
                        <a14:backgroundMark x1="89331" y1="5753" x2="1355" y2="2707"/>
                        <a14:backgroundMark x1="1355" y1="2707" x2="2964" y2="3723"/>
                        <a14:backgroundMark x1="4572" y1="11337" x2="22100" y2="14213"/>
                        <a14:backgroundMark x1="22100" y1="14213" x2="51397" y2="5584"/>
                        <a14:backgroundMark x1="51397" y1="5584" x2="60034" y2="9814"/>
                        <a14:backgroundMark x1="56054" y1="13875" x2="63929" y2="26396"/>
                        <a14:backgroundMark x1="63929" y1="26396" x2="72142" y2="18443"/>
                        <a14:backgroundMark x1="72142" y1="18443" x2="55038" y2="1675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7934" y="69671"/>
            <a:ext cx="1466370" cy="67923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E63D3DA-A7AF-4A02-A201-06AAC764E8C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278" b="803"/>
          <a:stretch/>
        </p:blipFill>
        <p:spPr>
          <a:xfrm>
            <a:off x="672401" y="1373716"/>
            <a:ext cx="6365472" cy="468415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9222D21-F27F-4DA9-A07B-48863070A374}"/>
              </a:ext>
            </a:extLst>
          </p:cNvPr>
          <p:cNvSpPr txBox="1"/>
          <p:nvPr/>
        </p:nvSpPr>
        <p:spPr>
          <a:xfrm>
            <a:off x="1360433" y="2446680"/>
            <a:ext cx="1550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춘천 미술관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A1142B7-6BB1-4514-AF59-0E86AC3330EB}"/>
              </a:ext>
            </a:extLst>
          </p:cNvPr>
          <p:cNvSpPr txBox="1"/>
          <p:nvPr/>
        </p:nvSpPr>
        <p:spPr>
          <a:xfrm>
            <a:off x="5056428" y="2846790"/>
            <a:ext cx="155050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2000" dirty="0">
                <a:solidFill>
                  <a:srgbClr val="FF0000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강원도 산림 박물관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CA4986F-F789-44EC-9F63-E530E08668DF}"/>
              </a:ext>
            </a:extLst>
          </p:cNvPr>
          <p:cNvSpPr txBox="1"/>
          <p:nvPr/>
        </p:nvSpPr>
        <p:spPr>
          <a:xfrm>
            <a:off x="2576157" y="3688614"/>
            <a:ext cx="24077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2000" dirty="0">
                <a:solidFill>
                  <a:srgbClr val="FF0000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강촌 레일 파크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F1EDAD-0340-4531-B48C-125794EA4BA1}"/>
              </a:ext>
            </a:extLst>
          </p:cNvPr>
          <p:cNvSpPr txBox="1"/>
          <p:nvPr/>
        </p:nvSpPr>
        <p:spPr>
          <a:xfrm>
            <a:off x="11112187" y="5081795"/>
            <a:ext cx="765382" cy="274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Soo***</a:t>
            </a:r>
            <a:endParaRPr lang="ko-KR" altLang="en-US" sz="12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E71DF55F-6AD2-4F23-84C4-5DC2E52F1E01}"/>
              </a:ext>
            </a:extLst>
          </p:cNvPr>
          <p:cNvGrpSpPr/>
          <p:nvPr/>
        </p:nvGrpSpPr>
        <p:grpSpPr>
          <a:xfrm>
            <a:off x="8321028" y="2390612"/>
            <a:ext cx="3870972" cy="2112512"/>
            <a:chOff x="7763332" y="2303332"/>
            <a:chExt cx="3870972" cy="2112512"/>
          </a:xfrm>
        </p:grpSpPr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29CA96E6-4A66-4CD0-87CE-90C182B992A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21792" y="2303332"/>
              <a:ext cx="2112512" cy="2112512"/>
            </a:xfrm>
            <a:prstGeom prst="rect">
              <a:avLst/>
            </a:prstGeom>
          </p:spPr>
        </p:pic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C0DF8335-81C0-4D22-9AA3-4B9B4BAA7D49}"/>
                </a:ext>
              </a:extLst>
            </p:cNvPr>
            <p:cNvCxnSpPr>
              <a:cxnSpLocks/>
            </p:cNvCxnSpPr>
            <p:nvPr/>
          </p:nvCxnSpPr>
          <p:spPr>
            <a:xfrm>
              <a:off x="7763332" y="2865509"/>
              <a:ext cx="1915416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C5867CA-0DB8-42F4-A170-7AAB66EFD23C}"/>
              </a:ext>
            </a:extLst>
          </p:cNvPr>
          <p:cNvSpPr/>
          <p:nvPr/>
        </p:nvSpPr>
        <p:spPr>
          <a:xfrm>
            <a:off x="282361" y="1093525"/>
            <a:ext cx="8285169" cy="5244535"/>
          </a:xfrm>
          <a:prstGeom prst="rect">
            <a:avLst/>
          </a:prstGeom>
          <a:noFill/>
          <a:ln w="317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314BDFF-2DA2-4CF6-A654-4E7C4690CBB7}"/>
              </a:ext>
            </a:extLst>
          </p:cNvPr>
          <p:cNvSpPr txBox="1"/>
          <p:nvPr/>
        </p:nvSpPr>
        <p:spPr>
          <a:xfrm>
            <a:off x="10651981" y="5219043"/>
            <a:ext cx="412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B</a:t>
            </a:r>
            <a:endParaRPr lang="ko-KR" altLang="en-US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94B137A-3D1B-449D-A07E-2B719B87833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604017" y="4775368"/>
            <a:ext cx="461666" cy="46166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82D3E52-960F-4E58-BC1B-931347924F14}"/>
              </a:ext>
            </a:extLst>
          </p:cNvPr>
          <p:cNvSpPr txBox="1"/>
          <p:nvPr/>
        </p:nvSpPr>
        <p:spPr>
          <a:xfrm>
            <a:off x="907819" y="1312023"/>
            <a:ext cx="3336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B</a:t>
            </a:r>
            <a:r>
              <a:rPr lang="ko-KR" altLang="en-US" sz="28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의 추천 여행 경로</a:t>
            </a:r>
          </a:p>
        </p:txBody>
      </p:sp>
    </p:spTree>
    <p:extLst>
      <p:ext uri="{BB962C8B-B14F-4D97-AF65-F5344CB8AC3E}">
        <p14:creationId xmlns:p14="http://schemas.microsoft.com/office/powerpoint/2010/main" val="2116264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26">
            <a:extLst>
              <a:ext uri="{FF2B5EF4-FFF2-40B4-BE49-F238E27FC236}">
                <a16:creationId xmlns:a16="http://schemas.microsoft.com/office/drawing/2014/main" id="{4068809D-7DBF-466E-8CA2-391D6C783A33}"/>
              </a:ext>
            </a:extLst>
          </p:cNvPr>
          <p:cNvGrpSpPr/>
          <p:nvPr/>
        </p:nvGrpSpPr>
        <p:grpSpPr>
          <a:xfrm>
            <a:off x="1144642" y="4125618"/>
            <a:ext cx="9573260" cy="2549699"/>
            <a:chOff x="4736707" y="4944769"/>
            <a:chExt cx="5627798" cy="1017298"/>
          </a:xfrm>
        </p:grpSpPr>
        <p:sp>
          <p:nvSpPr>
            <p:cNvPr id="31" name="_x596806728">
              <a:extLst>
                <a:ext uri="{FF2B5EF4-FFF2-40B4-BE49-F238E27FC236}">
                  <a16:creationId xmlns:a16="http://schemas.microsoft.com/office/drawing/2014/main" id="{EA8A4672-5C8F-4EDA-A008-40C84D8001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6707" y="4944769"/>
              <a:ext cx="5627798" cy="997374"/>
            </a:xfrm>
            <a:prstGeom prst="rect">
              <a:avLst/>
            </a:prstGeom>
            <a:solidFill>
              <a:srgbClr val="262626">
                <a:alpha val="14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30" name="_x596806728">
              <a:extLst>
                <a:ext uri="{FF2B5EF4-FFF2-40B4-BE49-F238E27FC236}">
                  <a16:creationId xmlns:a16="http://schemas.microsoft.com/office/drawing/2014/main" id="{7523EA49-9D10-430C-8D35-9BF054C6A4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6707" y="4946077"/>
              <a:ext cx="5627798" cy="1015990"/>
            </a:xfrm>
            <a:prstGeom prst="rect">
              <a:avLst/>
            </a:prstGeom>
            <a:solidFill>
              <a:srgbClr val="262626">
                <a:alpha val="14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D6BF9A5F-D30D-49B8-9ECF-AFFA48E3B41A}"/>
              </a:ext>
            </a:extLst>
          </p:cNvPr>
          <p:cNvSpPr txBox="1">
            <a:spLocks/>
          </p:cNvSpPr>
          <p:nvPr/>
        </p:nvSpPr>
        <p:spPr>
          <a:xfrm>
            <a:off x="638977" y="291722"/>
            <a:ext cx="2988364" cy="47945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rgbClr val="0070C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+mj-cs"/>
              </a:defRPr>
            </a:lvl1pPr>
          </a:lstStyle>
          <a:p>
            <a:endParaRPr lang="ko-KR" altLang="en-US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9253BBED-F409-4522-8A7A-D0FBC1E4DEBC}"/>
              </a:ext>
            </a:extLst>
          </p:cNvPr>
          <p:cNvCxnSpPr>
            <a:cxnSpLocks/>
          </p:cNvCxnSpPr>
          <p:nvPr/>
        </p:nvCxnSpPr>
        <p:spPr>
          <a:xfrm>
            <a:off x="386080" y="760040"/>
            <a:ext cx="11348720" cy="0"/>
          </a:xfrm>
          <a:prstGeom prst="line">
            <a:avLst/>
          </a:prstGeom>
          <a:ln w="15875">
            <a:solidFill>
              <a:schemeClr val="accent1">
                <a:alpha val="79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5895B10-7EDA-4354-85B4-33E1255E0F86}"/>
              </a:ext>
            </a:extLst>
          </p:cNvPr>
          <p:cNvSpPr txBox="1"/>
          <p:nvPr/>
        </p:nvSpPr>
        <p:spPr>
          <a:xfrm>
            <a:off x="386080" y="225097"/>
            <a:ext cx="32412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1">
                    <a:lumMod val="75000"/>
                    <a:alpha val="90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02 / </a:t>
            </a:r>
            <a:r>
              <a:rPr lang="ko-KR" altLang="en-US" sz="2000" dirty="0">
                <a:solidFill>
                  <a:schemeClr val="accent1">
                    <a:lumMod val="75000"/>
                    <a:alpha val="90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아이디어 설명 </a:t>
            </a:r>
            <a:endParaRPr lang="en-US" altLang="ko-KR" sz="2000" dirty="0">
              <a:solidFill>
                <a:schemeClr val="accent1">
                  <a:lumMod val="75000"/>
                  <a:alpha val="90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0364554-703A-41C0-8D7C-ED01024B39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83" b="89848" l="9822" r="89924">
                        <a14:foregroundMark x1="15919" y1="32149" x2="15580" y2="57530"/>
                        <a14:foregroundMark x1="51058" y1="37056" x2="51058" y2="37056"/>
                        <a14:foregroundMark x1="52329" y1="37056" x2="53175" y2="37056"/>
                        <a14:foregroundMark x1="52837" y1="39594" x2="52837" y2="39594"/>
                        <a14:foregroundMark x1="49450" y1="36379" x2="49450" y2="36379"/>
                        <a14:foregroundMark x1="55038" y1="42809" x2="55038" y2="42809"/>
                        <a14:foregroundMark x1="53345" y1="50761" x2="53345" y2="50761"/>
                        <a14:foregroundMark x1="50720" y1="48562" x2="50720" y2="48562"/>
                        <a14:foregroundMark x1="48942" y1="56176" x2="48942" y2="56176"/>
                        <a14:foregroundMark x1="53768" y1="60406" x2="53768" y2="60406"/>
                        <a14:foregroundMark x1="65199" y1="35702" x2="65199" y2="35702"/>
                        <a14:foregroundMark x1="66808" y1="46024" x2="66808" y2="46024"/>
                        <a14:foregroundMark x1="70279" y1="43486" x2="70279" y2="43486"/>
                        <a14:foregroundMark x1="64352" y1="58545" x2="64352" y2="58545"/>
                        <a14:foregroundMark x1="78831" y1="47208" x2="78831" y2="47208"/>
                        <a14:foregroundMark x1="81880" y1="49239" x2="81880" y2="49239"/>
                        <a14:foregroundMark x1="86367" y1="49239" x2="86367" y2="49239"/>
                        <a14:foregroundMark x1="18967" y1="39932" x2="18967" y2="39932"/>
                        <a14:foregroundMark x1="9822" y1="49239" x2="9822" y2="49239"/>
                        <a14:backgroundMark x1="1524" y1="2369" x2="2371" y2="42301"/>
                        <a14:backgroundMark x1="2371" y1="42301" x2="169" y2="82741"/>
                        <a14:backgroundMark x1="169" y1="82741" x2="5165" y2="67005"/>
                        <a14:backgroundMark x1="5165" y1="67005" x2="8891" y2="30457"/>
                        <a14:backgroundMark x1="8891" y1="30457" x2="13887" y2="16244"/>
                        <a14:backgroundMark x1="13887" y1="16244" x2="22608" y2="12014"/>
                        <a14:backgroundMark x1="22608" y1="12014" x2="43438" y2="12521"/>
                        <a14:backgroundMark x1="43438" y1="12521" x2="45555" y2="29780"/>
                        <a14:backgroundMark x1="45555" y1="29780" x2="64268" y2="27073"/>
                        <a14:backgroundMark x1="64268" y1="27073" x2="74598" y2="27073"/>
                        <a14:backgroundMark x1="74598" y1="27073" x2="86283" y2="26904"/>
                        <a14:backgroundMark x1="86283" y1="26904" x2="95174" y2="20135"/>
                        <a14:backgroundMark x1="95174" y1="20135" x2="89331" y2="5753"/>
                        <a14:backgroundMark x1="89331" y1="5753" x2="1355" y2="2707"/>
                        <a14:backgroundMark x1="1355" y1="2707" x2="2964" y2="3723"/>
                        <a14:backgroundMark x1="4572" y1="11337" x2="22100" y2="14213"/>
                        <a14:backgroundMark x1="22100" y1="14213" x2="51397" y2="5584"/>
                        <a14:backgroundMark x1="51397" y1="5584" x2="60034" y2="9814"/>
                        <a14:backgroundMark x1="56054" y1="13875" x2="63929" y2="26396"/>
                        <a14:backgroundMark x1="63929" y1="26396" x2="72142" y2="18443"/>
                        <a14:backgroundMark x1="72142" y1="18443" x2="55038" y2="1675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7934" y="69671"/>
            <a:ext cx="1466370" cy="67923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BC5E6C5-E03F-4E68-8E18-7D636B7630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83983" y="1964088"/>
            <a:ext cx="868836" cy="868836"/>
          </a:xfrm>
          <a:prstGeom prst="rect">
            <a:avLst/>
          </a:prstGeom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4AD503E6-624E-4BAB-BFFF-83F9BA63114E}"/>
              </a:ext>
            </a:extLst>
          </p:cNvPr>
          <p:cNvGrpSpPr/>
          <p:nvPr/>
        </p:nvGrpSpPr>
        <p:grpSpPr>
          <a:xfrm>
            <a:off x="4970764" y="1753475"/>
            <a:ext cx="1875690" cy="1936174"/>
            <a:chOff x="4886094" y="2814063"/>
            <a:chExt cx="1985936" cy="1925448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6E954EED-4994-4857-8887-93DB10FC3EF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47485" y="3043392"/>
              <a:ext cx="883495" cy="883495"/>
            </a:xfrm>
            <a:prstGeom prst="rect">
              <a:avLst/>
            </a:prstGeom>
          </p:spPr>
        </p:pic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7AF384A0-0319-4028-9C0C-A0C169E55BBC}"/>
                </a:ext>
              </a:extLst>
            </p:cNvPr>
            <p:cNvSpPr/>
            <p:nvPr/>
          </p:nvSpPr>
          <p:spPr>
            <a:xfrm>
              <a:off x="4987520" y="2814063"/>
              <a:ext cx="1568760" cy="142617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  <a:alpha val="0"/>
              </a:schemeClr>
            </a:solidFill>
            <a:ln w="3492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083BE06-63FC-40D8-B23A-E7F0E216ED9F}"/>
                </a:ext>
              </a:extLst>
            </p:cNvPr>
            <p:cNvSpPr txBox="1"/>
            <p:nvPr/>
          </p:nvSpPr>
          <p:spPr>
            <a:xfrm>
              <a:off x="4886094" y="4219190"/>
              <a:ext cx="1985936" cy="520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>
                  <a:solidFill>
                    <a:srgbClr val="FF9933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BIGTATO</a:t>
              </a:r>
              <a:endParaRPr lang="ko-KR" altLang="en-US" sz="2800" dirty="0">
                <a:solidFill>
                  <a:srgbClr val="FF9933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</p:grpSp>
      <p:pic>
        <p:nvPicPr>
          <p:cNvPr id="17" name="그림 16">
            <a:extLst>
              <a:ext uri="{FF2B5EF4-FFF2-40B4-BE49-F238E27FC236}">
                <a16:creationId xmlns:a16="http://schemas.microsoft.com/office/drawing/2014/main" id="{4336AFC4-1C02-42CB-899E-A92F89AD09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895518" y="1964088"/>
            <a:ext cx="868836" cy="868836"/>
          </a:xfrm>
          <a:prstGeom prst="rect">
            <a:avLst/>
          </a:prstGeom>
        </p:spPr>
      </p:pic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B92942DC-AED3-436B-89C2-2D3C25E27BC6}"/>
              </a:ext>
            </a:extLst>
          </p:cNvPr>
          <p:cNvCxnSpPr>
            <a:cxnSpLocks/>
          </p:cNvCxnSpPr>
          <p:nvPr/>
        </p:nvCxnSpPr>
        <p:spPr>
          <a:xfrm flipH="1">
            <a:off x="2077040" y="2250659"/>
            <a:ext cx="2902464" cy="0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prstDash val="dash"/>
            <a:headEnd type="none" w="med" len="sm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231B0AC5-EE90-407D-A749-3CD7015DF894}"/>
              </a:ext>
            </a:extLst>
          </p:cNvPr>
          <p:cNvCxnSpPr>
            <a:cxnSpLocks/>
          </p:cNvCxnSpPr>
          <p:nvPr/>
        </p:nvCxnSpPr>
        <p:spPr>
          <a:xfrm flipH="1">
            <a:off x="6791501" y="2462694"/>
            <a:ext cx="2902464" cy="0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prstDash val="dash"/>
            <a:headEnd type="none" w="med" len="sm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28A0CAEB-AAC0-48E0-8E30-B311955A4140}"/>
              </a:ext>
            </a:extLst>
          </p:cNvPr>
          <p:cNvCxnSpPr>
            <a:cxnSpLocks/>
          </p:cNvCxnSpPr>
          <p:nvPr/>
        </p:nvCxnSpPr>
        <p:spPr>
          <a:xfrm>
            <a:off x="2156791" y="2472633"/>
            <a:ext cx="2822713" cy="0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prstDash val="dash"/>
            <a:headEnd type="none" w="med" len="sm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04995DB1-FE84-4465-933B-57085B7FC132}"/>
              </a:ext>
            </a:extLst>
          </p:cNvPr>
          <p:cNvCxnSpPr>
            <a:cxnSpLocks/>
          </p:cNvCxnSpPr>
          <p:nvPr/>
        </p:nvCxnSpPr>
        <p:spPr>
          <a:xfrm>
            <a:off x="6871252" y="2250659"/>
            <a:ext cx="2822713" cy="0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prstDash val="dash"/>
            <a:headEnd type="none" w="med" len="sm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6E0FB7D-53B7-4F4E-B0C2-20305F178E23}"/>
              </a:ext>
            </a:extLst>
          </p:cNvPr>
          <p:cNvSpPr txBox="1"/>
          <p:nvPr/>
        </p:nvSpPr>
        <p:spPr>
          <a:xfrm>
            <a:off x="814221" y="2894585"/>
            <a:ext cx="1441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초기 설치자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C31CCB-33D0-467C-A0AE-457C0AB04120}"/>
              </a:ext>
            </a:extLst>
          </p:cNvPr>
          <p:cNvSpPr txBox="1"/>
          <p:nvPr/>
        </p:nvSpPr>
        <p:spPr>
          <a:xfrm>
            <a:off x="2563854" y="1825786"/>
            <a:ext cx="2126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쿠폰</a:t>
            </a:r>
            <a:r>
              <a:rPr lang="en-US" altLang="ko-KR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, </a:t>
            </a:r>
            <a:r>
              <a:rPr lang="ko-KR" altLang="en-US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크레딧 제공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8691E72-616A-4C58-821A-995DA66E6091}"/>
              </a:ext>
            </a:extLst>
          </p:cNvPr>
          <p:cNvSpPr txBox="1"/>
          <p:nvPr/>
        </p:nvSpPr>
        <p:spPr>
          <a:xfrm>
            <a:off x="2720280" y="2609142"/>
            <a:ext cx="15604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어플 설치 및 리뷰 작성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2B19532-559B-4BCB-8110-89CFD741C169}"/>
              </a:ext>
            </a:extLst>
          </p:cNvPr>
          <p:cNvSpPr txBox="1"/>
          <p:nvPr/>
        </p:nvSpPr>
        <p:spPr>
          <a:xfrm>
            <a:off x="7268214" y="1855044"/>
            <a:ext cx="2055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재방문 혜택 제공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DD864D0-3977-42CE-B2E1-021BA609AC48}"/>
              </a:ext>
            </a:extLst>
          </p:cNvPr>
          <p:cNvSpPr txBox="1"/>
          <p:nvPr/>
        </p:nvSpPr>
        <p:spPr>
          <a:xfrm>
            <a:off x="7574488" y="2593798"/>
            <a:ext cx="1282147" cy="367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리뷰 작성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932C632-1740-4651-A109-B6675C97FF85}"/>
              </a:ext>
            </a:extLst>
          </p:cNvPr>
          <p:cNvSpPr txBox="1"/>
          <p:nvPr/>
        </p:nvSpPr>
        <p:spPr>
          <a:xfrm>
            <a:off x="3325315" y="4199391"/>
            <a:ext cx="1380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BIGTATO</a:t>
            </a:r>
            <a:r>
              <a:rPr lang="ko-KR" altLang="en-US" dirty="0">
                <a:solidFill>
                  <a:schemeClr val="accent4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D93B74C-70B5-445C-A272-BFBBC54575C4}"/>
              </a:ext>
            </a:extLst>
          </p:cNvPr>
          <p:cNvSpPr txBox="1"/>
          <p:nvPr/>
        </p:nvSpPr>
        <p:spPr>
          <a:xfrm>
            <a:off x="4492482" y="4219037"/>
            <a:ext cx="3916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서비스를 통해 </a:t>
            </a:r>
            <a:r>
              <a:rPr lang="en-US" altLang="ko-KR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(</a:t>
            </a:r>
            <a:r>
              <a:rPr lang="ko-KR" altLang="en-US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재</a:t>
            </a:r>
            <a:r>
              <a:rPr lang="en-US" altLang="ko-KR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)</a:t>
            </a:r>
            <a:r>
              <a:rPr lang="ko-KR" altLang="en-US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방문을 유도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26FA760-9D5B-409A-B00E-C7AD899954A7}"/>
              </a:ext>
            </a:extLst>
          </p:cNvPr>
          <p:cNvSpPr txBox="1"/>
          <p:nvPr/>
        </p:nvSpPr>
        <p:spPr>
          <a:xfrm>
            <a:off x="3639788" y="5114202"/>
            <a:ext cx="4912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(</a:t>
            </a:r>
            <a:r>
              <a:rPr lang="ko-KR" altLang="en-US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재</a:t>
            </a:r>
            <a:r>
              <a:rPr lang="en-US" altLang="ko-KR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)</a:t>
            </a:r>
            <a:r>
              <a:rPr lang="ko-KR" altLang="en-US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방문 이용자에게 혜택 </a:t>
            </a:r>
            <a:r>
              <a:rPr lang="en-US" altLang="ko-KR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(</a:t>
            </a:r>
            <a:r>
              <a:rPr lang="ko-KR" altLang="en-US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쿠폰</a:t>
            </a:r>
            <a:r>
              <a:rPr lang="en-US" altLang="ko-KR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,</a:t>
            </a:r>
            <a:r>
              <a:rPr lang="ko-KR" altLang="en-US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크레딧</a:t>
            </a:r>
            <a:r>
              <a:rPr lang="en-US" altLang="ko-KR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) </a:t>
            </a:r>
            <a:r>
              <a:rPr lang="ko-KR" altLang="en-US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제공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AB592BA-F45A-4759-AEA0-CB2E29168714}"/>
              </a:ext>
            </a:extLst>
          </p:cNvPr>
          <p:cNvSpPr txBox="1"/>
          <p:nvPr/>
        </p:nvSpPr>
        <p:spPr>
          <a:xfrm>
            <a:off x="5066560" y="6089743"/>
            <a:ext cx="1417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데이터</a:t>
            </a:r>
            <a:r>
              <a:rPr lang="en-US" altLang="ko-KR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</a:t>
            </a:r>
            <a:r>
              <a:rPr lang="ko-KR" altLang="en-US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누적</a:t>
            </a: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BE83C588-1EA3-494A-955C-6F21540C398B}"/>
              </a:ext>
            </a:extLst>
          </p:cNvPr>
          <p:cNvCxnSpPr/>
          <p:nvPr/>
        </p:nvCxnSpPr>
        <p:spPr>
          <a:xfrm>
            <a:off x="5665304" y="4547612"/>
            <a:ext cx="0" cy="507649"/>
          </a:xfrm>
          <a:prstGeom prst="straightConnector1">
            <a:avLst/>
          </a:prstGeom>
          <a:ln w="22225">
            <a:solidFill>
              <a:schemeClr val="tx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0F16BDEF-2F83-40D2-A2A7-80CF6252EBB3}"/>
              </a:ext>
            </a:extLst>
          </p:cNvPr>
          <p:cNvCxnSpPr/>
          <p:nvPr/>
        </p:nvCxnSpPr>
        <p:spPr>
          <a:xfrm>
            <a:off x="5685182" y="5530812"/>
            <a:ext cx="0" cy="507649"/>
          </a:xfrm>
          <a:prstGeom prst="straightConnector1">
            <a:avLst/>
          </a:prstGeom>
          <a:ln w="22225">
            <a:solidFill>
              <a:schemeClr val="tx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83440D2E-14FD-4467-891E-8E057E6B8574}"/>
              </a:ext>
            </a:extLst>
          </p:cNvPr>
          <p:cNvSpPr txBox="1"/>
          <p:nvPr/>
        </p:nvSpPr>
        <p:spPr>
          <a:xfrm>
            <a:off x="8461256" y="4913007"/>
            <a:ext cx="24847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FF0000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선순환 구조 생성 </a:t>
            </a:r>
            <a:r>
              <a:rPr lang="en-US" altLang="ko-KR" sz="2000" dirty="0">
                <a:solidFill>
                  <a:srgbClr val="FF0000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(DLC)</a:t>
            </a:r>
            <a:endParaRPr lang="ko-KR" altLang="en-US" sz="2000" dirty="0">
              <a:solidFill>
                <a:srgbClr val="FF0000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7236F271-6D30-4C0C-BBB7-D46EA5081DB5}"/>
              </a:ext>
            </a:extLst>
          </p:cNvPr>
          <p:cNvSpPr/>
          <p:nvPr/>
        </p:nvSpPr>
        <p:spPr>
          <a:xfrm>
            <a:off x="3325315" y="4230441"/>
            <a:ext cx="1167167" cy="338282"/>
          </a:xfrm>
          <a:prstGeom prst="rect">
            <a:avLst/>
          </a:prstGeom>
          <a:solidFill>
            <a:schemeClr val="accent1">
              <a:alpha val="3000"/>
            </a:schemeClr>
          </a:solidFill>
          <a:ln w="19050">
            <a:solidFill>
              <a:schemeClr val="accent4">
                <a:lumMod val="60000"/>
                <a:lumOff val="40000"/>
                <a:alpha val="8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7" name="그림 46" descr="운송, 항공기이(가) 표시된 사진&#10;&#10;자동 생성된 설명">
            <a:extLst>
              <a:ext uri="{FF2B5EF4-FFF2-40B4-BE49-F238E27FC236}">
                <a16:creationId xmlns:a16="http://schemas.microsoft.com/office/drawing/2014/main" id="{152965E3-DA12-492D-A071-C05DD57BA487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6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48172">
            <a:off x="10426523" y="4795209"/>
            <a:ext cx="744705" cy="744791"/>
          </a:xfrm>
          <a:prstGeom prst="rect">
            <a:avLst/>
          </a:prstGeom>
        </p:spPr>
      </p:pic>
      <p:pic>
        <p:nvPicPr>
          <p:cNvPr id="1025" name="_x769356008">
            <a:extLst>
              <a:ext uri="{FF2B5EF4-FFF2-40B4-BE49-F238E27FC236}">
                <a16:creationId xmlns:a16="http://schemas.microsoft.com/office/drawing/2014/main" id="{8EA6D981-BC1D-408C-A782-7D538EA58B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705394" flipV="1">
            <a:off x="7233441" y="4489174"/>
            <a:ext cx="1936481" cy="1414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0738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_x596806728">
            <a:extLst>
              <a:ext uri="{FF2B5EF4-FFF2-40B4-BE49-F238E27FC236}">
                <a16:creationId xmlns:a16="http://schemas.microsoft.com/office/drawing/2014/main" id="{CFA45BA8-5768-48A7-B691-927BD4852A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4642" y="4128896"/>
            <a:ext cx="9573260" cy="2546421"/>
          </a:xfrm>
          <a:prstGeom prst="rect">
            <a:avLst/>
          </a:prstGeom>
          <a:solidFill>
            <a:srgbClr val="262626">
              <a:alpha val="14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15" name="_x596806728">
            <a:extLst>
              <a:ext uri="{FF2B5EF4-FFF2-40B4-BE49-F238E27FC236}">
                <a16:creationId xmlns:a16="http://schemas.microsoft.com/office/drawing/2014/main" id="{6CA77330-A98B-4A53-8514-186FEBD2E4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4642" y="4117756"/>
            <a:ext cx="9573260" cy="2546421"/>
          </a:xfrm>
          <a:prstGeom prst="rect">
            <a:avLst/>
          </a:prstGeom>
          <a:solidFill>
            <a:srgbClr val="262626">
              <a:alpha val="14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72EFB3E-6586-4E88-95C0-B16626C7F971}"/>
              </a:ext>
            </a:extLst>
          </p:cNvPr>
          <p:cNvSpPr/>
          <p:nvPr/>
        </p:nvSpPr>
        <p:spPr>
          <a:xfrm>
            <a:off x="3997471" y="1839243"/>
            <a:ext cx="4125938" cy="400110"/>
          </a:xfrm>
          <a:prstGeom prst="rect">
            <a:avLst/>
          </a:prstGeom>
          <a:solidFill>
            <a:schemeClr val="accent4">
              <a:lumMod val="60000"/>
              <a:lumOff val="40000"/>
              <a:alpha val="55000"/>
            </a:schemeClr>
          </a:solidFill>
          <a:ln>
            <a:solidFill>
              <a:schemeClr val="accent4">
                <a:lumMod val="60000"/>
                <a:lumOff val="40000"/>
                <a:alpha val="6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309C5EB5-9C26-40B5-B1F6-D86885554526}"/>
              </a:ext>
            </a:extLst>
          </p:cNvPr>
          <p:cNvGrpSpPr/>
          <p:nvPr/>
        </p:nvGrpSpPr>
        <p:grpSpPr>
          <a:xfrm>
            <a:off x="1365238" y="1608674"/>
            <a:ext cx="1873772" cy="1935418"/>
            <a:chOff x="4859756" y="2814063"/>
            <a:chExt cx="1983905" cy="1924696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6D53AC3D-236F-40AE-A2F6-3C1AD646E60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47485" y="3043392"/>
              <a:ext cx="883495" cy="883495"/>
            </a:xfrm>
            <a:prstGeom prst="rect">
              <a:avLst/>
            </a:prstGeom>
          </p:spPr>
        </p:pic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63225677-E706-4068-89A6-7FE9A92A918C}"/>
                </a:ext>
              </a:extLst>
            </p:cNvPr>
            <p:cNvSpPr/>
            <p:nvPr/>
          </p:nvSpPr>
          <p:spPr>
            <a:xfrm>
              <a:off x="4987520" y="2814063"/>
              <a:ext cx="1568760" cy="142617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  <a:alpha val="0"/>
              </a:schemeClr>
            </a:solidFill>
            <a:ln w="3492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F1456D9-0DB2-4F40-B5BD-F3F2760D2BCB}"/>
                </a:ext>
              </a:extLst>
            </p:cNvPr>
            <p:cNvSpPr txBox="1"/>
            <p:nvPr/>
          </p:nvSpPr>
          <p:spPr>
            <a:xfrm>
              <a:off x="4859756" y="4218438"/>
              <a:ext cx="1983905" cy="520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>
                  <a:solidFill>
                    <a:srgbClr val="FF9933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BIGTATO</a:t>
              </a:r>
              <a:endParaRPr lang="ko-KR" altLang="en-US" sz="2800" dirty="0">
                <a:solidFill>
                  <a:srgbClr val="FF9933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</p:grpSp>
      <p:sp>
        <p:nvSpPr>
          <p:cNvPr id="6" name="제목 1">
            <a:extLst>
              <a:ext uri="{FF2B5EF4-FFF2-40B4-BE49-F238E27FC236}">
                <a16:creationId xmlns:a16="http://schemas.microsoft.com/office/drawing/2014/main" id="{EF330E01-9FAF-48F1-85B6-02D8885F5CF5}"/>
              </a:ext>
            </a:extLst>
          </p:cNvPr>
          <p:cNvSpPr txBox="1">
            <a:spLocks/>
          </p:cNvSpPr>
          <p:nvPr/>
        </p:nvSpPr>
        <p:spPr>
          <a:xfrm>
            <a:off x="638977" y="291722"/>
            <a:ext cx="2988364" cy="47945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rgbClr val="0070C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+mj-cs"/>
              </a:defRPr>
            </a:lvl1pPr>
          </a:lstStyle>
          <a:p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43AD2FB-0283-4481-81A9-41FCB4A293BB}"/>
              </a:ext>
            </a:extLst>
          </p:cNvPr>
          <p:cNvCxnSpPr>
            <a:cxnSpLocks/>
          </p:cNvCxnSpPr>
          <p:nvPr/>
        </p:nvCxnSpPr>
        <p:spPr>
          <a:xfrm>
            <a:off x="386080" y="760040"/>
            <a:ext cx="11348720" cy="0"/>
          </a:xfrm>
          <a:prstGeom prst="line">
            <a:avLst/>
          </a:prstGeom>
          <a:ln w="15875">
            <a:solidFill>
              <a:schemeClr val="accent1">
                <a:alpha val="79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F24A191-B594-41F9-A5A2-44D2E6AE5709}"/>
              </a:ext>
            </a:extLst>
          </p:cNvPr>
          <p:cNvSpPr txBox="1"/>
          <p:nvPr/>
        </p:nvSpPr>
        <p:spPr>
          <a:xfrm>
            <a:off x="386080" y="225097"/>
            <a:ext cx="32412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1">
                    <a:lumMod val="75000"/>
                    <a:alpha val="90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02 / </a:t>
            </a:r>
            <a:r>
              <a:rPr lang="ko-KR" altLang="en-US" sz="2000" dirty="0">
                <a:solidFill>
                  <a:schemeClr val="accent1">
                    <a:lumMod val="75000"/>
                    <a:alpha val="90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아이디어 설명 </a:t>
            </a:r>
            <a:endParaRPr lang="en-US" altLang="ko-KR" sz="2000" dirty="0">
              <a:solidFill>
                <a:schemeClr val="accent1">
                  <a:lumMod val="75000"/>
                  <a:alpha val="90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A14977E-4596-42CB-90EB-D6081B1D7E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983" b="89848" l="9822" r="89924">
                        <a14:foregroundMark x1="15919" y1="32149" x2="15580" y2="57530"/>
                        <a14:foregroundMark x1="51058" y1="37056" x2="51058" y2="37056"/>
                        <a14:foregroundMark x1="52329" y1="37056" x2="53175" y2="37056"/>
                        <a14:foregroundMark x1="52837" y1="39594" x2="52837" y2="39594"/>
                        <a14:foregroundMark x1="49450" y1="36379" x2="49450" y2="36379"/>
                        <a14:foregroundMark x1="55038" y1="42809" x2="55038" y2="42809"/>
                        <a14:foregroundMark x1="53345" y1="50761" x2="53345" y2="50761"/>
                        <a14:foregroundMark x1="50720" y1="48562" x2="50720" y2="48562"/>
                        <a14:foregroundMark x1="48942" y1="56176" x2="48942" y2="56176"/>
                        <a14:foregroundMark x1="53768" y1="60406" x2="53768" y2="60406"/>
                        <a14:foregroundMark x1="65199" y1="35702" x2="65199" y2="35702"/>
                        <a14:foregroundMark x1="66808" y1="46024" x2="66808" y2="46024"/>
                        <a14:foregroundMark x1="70279" y1="43486" x2="70279" y2="43486"/>
                        <a14:foregroundMark x1="64352" y1="58545" x2="64352" y2="58545"/>
                        <a14:foregroundMark x1="78831" y1="47208" x2="78831" y2="47208"/>
                        <a14:foregroundMark x1="81880" y1="49239" x2="81880" y2="49239"/>
                        <a14:foregroundMark x1="86367" y1="49239" x2="86367" y2="49239"/>
                        <a14:foregroundMark x1="18967" y1="39932" x2="18967" y2="39932"/>
                        <a14:foregroundMark x1="9822" y1="49239" x2="9822" y2="49239"/>
                        <a14:backgroundMark x1="1524" y1="2369" x2="2371" y2="42301"/>
                        <a14:backgroundMark x1="2371" y1="42301" x2="169" y2="82741"/>
                        <a14:backgroundMark x1="169" y1="82741" x2="5165" y2="67005"/>
                        <a14:backgroundMark x1="5165" y1="67005" x2="8891" y2="30457"/>
                        <a14:backgroundMark x1="8891" y1="30457" x2="13887" y2="16244"/>
                        <a14:backgroundMark x1="13887" y1="16244" x2="22608" y2="12014"/>
                        <a14:backgroundMark x1="22608" y1="12014" x2="43438" y2="12521"/>
                        <a14:backgroundMark x1="43438" y1="12521" x2="45555" y2="29780"/>
                        <a14:backgroundMark x1="45555" y1="29780" x2="64268" y2="27073"/>
                        <a14:backgroundMark x1="64268" y1="27073" x2="74598" y2="27073"/>
                        <a14:backgroundMark x1="74598" y1="27073" x2="86283" y2="26904"/>
                        <a14:backgroundMark x1="86283" y1="26904" x2="95174" y2="20135"/>
                        <a14:backgroundMark x1="95174" y1="20135" x2="89331" y2="5753"/>
                        <a14:backgroundMark x1="89331" y1="5753" x2="1355" y2="2707"/>
                        <a14:backgroundMark x1="1355" y1="2707" x2="2964" y2="3723"/>
                        <a14:backgroundMark x1="4572" y1="11337" x2="22100" y2="14213"/>
                        <a14:backgroundMark x1="22100" y1="14213" x2="51397" y2="5584"/>
                        <a14:backgroundMark x1="51397" y1="5584" x2="60034" y2="9814"/>
                        <a14:backgroundMark x1="56054" y1="13875" x2="63929" y2="26396"/>
                        <a14:backgroundMark x1="63929" y1="26396" x2="72142" y2="18443"/>
                        <a14:backgroundMark x1="72142" y1="18443" x2="55038" y2="1675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7934" y="69671"/>
            <a:ext cx="1466370" cy="67923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9D44294-264C-4C13-AD52-D706D200EE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3910" y="1608674"/>
            <a:ext cx="1412198" cy="141219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8BC53E3-CC4E-4DFB-972D-5AA1386B1EC0}"/>
              </a:ext>
            </a:extLst>
          </p:cNvPr>
          <p:cNvSpPr txBox="1"/>
          <p:nvPr/>
        </p:nvSpPr>
        <p:spPr>
          <a:xfrm>
            <a:off x="9234696" y="3020872"/>
            <a:ext cx="8506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제휴 업체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A53B2A70-9DA8-4098-A6D6-A7EA935F255A}"/>
              </a:ext>
            </a:extLst>
          </p:cNvPr>
          <p:cNvCxnSpPr>
            <a:cxnSpLocks/>
          </p:cNvCxnSpPr>
          <p:nvPr/>
        </p:nvCxnSpPr>
        <p:spPr>
          <a:xfrm>
            <a:off x="3239010" y="2327303"/>
            <a:ext cx="5348399" cy="0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prstDash val="dash"/>
            <a:headEnd type="none" w="med" len="sm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C2A0EF5-8058-40BC-957B-03B0C9D0620E}"/>
              </a:ext>
            </a:extLst>
          </p:cNvPr>
          <p:cNvSpPr txBox="1"/>
          <p:nvPr/>
        </p:nvSpPr>
        <p:spPr>
          <a:xfrm>
            <a:off x="4408057" y="1839243"/>
            <a:ext cx="3715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방문 통계 활용 컨설팅 제공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71A58E2-BB68-4F97-A000-8CF8C800842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319121" y="5072046"/>
            <a:ext cx="705692" cy="705692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AFF659DE-B58D-4A0F-A87D-DE41928E0F0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5892" y="4707780"/>
            <a:ext cx="532612" cy="532612"/>
          </a:xfrm>
          <a:prstGeom prst="rect">
            <a:avLst/>
          </a:prstGeom>
        </p:spPr>
      </p:pic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40E28C07-4A96-4012-9CDB-E704C244A6DE}"/>
              </a:ext>
            </a:extLst>
          </p:cNvPr>
          <p:cNvCxnSpPr>
            <a:cxnSpLocks/>
          </p:cNvCxnSpPr>
          <p:nvPr/>
        </p:nvCxnSpPr>
        <p:spPr>
          <a:xfrm>
            <a:off x="3627341" y="5390966"/>
            <a:ext cx="277580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none" w="med" len="sm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E2F1498-BEF1-4611-B78A-D71BE42AAF89}"/>
              </a:ext>
            </a:extLst>
          </p:cNvPr>
          <p:cNvSpPr txBox="1"/>
          <p:nvPr/>
        </p:nvSpPr>
        <p:spPr>
          <a:xfrm>
            <a:off x="8497103" y="4626658"/>
            <a:ext cx="23803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유지 및 업그레이드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54DFFCE-7621-4DD0-BC56-425775674F86}"/>
              </a:ext>
            </a:extLst>
          </p:cNvPr>
          <p:cNvSpPr txBox="1"/>
          <p:nvPr/>
        </p:nvSpPr>
        <p:spPr>
          <a:xfrm>
            <a:off x="8506339" y="5739437"/>
            <a:ext cx="23803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개선 혹은 제거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2228754-FA73-405C-8211-5C0E4C2E7338}"/>
              </a:ext>
            </a:extLst>
          </p:cNvPr>
          <p:cNvSpPr txBox="1"/>
          <p:nvPr/>
        </p:nvSpPr>
        <p:spPr>
          <a:xfrm>
            <a:off x="2006710" y="5851625"/>
            <a:ext cx="1413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사용자 리뷰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E1C471DC-F82C-4F24-B5CF-D43E63B7A0C8}"/>
              </a:ext>
            </a:extLst>
          </p:cNvPr>
          <p:cNvSpPr/>
          <p:nvPr/>
        </p:nvSpPr>
        <p:spPr>
          <a:xfrm>
            <a:off x="4189501" y="4966709"/>
            <a:ext cx="1343698" cy="363129"/>
          </a:xfrm>
          <a:prstGeom prst="rect">
            <a:avLst/>
          </a:prstGeom>
          <a:solidFill>
            <a:schemeClr val="accent4">
              <a:lumMod val="60000"/>
              <a:lumOff val="40000"/>
              <a:alpha val="55000"/>
            </a:schemeClr>
          </a:solidFill>
          <a:ln>
            <a:solidFill>
              <a:schemeClr val="accent4">
                <a:lumMod val="60000"/>
                <a:lumOff val="40000"/>
                <a:alpha val="6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8C06207-0477-46E3-A1FC-F10EC8450BD7}"/>
              </a:ext>
            </a:extLst>
          </p:cNvPr>
          <p:cNvSpPr txBox="1"/>
          <p:nvPr/>
        </p:nvSpPr>
        <p:spPr>
          <a:xfrm>
            <a:off x="4144791" y="4974086"/>
            <a:ext cx="1915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텍스트 분석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680D5C6B-DA66-415B-A668-EC91004C555C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807" b="69014"/>
          <a:stretch/>
        </p:blipFill>
        <p:spPr>
          <a:xfrm>
            <a:off x="6493795" y="4505241"/>
            <a:ext cx="2168228" cy="653511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5349145A-9E86-4FCE-A2C6-A3595595CE36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227" r="150" b="31588"/>
          <a:stretch/>
        </p:blipFill>
        <p:spPr>
          <a:xfrm>
            <a:off x="6493795" y="5513687"/>
            <a:ext cx="2069393" cy="770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5494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C5A1E3F6-B61F-4D68-9DED-65CC966CDBF9}"/>
              </a:ext>
            </a:extLst>
          </p:cNvPr>
          <p:cNvSpPr/>
          <p:nvPr/>
        </p:nvSpPr>
        <p:spPr>
          <a:xfrm>
            <a:off x="1354484" y="4702007"/>
            <a:ext cx="4052403" cy="545041"/>
          </a:xfrm>
          <a:prstGeom prst="rect">
            <a:avLst/>
          </a:prstGeom>
          <a:solidFill>
            <a:schemeClr val="accent4">
              <a:lumMod val="60000"/>
              <a:lumOff val="40000"/>
              <a:alpha val="75000"/>
            </a:schemeClr>
          </a:solidFill>
          <a:ln>
            <a:solidFill>
              <a:srgbClr val="FFFF00">
                <a:alpha val="7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66A59F34-5CFD-48B2-9089-41753B3DABB4}"/>
              </a:ext>
            </a:extLst>
          </p:cNvPr>
          <p:cNvSpPr txBox="1">
            <a:spLocks/>
          </p:cNvSpPr>
          <p:nvPr/>
        </p:nvSpPr>
        <p:spPr>
          <a:xfrm>
            <a:off x="638977" y="291722"/>
            <a:ext cx="2988364" cy="47945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rgbClr val="0070C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+mj-cs"/>
              </a:defRPr>
            </a:lvl1pPr>
          </a:lstStyle>
          <a:p>
            <a:endParaRPr lang="ko-KR" altLang="en-US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9B7EEE1-8B3C-4C74-A219-742F585A88A2}"/>
              </a:ext>
            </a:extLst>
          </p:cNvPr>
          <p:cNvCxnSpPr>
            <a:cxnSpLocks/>
          </p:cNvCxnSpPr>
          <p:nvPr/>
        </p:nvCxnSpPr>
        <p:spPr>
          <a:xfrm>
            <a:off x="386080" y="760040"/>
            <a:ext cx="11348720" cy="0"/>
          </a:xfrm>
          <a:prstGeom prst="line">
            <a:avLst/>
          </a:prstGeom>
          <a:ln w="15875">
            <a:solidFill>
              <a:schemeClr val="accent1">
                <a:alpha val="79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BA75468-7764-4F58-9FBC-BD2DA976FECE}"/>
              </a:ext>
            </a:extLst>
          </p:cNvPr>
          <p:cNvSpPr txBox="1"/>
          <p:nvPr/>
        </p:nvSpPr>
        <p:spPr>
          <a:xfrm>
            <a:off x="386080" y="225097"/>
            <a:ext cx="32412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1">
                    <a:lumMod val="75000"/>
                    <a:alpha val="90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02 / </a:t>
            </a:r>
            <a:r>
              <a:rPr lang="ko-KR" altLang="en-US" sz="2000" dirty="0">
                <a:solidFill>
                  <a:schemeClr val="accent1">
                    <a:lumMod val="75000"/>
                    <a:alpha val="90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아이디어 설명 </a:t>
            </a:r>
            <a:endParaRPr lang="en-US" altLang="ko-KR" sz="2000" dirty="0">
              <a:solidFill>
                <a:schemeClr val="accent1">
                  <a:lumMod val="75000"/>
                  <a:alpha val="90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AABF26E-2758-44A1-939B-60CA5323B1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83" b="89848" l="9822" r="89924">
                        <a14:foregroundMark x1="15919" y1="32149" x2="15580" y2="57530"/>
                        <a14:foregroundMark x1="51058" y1="37056" x2="51058" y2="37056"/>
                        <a14:foregroundMark x1="52329" y1="37056" x2="53175" y2="37056"/>
                        <a14:foregroundMark x1="52837" y1="39594" x2="52837" y2="39594"/>
                        <a14:foregroundMark x1="49450" y1="36379" x2="49450" y2="36379"/>
                        <a14:foregroundMark x1="55038" y1="42809" x2="55038" y2="42809"/>
                        <a14:foregroundMark x1="53345" y1="50761" x2="53345" y2="50761"/>
                        <a14:foregroundMark x1="50720" y1="48562" x2="50720" y2="48562"/>
                        <a14:foregroundMark x1="48942" y1="56176" x2="48942" y2="56176"/>
                        <a14:foregroundMark x1="53768" y1="60406" x2="53768" y2="60406"/>
                        <a14:foregroundMark x1="65199" y1="35702" x2="65199" y2="35702"/>
                        <a14:foregroundMark x1="66808" y1="46024" x2="66808" y2="46024"/>
                        <a14:foregroundMark x1="70279" y1="43486" x2="70279" y2="43486"/>
                        <a14:foregroundMark x1="64352" y1="58545" x2="64352" y2="58545"/>
                        <a14:foregroundMark x1="78831" y1="47208" x2="78831" y2="47208"/>
                        <a14:foregroundMark x1="81880" y1="49239" x2="81880" y2="49239"/>
                        <a14:foregroundMark x1="86367" y1="49239" x2="86367" y2="49239"/>
                        <a14:foregroundMark x1="18967" y1="39932" x2="18967" y2="39932"/>
                        <a14:foregroundMark x1="9822" y1="49239" x2="9822" y2="49239"/>
                        <a14:backgroundMark x1="1524" y1="2369" x2="2371" y2="42301"/>
                        <a14:backgroundMark x1="2371" y1="42301" x2="169" y2="82741"/>
                        <a14:backgroundMark x1="169" y1="82741" x2="5165" y2="67005"/>
                        <a14:backgroundMark x1="5165" y1="67005" x2="8891" y2="30457"/>
                        <a14:backgroundMark x1="8891" y1="30457" x2="13887" y2="16244"/>
                        <a14:backgroundMark x1="13887" y1="16244" x2="22608" y2="12014"/>
                        <a14:backgroundMark x1="22608" y1="12014" x2="43438" y2="12521"/>
                        <a14:backgroundMark x1="43438" y1="12521" x2="45555" y2="29780"/>
                        <a14:backgroundMark x1="45555" y1="29780" x2="64268" y2="27073"/>
                        <a14:backgroundMark x1="64268" y1="27073" x2="74598" y2="27073"/>
                        <a14:backgroundMark x1="74598" y1="27073" x2="86283" y2="26904"/>
                        <a14:backgroundMark x1="86283" y1="26904" x2="95174" y2="20135"/>
                        <a14:backgroundMark x1="95174" y1="20135" x2="89331" y2="5753"/>
                        <a14:backgroundMark x1="89331" y1="5753" x2="1355" y2="2707"/>
                        <a14:backgroundMark x1="1355" y1="2707" x2="2964" y2="3723"/>
                        <a14:backgroundMark x1="4572" y1="11337" x2="22100" y2="14213"/>
                        <a14:backgroundMark x1="22100" y1="14213" x2="51397" y2="5584"/>
                        <a14:backgroundMark x1="51397" y1="5584" x2="60034" y2="9814"/>
                        <a14:backgroundMark x1="56054" y1="13875" x2="63929" y2="26396"/>
                        <a14:backgroundMark x1="63929" y1="26396" x2="72142" y2="18443"/>
                        <a14:backgroundMark x1="72142" y1="18443" x2="55038" y2="1675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7934" y="69671"/>
            <a:ext cx="1466370" cy="67923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428E52D-56A7-4ABD-B8BE-9A11A70905FF}"/>
              </a:ext>
            </a:extLst>
          </p:cNvPr>
          <p:cNvSpPr txBox="1"/>
          <p:nvPr/>
        </p:nvSpPr>
        <p:spPr>
          <a:xfrm>
            <a:off x="1357960" y="4674643"/>
            <a:ext cx="9362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초기의 데이터 수집 여부가 사업 실현 가능성에 가장 중요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950F91F-F627-4C20-A21C-E49D25BBC015}"/>
              </a:ext>
            </a:extLst>
          </p:cNvPr>
          <p:cNvSpPr txBox="1"/>
          <p:nvPr/>
        </p:nvSpPr>
        <p:spPr>
          <a:xfrm>
            <a:off x="1935575" y="6980812"/>
            <a:ext cx="6097656" cy="17005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-12700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기 사용자를 강원대학교 학생 및 교직원으로 설정하면 가능성을 높일 수 있을 것입니다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실제 리뷰와 사용자들의 정보를 확인할 수 있다면 사용성과 신뢰성에 있어서도 강점을 가질 수 있습니다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4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C65A3AD-0BB9-4E61-9C3A-809A0C8A9224}"/>
              </a:ext>
            </a:extLst>
          </p:cNvPr>
          <p:cNvSpPr txBox="1"/>
          <p:nvPr/>
        </p:nvSpPr>
        <p:spPr>
          <a:xfrm>
            <a:off x="621742" y="1575535"/>
            <a:ext cx="31961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0" i="0" dirty="0">
                <a:solidFill>
                  <a:srgbClr val="000000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콜드 스타트 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(cold start) </a:t>
            </a:r>
            <a:endParaRPr lang="ko-KR" altLang="en-US" sz="2000" dirty="0"/>
          </a:p>
        </p:txBody>
      </p:sp>
      <p:pic>
        <p:nvPicPr>
          <p:cNvPr id="23" name="그림 22" descr="운송, 항공기이(가) 표시된 사진&#10;&#10;자동 생성된 설명">
            <a:extLst>
              <a:ext uri="{FF2B5EF4-FFF2-40B4-BE49-F238E27FC236}">
                <a16:creationId xmlns:a16="http://schemas.microsoft.com/office/drawing/2014/main" id="{CD4F3F9F-D60E-48BB-A697-9D6C4D4D0EF9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6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48172">
            <a:off x="10404812" y="4563858"/>
            <a:ext cx="744705" cy="744791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919210BA-508C-4405-9619-E6146E4D301C}"/>
              </a:ext>
            </a:extLst>
          </p:cNvPr>
          <p:cNvSpPr txBox="1"/>
          <p:nvPr/>
        </p:nvSpPr>
        <p:spPr>
          <a:xfrm>
            <a:off x="4189511" y="2734955"/>
            <a:ext cx="50300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0" i="0" dirty="0">
                <a:solidFill>
                  <a:srgbClr val="000000"/>
                </a:solidFill>
                <a:effectLst/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콜드 </a:t>
            </a:r>
            <a:r>
              <a:rPr lang="ko-KR" altLang="en-US" sz="2000" b="0" i="0" dirty="0" err="1">
                <a:solidFill>
                  <a:srgbClr val="000000"/>
                </a:solidFill>
                <a:effectLst/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스타트란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이러한 상황을 일컫는 말로 ‘새로 시작할 때의 </a:t>
            </a:r>
            <a:r>
              <a:rPr lang="ko-KR" altLang="en-US" sz="2000" b="0" i="0" dirty="0" err="1">
                <a:solidFill>
                  <a:srgbClr val="000000"/>
                </a:solidFill>
                <a:effectLst/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곤란함’을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의미</a:t>
            </a:r>
            <a:endParaRPr lang="ko-KR" altLang="en-US" sz="20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919CFBD0-DA0E-480C-8D8C-BFA2A3FD803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alphaModFix amt="7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896" r="5900" b="41226"/>
          <a:stretch/>
        </p:blipFill>
        <p:spPr>
          <a:xfrm>
            <a:off x="120954" y="1841991"/>
            <a:ext cx="2987502" cy="292794"/>
          </a:xfrm>
          <a:prstGeom prst="rect">
            <a:avLst/>
          </a:prstGeom>
          <a:noFill/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17F76880-8FB6-44A4-815A-13E4A97BE08D}"/>
              </a:ext>
            </a:extLst>
          </p:cNvPr>
          <p:cNvSpPr txBox="1"/>
          <p:nvPr/>
        </p:nvSpPr>
        <p:spPr>
          <a:xfrm>
            <a:off x="4208948" y="1704755"/>
            <a:ext cx="609765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0" i="0" dirty="0">
                <a:solidFill>
                  <a:srgbClr val="000000"/>
                </a:solidFill>
                <a:effectLst/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협업 필터링 알고리즘을 사용하기 위해서는 기존 데이터가 반드시 필요하기에 아무런 행동이 기록되지 않은 신규 사용자에게는 어떠한 아이템도 추천할 수 없다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. </a:t>
            </a:r>
            <a:endParaRPr lang="ko-KR" altLang="en-US" sz="2000" dirty="0"/>
          </a:p>
        </p:txBody>
      </p:sp>
      <p:sp>
        <p:nvSpPr>
          <p:cNvPr id="31" name="_x596806728">
            <a:extLst>
              <a:ext uri="{FF2B5EF4-FFF2-40B4-BE49-F238E27FC236}">
                <a16:creationId xmlns:a16="http://schemas.microsoft.com/office/drawing/2014/main" id="{B05F3D2B-E958-462C-9EB7-9893D689D2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4404" y="1586095"/>
            <a:ext cx="6172200" cy="2061528"/>
          </a:xfrm>
          <a:prstGeom prst="rect">
            <a:avLst/>
          </a:prstGeom>
          <a:solidFill>
            <a:srgbClr val="262626">
              <a:alpha val="14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D79D2839-5F09-47BE-8108-2A45BE85607C}"/>
              </a:ext>
            </a:extLst>
          </p:cNvPr>
          <p:cNvSpPr/>
          <p:nvPr/>
        </p:nvSpPr>
        <p:spPr>
          <a:xfrm>
            <a:off x="581986" y="932911"/>
            <a:ext cx="2612244" cy="496651"/>
          </a:xfrm>
          <a:prstGeom prst="roundRect">
            <a:avLst/>
          </a:prstGeom>
          <a:solidFill>
            <a:srgbClr val="42CCFF">
              <a:alpha val="70000"/>
            </a:srgbClr>
          </a:solidFill>
          <a:ln w="25400">
            <a:solidFill>
              <a:srgbClr val="42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경쟁력 및 실현가능성</a:t>
            </a:r>
            <a:endParaRPr lang="ko-KR" altLang="en-US" dirty="0">
              <a:solidFill>
                <a:schemeClr val="tx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07785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직사각형 52">
            <a:extLst>
              <a:ext uri="{FF2B5EF4-FFF2-40B4-BE49-F238E27FC236}">
                <a16:creationId xmlns:a16="http://schemas.microsoft.com/office/drawing/2014/main" id="{36A76EC8-661A-452A-A529-8A98CC3F6148}"/>
              </a:ext>
            </a:extLst>
          </p:cNvPr>
          <p:cNvSpPr/>
          <p:nvPr/>
        </p:nvSpPr>
        <p:spPr>
          <a:xfrm>
            <a:off x="1960963" y="5627239"/>
            <a:ext cx="9296781" cy="502128"/>
          </a:xfrm>
          <a:prstGeom prst="rect">
            <a:avLst/>
          </a:prstGeom>
          <a:solidFill>
            <a:schemeClr val="accent4">
              <a:lumMod val="60000"/>
              <a:lumOff val="40000"/>
              <a:alpha val="75000"/>
            </a:schemeClr>
          </a:solidFill>
          <a:ln>
            <a:solidFill>
              <a:srgbClr val="FFFF00">
                <a:alpha val="7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C46CAAF1-D711-44F1-9367-10C84E13F21E}"/>
              </a:ext>
            </a:extLst>
          </p:cNvPr>
          <p:cNvSpPr/>
          <p:nvPr/>
        </p:nvSpPr>
        <p:spPr>
          <a:xfrm>
            <a:off x="4537098" y="2061204"/>
            <a:ext cx="711200" cy="400110"/>
          </a:xfrm>
          <a:prstGeom prst="rect">
            <a:avLst/>
          </a:prstGeom>
          <a:solidFill>
            <a:schemeClr val="accent4">
              <a:lumMod val="60000"/>
              <a:lumOff val="40000"/>
              <a:alpha val="55000"/>
            </a:schemeClr>
          </a:solidFill>
          <a:ln>
            <a:solidFill>
              <a:schemeClr val="accent4">
                <a:lumMod val="60000"/>
                <a:lumOff val="40000"/>
                <a:alpha val="6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F38340FA-7EAE-4D7C-ACF4-2F4275EC4635}"/>
              </a:ext>
            </a:extLst>
          </p:cNvPr>
          <p:cNvCxnSpPr>
            <a:cxnSpLocks/>
          </p:cNvCxnSpPr>
          <p:nvPr/>
        </p:nvCxnSpPr>
        <p:spPr>
          <a:xfrm>
            <a:off x="386080" y="760040"/>
            <a:ext cx="11348720" cy="0"/>
          </a:xfrm>
          <a:prstGeom prst="line">
            <a:avLst/>
          </a:prstGeom>
          <a:ln w="15875">
            <a:solidFill>
              <a:schemeClr val="accent1">
                <a:alpha val="79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FAD219F-B111-498A-9634-B752B8D88A67}"/>
              </a:ext>
            </a:extLst>
          </p:cNvPr>
          <p:cNvSpPr txBox="1"/>
          <p:nvPr/>
        </p:nvSpPr>
        <p:spPr>
          <a:xfrm>
            <a:off x="386080" y="225097"/>
            <a:ext cx="32412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1">
                    <a:lumMod val="75000"/>
                    <a:alpha val="90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02 / </a:t>
            </a:r>
            <a:r>
              <a:rPr lang="ko-KR" altLang="en-US" sz="2000" dirty="0">
                <a:solidFill>
                  <a:schemeClr val="accent1">
                    <a:lumMod val="75000"/>
                    <a:alpha val="90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아이디어 설명 </a:t>
            </a:r>
            <a:endParaRPr lang="en-US" altLang="ko-KR" sz="2000" dirty="0">
              <a:solidFill>
                <a:schemeClr val="accent1">
                  <a:lumMod val="75000"/>
                  <a:alpha val="90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97E25AC-791A-49CC-93A2-76467F48E3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83" b="89848" l="9822" r="89924">
                        <a14:foregroundMark x1="15919" y1="32149" x2="15580" y2="57530"/>
                        <a14:foregroundMark x1="51058" y1="37056" x2="51058" y2="37056"/>
                        <a14:foregroundMark x1="52329" y1="37056" x2="53175" y2="37056"/>
                        <a14:foregroundMark x1="52837" y1="39594" x2="52837" y2="39594"/>
                        <a14:foregroundMark x1="49450" y1="36379" x2="49450" y2="36379"/>
                        <a14:foregroundMark x1="55038" y1="42809" x2="55038" y2="42809"/>
                        <a14:foregroundMark x1="53345" y1="50761" x2="53345" y2="50761"/>
                        <a14:foregroundMark x1="50720" y1="48562" x2="50720" y2="48562"/>
                        <a14:foregroundMark x1="48942" y1="56176" x2="48942" y2="56176"/>
                        <a14:foregroundMark x1="53768" y1="60406" x2="53768" y2="60406"/>
                        <a14:foregroundMark x1="65199" y1="35702" x2="65199" y2="35702"/>
                        <a14:foregroundMark x1="66808" y1="46024" x2="66808" y2="46024"/>
                        <a14:foregroundMark x1="70279" y1="43486" x2="70279" y2="43486"/>
                        <a14:foregroundMark x1="64352" y1="58545" x2="64352" y2="58545"/>
                        <a14:foregroundMark x1="78831" y1="47208" x2="78831" y2="47208"/>
                        <a14:foregroundMark x1="81880" y1="49239" x2="81880" y2="49239"/>
                        <a14:foregroundMark x1="86367" y1="49239" x2="86367" y2="49239"/>
                        <a14:foregroundMark x1="18967" y1="39932" x2="18967" y2="39932"/>
                        <a14:foregroundMark x1="9822" y1="49239" x2="9822" y2="49239"/>
                        <a14:backgroundMark x1="1524" y1="2369" x2="2371" y2="42301"/>
                        <a14:backgroundMark x1="2371" y1="42301" x2="169" y2="82741"/>
                        <a14:backgroundMark x1="169" y1="82741" x2="5165" y2="67005"/>
                        <a14:backgroundMark x1="5165" y1="67005" x2="8891" y2="30457"/>
                        <a14:backgroundMark x1="8891" y1="30457" x2="13887" y2="16244"/>
                        <a14:backgroundMark x1="13887" y1="16244" x2="22608" y2="12014"/>
                        <a14:backgroundMark x1="22608" y1="12014" x2="43438" y2="12521"/>
                        <a14:backgroundMark x1="43438" y1="12521" x2="45555" y2="29780"/>
                        <a14:backgroundMark x1="45555" y1="29780" x2="64268" y2="27073"/>
                        <a14:backgroundMark x1="64268" y1="27073" x2="74598" y2="27073"/>
                        <a14:backgroundMark x1="74598" y1="27073" x2="86283" y2="26904"/>
                        <a14:backgroundMark x1="86283" y1="26904" x2="95174" y2="20135"/>
                        <a14:backgroundMark x1="95174" y1="20135" x2="89331" y2="5753"/>
                        <a14:backgroundMark x1="89331" y1="5753" x2="1355" y2="2707"/>
                        <a14:backgroundMark x1="1355" y1="2707" x2="2964" y2="3723"/>
                        <a14:backgroundMark x1="4572" y1="11337" x2="22100" y2="14213"/>
                        <a14:backgroundMark x1="22100" y1="14213" x2="51397" y2="5584"/>
                        <a14:backgroundMark x1="51397" y1="5584" x2="60034" y2="9814"/>
                        <a14:backgroundMark x1="56054" y1="13875" x2="63929" y2="26396"/>
                        <a14:backgroundMark x1="63929" y1="26396" x2="72142" y2="18443"/>
                        <a14:backgroundMark x1="72142" y1="18443" x2="55038" y2="1675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7934" y="69671"/>
            <a:ext cx="1466370" cy="679230"/>
          </a:xfrm>
          <a:prstGeom prst="rect">
            <a:avLst/>
          </a:prstGeom>
        </p:spPr>
      </p:pic>
      <p:grpSp>
        <p:nvGrpSpPr>
          <p:cNvPr id="28" name="그룹 27">
            <a:extLst>
              <a:ext uri="{FF2B5EF4-FFF2-40B4-BE49-F238E27FC236}">
                <a16:creationId xmlns:a16="http://schemas.microsoft.com/office/drawing/2014/main" id="{443FD560-E22A-4A0E-9917-A602B14D5F5F}"/>
              </a:ext>
            </a:extLst>
          </p:cNvPr>
          <p:cNvGrpSpPr/>
          <p:nvPr/>
        </p:nvGrpSpPr>
        <p:grpSpPr>
          <a:xfrm>
            <a:off x="843501" y="2090840"/>
            <a:ext cx="4267062" cy="3275097"/>
            <a:chOff x="538618" y="1005840"/>
            <a:chExt cx="4267062" cy="3275097"/>
          </a:xfrm>
        </p:grpSpPr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64D8D71B-E30B-4DDE-A500-761ABA5173B8}"/>
                </a:ext>
              </a:extLst>
            </p:cNvPr>
            <p:cNvGrpSpPr/>
            <p:nvPr/>
          </p:nvGrpSpPr>
          <p:grpSpPr>
            <a:xfrm>
              <a:off x="695960" y="1005840"/>
              <a:ext cx="4109720" cy="1940556"/>
              <a:chOff x="1082040" y="1290320"/>
              <a:chExt cx="3576819" cy="1605277"/>
            </a:xfrm>
          </p:grpSpPr>
          <p:pic>
            <p:nvPicPr>
              <p:cNvPr id="7" name="그림 6">
                <a:extLst>
                  <a:ext uri="{FF2B5EF4-FFF2-40B4-BE49-F238E27FC236}">
                    <a16:creationId xmlns:a16="http://schemas.microsoft.com/office/drawing/2014/main" id="{1E5D71D6-1CEA-4DC7-B46F-7583DDC94F8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9524" b="89881" l="3194" r="98333">
                            <a14:foregroundMark x1="38889" y1="31548" x2="38889" y2="31548"/>
                            <a14:foregroundMark x1="43472" y1="25595" x2="43472" y2="25595"/>
                            <a14:foregroundMark x1="50000" y1="22024" x2="50000" y2="22024"/>
                            <a14:foregroundMark x1="57222" y1="23512" x2="57222" y2="23512"/>
                            <a14:foregroundMark x1="59583" y1="25595" x2="59583" y2="25595"/>
                            <a14:foregroundMark x1="68472" y1="39881" x2="68472" y2="39881"/>
                            <a14:foregroundMark x1="81528" y1="69345" x2="81528" y2="69345"/>
                            <a14:foregroundMark x1="94167" y1="86310" x2="94583" y2="86607"/>
                            <a14:foregroundMark x1="98472" y1="87500" x2="98472" y2="87500"/>
                            <a14:foregroundMark x1="68194" y1="40179" x2="68194" y2="40179"/>
                            <a14:foregroundMark x1="81389" y1="69345" x2="81389" y2="69345"/>
                            <a14:foregroundMark x1="81250" y1="70238" x2="81250" y2="70238"/>
                            <a14:foregroundMark x1="28750" y1="56250" x2="28750" y2="56250"/>
                            <a14:foregroundMark x1="28750" y1="56250" x2="28750" y2="56250"/>
                            <a14:foregroundMark x1="28611" y1="56548" x2="28611" y2="56548"/>
                            <a14:foregroundMark x1="28611" y1="56548" x2="28611" y2="56548"/>
                            <a14:foregroundMark x1="14028" y1="80060" x2="14028" y2="80060"/>
                            <a14:foregroundMark x1="14167" y1="80357" x2="14167" y2="80357"/>
                            <a14:foregroundMark x1="14167" y1="80357" x2="14167" y2="80357"/>
                            <a14:foregroundMark x1="14167" y1="80357" x2="14167" y2="80357"/>
                            <a14:foregroundMark x1="14167" y1="80357" x2="14167" y2="80357"/>
                            <a14:foregroundMark x1="14167" y1="80357" x2="14167" y2="80357"/>
                            <a14:foregroundMark x1="14167" y1="80357" x2="14167" y2="80357"/>
                            <a14:foregroundMark x1="14167" y1="80357" x2="14167" y2="80357"/>
                            <a14:foregroundMark x1="14167" y1="80357" x2="14167" y2="80357"/>
                            <a14:foregroundMark x1="19861" y1="73214" x2="19861" y2="73214"/>
                            <a14:foregroundMark x1="3194" y1="86012" x2="3194" y2="86012"/>
                            <a14:foregroundMark x1="9444" y1="84524" x2="9444" y2="84524"/>
                            <a14:foregroundMark x1="10000" y1="83036" x2="10000" y2="83036"/>
                            <a14:foregroundMark x1="10000" y1="83036" x2="10000" y2="83036"/>
                            <a14:foregroundMark x1="12361" y1="81548" x2="12361" y2="81548"/>
                            <a14:foregroundMark x1="5417" y1="85417" x2="5417" y2="85417"/>
                            <a14:foregroundMark x1="29306" y1="55952" x2="29306" y2="55952"/>
                            <a14:foregroundMark x1="29028" y1="55357" x2="29028" y2="55357"/>
                            <a14:foregroundMark x1="29028" y1="55357" x2="29028" y2="55357"/>
                            <a14:foregroundMark x1="52639" y1="22321" x2="52639" y2="22321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1082040" y="1290320"/>
                <a:ext cx="3439880" cy="1605277"/>
              </a:xfrm>
              <a:prstGeom prst="rect">
                <a:avLst/>
              </a:prstGeom>
            </p:spPr>
          </p:pic>
          <p:cxnSp>
            <p:nvCxnSpPr>
              <p:cNvPr id="9" name="직선 연결선 8">
                <a:extLst>
                  <a:ext uri="{FF2B5EF4-FFF2-40B4-BE49-F238E27FC236}">
                    <a16:creationId xmlns:a16="http://schemas.microsoft.com/office/drawing/2014/main" id="{CEDF13CA-600A-48A7-8D34-2F4B28DF76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82040" y="2760763"/>
                <a:ext cx="3576819" cy="0"/>
              </a:xfrm>
              <a:prstGeom prst="line">
                <a:avLst/>
              </a:prstGeom>
              <a:ln w="15875">
                <a:headEnd type="none"/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23" name="그림 22">
                <a:extLst>
                  <a:ext uri="{FF2B5EF4-FFF2-40B4-BE49-F238E27FC236}">
                    <a16:creationId xmlns:a16="http://schemas.microsoft.com/office/drawing/2014/main" id="{A6FEE892-72A8-4331-B5AB-0EE0680133A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>
                <a:off x="1694290" y="2074858"/>
                <a:ext cx="959900" cy="142241"/>
              </a:xfrm>
              <a:prstGeom prst="rect">
                <a:avLst/>
              </a:prstGeom>
            </p:spPr>
          </p:pic>
        </p:grp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33435996-2A9A-4A79-9069-101B2462DA9A}"/>
                </a:ext>
              </a:extLst>
            </p:cNvPr>
            <p:cNvCxnSpPr/>
            <p:nvPr/>
          </p:nvCxnSpPr>
          <p:spPr>
            <a:xfrm flipH="1">
              <a:off x="944880" y="2519680"/>
              <a:ext cx="711200" cy="1117600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ED456F7-8DB0-49E0-8F40-C0E70AAE3A94}"/>
                </a:ext>
              </a:extLst>
            </p:cNvPr>
            <p:cNvSpPr txBox="1"/>
            <p:nvPr/>
          </p:nvSpPr>
          <p:spPr>
            <a:xfrm>
              <a:off x="538618" y="3911605"/>
              <a:ext cx="16762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초기 사용자</a:t>
              </a:r>
            </a:p>
          </p:txBody>
        </p:sp>
      </p:grp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57BAE81C-C68F-4C03-B017-0F26FB7F7545}"/>
              </a:ext>
            </a:extLst>
          </p:cNvPr>
          <p:cNvSpPr/>
          <p:nvPr/>
        </p:nvSpPr>
        <p:spPr>
          <a:xfrm>
            <a:off x="581986" y="932911"/>
            <a:ext cx="2612244" cy="496651"/>
          </a:xfrm>
          <a:prstGeom prst="roundRect">
            <a:avLst/>
          </a:prstGeom>
          <a:solidFill>
            <a:srgbClr val="42CCFF">
              <a:alpha val="70000"/>
            </a:srgbClr>
          </a:solidFill>
          <a:ln w="25400">
            <a:solidFill>
              <a:srgbClr val="42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경쟁력 및 실현가능성</a:t>
            </a:r>
            <a:endParaRPr lang="ko-KR" altLang="en-US" dirty="0">
              <a:solidFill>
                <a:schemeClr val="tx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9EA861B-8671-43A5-B5CE-ADC22CE96FB1}"/>
              </a:ext>
            </a:extLst>
          </p:cNvPr>
          <p:cNvSpPr txBox="1"/>
          <p:nvPr/>
        </p:nvSpPr>
        <p:spPr>
          <a:xfrm>
            <a:off x="621742" y="1575535"/>
            <a:ext cx="3196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0" i="0" dirty="0" err="1">
                <a:solidFill>
                  <a:srgbClr val="000000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케즘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이론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(Chasm Theory) </a:t>
            </a:r>
            <a:endParaRPr lang="ko-KR" altLang="en-US" dirty="0"/>
          </a:p>
        </p:txBody>
      </p: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BDFDC9F0-AA36-42DF-83A5-9096FCF7830B}"/>
              </a:ext>
            </a:extLst>
          </p:cNvPr>
          <p:cNvCxnSpPr>
            <a:cxnSpLocks/>
            <a:stCxn id="23" idx="1"/>
          </p:cNvCxnSpPr>
          <p:nvPr/>
        </p:nvCxnSpPr>
        <p:spPr>
          <a:xfrm rot="5400000" flipH="1" flipV="1">
            <a:off x="3229318" y="1303937"/>
            <a:ext cx="267530" cy="2214634"/>
          </a:xfrm>
          <a:prstGeom prst="bentConnector2">
            <a:avLst/>
          </a:prstGeom>
          <a:ln w="22225">
            <a:solidFill>
              <a:srgbClr val="FF0000">
                <a:alpha val="99000"/>
              </a:srgb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430BCBB3-D763-430D-A602-553930D15AF6}"/>
              </a:ext>
            </a:extLst>
          </p:cNvPr>
          <p:cNvSpPr txBox="1"/>
          <p:nvPr/>
        </p:nvSpPr>
        <p:spPr>
          <a:xfrm>
            <a:off x="4552116" y="2055975"/>
            <a:ext cx="711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 err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케즘</a:t>
            </a:r>
            <a:endParaRPr lang="ko-KR" altLang="en-US" sz="22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42" name="_x596806728">
            <a:extLst>
              <a:ext uri="{FF2B5EF4-FFF2-40B4-BE49-F238E27FC236}">
                <a16:creationId xmlns:a16="http://schemas.microsoft.com/office/drawing/2014/main" id="{563F1A31-8763-4C41-8A51-CBD2A78B05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1798281"/>
            <a:ext cx="5435600" cy="1533286"/>
          </a:xfrm>
          <a:prstGeom prst="rect">
            <a:avLst/>
          </a:prstGeom>
          <a:solidFill>
            <a:srgbClr val="262626">
              <a:alpha val="14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44" name="_x596806728">
            <a:extLst>
              <a:ext uri="{FF2B5EF4-FFF2-40B4-BE49-F238E27FC236}">
                <a16:creationId xmlns:a16="http://schemas.microsoft.com/office/drawing/2014/main" id="{C3BB6D55-7B17-4C49-8700-5E92FB2EB8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1799190"/>
            <a:ext cx="5435600" cy="1533290"/>
          </a:xfrm>
          <a:prstGeom prst="rect">
            <a:avLst/>
          </a:prstGeom>
          <a:solidFill>
            <a:srgbClr val="262626">
              <a:alpha val="14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2B0A7EC-8739-491A-95B6-CA2A626A4F53}"/>
              </a:ext>
            </a:extLst>
          </p:cNvPr>
          <p:cNvSpPr txBox="1"/>
          <p:nvPr/>
        </p:nvSpPr>
        <p:spPr>
          <a:xfrm>
            <a:off x="5822144" y="2128920"/>
            <a:ext cx="543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6E6E1D9-9DF0-4FFD-ABE5-72B38EE7E8E5}"/>
              </a:ext>
            </a:extLst>
          </p:cNvPr>
          <p:cNvSpPr/>
          <p:nvPr/>
        </p:nvSpPr>
        <p:spPr>
          <a:xfrm>
            <a:off x="2101662" y="4205084"/>
            <a:ext cx="1941828" cy="41307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0889599-D7B0-4118-8AAE-86D1E295BEAD}"/>
              </a:ext>
            </a:extLst>
          </p:cNvPr>
          <p:cNvSpPr txBox="1"/>
          <p:nvPr/>
        </p:nvSpPr>
        <p:spPr>
          <a:xfrm>
            <a:off x="2148896" y="4218045"/>
            <a:ext cx="18945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혁신 수용 주기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014443F-CA80-40AA-A7EC-32B8169BE38B}"/>
              </a:ext>
            </a:extLst>
          </p:cNvPr>
          <p:cNvSpPr txBox="1"/>
          <p:nvPr/>
        </p:nvSpPr>
        <p:spPr>
          <a:xfrm>
            <a:off x="5822145" y="1943816"/>
            <a:ext cx="47645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첨단 기술 제품 또는 혁신제품이 개발되면 소수의 혁신적 성향의 소비자들이 지배하는 초기 시장에서 주류시장으로 진화하는 과정 중 일시적으로 수요가 정체하거나 후퇴하는 단절 현상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E9F010D-B70D-451A-A7B3-0E12234F6ACF}"/>
              </a:ext>
            </a:extLst>
          </p:cNvPr>
          <p:cNvSpPr txBox="1"/>
          <p:nvPr/>
        </p:nvSpPr>
        <p:spPr>
          <a:xfrm>
            <a:off x="2063453" y="5626326"/>
            <a:ext cx="94779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세분 시장을 공략하여 데이터를 충분히 수집 후 주류시장으로 진출</a:t>
            </a:r>
          </a:p>
        </p:txBody>
      </p:sp>
      <p:pic>
        <p:nvPicPr>
          <p:cNvPr id="55" name="그림 54">
            <a:extLst>
              <a:ext uri="{FF2B5EF4-FFF2-40B4-BE49-F238E27FC236}">
                <a16:creationId xmlns:a16="http://schemas.microsoft.com/office/drawing/2014/main" id="{74F53DEA-1EEB-4EBE-88F6-3654233EF39B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 amt="7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896" r="5900" b="41226"/>
          <a:stretch/>
        </p:blipFill>
        <p:spPr>
          <a:xfrm>
            <a:off x="81197" y="1827308"/>
            <a:ext cx="2987502" cy="292794"/>
          </a:xfrm>
          <a:prstGeom prst="rect">
            <a:avLst/>
          </a:prstGeom>
          <a:noFill/>
        </p:spPr>
      </p:pic>
      <p:pic>
        <p:nvPicPr>
          <p:cNvPr id="56" name="_x742514088">
            <a:extLst>
              <a:ext uri="{FF2B5EF4-FFF2-40B4-BE49-F238E27FC236}">
                <a16:creationId xmlns:a16="http://schemas.microsoft.com/office/drawing/2014/main" id="{60DD593A-5D91-4CA1-999F-7A716B369D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5602" y="5081797"/>
            <a:ext cx="957283" cy="726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2127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사각형: 둥근 모서리 2048">
            <a:extLst>
              <a:ext uri="{FF2B5EF4-FFF2-40B4-BE49-F238E27FC236}">
                <a16:creationId xmlns:a16="http://schemas.microsoft.com/office/drawing/2014/main" id="{5778A905-963C-4078-8EAB-E1585CFCDFC7}"/>
              </a:ext>
            </a:extLst>
          </p:cNvPr>
          <p:cNvSpPr/>
          <p:nvPr/>
        </p:nvSpPr>
        <p:spPr>
          <a:xfrm>
            <a:off x="386079" y="1010166"/>
            <a:ext cx="2526086" cy="457200"/>
          </a:xfrm>
          <a:prstGeom prst="roundRect">
            <a:avLst/>
          </a:prstGeom>
          <a:solidFill>
            <a:srgbClr val="42CCFF">
              <a:alpha val="70000"/>
            </a:srgbClr>
          </a:solidFill>
          <a:ln w="25400">
            <a:solidFill>
              <a:srgbClr val="42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435868C-4EDF-4572-860D-0B193E0E0C4A}"/>
              </a:ext>
            </a:extLst>
          </p:cNvPr>
          <p:cNvSpPr/>
          <p:nvPr/>
        </p:nvSpPr>
        <p:spPr>
          <a:xfrm>
            <a:off x="9613591" y="1765489"/>
            <a:ext cx="1473984" cy="41307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82FED97-149F-4AC0-B0D0-6A08E4E31816}"/>
              </a:ext>
            </a:extLst>
          </p:cNvPr>
          <p:cNvSpPr/>
          <p:nvPr/>
        </p:nvSpPr>
        <p:spPr>
          <a:xfrm>
            <a:off x="1406765" y="1926990"/>
            <a:ext cx="1149653" cy="41307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B795E00D-7B45-4A24-8A51-695FD463633B}"/>
              </a:ext>
            </a:extLst>
          </p:cNvPr>
          <p:cNvGrpSpPr/>
          <p:nvPr/>
        </p:nvGrpSpPr>
        <p:grpSpPr>
          <a:xfrm>
            <a:off x="9246323" y="2496807"/>
            <a:ext cx="1027366" cy="1252444"/>
            <a:chOff x="1518919" y="2295303"/>
            <a:chExt cx="1027366" cy="1252444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42515A5E-39A5-4EED-8442-41FE112B33F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18919" y="2295303"/>
              <a:ext cx="898282" cy="898282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008EBB2-CBC9-4B65-A65A-68A625867B49}"/>
                </a:ext>
              </a:extLst>
            </p:cNvPr>
            <p:cNvSpPr txBox="1"/>
            <p:nvPr/>
          </p:nvSpPr>
          <p:spPr>
            <a:xfrm>
              <a:off x="1546646" y="3178415"/>
              <a:ext cx="9996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대학생</a:t>
              </a: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80956681-ABBE-4930-BCFF-7EE5362A7D8D}"/>
              </a:ext>
            </a:extLst>
          </p:cNvPr>
          <p:cNvGrpSpPr/>
          <p:nvPr/>
        </p:nvGrpSpPr>
        <p:grpSpPr>
          <a:xfrm>
            <a:off x="10539539" y="2420060"/>
            <a:ext cx="992330" cy="1314638"/>
            <a:chOff x="3384608" y="2248279"/>
            <a:chExt cx="992330" cy="1314638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3FC404AC-16FF-4637-91E6-76AA8BA94CA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4608" y="2248279"/>
              <a:ext cx="992330" cy="99233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5108275-9EC8-4EF9-80C4-83E5AF8EBBCE}"/>
                </a:ext>
              </a:extLst>
            </p:cNvPr>
            <p:cNvSpPr txBox="1"/>
            <p:nvPr/>
          </p:nvSpPr>
          <p:spPr>
            <a:xfrm>
              <a:off x="3462538" y="3193585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교직원</a:t>
              </a:r>
            </a:p>
          </p:txBody>
        </p:sp>
      </p:grpSp>
      <p:sp>
        <p:nvSpPr>
          <p:cNvPr id="8" name="제목 1">
            <a:extLst>
              <a:ext uri="{FF2B5EF4-FFF2-40B4-BE49-F238E27FC236}">
                <a16:creationId xmlns:a16="http://schemas.microsoft.com/office/drawing/2014/main" id="{9C9153F7-AE07-4640-890C-63F19E1595B4}"/>
              </a:ext>
            </a:extLst>
          </p:cNvPr>
          <p:cNvSpPr txBox="1">
            <a:spLocks/>
          </p:cNvSpPr>
          <p:nvPr/>
        </p:nvSpPr>
        <p:spPr>
          <a:xfrm>
            <a:off x="638977" y="291722"/>
            <a:ext cx="2988364" cy="47945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rgbClr val="0070C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+mj-cs"/>
              </a:defRPr>
            </a:lvl1pPr>
          </a:lstStyle>
          <a:p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300EBD6-7BC3-4294-8F60-094A6832CF8C}"/>
              </a:ext>
            </a:extLst>
          </p:cNvPr>
          <p:cNvCxnSpPr>
            <a:cxnSpLocks/>
          </p:cNvCxnSpPr>
          <p:nvPr/>
        </p:nvCxnSpPr>
        <p:spPr>
          <a:xfrm>
            <a:off x="386080" y="760040"/>
            <a:ext cx="11348720" cy="0"/>
          </a:xfrm>
          <a:prstGeom prst="line">
            <a:avLst/>
          </a:prstGeom>
          <a:ln w="15875">
            <a:solidFill>
              <a:schemeClr val="accent1">
                <a:alpha val="79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AF8A8C1-65AB-485E-A3BF-2FE59E6272E3}"/>
              </a:ext>
            </a:extLst>
          </p:cNvPr>
          <p:cNvSpPr txBox="1"/>
          <p:nvPr/>
        </p:nvSpPr>
        <p:spPr>
          <a:xfrm>
            <a:off x="386080" y="225097"/>
            <a:ext cx="32412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1">
                    <a:lumMod val="75000"/>
                    <a:alpha val="90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02 / </a:t>
            </a:r>
            <a:r>
              <a:rPr lang="ko-KR" altLang="en-US" sz="2000" dirty="0">
                <a:solidFill>
                  <a:schemeClr val="accent1">
                    <a:lumMod val="75000"/>
                    <a:alpha val="90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아이디어 설명 </a:t>
            </a:r>
            <a:endParaRPr lang="en-US" altLang="ko-KR" sz="2000" dirty="0">
              <a:solidFill>
                <a:schemeClr val="accent1">
                  <a:lumMod val="75000"/>
                  <a:alpha val="90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5E8E1FAC-084C-47B3-A148-F9C3205868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983" b="89848" l="9822" r="89924">
                        <a14:foregroundMark x1="15919" y1="32149" x2="15580" y2="57530"/>
                        <a14:foregroundMark x1="51058" y1="37056" x2="51058" y2="37056"/>
                        <a14:foregroundMark x1="52329" y1="37056" x2="53175" y2="37056"/>
                        <a14:foregroundMark x1="52837" y1="39594" x2="52837" y2="39594"/>
                        <a14:foregroundMark x1="49450" y1="36379" x2="49450" y2="36379"/>
                        <a14:foregroundMark x1="55038" y1="42809" x2="55038" y2="42809"/>
                        <a14:foregroundMark x1="53345" y1="50761" x2="53345" y2="50761"/>
                        <a14:foregroundMark x1="50720" y1="48562" x2="50720" y2="48562"/>
                        <a14:foregroundMark x1="48942" y1="56176" x2="48942" y2="56176"/>
                        <a14:foregroundMark x1="53768" y1="60406" x2="53768" y2="60406"/>
                        <a14:foregroundMark x1="65199" y1="35702" x2="65199" y2="35702"/>
                        <a14:foregroundMark x1="66808" y1="46024" x2="66808" y2="46024"/>
                        <a14:foregroundMark x1="70279" y1="43486" x2="70279" y2="43486"/>
                        <a14:foregroundMark x1="64352" y1="58545" x2="64352" y2="58545"/>
                        <a14:foregroundMark x1="78831" y1="47208" x2="78831" y2="47208"/>
                        <a14:foregroundMark x1="81880" y1="49239" x2="81880" y2="49239"/>
                        <a14:foregroundMark x1="86367" y1="49239" x2="86367" y2="49239"/>
                        <a14:foregroundMark x1="18967" y1="39932" x2="18967" y2="39932"/>
                        <a14:foregroundMark x1="9822" y1="49239" x2="9822" y2="49239"/>
                        <a14:backgroundMark x1="1524" y1="2369" x2="2371" y2="42301"/>
                        <a14:backgroundMark x1="2371" y1="42301" x2="169" y2="82741"/>
                        <a14:backgroundMark x1="169" y1="82741" x2="5165" y2="67005"/>
                        <a14:backgroundMark x1="5165" y1="67005" x2="8891" y2="30457"/>
                        <a14:backgroundMark x1="8891" y1="30457" x2="13887" y2="16244"/>
                        <a14:backgroundMark x1="13887" y1="16244" x2="22608" y2="12014"/>
                        <a14:backgroundMark x1="22608" y1="12014" x2="43438" y2="12521"/>
                        <a14:backgroundMark x1="43438" y1="12521" x2="45555" y2="29780"/>
                        <a14:backgroundMark x1="45555" y1="29780" x2="64268" y2="27073"/>
                        <a14:backgroundMark x1="64268" y1="27073" x2="74598" y2="27073"/>
                        <a14:backgroundMark x1="74598" y1="27073" x2="86283" y2="26904"/>
                        <a14:backgroundMark x1="86283" y1="26904" x2="95174" y2="20135"/>
                        <a14:backgroundMark x1="95174" y1="20135" x2="89331" y2="5753"/>
                        <a14:backgroundMark x1="89331" y1="5753" x2="1355" y2="2707"/>
                        <a14:backgroundMark x1="1355" y1="2707" x2="2964" y2="3723"/>
                        <a14:backgroundMark x1="4572" y1="11337" x2="22100" y2="14213"/>
                        <a14:backgroundMark x1="22100" y1="14213" x2="51397" y2="5584"/>
                        <a14:backgroundMark x1="51397" y1="5584" x2="60034" y2="9814"/>
                        <a14:backgroundMark x1="56054" y1="13875" x2="63929" y2="26396"/>
                        <a14:backgroundMark x1="63929" y1="26396" x2="72142" y2="18443"/>
                        <a14:backgroundMark x1="72142" y1="18443" x2="55038" y2="1675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7934" y="69671"/>
            <a:ext cx="1466370" cy="67923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A2C77DC-947D-4D5C-B2E5-AC145D4D22B4}"/>
              </a:ext>
            </a:extLst>
          </p:cNvPr>
          <p:cNvSpPr txBox="1"/>
          <p:nvPr/>
        </p:nvSpPr>
        <p:spPr>
          <a:xfrm>
            <a:off x="423932" y="1057513"/>
            <a:ext cx="2744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초기 데이터 수집 전략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064082AE-7CAC-4AEF-8AD9-917E6ED58ED3}"/>
              </a:ext>
            </a:extLst>
          </p:cNvPr>
          <p:cNvGrpSpPr/>
          <p:nvPr/>
        </p:nvGrpSpPr>
        <p:grpSpPr>
          <a:xfrm>
            <a:off x="159188" y="3127623"/>
            <a:ext cx="900815" cy="795424"/>
            <a:chOff x="159188" y="3127623"/>
            <a:chExt cx="900815" cy="795424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0515B59D-3276-485D-A006-1C000BB8E1FB}"/>
                </a:ext>
              </a:extLst>
            </p:cNvPr>
            <p:cNvSpPr/>
            <p:nvPr/>
          </p:nvSpPr>
          <p:spPr>
            <a:xfrm>
              <a:off x="159188" y="3213147"/>
              <a:ext cx="173823" cy="173823"/>
            </a:xfrm>
            <a:prstGeom prst="rect">
              <a:avLst/>
            </a:prstGeom>
            <a:solidFill>
              <a:srgbClr val="FF77A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2050A50-860B-4FDE-A8F1-0321D4A8CB9B}"/>
                </a:ext>
              </a:extLst>
            </p:cNvPr>
            <p:cNvSpPr txBox="1"/>
            <p:nvPr/>
          </p:nvSpPr>
          <p:spPr>
            <a:xfrm>
              <a:off x="394523" y="3127623"/>
              <a:ext cx="6039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여자</a:t>
              </a: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61F4711C-CEF3-444F-B4C7-9CEF0A2299B3}"/>
                </a:ext>
              </a:extLst>
            </p:cNvPr>
            <p:cNvSpPr/>
            <p:nvPr/>
          </p:nvSpPr>
          <p:spPr>
            <a:xfrm>
              <a:off x="159188" y="3645289"/>
              <a:ext cx="173823" cy="173823"/>
            </a:xfrm>
            <a:prstGeom prst="rect">
              <a:avLst/>
            </a:prstGeom>
            <a:solidFill>
              <a:srgbClr val="527CC9"/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D509BFD-3CAA-415C-816D-1D10E01ED67A}"/>
                </a:ext>
              </a:extLst>
            </p:cNvPr>
            <p:cNvSpPr txBox="1"/>
            <p:nvPr/>
          </p:nvSpPr>
          <p:spPr>
            <a:xfrm>
              <a:off x="394523" y="3584493"/>
              <a:ext cx="6654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남자</a:t>
              </a:r>
            </a:p>
          </p:txBody>
        </p:sp>
      </p:grpSp>
      <p:graphicFrame>
        <p:nvGraphicFramePr>
          <p:cNvPr id="20" name="차트 19">
            <a:extLst>
              <a:ext uri="{FF2B5EF4-FFF2-40B4-BE49-F238E27FC236}">
                <a16:creationId xmlns:a16="http://schemas.microsoft.com/office/drawing/2014/main" id="{AB0B4260-87EC-445C-92A9-9D8DECB2567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64445997"/>
              </p:ext>
            </p:extLst>
          </p:nvPr>
        </p:nvGraphicFramePr>
        <p:xfrm>
          <a:off x="451688" y="2381116"/>
          <a:ext cx="3312825" cy="21961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6AF5A54D-EE43-4CF8-A8AB-16FBDBB5712F}"/>
              </a:ext>
            </a:extLst>
          </p:cNvPr>
          <p:cNvSpPr txBox="1"/>
          <p:nvPr/>
        </p:nvSpPr>
        <p:spPr>
          <a:xfrm>
            <a:off x="1156296" y="3252477"/>
            <a:ext cx="961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41.7%</a:t>
            </a:r>
            <a:endParaRPr lang="ko-KR" altLang="en-US" dirty="0">
              <a:solidFill>
                <a:schemeClr val="bg1">
                  <a:lumMod val="9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5A7116E-6E88-4BD1-BFE9-3536B5F12B7A}"/>
              </a:ext>
            </a:extLst>
          </p:cNvPr>
          <p:cNvSpPr txBox="1"/>
          <p:nvPr/>
        </p:nvSpPr>
        <p:spPr>
          <a:xfrm>
            <a:off x="2149924" y="3565947"/>
            <a:ext cx="857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58.3%</a:t>
            </a:r>
            <a:endParaRPr lang="ko-KR" altLang="en-US" dirty="0">
              <a:solidFill>
                <a:schemeClr val="bg1">
                  <a:lumMod val="9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DFA7C09-AE15-4297-A608-9B7E38AF3582}"/>
              </a:ext>
            </a:extLst>
          </p:cNvPr>
          <p:cNvSpPr txBox="1"/>
          <p:nvPr/>
        </p:nvSpPr>
        <p:spPr>
          <a:xfrm>
            <a:off x="1406765" y="1948859"/>
            <a:ext cx="1299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95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성별 분포</a:t>
            </a:r>
          </a:p>
        </p:txBody>
      </p:sp>
      <p:sp>
        <p:nvSpPr>
          <p:cNvPr id="30" name="Rectangle 2">
            <a:extLst>
              <a:ext uri="{FF2B5EF4-FFF2-40B4-BE49-F238E27FC236}">
                <a16:creationId xmlns:a16="http://schemas.microsoft.com/office/drawing/2014/main" id="{9D52124B-0D77-47F1-BCC0-8A4B8F80F5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1" name="Rectangle 4">
            <a:extLst>
              <a:ext uri="{FF2B5EF4-FFF2-40B4-BE49-F238E27FC236}">
                <a16:creationId xmlns:a16="http://schemas.microsoft.com/office/drawing/2014/main" id="{D3A2CC13-A7D5-4280-B03B-19EB1EA914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048" name="직사각형 2047">
            <a:extLst>
              <a:ext uri="{FF2B5EF4-FFF2-40B4-BE49-F238E27FC236}">
                <a16:creationId xmlns:a16="http://schemas.microsoft.com/office/drawing/2014/main" id="{DB406C60-CFE9-4E61-8EB7-49F533FAC798}"/>
              </a:ext>
            </a:extLst>
          </p:cNvPr>
          <p:cNvSpPr/>
          <p:nvPr/>
        </p:nvSpPr>
        <p:spPr>
          <a:xfrm>
            <a:off x="4471084" y="1923286"/>
            <a:ext cx="1473984" cy="41307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50" name="TextBox 2049">
            <a:extLst>
              <a:ext uri="{FF2B5EF4-FFF2-40B4-BE49-F238E27FC236}">
                <a16:creationId xmlns:a16="http://schemas.microsoft.com/office/drawing/2014/main" id="{70DA807D-CA95-4EF0-AF58-47CCD5BEB980}"/>
              </a:ext>
            </a:extLst>
          </p:cNvPr>
          <p:cNvSpPr txBox="1"/>
          <p:nvPr/>
        </p:nvSpPr>
        <p:spPr>
          <a:xfrm>
            <a:off x="4498811" y="1936533"/>
            <a:ext cx="1473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95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연령별 분포</a:t>
            </a:r>
          </a:p>
        </p:txBody>
      </p:sp>
      <p:graphicFrame>
        <p:nvGraphicFramePr>
          <p:cNvPr id="2054" name="차트 2053">
            <a:extLst>
              <a:ext uri="{FF2B5EF4-FFF2-40B4-BE49-F238E27FC236}">
                <a16:creationId xmlns:a16="http://schemas.microsoft.com/office/drawing/2014/main" id="{D8FA6B65-D145-495A-9AF4-188EFBA9EED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05780000"/>
              </p:ext>
            </p:extLst>
          </p:nvPr>
        </p:nvGraphicFramePr>
        <p:xfrm>
          <a:off x="3936416" y="2420060"/>
          <a:ext cx="2469353" cy="21961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058" name="TextBox 2057">
            <a:extLst>
              <a:ext uri="{FF2B5EF4-FFF2-40B4-BE49-F238E27FC236}">
                <a16:creationId xmlns:a16="http://schemas.microsoft.com/office/drawing/2014/main" id="{F54905D5-480D-4BBF-A7B1-1C7619FC6AEE}"/>
              </a:ext>
            </a:extLst>
          </p:cNvPr>
          <p:cNvSpPr txBox="1"/>
          <p:nvPr/>
        </p:nvSpPr>
        <p:spPr>
          <a:xfrm>
            <a:off x="5083351" y="3963037"/>
            <a:ext cx="861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24.4%</a:t>
            </a:r>
            <a:endParaRPr lang="ko-KR" altLang="en-US" dirty="0">
              <a:solidFill>
                <a:schemeClr val="bg1">
                  <a:lumMod val="9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057" name="TextBox 2056">
            <a:extLst>
              <a:ext uri="{FF2B5EF4-FFF2-40B4-BE49-F238E27FC236}">
                <a16:creationId xmlns:a16="http://schemas.microsoft.com/office/drawing/2014/main" id="{D4F6B7B1-1DD9-4386-B74E-D99E28B0493F}"/>
              </a:ext>
            </a:extLst>
          </p:cNvPr>
          <p:cNvSpPr txBox="1"/>
          <p:nvPr/>
        </p:nvSpPr>
        <p:spPr>
          <a:xfrm>
            <a:off x="5400165" y="3127623"/>
            <a:ext cx="952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24.3%</a:t>
            </a:r>
            <a:endParaRPr lang="ko-KR" altLang="en-US" dirty="0">
              <a:solidFill>
                <a:schemeClr val="bg1">
                  <a:lumMod val="9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059" name="직사각형 2058">
            <a:extLst>
              <a:ext uri="{FF2B5EF4-FFF2-40B4-BE49-F238E27FC236}">
                <a16:creationId xmlns:a16="http://schemas.microsoft.com/office/drawing/2014/main" id="{70382ADE-48BA-4805-98DD-C6124AA529F1}"/>
              </a:ext>
            </a:extLst>
          </p:cNvPr>
          <p:cNvSpPr/>
          <p:nvPr/>
        </p:nvSpPr>
        <p:spPr>
          <a:xfrm>
            <a:off x="3342125" y="3226379"/>
            <a:ext cx="173823" cy="173823"/>
          </a:xfrm>
          <a:prstGeom prst="rect">
            <a:avLst/>
          </a:prstGeom>
          <a:solidFill>
            <a:srgbClr val="43D1E3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060" name="직사각형 2059">
            <a:extLst>
              <a:ext uri="{FF2B5EF4-FFF2-40B4-BE49-F238E27FC236}">
                <a16:creationId xmlns:a16="http://schemas.microsoft.com/office/drawing/2014/main" id="{78FECFF2-58FA-4B10-AAC4-9ADCA33A13AF}"/>
              </a:ext>
            </a:extLst>
          </p:cNvPr>
          <p:cNvSpPr/>
          <p:nvPr/>
        </p:nvSpPr>
        <p:spPr>
          <a:xfrm>
            <a:off x="3342125" y="3676589"/>
            <a:ext cx="173823" cy="173823"/>
          </a:xfrm>
          <a:prstGeom prst="rect">
            <a:avLst/>
          </a:prstGeom>
          <a:solidFill>
            <a:srgbClr val="57E4B2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061" name="TextBox 2060">
            <a:extLst>
              <a:ext uri="{FF2B5EF4-FFF2-40B4-BE49-F238E27FC236}">
                <a16:creationId xmlns:a16="http://schemas.microsoft.com/office/drawing/2014/main" id="{DC8B84E6-1352-4E6D-ADD2-34ADFA7AB43E}"/>
              </a:ext>
            </a:extLst>
          </p:cNvPr>
          <p:cNvSpPr txBox="1"/>
          <p:nvPr/>
        </p:nvSpPr>
        <p:spPr>
          <a:xfrm>
            <a:off x="3586888" y="3144013"/>
            <a:ext cx="6039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20</a:t>
            </a:r>
            <a:r>
              <a:rPr lang="ko-KR" altLang="en-US" sz="16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대</a:t>
            </a:r>
          </a:p>
        </p:txBody>
      </p:sp>
      <p:sp>
        <p:nvSpPr>
          <p:cNvPr id="2062" name="TextBox 2061">
            <a:extLst>
              <a:ext uri="{FF2B5EF4-FFF2-40B4-BE49-F238E27FC236}">
                <a16:creationId xmlns:a16="http://schemas.microsoft.com/office/drawing/2014/main" id="{DC3BA728-D95A-49D9-8877-12867CDF7CD3}"/>
              </a:ext>
            </a:extLst>
          </p:cNvPr>
          <p:cNvSpPr txBox="1"/>
          <p:nvPr/>
        </p:nvSpPr>
        <p:spPr>
          <a:xfrm>
            <a:off x="3586888" y="3594223"/>
            <a:ext cx="6039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30</a:t>
            </a:r>
            <a:r>
              <a:rPr lang="ko-KR" altLang="en-US" sz="16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대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F80CF7B-A9E5-4CC2-8C33-AEF38DCA0394}"/>
              </a:ext>
            </a:extLst>
          </p:cNvPr>
          <p:cNvSpPr/>
          <p:nvPr/>
        </p:nvSpPr>
        <p:spPr>
          <a:xfrm>
            <a:off x="93306" y="1716836"/>
            <a:ext cx="6727372" cy="3269715"/>
          </a:xfrm>
          <a:prstGeom prst="rect">
            <a:avLst/>
          </a:prstGeom>
          <a:noFill/>
          <a:ln w="317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_x596775048">
            <a:extLst>
              <a:ext uri="{FF2B5EF4-FFF2-40B4-BE49-F238E27FC236}">
                <a16:creationId xmlns:a16="http://schemas.microsoft.com/office/drawing/2014/main" id="{8392FCA9-4285-48B1-9FB3-DE042FB0243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260615" y="2689363"/>
            <a:ext cx="1500869" cy="1"/>
          </a:xfrm>
          <a:prstGeom prst="line">
            <a:avLst/>
          </a:prstGeom>
          <a:noFill/>
          <a:ln w="34925">
            <a:solidFill>
              <a:srgbClr val="585365"/>
            </a:solidFill>
            <a:prstDash val="sysDot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9300126-F5BD-4380-9AAE-964404DBE545}"/>
              </a:ext>
            </a:extLst>
          </p:cNvPr>
          <p:cNvSpPr txBox="1"/>
          <p:nvPr/>
        </p:nvSpPr>
        <p:spPr>
          <a:xfrm>
            <a:off x="9604945" y="1771969"/>
            <a:ext cx="17068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주 수요계층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0C5C90-E197-46EA-8349-A20B28F9B88C}"/>
              </a:ext>
            </a:extLst>
          </p:cNvPr>
          <p:cNvSpPr txBox="1"/>
          <p:nvPr/>
        </p:nvSpPr>
        <p:spPr>
          <a:xfrm>
            <a:off x="9285665" y="3963037"/>
            <a:ext cx="21298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초기 사용자로 설정</a:t>
            </a:r>
          </a:p>
        </p:txBody>
      </p:sp>
    </p:spTree>
    <p:extLst>
      <p:ext uri="{BB962C8B-B14F-4D97-AF65-F5344CB8AC3E}">
        <p14:creationId xmlns:p14="http://schemas.microsoft.com/office/powerpoint/2010/main" val="3127103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17" grpId="0" animBg="1"/>
      <p:bldP spid="19" grpId="0"/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>
            <a:extLst>
              <a:ext uri="{FF2B5EF4-FFF2-40B4-BE49-F238E27FC236}">
                <a16:creationId xmlns:a16="http://schemas.microsoft.com/office/drawing/2014/main" id="{A568C543-E6A9-4AC3-8344-8B8BB1D22E28}"/>
              </a:ext>
            </a:extLst>
          </p:cNvPr>
          <p:cNvSpPr/>
          <p:nvPr/>
        </p:nvSpPr>
        <p:spPr>
          <a:xfrm>
            <a:off x="4646669" y="5576633"/>
            <a:ext cx="1722315" cy="41307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F81AA16-5F69-4F94-835B-D087B1C4B078}"/>
              </a:ext>
            </a:extLst>
          </p:cNvPr>
          <p:cNvSpPr txBox="1">
            <a:spLocks/>
          </p:cNvSpPr>
          <p:nvPr/>
        </p:nvSpPr>
        <p:spPr>
          <a:xfrm>
            <a:off x="638977" y="291722"/>
            <a:ext cx="2988364" cy="47945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rgbClr val="0070C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+mj-cs"/>
              </a:defRPr>
            </a:lvl1pPr>
          </a:lstStyle>
          <a:p>
            <a:endParaRPr lang="ko-KR" altLang="en-US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EDB08EF-FC1F-45A3-8A0C-E5C905E7445A}"/>
              </a:ext>
            </a:extLst>
          </p:cNvPr>
          <p:cNvCxnSpPr>
            <a:cxnSpLocks/>
          </p:cNvCxnSpPr>
          <p:nvPr/>
        </p:nvCxnSpPr>
        <p:spPr>
          <a:xfrm>
            <a:off x="386080" y="760040"/>
            <a:ext cx="11348720" cy="0"/>
          </a:xfrm>
          <a:prstGeom prst="line">
            <a:avLst/>
          </a:prstGeom>
          <a:ln w="15875">
            <a:solidFill>
              <a:schemeClr val="accent1">
                <a:alpha val="79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02372CC-AFF2-45DD-9ED5-1F0A9C62620B}"/>
              </a:ext>
            </a:extLst>
          </p:cNvPr>
          <p:cNvSpPr txBox="1"/>
          <p:nvPr/>
        </p:nvSpPr>
        <p:spPr>
          <a:xfrm>
            <a:off x="386080" y="225097"/>
            <a:ext cx="32412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1">
                    <a:lumMod val="75000"/>
                    <a:alpha val="90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02 / </a:t>
            </a:r>
            <a:r>
              <a:rPr lang="ko-KR" altLang="en-US" sz="2000" dirty="0">
                <a:solidFill>
                  <a:schemeClr val="accent1">
                    <a:lumMod val="75000"/>
                    <a:alpha val="90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아이디어 설명 </a:t>
            </a:r>
            <a:endParaRPr lang="en-US" altLang="ko-KR" sz="2000" dirty="0">
              <a:solidFill>
                <a:schemeClr val="accent1">
                  <a:lumMod val="75000"/>
                  <a:alpha val="90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4D3F702-5ED6-4E12-9D5D-329070F0DA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83" b="89848" l="9822" r="89924">
                        <a14:foregroundMark x1="15919" y1="32149" x2="15580" y2="57530"/>
                        <a14:foregroundMark x1="51058" y1="37056" x2="51058" y2="37056"/>
                        <a14:foregroundMark x1="52329" y1="37056" x2="53175" y2="37056"/>
                        <a14:foregroundMark x1="52837" y1="39594" x2="52837" y2="39594"/>
                        <a14:foregroundMark x1="49450" y1="36379" x2="49450" y2="36379"/>
                        <a14:foregroundMark x1="55038" y1="42809" x2="55038" y2="42809"/>
                        <a14:foregroundMark x1="53345" y1="50761" x2="53345" y2="50761"/>
                        <a14:foregroundMark x1="50720" y1="48562" x2="50720" y2="48562"/>
                        <a14:foregroundMark x1="48942" y1="56176" x2="48942" y2="56176"/>
                        <a14:foregroundMark x1="53768" y1="60406" x2="53768" y2="60406"/>
                        <a14:foregroundMark x1="65199" y1="35702" x2="65199" y2="35702"/>
                        <a14:foregroundMark x1="66808" y1="46024" x2="66808" y2="46024"/>
                        <a14:foregroundMark x1="70279" y1="43486" x2="70279" y2="43486"/>
                        <a14:foregroundMark x1="64352" y1="58545" x2="64352" y2="58545"/>
                        <a14:foregroundMark x1="78831" y1="47208" x2="78831" y2="47208"/>
                        <a14:foregroundMark x1="81880" y1="49239" x2="81880" y2="49239"/>
                        <a14:foregroundMark x1="86367" y1="49239" x2="86367" y2="49239"/>
                        <a14:foregroundMark x1="18967" y1="39932" x2="18967" y2="39932"/>
                        <a14:foregroundMark x1="9822" y1="49239" x2="9822" y2="49239"/>
                        <a14:backgroundMark x1="1524" y1="2369" x2="2371" y2="42301"/>
                        <a14:backgroundMark x1="2371" y1="42301" x2="169" y2="82741"/>
                        <a14:backgroundMark x1="169" y1="82741" x2="5165" y2="67005"/>
                        <a14:backgroundMark x1="5165" y1="67005" x2="8891" y2="30457"/>
                        <a14:backgroundMark x1="8891" y1="30457" x2="13887" y2="16244"/>
                        <a14:backgroundMark x1="13887" y1="16244" x2="22608" y2="12014"/>
                        <a14:backgroundMark x1="22608" y1="12014" x2="43438" y2="12521"/>
                        <a14:backgroundMark x1="43438" y1="12521" x2="45555" y2="29780"/>
                        <a14:backgroundMark x1="45555" y1="29780" x2="64268" y2="27073"/>
                        <a14:backgroundMark x1="64268" y1="27073" x2="74598" y2="27073"/>
                        <a14:backgroundMark x1="74598" y1="27073" x2="86283" y2="26904"/>
                        <a14:backgroundMark x1="86283" y1="26904" x2="95174" y2="20135"/>
                        <a14:backgroundMark x1="95174" y1="20135" x2="89331" y2="5753"/>
                        <a14:backgroundMark x1="89331" y1="5753" x2="1355" y2="2707"/>
                        <a14:backgroundMark x1="1355" y1="2707" x2="2964" y2="3723"/>
                        <a14:backgroundMark x1="4572" y1="11337" x2="22100" y2="14213"/>
                        <a14:backgroundMark x1="22100" y1="14213" x2="51397" y2="5584"/>
                        <a14:backgroundMark x1="51397" y1="5584" x2="60034" y2="9814"/>
                        <a14:backgroundMark x1="56054" y1="13875" x2="63929" y2="26396"/>
                        <a14:backgroundMark x1="63929" y1="26396" x2="72142" y2="18443"/>
                        <a14:backgroundMark x1="72142" y1="18443" x2="55038" y2="1675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7934" y="69671"/>
            <a:ext cx="1466370" cy="679230"/>
          </a:xfrm>
          <a:prstGeom prst="rect">
            <a:avLst/>
          </a:prstGeom>
        </p:spPr>
      </p:pic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EEAEB415-4222-43AE-91C8-D1755545BD56}"/>
              </a:ext>
            </a:extLst>
          </p:cNvPr>
          <p:cNvSpPr/>
          <p:nvPr/>
        </p:nvSpPr>
        <p:spPr>
          <a:xfrm>
            <a:off x="434671" y="902981"/>
            <a:ext cx="2411166" cy="496651"/>
          </a:xfrm>
          <a:prstGeom prst="roundRect">
            <a:avLst/>
          </a:prstGeom>
          <a:solidFill>
            <a:srgbClr val="42CCFF">
              <a:alpha val="70000"/>
            </a:srgbClr>
          </a:solidFill>
          <a:ln w="25400">
            <a:solidFill>
              <a:srgbClr val="42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진입 및 마케팅 전략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6D74741F-142D-479A-A168-CDCCF1B06E18}"/>
              </a:ext>
            </a:extLst>
          </p:cNvPr>
          <p:cNvGrpSpPr/>
          <p:nvPr/>
        </p:nvGrpSpPr>
        <p:grpSpPr>
          <a:xfrm>
            <a:off x="1396811" y="1641040"/>
            <a:ext cx="4032756" cy="3888592"/>
            <a:chOff x="356577" y="1302639"/>
            <a:chExt cx="3840479" cy="3840479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E23AAF54-8BC6-49A7-9832-A5F93A407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6577" y="1302639"/>
              <a:ext cx="3840479" cy="3840479"/>
            </a:xfrm>
            <a:prstGeom prst="rect">
              <a:avLst/>
            </a:prstGeom>
          </p:spPr>
        </p:pic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7F0727E3-61C8-4073-B812-926E53FAB7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6530" y="1935119"/>
              <a:ext cx="1500571" cy="25946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2170E858-ED3C-4139-A3E1-A250BFC5211F}"/>
              </a:ext>
            </a:extLst>
          </p:cNvPr>
          <p:cNvGrpSpPr/>
          <p:nvPr/>
        </p:nvGrpSpPr>
        <p:grpSpPr>
          <a:xfrm>
            <a:off x="3491450" y="1641040"/>
            <a:ext cx="4032757" cy="3877576"/>
            <a:chOff x="4756520" y="1840087"/>
            <a:chExt cx="3982720" cy="3982720"/>
          </a:xfrm>
        </p:grpSpPr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3A3DABCE-B385-45A5-981F-EA3D87C4949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56520" y="1840087"/>
              <a:ext cx="3982720" cy="3982720"/>
            </a:xfrm>
            <a:prstGeom prst="rect">
              <a:avLst/>
            </a:prstGeom>
          </p:spPr>
        </p:pic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AABE87C4-1A82-4C76-B84C-66E41BEAB6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63606" y="2489980"/>
              <a:ext cx="1568547" cy="26829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Rectangle 9">
            <a:extLst>
              <a:ext uri="{FF2B5EF4-FFF2-40B4-BE49-F238E27FC236}">
                <a16:creationId xmlns:a16="http://schemas.microsoft.com/office/drawing/2014/main" id="{26AD6CA0-D95E-4742-9539-C12AB7CAF1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AutoShape 8" hidden="1">
            <a:extLst>
              <a:ext uri="{FF2B5EF4-FFF2-40B4-BE49-F238E27FC236}">
                <a16:creationId xmlns:a16="http://schemas.microsoft.com/office/drawing/2014/main" id="{361CDF5D-ACA4-4427-9190-9A94E923C2F9}"/>
              </a:ext>
            </a:extLst>
          </p:cNvPr>
          <p:cNvSpPr>
            <a:spLocks noSelect="1" noChangeArrowheads="1"/>
          </p:cNvSpPr>
          <p:nvPr/>
        </p:nvSpPr>
        <p:spPr bwMode="auto">
          <a:xfrm>
            <a:off x="0" y="457200"/>
            <a:ext cx="1587500" cy="15875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A92B34CD-4FB1-4F6F-8191-E852D1059642}"/>
              </a:ext>
            </a:extLst>
          </p:cNvPr>
          <p:cNvGrpSpPr/>
          <p:nvPr/>
        </p:nvGrpSpPr>
        <p:grpSpPr>
          <a:xfrm>
            <a:off x="426094" y="1664478"/>
            <a:ext cx="1902872" cy="2090880"/>
            <a:chOff x="333965" y="2089960"/>
            <a:chExt cx="1902872" cy="2090880"/>
          </a:xfrm>
        </p:grpSpPr>
        <p:pic>
          <p:nvPicPr>
            <p:cNvPr id="1035" name="Picture 11" descr="사진 설명이 없습니다.">
              <a:extLst>
                <a:ext uri="{FF2B5EF4-FFF2-40B4-BE49-F238E27FC236}">
                  <a16:creationId xmlns:a16="http://schemas.microsoft.com/office/drawing/2014/main" id="{FD76E898-5C0C-4C5E-8BBE-AD63F277F4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>
                          <a14:foregroundMark x1="51724" y1="53202" x2="51724" y2="53202"/>
                          <a14:foregroundMark x1="61207" y1="25369" x2="61207" y2="25369"/>
                          <a14:backgroundMark x1="14901" y1="25985" x2="14901" y2="25369"/>
                          <a14:backgroundMark x1="47906" y1="41749" x2="47906" y2="41749"/>
                          <a14:backgroundMark x1="51724" y1="64901" x2="51724" y2="6490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3965" y="2089960"/>
              <a:ext cx="1902872" cy="19028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03E5A90-ECBA-4024-886B-0E13EB105EB0}"/>
                </a:ext>
              </a:extLst>
            </p:cNvPr>
            <p:cNvSpPr txBox="1"/>
            <p:nvPr/>
          </p:nvSpPr>
          <p:spPr>
            <a:xfrm>
              <a:off x="582617" y="3780729"/>
              <a:ext cx="1464732" cy="4001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 err="1">
                  <a:solidFill>
                    <a:srgbClr val="C00000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에브리타임</a:t>
              </a:r>
              <a:endParaRPr lang="ko-KR" altLang="en-US" sz="2000" dirty="0">
                <a:solidFill>
                  <a:srgbClr val="C00000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pic>
        <p:nvPicPr>
          <p:cNvPr id="27" name="그림 26">
            <a:extLst>
              <a:ext uri="{FF2B5EF4-FFF2-40B4-BE49-F238E27FC236}">
                <a16:creationId xmlns:a16="http://schemas.microsoft.com/office/drawing/2014/main" id="{9C243F6F-3B31-437F-9B2A-4DDBB2C51D9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3150" b="97047" l="213" r="98934">
                        <a14:foregroundMark x1="15565" y1="40551" x2="15565" y2="40551"/>
                        <a14:foregroundMark x1="15139" y1="54921" x2="15139" y2="54921"/>
                        <a14:foregroundMark x1="15778" y1="44685" x2="15778" y2="66929"/>
                        <a14:foregroundMark x1="5330" y1="68898" x2="3198" y2="40748"/>
                        <a14:foregroundMark x1="80171" y1="65945" x2="79957" y2="40748"/>
                        <a14:foregroundMark x1="92751" y1="67913" x2="94243" y2="41732"/>
                        <a14:foregroundMark x1="98294" y1="70079" x2="97441" y2="38386"/>
                        <a14:foregroundMark x1="82516" y1="72047" x2="76333" y2="69488"/>
                        <a14:foregroundMark x1="79318" y1="72441" x2="92964" y2="73031"/>
                        <a14:foregroundMark x1="77612" y1="72244" x2="77612" y2="72244"/>
                        <a14:foregroundMark x1="75906" y1="70669" x2="75906" y2="70669"/>
                        <a14:foregroundMark x1="79104" y1="73031" x2="79104" y2="73031"/>
                        <a14:foregroundMark x1="81237" y1="73031" x2="81237" y2="73031"/>
                        <a14:foregroundMark x1="85288" y1="73425" x2="85288" y2="73425"/>
                        <a14:foregroundMark x1="86141" y1="73031" x2="86141" y2="73031"/>
                        <a14:foregroundMark x1="88060" y1="73031" x2="88060" y2="73031"/>
                        <a14:foregroundMark x1="88273" y1="73031" x2="88273" y2="73031"/>
                        <a14:foregroundMark x1="91684" y1="73031" x2="91684" y2="73031"/>
                        <a14:foregroundMark x1="91684" y1="73622" x2="91684" y2="73622"/>
                        <a14:foregroundMark x1="89979" y1="73622" x2="89979" y2="73622"/>
                        <a14:foregroundMark x1="87846" y1="73031" x2="89339" y2="73031"/>
                        <a14:foregroundMark x1="89126" y1="73622" x2="89126" y2="73622"/>
                        <a14:foregroundMark x1="88273" y1="73622" x2="82303" y2="73228"/>
                        <a14:foregroundMark x1="79104" y1="73622" x2="87633" y2="73622"/>
                        <a14:foregroundMark x1="93603" y1="73819" x2="99360" y2="73819"/>
                        <a14:foregroundMark x1="26652" y1="24803" x2="26652" y2="24803"/>
                        <a14:foregroundMark x1="6823" y1="5709" x2="77186" y2="51378"/>
                        <a14:foregroundMark x1="72495" y1="12992" x2="14499" y2="38976"/>
                        <a14:foregroundMark x1="8316" y1="4921" x2="69723" y2="9055"/>
                        <a14:foregroundMark x1="30704" y1="11024" x2="48614" y2="20079"/>
                        <a14:foregroundMark x1="6397" y1="11417" x2="16631" y2="31496"/>
                        <a14:foregroundMark x1="6183" y1="20079" x2="6823" y2="35039"/>
                        <a14:foregroundMark x1="56290" y1="26575" x2="78038" y2="26575"/>
                        <a14:foregroundMark x1="69510" y1="5906" x2="84222" y2="4724"/>
                        <a14:foregroundMark x1="91471" y1="7677" x2="93390" y2="35236"/>
                        <a14:foregroundMark x1="5970" y1="78937" x2="91258" y2="78937"/>
                        <a14:foregroundMark x1="5970" y1="84252" x2="90832" y2="83858"/>
                        <a14:foregroundMark x1="7676" y1="92520" x2="89126" y2="93110"/>
                        <a14:foregroundMark x1="15778" y1="19094" x2="30490" y2="28937"/>
                        <a14:foregroundMark x1="31343" y1="16929" x2="31343" y2="16929"/>
                        <a14:foregroundMark x1="47974" y1="12008" x2="47974" y2="12008"/>
                        <a14:foregroundMark x1="56077" y1="4921" x2="56077" y2="4921"/>
                        <a14:foregroundMark x1="52878" y1="14567" x2="52878" y2="14567"/>
                        <a14:foregroundMark x1="81450" y1="16732" x2="81450" y2="16732"/>
                        <a14:foregroundMark x1="78038" y1="11024" x2="78038" y2="11024"/>
                        <a14:foregroundMark x1="78038" y1="11024" x2="78038" y2="11024"/>
                        <a14:foregroundMark x1="78038" y1="11024" x2="78038" y2="11024"/>
                        <a14:foregroundMark x1="84222" y1="21457" x2="84222" y2="21457"/>
                        <a14:foregroundMark x1="85714" y1="26969" x2="85714" y2="29331"/>
                        <a14:foregroundMark x1="81237" y1="35039" x2="59062" y2="35630"/>
                        <a14:foregroundMark x1="56290" y1="30118" x2="82303" y2="30315"/>
                        <a14:foregroundMark x1="68443" y1="16535" x2="67804" y2="28937"/>
                        <a14:foregroundMark x1="88486" y1="5118" x2="91045" y2="43307"/>
                        <a14:foregroundMark x1="67804" y1="14567" x2="87633" y2="13780"/>
                        <a14:foregroundMark x1="12793" y1="20669" x2="24094" y2="21850"/>
                        <a14:foregroundMark x1="7249" y1="33858" x2="25586" y2="37992"/>
                        <a14:foregroundMark x1="6183" y1="70669" x2="35821" y2="57874"/>
                        <a14:foregroundMark x1="4264" y1="71457" x2="35394" y2="71063"/>
                        <a14:foregroundMark x1="426" y1="63386" x2="4691" y2="63386"/>
                        <a14:foregroundMark x1="3625" y1="85630" x2="92111" y2="86417"/>
                        <a14:foregroundMark x1="89765" y1="84055" x2="90832" y2="97047"/>
                        <a14:foregroundMark x1="87846" y1="95079" x2="12367" y2="95669"/>
                        <a14:foregroundMark x1="10661" y1="95276" x2="5330" y2="87795"/>
                        <a14:foregroundMark x1="6183" y1="76575" x2="75480" y2="75000"/>
                        <a14:foregroundMark x1="72281" y1="64961" x2="71215" y2="52953"/>
                        <a14:foregroundMark x1="38166" y1="44094" x2="45203" y2="41929"/>
                        <a14:foregroundMark x1="34542" y1="41535" x2="52026" y2="41142"/>
                        <a14:foregroundMark x1="33262" y1="43307" x2="50959" y2="45276"/>
                        <a14:foregroundMark x1="36034" y1="45472" x2="52665" y2="44685"/>
                        <a14:foregroundMark x1="38166" y1="43307" x2="53305" y2="41535"/>
                        <a14:foregroundMark x1="36247" y1="40551" x2="47122" y2="39961"/>
                        <a14:foregroundMark x1="78678" y1="41142" x2="88913" y2="40551"/>
                        <a14:foregroundMark x1="82303" y1="44685" x2="95736" y2="44882"/>
                        <a14:foregroundMark x1="78465" y1="38780" x2="96588" y2="36614"/>
                        <a14:foregroundMark x1="76759" y1="39370" x2="77825" y2="48228"/>
                        <a14:foregroundMark x1="85928" y1="32087" x2="73987" y2="18701"/>
                        <a14:foregroundMark x1="82729" y1="11024" x2="46908" y2="11220"/>
                        <a14:foregroundMark x1="60128" y1="6102" x2="31343" y2="5512"/>
                        <a14:foregroundMark x1="47335" y1="15748" x2="30704" y2="7480"/>
                        <a14:foregroundMark x1="35181" y1="21260" x2="25586" y2="11024"/>
                        <a14:foregroundMark x1="23241" y1="32283" x2="18124" y2="18307"/>
                        <a14:backgroundMark x1="1066" y1="20669" x2="1066" y2="20669"/>
                        <a14:backgroundMark x1="97868" y1="23425" x2="97868" y2="23425"/>
                        <a14:backgroundMark x1="69723" y1="1378" x2="69723" y2="1378"/>
                        <a14:backgroundMark x1="98081" y1="74409" x2="98081" y2="7440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994162" y="1760045"/>
            <a:ext cx="3249367" cy="3639564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E3CD2B29-628E-40F5-AAAA-5AE3A24D61F4}"/>
              </a:ext>
            </a:extLst>
          </p:cNvPr>
          <p:cNvSpPr/>
          <p:nvPr/>
        </p:nvSpPr>
        <p:spPr>
          <a:xfrm>
            <a:off x="2503706" y="5576633"/>
            <a:ext cx="1722315" cy="41307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7BD26FD-60B3-4DAE-895B-A4FEFCEF360D}"/>
              </a:ext>
            </a:extLst>
          </p:cNvPr>
          <p:cNvSpPr txBox="1"/>
          <p:nvPr/>
        </p:nvSpPr>
        <p:spPr>
          <a:xfrm>
            <a:off x="2622060" y="5589594"/>
            <a:ext cx="15734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리뷰 게시판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EF32AB7-E433-4509-B36B-738ABBAAC89C}"/>
              </a:ext>
            </a:extLst>
          </p:cNvPr>
          <p:cNvSpPr txBox="1"/>
          <p:nvPr/>
        </p:nvSpPr>
        <p:spPr>
          <a:xfrm>
            <a:off x="4865535" y="5594789"/>
            <a:ext cx="12845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배너 광고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B260178D-F998-4959-BB93-D6916E6E492C}"/>
              </a:ext>
            </a:extLst>
          </p:cNvPr>
          <p:cNvSpPr/>
          <p:nvPr/>
        </p:nvSpPr>
        <p:spPr>
          <a:xfrm>
            <a:off x="8708782" y="5589594"/>
            <a:ext cx="1573481" cy="41307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B8A8B80-C176-4047-9A93-CB2C010510ED}"/>
              </a:ext>
            </a:extLst>
          </p:cNvPr>
          <p:cNvSpPr txBox="1"/>
          <p:nvPr/>
        </p:nvSpPr>
        <p:spPr>
          <a:xfrm>
            <a:off x="8883353" y="5596074"/>
            <a:ext cx="12845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춘천 여행</a:t>
            </a:r>
          </a:p>
        </p:txBody>
      </p:sp>
    </p:spTree>
    <p:extLst>
      <p:ext uri="{BB962C8B-B14F-4D97-AF65-F5344CB8AC3E}">
        <p14:creationId xmlns:p14="http://schemas.microsoft.com/office/powerpoint/2010/main" val="10408821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7BAD90C1-0B16-43D4-AB49-3F7EB24CB3B7}"/>
              </a:ext>
            </a:extLst>
          </p:cNvPr>
          <p:cNvCxnSpPr>
            <a:cxnSpLocks/>
          </p:cNvCxnSpPr>
          <p:nvPr/>
        </p:nvCxnSpPr>
        <p:spPr>
          <a:xfrm>
            <a:off x="350826" y="795043"/>
            <a:ext cx="11348720" cy="0"/>
          </a:xfrm>
          <a:prstGeom prst="line">
            <a:avLst/>
          </a:prstGeom>
          <a:ln w="15875">
            <a:solidFill>
              <a:schemeClr val="accent1">
                <a:alpha val="79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6460541-39CC-4EA1-9BDC-710C918D969D}"/>
              </a:ext>
            </a:extLst>
          </p:cNvPr>
          <p:cNvSpPr txBox="1"/>
          <p:nvPr/>
        </p:nvSpPr>
        <p:spPr>
          <a:xfrm>
            <a:off x="492454" y="330933"/>
            <a:ext cx="28883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1">
                    <a:lumMod val="7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03 / </a:t>
            </a:r>
            <a:r>
              <a:rPr lang="ko-KR" altLang="en-US" sz="2000" dirty="0">
                <a:solidFill>
                  <a:schemeClr val="accent1">
                    <a:lumMod val="7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향후 계획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F669F28-33C1-486D-BA21-8B82775C12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83" b="89848" l="9822" r="89924">
                        <a14:foregroundMark x1="15919" y1="32149" x2="15580" y2="57530"/>
                        <a14:foregroundMark x1="51058" y1="37056" x2="51058" y2="37056"/>
                        <a14:foregroundMark x1="52329" y1="37056" x2="53175" y2="37056"/>
                        <a14:foregroundMark x1="52837" y1="39594" x2="52837" y2="39594"/>
                        <a14:foregroundMark x1="49450" y1="36379" x2="49450" y2="36379"/>
                        <a14:foregroundMark x1="55038" y1="42809" x2="55038" y2="42809"/>
                        <a14:foregroundMark x1="53345" y1="50761" x2="53345" y2="50761"/>
                        <a14:foregroundMark x1="50720" y1="48562" x2="50720" y2="48562"/>
                        <a14:foregroundMark x1="48942" y1="56176" x2="48942" y2="56176"/>
                        <a14:foregroundMark x1="53768" y1="60406" x2="53768" y2="60406"/>
                        <a14:foregroundMark x1="65199" y1="35702" x2="65199" y2="35702"/>
                        <a14:foregroundMark x1="66808" y1="46024" x2="66808" y2="46024"/>
                        <a14:foregroundMark x1="70279" y1="43486" x2="70279" y2="43486"/>
                        <a14:foregroundMark x1="64352" y1="58545" x2="64352" y2="58545"/>
                        <a14:foregroundMark x1="78831" y1="47208" x2="78831" y2="47208"/>
                        <a14:foregroundMark x1="81880" y1="49239" x2="81880" y2="49239"/>
                        <a14:foregroundMark x1="86367" y1="49239" x2="86367" y2="49239"/>
                        <a14:foregroundMark x1="18967" y1="39932" x2="18967" y2="39932"/>
                        <a14:foregroundMark x1="9822" y1="49239" x2="9822" y2="49239"/>
                        <a14:backgroundMark x1="1524" y1="2369" x2="2371" y2="42301"/>
                        <a14:backgroundMark x1="2371" y1="42301" x2="169" y2="82741"/>
                        <a14:backgroundMark x1="169" y1="82741" x2="5165" y2="67005"/>
                        <a14:backgroundMark x1="5165" y1="67005" x2="8891" y2="30457"/>
                        <a14:backgroundMark x1="8891" y1="30457" x2="13887" y2="16244"/>
                        <a14:backgroundMark x1="13887" y1="16244" x2="22608" y2="12014"/>
                        <a14:backgroundMark x1="22608" y1="12014" x2="43438" y2="12521"/>
                        <a14:backgroundMark x1="43438" y1="12521" x2="45555" y2="29780"/>
                        <a14:backgroundMark x1="45555" y1="29780" x2="64268" y2="27073"/>
                        <a14:backgroundMark x1="64268" y1="27073" x2="74598" y2="27073"/>
                        <a14:backgroundMark x1="74598" y1="27073" x2="86283" y2="26904"/>
                        <a14:backgroundMark x1="86283" y1="26904" x2="95174" y2="20135"/>
                        <a14:backgroundMark x1="95174" y1="20135" x2="89331" y2="5753"/>
                        <a14:backgroundMark x1="89331" y1="5753" x2="1355" y2="2707"/>
                        <a14:backgroundMark x1="1355" y1="2707" x2="2964" y2="3723"/>
                        <a14:backgroundMark x1="4572" y1="11337" x2="22100" y2="14213"/>
                        <a14:backgroundMark x1="22100" y1="14213" x2="51397" y2="5584"/>
                        <a14:backgroundMark x1="51397" y1="5584" x2="60034" y2="9814"/>
                        <a14:backgroundMark x1="56054" y1="13875" x2="63929" y2="26396"/>
                        <a14:backgroundMark x1="63929" y1="26396" x2="72142" y2="18443"/>
                        <a14:backgroundMark x1="72142" y1="18443" x2="55038" y2="1675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3176" y="139896"/>
            <a:ext cx="1466370" cy="65514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0F0EF58-847F-405B-A0EF-15A70CE4F0D2}"/>
              </a:ext>
            </a:extLst>
          </p:cNvPr>
          <p:cNvSpPr txBox="1"/>
          <p:nvPr/>
        </p:nvSpPr>
        <p:spPr>
          <a:xfrm>
            <a:off x="1075082" y="6062957"/>
            <a:ext cx="6231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이전 관광지를 바탕으로 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VR 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서비스 시행해서 방문 유도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0DB570-3F0F-48FC-8F98-B4534F515922}"/>
              </a:ext>
            </a:extLst>
          </p:cNvPr>
          <p:cNvSpPr txBox="1"/>
          <p:nvPr/>
        </p:nvSpPr>
        <p:spPr>
          <a:xfrm>
            <a:off x="796626" y="1605054"/>
            <a:ext cx="51683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유의미한 추천 시스템을 위해 관광명소 별 평점 데이터 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100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개 이상 수집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D89043-C71F-4692-8B7E-A619FE7D943F}"/>
              </a:ext>
            </a:extLst>
          </p:cNvPr>
          <p:cNvSpPr txBox="1"/>
          <p:nvPr/>
        </p:nvSpPr>
        <p:spPr>
          <a:xfrm>
            <a:off x="870141" y="5477206"/>
            <a:ext cx="21236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언택트</a:t>
            </a:r>
            <a:r>
              <a:rPr lang="ko-KR" altLang="en-US" sz="2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</a:t>
            </a:r>
            <a:r>
              <a:rPr lang="en-US" altLang="ko-KR" sz="2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(</a:t>
            </a:r>
            <a:r>
              <a:rPr lang="en-US" altLang="ko-KR" sz="2000" dirty="0" err="1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untact</a:t>
            </a:r>
            <a:r>
              <a:rPr lang="en-US" altLang="ko-KR" sz="2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)</a:t>
            </a:r>
            <a:endParaRPr lang="ko-KR" altLang="en-US" sz="20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B2032006-0465-47AC-9871-BD736EF1EC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2469" y="5547610"/>
            <a:ext cx="956075" cy="95607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8E042376-4CE1-4739-80C2-14C48F863F8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0435" y="5250945"/>
            <a:ext cx="1252741" cy="1252741"/>
          </a:xfrm>
          <a:prstGeom prst="rect">
            <a:avLst/>
          </a:prstGeom>
        </p:spPr>
      </p:pic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3DE1CA02-E449-425D-BA44-3B24E29B15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1926736"/>
              </p:ext>
            </p:extLst>
          </p:nvPr>
        </p:nvGraphicFramePr>
        <p:xfrm>
          <a:off x="955651" y="2474925"/>
          <a:ext cx="5967900" cy="186162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491975">
                  <a:extLst>
                    <a:ext uri="{9D8B030D-6E8A-4147-A177-3AD203B41FA5}">
                      <a16:colId xmlns:a16="http://schemas.microsoft.com/office/drawing/2014/main" val="3164014751"/>
                    </a:ext>
                  </a:extLst>
                </a:gridCol>
                <a:gridCol w="1491975">
                  <a:extLst>
                    <a:ext uri="{9D8B030D-6E8A-4147-A177-3AD203B41FA5}">
                      <a16:colId xmlns:a16="http://schemas.microsoft.com/office/drawing/2014/main" val="1642575521"/>
                    </a:ext>
                  </a:extLst>
                </a:gridCol>
                <a:gridCol w="1491975">
                  <a:extLst>
                    <a:ext uri="{9D8B030D-6E8A-4147-A177-3AD203B41FA5}">
                      <a16:colId xmlns:a16="http://schemas.microsoft.com/office/drawing/2014/main" val="815949973"/>
                    </a:ext>
                  </a:extLst>
                </a:gridCol>
                <a:gridCol w="1491975">
                  <a:extLst>
                    <a:ext uri="{9D8B030D-6E8A-4147-A177-3AD203B41FA5}">
                      <a16:colId xmlns:a16="http://schemas.microsoft.com/office/drawing/2014/main" val="2214121326"/>
                    </a:ext>
                  </a:extLst>
                </a:gridCol>
              </a:tblGrid>
              <a:tr h="465405">
                <a:tc rowSpan="2">
                  <a:txBody>
                    <a:bodyPr/>
                    <a:lstStyle/>
                    <a:p>
                      <a:pPr latinLnBrk="1"/>
                      <a:endParaRPr lang="ko-KR" altLang="en-US" sz="1700" dirty="0">
                        <a:solidFill>
                          <a:sysClr val="windowText" lastClr="000000"/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marL="83885" marR="83885" marT="41942" marB="419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  <a:alpha val="8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ysClr val="windowText" lastClr="000000"/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2021</a:t>
                      </a:r>
                      <a:endParaRPr lang="ko-KR" altLang="en-US" sz="1800" dirty="0">
                        <a:solidFill>
                          <a:sysClr val="windowText" lastClr="000000"/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marL="83885" marR="83885" marT="41942" marB="419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8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ysClr val="windowText" lastClr="000000"/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2022</a:t>
                      </a:r>
                      <a:endParaRPr lang="ko-KR" altLang="en-US" sz="1800" dirty="0">
                        <a:solidFill>
                          <a:sysClr val="windowText" lastClr="000000"/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marL="83885" marR="83885" marT="41942" marB="419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8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ysClr val="windowText" lastClr="000000"/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2023</a:t>
                      </a:r>
                      <a:endParaRPr lang="ko-KR" altLang="en-US" sz="1800" dirty="0">
                        <a:solidFill>
                          <a:sysClr val="windowText" lastClr="000000"/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marL="83885" marR="83885" marT="41942" marB="419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83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9579006"/>
                  </a:ext>
                </a:extLst>
              </a:tr>
              <a:tr h="465405">
                <a:tc vMerge="1">
                  <a:txBody>
                    <a:bodyPr/>
                    <a:lstStyle/>
                    <a:p>
                      <a:pPr latinLnBrk="1"/>
                      <a:endParaRPr lang="ko-KR" altLang="en-US" sz="1700" dirty="0"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marL="83885" marR="83885" marT="41942" marB="419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ysClr val="windowText" lastClr="000000"/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월간 </a:t>
                      </a:r>
                      <a:r>
                        <a:rPr lang="en-US" altLang="ko-KR" sz="2000" dirty="0">
                          <a:solidFill>
                            <a:sysClr val="windowText" lastClr="000000"/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100</a:t>
                      </a:r>
                      <a:r>
                        <a:rPr lang="ko-KR" altLang="en-US" sz="2000" dirty="0">
                          <a:solidFill>
                            <a:sysClr val="windowText" lastClr="000000"/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개 이상 데이터 수집</a:t>
                      </a:r>
                    </a:p>
                  </a:txBody>
                  <a:tcPr marL="83885" marR="83885" marT="41942" marB="419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83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70640" marR="70640" marT="35320" marB="3532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70640" marR="70640" marT="35320" marB="35320"/>
                </a:tc>
                <a:extLst>
                  <a:ext uri="{0D108BD9-81ED-4DB2-BD59-A6C34878D82A}">
                    <a16:rowId xmlns:a16="http://schemas.microsoft.com/office/drawing/2014/main" val="1653320561"/>
                  </a:ext>
                </a:extLst>
              </a:tr>
              <a:tr h="465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ysClr val="windowText" lastClr="000000"/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누적 </a:t>
                      </a:r>
                      <a:r>
                        <a:rPr lang="ko-KR" altLang="en-US" sz="1800" dirty="0" err="1">
                          <a:solidFill>
                            <a:sysClr val="windowText" lastClr="000000"/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데이터량</a:t>
                      </a:r>
                      <a:endParaRPr lang="ko-KR" altLang="en-US" sz="1800" dirty="0">
                        <a:solidFill>
                          <a:sysClr val="windowText" lastClr="000000"/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marL="83885" marR="83885" marT="41942" marB="419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8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ysClr val="windowText" lastClr="000000"/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1,200</a:t>
                      </a:r>
                      <a:r>
                        <a:rPr lang="ko-KR" altLang="en-US" sz="1500" dirty="0">
                          <a:solidFill>
                            <a:sysClr val="windowText" lastClr="000000"/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↑</a:t>
                      </a:r>
                    </a:p>
                  </a:txBody>
                  <a:tcPr marL="83885" marR="83885" marT="41942" marB="419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8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ysClr val="windowText" lastClr="000000"/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2,400</a:t>
                      </a:r>
                      <a:r>
                        <a:rPr lang="ko-KR" altLang="en-US" sz="1500" dirty="0">
                          <a:solidFill>
                            <a:sysClr val="windowText" lastClr="000000"/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↑</a:t>
                      </a:r>
                    </a:p>
                  </a:txBody>
                  <a:tcPr marL="83885" marR="83885" marT="41942" marB="419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8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ysClr val="windowText" lastClr="000000"/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4000</a:t>
                      </a:r>
                      <a:r>
                        <a:rPr lang="ko-KR" altLang="en-US" sz="1500" dirty="0">
                          <a:solidFill>
                            <a:sysClr val="windowText" lastClr="000000"/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↑</a:t>
                      </a:r>
                    </a:p>
                  </a:txBody>
                  <a:tcPr marL="83885" marR="83885" marT="41942" marB="419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83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5118961"/>
                  </a:ext>
                </a:extLst>
              </a:tr>
              <a:tr h="465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ysClr val="windowText" lastClr="000000"/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다운로드 수</a:t>
                      </a:r>
                    </a:p>
                  </a:txBody>
                  <a:tcPr marL="83885" marR="83885" marT="41942" marB="419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8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ysClr val="windowText" lastClr="000000"/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1500</a:t>
                      </a:r>
                      <a:r>
                        <a:rPr lang="ko-KR" altLang="en-US" sz="1500" dirty="0">
                          <a:solidFill>
                            <a:sysClr val="windowText" lastClr="000000"/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↑</a:t>
                      </a:r>
                    </a:p>
                  </a:txBody>
                  <a:tcPr marL="83885" marR="83885" marT="41942" marB="419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8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ysClr val="windowText" lastClr="000000"/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3000</a:t>
                      </a:r>
                      <a:r>
                        <a:rPr lang="ko-KR" altLang="en-US" sz="1500" dirty="0">
                          <a:solidFill>
                            <a:sysClr val="windowText" lastClr="000000"/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↑</a:t>
                      </a:r>
                    </a:p>
                  </a:txBody>
                  <a:tcPr marL="83885" marR="83885" marT="41942" marB="419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8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ysClr val="windowText" lastClr="000000"/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5000</a:t>
                      </a:r>
                      <a:r>
                        <a:rPr lang="ko-KR" altLang="en-US" sz="1500" dirty="0">
                          <a:solidFill>
                            <a:sysClr val="windowText" lastClr="000000"/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↑</a:t>
                      </a:r>
                    </a:p>
                  </a:txBody>
                  <a:tcPr marL="83885" marR="83885" marT="41942" marB="419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83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8378831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29FCDEA9-C40A-4080-8BB2-D97892D6C779}"/>
              </a:ext>
            </a:extLst>
          </p:cNvPr>
          <p:cNvSpPr/>
          <p:nvPr/>
        </p:nvSpPr>
        <p:spPr>
          <a:xfrm>
            <a:off x="955651" y="2474925"/>
            <a:ext cx="5967899" cy="1861618"/>
          </a:xfrm>
          <a:prstGeom prst="rect">
            <a:avLst/>
          </a:prstGeom>
          <a:noFill/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24C878FA-0EB5-446D-8E22-7E02F0FBE616}"/>
              </a:ext>
            </a:extLst>
          </p:cNvPr>
          <p:cNvSpPr/>
          <p:nvPr/>
        </p:nvSpPr>
        <p:spPr>
          <a:xfrm>
            <a:off x="870141" y="1018584"/>
            <a:ext cx="1553155" cy="496651"/>
          </a:xfrm>
          <a:prstGeom prst="roundRect">
            <a:avLst/>
          </a:prstGeom>
          <a:solidFill>
            <a:srgbClr val="42CCFF">
              <a:alpha val="70000"/>
            </a:srgbClr>
          </a:solidFill>
          <a:ln w="25400">
            <a:solidFill>
              <a:srgbClr val="42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향후 목표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E221EA-5BFF-409C-BA02-30F958C7AD63}"/>
              </a:ext>
            </a:extLst>
          </p:cNvPr>
          <p:cNvSpPr txBox="1"/>
          <p:nvPr/>
        </p:nvSpPr>
        <p:spPr>
          <a:xfrm>
            <a:off x="870141" y="4635940"/>
            <a:ext cx="23602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실시간 번역 서비스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C4F968-7427-41FB-B472-480A123CC152}"/>
              </a:ext>
            </a:extLst>
          </p:cNvPr>
          <p:cNvSpPr txBox="1"/>
          <p:nvPr/>
        </p:nvSpPr>
        <p:spPr>
          <a:xfrm>
            <a:off x="1075083" y="5066279"/>
            <a:ext cx="5848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구글 </a:t>
            </a:r>
            <a:r>
              <a:rPr lang="ko-KR" altLang="en-US" dirty="0" err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어시스턴트와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연동하여 해외방문객들에 대한 편의성 제공</a:t>
            </a:r>
          </a:p>
        </p:txBody>
      </p:sp>
    </p:spTree>
    <p:extLst>
      <p:ext uri="{BB962C8B-B14F-4D97-AF65-F5344CB8AC3E}">
        <p14:creationId xmlns:p14="http://schemas.microsoft.com/office/powerpoint/2010/main" val="33949901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_x483740688">
            <a:extLst>
              <a:ext uri="{FF2B5EF4-FFF2-40B4-BE49-F238E27FC236}">
                <a16:creationId xmlns:a16="http://schemas.microsoft.com/office/drawing/2014/main" id="{6819623A-8265-4201-952F-415822AE59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4395" y="1698567"/>
            <a:ext cx="1485900" cy="14859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852B5957-BF61-4F15-AB8D-C5C6E30213B2}"/>
              </a:ext>
            </a:extLst>
          </p:cNvPr>
          <p:cNvSpPr/>
          <p:nvPr/>
        </p:nvSpPr>
        <p:spPr>
          <a:xfrm>
            <a:off x="5737485" y="1118021"/>
            <a:ext cx="2140180" cy="469569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2225">
            <a:solidFill>
              <a:schemeClr val="bg1">
                <a:lumMod val="65000"/>
                <a:alpha val="7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582EA300-1773-4312-8FC4-0D6144FDD24C}"/>
              </a:ext>
            </a:extLst>
          </p:cNvPr>
          <p:cNvSpPr/>
          <p:nvPr/>
        </p:nvSpPr>
        <p:spPr>
          <a:xfrm>
            <a:off x="3057718" y="1118612"/>
            <a:ext cx="1889760" cy="469569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2225">
            <a:solidFill>
              <a:schemeClr val="bg1">
                <a:lumMod val="65000"/>
                <a:alpha val="7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72" name="사각형: 둥근 모서리 2071">
            <a:extLst>
              <a:ext uri="{FF2B5EF4-FFF2-40B4-BE49-F238E27FC236}">
                <a16:creationId xmlns:a16="http://schemas.microsoft.com/office/drawing/2014/main" id="{3C79D5CB-A4F4-492B-BCF8-FD9A631A5184}"/>
              </a:ext>
            </a:extLst>
          </p:cNvPr>
          <p:cNvSpPr/>
          <p:nvPr/>
        </p:nvSpPr>
        <p:spPr>
          <a:xfrm>
            <a:off x="338577" y="1122203"/>
            <a:ext cx="2168922" cy="46957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2225">
            <a:solidFill>
              <a:schemeClr val="bg1">
                <a:lumMod val="65000"/>
                <a:alpha val="7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/>
          </a:p>
        </p:txBody>
      </p:sp>
      <p:sp>
        <p:nvSpPr>
          <p:cNvPr id="2057" name="_x483740688">
            <a:extLst>
              <a:ext uri="{FF2B5EF4-FFF2-40B4-BE49-F238E27FC236}">
                <a16:creationId xmlns:a16="http://schemas.microsoft.com/office/drawing/2014/main" id="{324FFBBB-7020-4B8A-8D21-7BC820842C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1835" y="1701771"/>
            <a:ext cx="1485900" cy="14859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59" name="_x483742768">
            <a:extLst>
              <a:ext uri="{FF2B5EF4-FFF2-40B4-BE49-F238E27FC236}">
                <a16:creationId xmlns:a16="http://schemas.microsoft.com/office/drawing/2014/main" id="{84F6DBE2-DB10-4E57-9FAB-2E114D52B6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3910" y="1793846"/>
            <a:ext cx="1301750" cy="1301750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B9F3128D-580B-4026-93F4-50677AA787FB}"/>
              </a:ext>
            </a:extLst>
          </p:cNvPr>
          <p:cNvCxnSpPr>
            <a:cxnSpLocks/>
          </p:cNvCxnSpPr>
          <p:nvPr/>
        </p:nvCxnSpPr>
        <p:spPr>
          <a:xfrm>
            <a:off x="350826" y="795043"/>
            <a:ext cx="11348720" cy="0"/>
          </a:xfrm>
          <a:prstGeom prst="line">
            <a:avLst/>
          </a:prstGeom>
          <a:ln w="15875">
            <a:solidFill>
              <a:schemeClr val="accent1">
                <a:alpha val="79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DA71A7F1-6119-4415-8DB5-6E74D9AA9D06}"/>
              </a:ext>
            </a:extLst>
          </p:cNvPr>
          <p:cNvSpPr txBox="1"/>
          <p:nvPr/>
        </p:nvSpPr>
        <p:spPr>
          <a:xfrm>
            <a:off x="492454" y="330933"/>
            <a:ext cx="28883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1">
                    <a:lumMod val="7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04 / </a:t>
            </a:r>
            <a:r>
              <a:rPr lang="ko-KR" altLang="en-US" sz="2000" dirty="0">
                <a:solidFill>
                  <a:schemeClr val="accent1">
                    <a:lumMod val="7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팀 역량</a:t>
            </a:r>
          </a:p>
        </p:txBody>
      </p:sp>
      <p:pic>
        <p:nvPicPr>
          <p:cNvPr id="2087" name="_x483760208">
            <a:extLst>
              <a:ext uri="{FF2B5EF4-FFF2-40B4-BE49-F238E27FC236}">
                <a16:creationId xmlns:a16="http://schemas.microsoft.com/office/drawing/2014/main" id="{04BDAD4B-F724-47BD-BA35-F4E0161E2B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7872" y="1904593"/>
            <a:ext cx="1193825" cy="1213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55" name="그룹 2054">
            <a:extLst>
              <a:ext uri="{FF2B5EF4-FFF2-40B4-BE49-F238E27FC236}">
                <a16:creationId xmlns:a16="http://schemas.microsoft.com/office/drawing/2014/main" id="{23D38494-C2FD-47DC-BCCA-17A8F062E82F}"/>
              </a:ext>
            </a:extLst>
          </p:cNvPr>
          <p:cNvGrpSpPr/>
          <p:nvPr/>
        </p:nvGrpSpPr>
        <p:grpSpPr>
          <a:xfrm>
            <a:off x="631190" y="1701771"/>
            <a:ext cx="1485900" cy="1485900"/>
            <a:chOff x="3201670" y="2897026"/>
            <a:chExt cx="1485900" cy="1485900"/>
          </a:xfrm>
        </p:grpSpPr>
        <p:sp>
          <p:nvSpPr>
            <p:cNvPr id="2054" name="_x478564600">
              <a:extLst>
                <a:ext uri="{FF2B5EF4-FFF2-40B4-BE49-F238E27FC236}">
                  <a16:creationId xmlns:a16="http://schemas.microsoft.com/office/drawing/2014/main" id="{2B8D1CC6-34B7-4DE2-9D5C-6E12EDFE6B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1670" y="2897026"/>
              <a:ext cx="1485900" cy="14859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pic>
          <p:nvPicPr>
            <p:cNvPr id="2090" name="_x478581960">
              <a:extLst>
                <a:ext uri="{FF2B5EF4-FFF2-40B4-BE49-F238E27FC236}">
                  <a16:creationId xmlns:a16="http://schemas.microsoft.com/office/drawing/2014/main" id="{0003CABB-7298-4187-A5C9-F400CD4666F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92682" y="2988038"/>
              <a:ext cx="1303621" cy="13036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056" name="Rectangle 50">
            <a:extLst>
              <a:ext uri="{FF2B5EF4-FFF2-40B4-BE49-F238E27FC236}">
                <a16:creationId xmlns:a16="http://schemas.microsoft.com/office/drawing/2014/main" id="{B2614C13-1D26-4EE4-A682-3B7CFFFD5C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5990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058" name="Rectangle 51">
            <a:extLst>
              <a:ext uri="{FF2B5EF4-FFF2-40B4-BE49-F238E27FC236}">
                <a16:creationId xmlns:a16="http://schemas.microsoft.com/office/drawing/2014/main" id="{88E264D1-65F7-44B8-B65C-6F998A6E40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9729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060" name="Rectangle 53">
            <a:extLst>
              <a:ext uri="{FF2B5EF4-FFF2-40B4-BE49-F238E27FC236}">
                <a16:creationId xmlns:a16="http://schemas.microsoft.com/office/drawing/2014/main" id="{0632B54C-CE24-4FD5-B940-CD29A19C71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-5121752" y="0"/>
            <a:ext cx="10381367" cy="638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061" name="_x483734928">
            <a:extLst>
              <a:ext uri="{FF2B5EF4-FFF2-40B4-BE49-F238E27FC236}">
                <a16:creationId xmlns:a16="http://schemas.microsoft.com/office/drawing/2014/main" id="{7F5C55E3-04E4-454E-B90C-202B72F008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4758" y="1693150"/>
            <a:ext cx="3016042" cy="5024954"/>
          </a:xfrm>
          <a:prstGeom prst="roundRect">
            <a:avLst>
              <a:gd name="adj" fmla="val 15750"/>
            </a:avLst>
          </a:prstGeom>
          <a:noFill/>
          <a:ln w="12700">
            <a:solidFill>
              <a:srgbClr val="000000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62" name="TextBox 2061">
            <a:extLst>
              <a:ext uri="{FF2B5EF4-FFF2-40B4-BE49-F238E27FC236}">
                <a16:creationId xmlns:a16="http://schemas.microsoft.com/office/drawing/2014/main" id="{3622E265-D340-4ECA-B8F7-99CF16F2F96D}"/>
              </a:ext>
            </a:extLst>
          </p:cNvPr>
          <p:cNvSpPr txBox="1"/>
          <p:nvPr/>
        </p:nvSpPr>
        <p:spPr>
          <a:xfrm>
            <a:off x="403557" y="3908072"/>
            <a:ext cx="1874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유통관리사</a:t>
            </a:r>
            <a:endParaRPr lang="en-US" altLang="ko-KR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2063" name="TextBox 2062">
            <a:extLst>
              <a:ext uri="{FF2B5EF4-FFF2-40B4-BE49-F238E27FC236}">
                <a16:creationId xmlns:a16="http://schemas.microsoft.com/office/drawing/2014/main" id="{ADC59B77-AC86-45E5-94BE-AB8B6430EAB8}"/>
              </a:ext>
            </a:extLst>
          </p:cNvPr>
          <p:cNvSpPr txBox="1"/>
          <p:nvPr/>
        </p:nvSpPr>
        <p:spPr>
          <a:xfrm>
            <a:off x="403557" y="4344837"/>
            <a:ext cx="1736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물류관리사</a:t>
            </a:r>
          </a:p>
        </p:txBody>
      </p:sp>
      <p:sp>
        <p:nvSpPr>
          <p:cNvPr id="2064" name="TextBox 2063">
            <a:extLst>
              <a:ext uri="{FF2B5EF4-FFF2-40B4-BE49-F238E27FC236}">
                <a16:creationId xmlns:a16="http://schemas.microsoft.com/office/drawing/2014/main" id="{77C81A7A-9D0F-4DDE-B15F-FADA977247E3}"/>
              </a:ext>
            </a:extLst>
          </p:cNvPr>
          <p:cNvSpPr txBox="1"/>
          <p:nvPr/>
        </p:nvSpPr>
        <p:spPr>
          <a:xfrm>
            <a:off x="413496" y="4811419"/>
            <a:ext cx="2385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컴퓨터 활용능력 </a:t>
            </a:r>
            <a:r>
              <a:rPr lang="en-US" altLang="ko-KR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1</a:t>
            </a:r>
            <a:r>
              <a:rPr lang="ko-KR" altLang="en-US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급</a:t>
            </a:r>
          </a:p>
        </p:txBody>
      </p:sp>
      <p:sp>
        <p:nvSpPr>
          <p:cNvPr id="2065" name="TextBox 2064">
            <a:extLst>
              <a:ext uri="{FF2B5EF4-FFF2-40B4-BE49-F238E27FC236}">
                <a16:creationId xmlns:a16="http://schemas.microsoft.com/office/drawing/2014/main" id="{313306D4-CC83-45BC-B2D3-FD8B06311C20}"/>
              </a:ext>
            </a:extLst>
          </p:cNvPr>
          <p:cNvSpPr txBox="1"/>
          <p:nvPr/>
        </p:nvSpPr>
        <p:spPr>
          <a:xfrm>
            <a:off x="5838861" y="3899839"/>
            <a:ext cx="1706245" cy="369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SQLD </a:t>
            </a:r>
            <a:endParaRPr lang="ko-KR" altLang="en-US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40F9A81-379D-43E4-AA70-3D10B090A870}"/>
              </a:ext>
            </a:extLst>
          </p:cNvPr>
          <p:cNvSpPr txBox="1"/>
          <p:nvPr/>
        </p:nvSpPr>
        <p:spPr>
          <a:xfrm>
            <a:off x="3091966" y="3899840"/>
            <a:ext cx="1706245" cy="369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SQLD </a:t>
            </a:r>
            <a:r>
              <a:rPr lang="ko-KR" altLang="en-US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보유</a:t>
            </a:r>
          </a:p>
        </p:txBody>
      </p:sp>
      <p:sp>
        <p:nvSpPr>
          <p:cNvPr id="2068" name="TextBox 2067">
            <a:extLst>
              <a:ext uri="{FF2B5EF4-FFF2-40B4-BE49-F238E27FC236}">
                <a16:creationId xmlns:a16="http://schemas.microsoft.com/office/drawing/2014/main" id="{AE305F05-ED99-43AC-A723-5AD5AD8A23E7}"/>
              </a:ext>
            </a:extLst>
          </p:cNvPr>
          <p:cNvSpPr txBox="1"/>
          <p:nvPr/>
        </p:nvSpPr>
        <p:spPr>
          <a:xfrm>
            <a:off x="3081792" y="4330510"/>
            <a:ext cx="1986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여기</a:t>
            </a:r>
            <a:r>
              <a:rPr lang="en-US" altLang="ko-KR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,</a:t>
            </a:r>
            <a:r>
              <a:rPr lang="ko-KR" altLang="en-US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오늘 인턴 근무</a:t>
            </a:r>
          </a:p>
        </p:txBody>
      </p:sp>
      <p:sp>
        <p:nvSpPr>
          <p:cNvPr id="2069" name="TextBox 2068">
            <a:extLst>
              <a:ext uri="{FF2B5EF4-FFF2-40B4-BE49-F238E27FC236}">
                <a16:creationId xmlns:a16="http://schemas.microsoft.com/office/drawing/2014/main" id="{60A25128-CFF8-4D37-AEC9-44E5AAD17D56}"/>
              </a:ext>
            </a:extLst>
          </p:cNvPr>
          <p:cNvSpPr txBox="1"/>
          <p:nvPr/>
        </p:nvSpPr>
        <p:spPr>
          <a:xfrm>
            <a:off x="450242" y="1167509"/>
            <a:ext cx="2178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경로</a:t>
            </a:r>
            <a:r>
              <a:rPr lang="en-US" altLang="ko-KR" sz="20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(</a:t>
            </a:r>
            <a:r>
              <a:rPr lang="ko-KR" altLang="en-US" sz="20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코스</a:t>
            </a:r>
            <a:r>
              <a:rPr lang="en-US" altLang="ko-KR" sz="20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)</a:t>
            </a:r>
            <a:r>
              <a:rPr lang="ko-KR" altLang="en-US" sz="20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최적화</a:t>
            </a:r>
          </a:p>
        </p:txBody>
      </p:sp>
      <p:sp>
        <p:nvSpPr>
          <p:cNvPr id="2070" name="TextBox 2069">
            <a:extLst>
              <a:ext uri="{FF2B5EF4-FFF2-40B4-BE49-F238E27FC236}">
                <a16:creationId xmlns:a16="http://schemas.microsoft.com/office/drawing/2014/main" id="{BC02D3AE-1B37-4099-8163-F1BEE719FFFF}"/>
              </a:ext>
            </a:extLst>
          </p:cNvPr>
          <p:cNvSpPr txBox="1"/>
          <p:nvPr/>
        </p:nvSpPr>
        <p:spPr>
          <a:xfrm>
            <a:off x="5753916" y="1164644"/>
            <a:ext cx="2152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추천 알고리즘 개발</a:t>
            </a:r>
          </a:p>
        </p:txBody>
      </p:sp>
      <p:sp>
        <p:nvSpPr>
          <p:cNvPr id="2071" name="TextBox 2070">
            <a:extLst>
              <a:ext uri="{FF2B5EF4-FFF2-40B4-BE49-F238E27FC236}">
                <a16:creationId xmlns:a16="http://schemas.microsoft.com/office/drawing/2014/main" id="{7F061298-658D-46CA-A8A4-9AF12D664E93}"/>
              </a:ext>
            </a:extLst>
          </p:cNvPr>
          <p:cNvSpPr txBox="1"/>
          <p:nvPr/>
        </p:nvSpPr>
        <p:spPr>
          <a:xfrm>
            <a:off x="3179322" y="1167093"/>
            <a:ext cx="1780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텍스트 마이닝</a:t>
            </a:r>
          </a:p>
        </p:txBody>
      </p:sp>
      <p:cxnSp>
        <p:nvCxnSpPr>
          <p:cNvPr id="2074" name="연결선: 꺾임 2073">
            <a:extLst>
              <a:ext uri="{FF2B5EF4-FFF2-40B4-BE49-F238E27FC236}">
                <a16:creationId xmlns:a16="http://schemas.microsoft.com/office/drawing/2014/main" id="{D35B3248-FF48-4A24-AB9A-909379A170FC}"/>
              </a:ext>
            </a:extLst>
          </p:cNvPr>
          <p:cNvCxnSpPr>
            <a:cxnSpLocks/>
            <a:endCxn id="2054" idx="2"/>
          </p:cNvCxnSpPr>
          <p:nvPr/>
        </p:nvCxnSpPr>
        <p:spPr>
          <a:xfrm rot="5400000" flipH="1" flipV="1">
            <a:off x="-355334" y="3048952"/>
            <a:ext cx="1590755" cy="382294"/>
          </a:xfrm>
          <a:prstGeom prst="bentConnector2">
            <a:avLst/>
          </a:prstGeom>
          <a:ln w="28575">
            <a:solidFill>
              <a:schemeClr val="accent4">
                <a:lumMod val="40000"/>
                <a:lumOff val="60000"/>
              </a:schemeClr>
            </a:solidFill>
            <a:headEnd type="oval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9" name="연결선: 꺾임 78">
            <a:extLst>
              <a:ext uri="{FF2B5EF4-FFF2-40B4-BE49-F238E27FC236}">
                <a16:creationId xmlns:a16="http://schemas.microsoft.com/office/drawing/2014/main" id="{759D14A4-5535-469B-860F-DD6FBAED13C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276476" y="2993319"/>
            <a:ext cx="1590755" cy="382294"/>
          </a:xfrm>
          <a:prstGeom prst="bentConnector2">
            <a:avLst/>
          </a:prstGeom>
          <a:ln w="28575">
            <a:solidFill>
              <a:schemeClr val="accent4">
                <a:lumMod val="40000"/>
                <a:lumOff val="60000"/>
              </a:schemeClr>
            </a:solidFill>
            <a:headEnd type="oval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0" name="연결선: 꺾임 79">
            <a:extLst>
              <a:ext uri="{FF2B5EF4-FFF2-40B4-BE49-F238E27FC236}">
                <a16:creationId xmlns:a16="http://schemas.microsoft.com/office/drawing/2014/main" id="{B39BD265-F190-47EA-A845-0D9EC45485B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987753" y="2993318"/>
            <a:ext cx="1590755" cy="382294"/>
          </a:xfrm>
          <a:prstGeom prst="bentConnector2">
            <a:avLst/>
          </a:prstGeom>
          <a:ln w="28575">
            <a:solidFill>
              <a:schemeClr val="accent4">
                <a:lumMod val="40000"/>
                <a:lumOff val="60000"/>
              </a:schemeClr>
            </a:solidFill>
            <a:headEnd type="oval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1B5C9F41-5CE8-46CF-A25C-8CDC157B4C7C}"/>
              </a:ext>
            </a:extLst>
          </p:cNvPr>
          <p:cNvSpPr txBox="1"/>
          <p:nvPr/>
        </p:nvSpPr>
        <p:spPr>
          <a:xfrm>
            <a:off x="8912909" y="2269370"/>
            <a:ext cx="261341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>
                <a:solidFill>
                  <a:srgbClr val="000000"/>
                </a:solidFill>
                <a:effectLst/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물류 아이디어 경진대회 최우수상 </a:t>
            </a:r>
            <a:endParaRPr lang="en-US" altLang="ko-KR" sz="2000" dirty="0">
              <a:solidFill>
                <a:srgbClr val="000000"/>
              </a:solidFill>
              <a:effectLst/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algn="ctr"/>
            <a:endParaRPr lang="ko-KR" altLang="en-US" sz="2000" dirty="0">
              <a:effectLst/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8FD6ED0-4FBC-4E55-A5B9-AB7FC74F2195}"/>
              </a:ext>
            </a:extLst>
          </p:cNvPr>
          <p:cNvSpPr txBox="1"/>
          <p:nvPr/>
        </p:nvSpPr>
        <p:spPr>
          <a:xfrm>
            <a:off x="8912909" y="3064866"/>
            <a:ext cx="250654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 err="1">
                <a:solidFill>
                  <a:srgbClr val="000000"/>
                </a:solidFill>
                <a:effectLst/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헬로</a:t>
            </a:r>
            <a:r>
              <a:rPr lang="ko-KR" altLang="en-US" sz="2000" dirty="0">
                <a:solidFill>
                  <a:srgbClr val="000000"/>
                </a:solidFill>
                <a:effectLst/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스타트업 본선</a:t>
            </a:r>
            <a:endParaRPr lang="ko-KR" altLang="en-US" sz="2000" dirty="0">
              <a:effectLst/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B2E7ED3D-A0AC-4CC3-AE82-234BD62D3886}"/>
              </a:ext>
            </a:extLst>
          </p:cNvPr>
          <p:cNvSpPr txBox="1"/>
          <p:nvPr/>
        </p:nvSpPr>
        <p:spPr>
          <a:xfrm>
            <a:off x="8790196" y="3605630"/>
            <a:ext cx="287325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>
                <a:solidFill>
                  <a:srgbClr val="000000"/>
                </a:solidFill>
                <a:effectLst/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물류산업진흥재단</a:t>
            </a:r>
            <a:r>
              <a:rPr lang="en-US" altLang="ko-KR" sz="2000" dirty="0">
                <a:solidFill>
                  <a:srgbClr val="000000"/>
                </a:solidFill>
                <a:effectLst/>
                <a:latin typeface="KoPub돋움체 Bold" panose="00000800000000000000" pitchFamily="2" charset="-127"/>
                <a:ea typeface="KoPub돋움체 Bold" panose="00000800000000000000" pitchFamily="2" charset="-127"/>
              </a:rPr>
              <a:t>(KLIP) </a:t>
            </a:r>
          </a:p>
          <a:p>
            <a:pPr algn="ctr"/>
            <a:r>
              <a:rPr lang="ko-KR" altLang="en-US" sz="2000" dirty="0" err="1">
                <a:solidFill>
                  <a:srgbClr val="000000"/>
                </a:solidFill>
                <a:effectLst/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창업인큐베이팅</a:t>
            </a:r>
            <a:r>
              <a:rPr lang="ko-KR" altLang="en-US" sz="2000" dirty="0">
                <a:solidFill>
                  <a:srgbClr val="000000"/>
                </a:solidFill>
                <a:effectLst/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센터 수료</a:t>
            </a:r>
            <a:endParaRPr lang="ko-KR" altLang="en-US" sz="2000" dirty="0">
              <a:effectLst/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D14EF39-F49F-4B5A-A279-9FFC3AAE9E0E}"/>
              </a:ext>
            </a:extLst>
          </p:cNvPr>
          <p:cNvSpPr txBox="1"/>
          <p:nvPr/>
        </p:nvSpPr>
        <p:spPr>
          <a:xfrm>
            <a:off x="8956905" y="4430147"/>
            <a:ext cx="26278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K </a:t>
            </a:r>
            <a:r>
              <a:rPr lang="ko-KR" altLang="en-US" sz="20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스타트업 </a:t>
            </a:r>
            <a:r>
              <a:rPr lang="en-US" altLang="ko-KR" sz="20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U300 </a:t>
            </a:r>
            <a:r>
              <a:rPr lang="ko-KR" altLang="en-US" sz="20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선정</a:t>
            </a:r>
          </a:p>
        </p:txBody>
      </p:sp>
      <p:pic>
        <p:nvPicPr>
          <p:cNvPr id="89" name="그림 88">
            <a:extLst>
              <a:ext uri="{FF2B5EF4-FFF2-40B4-BE49-F238E27FC236}">
                <a16:creationId xmlns:a16="http://schemas.microsoft.com/office/drawing/2014/main" id="{CFBEB5F4-78FA-4AE6-84F0-6FABBE9EB1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983" b="89848" l="9822" r="89924">
                        <a14:foregroundMark x1="15919" y1="32149" x2="15580" y2="57530"/>
                        <a14:foregroundMark x1="51058" y1="37056" x2="51058" y2="37056"/>
                        <a14:foregroundMark x1="52329" y1="37056" x2="53175" y2="37056"/>
                        <a14:foregroundMark x1="52837" y1="39594" x2="52837" y2="39594"/>
                        <a14:foregroundMark x1="49450" y1="36379" x2="49450" y2="36379"/>
                        <a14:foregroundMark x1="55038" y1="42809" x2="55038" y2="42809"/>
                        <a14:foregroundMark x1="53345" y1="50761" x2="53345" y2="50761"/>
                        <a14:foregroundMark x1="50720" y1="48562" x2="50720" y2="48562"/>
                        <a14:foregroundMark x1="48942" y1="56176" x2="48942" y2="56176"/>
                        <a14:foregroundMark x1="53768" y1="60406" x2="53768" y2="60406"/>
                        <a14:foregroundMark x1="65199" y1="35702" x2="65199" y2="35702"/>
                        <a14:foregroundMark x1="66808" y1="46024" x2="66808" y2="46024"/>
                        <a14:foregroundMark x1="70279" y1="43486" x2="70279" y2="43486"/>
                        <a14:foregroundMark x1="64352" y1="58545" x2="64352" y2="58545"/>
                        <a14:foregroundMark x1="78831" y1="47208" x2="78831" y2="47208"/>
                        <a14:foregroundMark x1="81880" y1="49239" x2="81880" y2="49239"/>
                        <a14:foregroundMark x1="86367" y1="49239" x2="86367" y2="49239"/>
                        <a14:foregroundMark x1="18967" y1="39932" x2="18967" y2="39932"/>
                        <a14:foregroundMark x1="9822" y1="49239" x2="9822" y2="49239"/>
                        <a14:backgroundMark x1="1524" y1="2369" x2="2371" y2="42301"/>
                        <a14:backgroundMark x1="2371" y1="42301" x2="169" y2="82741"/>
                        <a14:backgroundMark x1="169" y1="82741" x2="5165" y2="67005"/>
                        <a14:backgroundMark x1="5165" y1="67005" x2="8891" y2="30457"/>
                        <a14:backgroundMark x1="8891" y1="30457" x2="13887" y2="16244"/>
                        <a14:backgroundMark x1="13887" y1="16244" x2="22608" y2="12014"/>
                        <a14:backgroundMark x1="22608" y1="12014" x2="43438" y2="12521"/>
                        <a14:backgroundMark x1="43438" y1="12521" x2="45555" y2="29780"/>
                        <a14:backgroundMark x1="45555" y1="29780" x2="64268" y2="27073"/>
                        <a14:backgroundMark x1="64268" y1="27073" x2="74598" y2="27073"/>
                        <a14:backgroundMark x1="74598" y1="27073" x2="86283" y2="26904"/>
                        <a14:backgroundMark x1="86283" y1="26904" x2="95174" y2="20135"/>
                        <a14:backgroundMark x1="95174" y1="20135" x2="89331" y2="5753"/>
                        <a14:backgroundMark x1="89331" y1="5753" x2="1355" y2="2707"/>
                        <a14:backgroundMark x1="1355" y1="2707" x2="2964" y2="3723"/>
                        <a14:backgroundMark x1="4572" y1="11337" x2="22100" y2="14213"/>
                        <a14:backgroundMark x1="22100" y1="14213" x2="51397" y2="5584"/>
                        <a14:backgroundMark x1="51397" y1="5584" x2="60034" y2="9814"/>
                        <a14:backgroundMark x1="56054" y1="13875" x2="63929" y2="26396"/>
                        <a14:backgroundMark x1="63929" y1="26396" x2="72142" y2="18443"/>
                        <a14:backgroundMark x1="72142" y1="18443" x2="55038" y2="1675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3176" y="139896"/>
            <a:ext cx="1466370" cy="65514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6204DB5-4BFF-421F-A5CD-51676413DE2E}"/>
              </a:ext>
            </a:extLst>
          </p:cNvPr>
          <p:cNvSpPr txBox="1"/>
          <p:nvPr/>
        </p:nvSpPr>
        <p:spPr>
          <a:xfrm>
            <a:off x="5826845" y="4692682"/>
            <a:ext cx="23721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제주무역 </a:t>
            </a:r>
            <a:r>
              <a:rPr lang="en-US" altLang="ko-KR" dirty="0" err="1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Idea&amp;Case</a:t>
            </a:r>
            <a:r>
              <a:rPr lang="en-US" altLang="ko-KR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</a:t>
            </a:r>
            <a:r>
              <a:rPr lang="en-US" altLang="ko-KR" dirty="0" err="1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Competiton</a:t>
            </a:r>
            <a:r>
              <a:rPr lang="en-US" altLang="ko-KR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</a:t>
            </a:r>
            <a:r>
              <a:rPr lang="ko-KR" altLang="en-US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최우수상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77DCC9-5945-4188-8224-9D062B5AA2D7}"/>
              </a:ext>
            </a:extLst>
          </p:cNvPr>
          <p:cNvSpPr txBox="1"/>
          <p:nvPr/>
        </p:nvSpPr>
        <p:spPr>
          <a:xfrm>
            <a:off x="3081792" y="4785300"/>
            <a:ext cx="1865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UNIST </a:t>
            </a:r>
            <a:r>
              <a:rPr lang="ko-KR" altLang="en-US" dirty="0" err="1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빅데이터분석</a:t>
            </a:r>
            <a:r>
              <a:rPr lang="ko-KR" altLang="en-US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대회 장려상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46FA39-0D4D-48B3-9AC1-215D5720748F}"/>
              </a:ext>
            </a:extLst>
          </p:cNvPr>
          <p:cNvSpPr txBox="1"/>
          <p:nvPr/>
        </p:nvSpPr>
        <p:spPr>
          <a:xfrm>
            <a:off x="413496" y="5246508"/>
            <a:ext cx="1575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한국사 </a:t>
            </a:r>
            <a:r>
              <a:rPr lang="en-US" altLang="ko-KR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1</a:t>
            </a:r>
            <a:r>
              <a:rPr lang="ko-KR" altLang="en-US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급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620E87-DA0F-4EDA-87E2-7C8DA091EBA2}"/>
              </a:ext>
            </a:extLst>
          </p:cNvPr>
          <p:cNvSpPr txBox="1"/>
          <p:nvPr/>
        </p:nvSpPr>
        <p:spPr>
          <a:xfrm>
            <a:off x="9208289" y="6184077"/>
            <a:ext cx="21549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창업동아리 </a:t>
            </a:r>
            <a:r>
              <a:rPr lang="en-US" altLang="ko-KR" sz="20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(</a:t>
            </a:r>
            <a:r>
              <a:rPr lang="ko-KR" altLang="en-US" sz="20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현재</a:t>
            </a:r>
            <a:r>
              <a:rPr lang="en-US" altLang="ko-KR" sz="20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)</a:t>
            </a:r>
            <a:endParaRPr lang="ko-KR" altLang="en-US" sz="20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E6D3C7-71EF-452E-A231-2CF3ABA17D4B}"/>
              </a:ext>
            </a:extLst>
          </p:cNvPr>
          <p:cNvSpPr txBox="1"/>
          <p:nvPr/>
        </p:nvSpPr>
        <p:spPr>
          <a:xfrm>
            <a:off x="8944570" y="5698904"/>
            <a:ext cx="24727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스타트업 </a:t>
            </a:r>
            <a:r>
              <a:rPr lang="en-US" altLang="ko-KR" sz="20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RPG </a:t>
            </a:r>
            <a:r>
              <a:rPr lang="ko-KR" altLang="en-US" sz="20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우수상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A44A99-D81F-4EF1-A310-A163CE848AEE}"/>
              </a:ext>
            </a:extLst>
          </p:cNvPr>
          <p:cNvSpPr txBox="1"/>
          <p:nvPr/>
        </p:nvSpPr>
        <p:spPr>
          <a:xfrm>
            <a:off x="8953655" y="4886399"/>
            <a:ext cx="26278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청년의 날 스타트업 경진대회 우수상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F702BA-7951-43F0-87F9-567186E16AC4}"/>
              </a:ext>
            </a:extLst>
          </p:cNvPr>
          <p:cNvSpPr txBox="1"/>
          <p:nvPr/>
        </p:nvSpPr>
        <p:spPr>
          <a:xfrm>
            <a:off x="5818983" y="4298129"/>
            <a:ext cx="2517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컴퓨터 활용능력 </a:t>
            </a:r>
            <a:r>
              <a:rPr lang="en-US" altLang="ko-KR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1</a:t>
            </a:r>
            <a:r>
              <a:rPr lang="ko-KR" altLang="en-US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급 보유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40AABD0-50EF-4EC0-A0EE-BC8C07B8E1C1}"/>
              </a:ext>
            </a:extLst>
          </p:cNvPr>
          <p:cNvSpPr txBox="1"/>
          <p:nvPr/>
        </p:nvSpPr>
        <p:spPr>
          <a:xfrm>
            <a:off x="440043" y="5710841"/>
            <a:ext cx="841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보유</a:t>
            </a:r>
          </a:p>
        </p:txBody>
      </p:sp>
      <p:sp>
        <p:nvSpPr>
          <p:cNvPr id="57" name="_x483742768">
            <a:extLst>
              <a:ext uri="{FF2B5EF4-FFF2-40B4-BE49-F238E27FC236}">
                <a16:creationId xmlns:a16="http://schemas.microsoft.com/office/drawing/2014/main" id="{3F81BFB7-02B3-4EDC-AC4B-1E047316F0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6470" y="1790642"/>
            <a:ext cx="1301750" cy="1301750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B6D3D1DA-66A6-4849-9116-1D633AE1C4C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5000" b="57361" l="17147" r="83901">
                        <a14:foregroundMark x1="25785" y1="30764" x2="29319" y2="23264"/>
                        <a14:foregroundMark x1="29319" y1="23264" x2="36518" y2="17153"/>
                        <a14:foregroundMark x1="36518" y1="17153" x2="49476" y2="14236"/>
                        <a14:foregroundMark x1="49476" y1="14236" x2="63874" y2="15625"/>
                        <a14:foregroundMark x1="63874" y1="15625" x2="74963" y2="24978"/>
                        <a14:foregroundMark x1="75016" y1="35582" x2="65314" y2="30903"/>
                        <a14:foregroundMark x1="65314" y1="30903" x2="36649" y2="32847"/>
                        <a14:foregroundMark x1="36649" y1="32847" x2="25524" y2="30625"/>
                        <a14:foregroundMark x1="29188" y1="23611" x2="35471" y2="17292"/>
                        <a14:foregroundMark x1="35471" y1="17292" x2="47382" y2="14236"/>
                        <a14:foregroundMark x1="47382" y1="14236" x2="60602" y2="15069"/>
                        <a14:foregroundMark x1="60602" y1="15069" x2="73560" y2="19028"/>
                        <a14:foregroundMark x1="73560" y1="19028" x2="76204" y2="22134"/>
                        <a14:foregroundMark x1="76015" y1="33396" x2="67932" y2="34931"/>
                        <a14:foregroundMark x1="67932" y1="34931" x2="30236" y2="23194"/>
                        <a14:foregroundMark x1="39529" y1="51528" x2="52618" y2="54236"/>
                        <a14:foregroundMark x1="52618" y1="54236" x2="40314" y2="52153"/>
                        <a14:foregroundMark x1="60471" y1="29444" x2="70288" y2="24514"/>
                        <a14:foregroundMark x1="70288" y1="24514" x2="73429" y2="31667"/>
                        <a14:foregroundMark x1="73429" y1="31667" x2="62435" y2="28542"/>
                        <a14:foregroundMark x1="73691" y1="32222" x2="72775" y2="32500"/>
                        <a14:foregroundMark x1="76702" y1="31181" x2="76702" y2="31667"/>
                        <a14:foregroundMark x1="44503" y1="54375" x2="56937" y2="57361"/>
                        <a14:foregroundMark x1="56937" y1="57361" x2="48691" y2="55972"/>
                        <a14:foregroundMark x1="47906" y1="55833" x2="44764" y2="52847"/>
                        <a14:foregroundMark x1="48691" y1="56875" x2="47382" y2="53333"/>
                        <a14:foregroundMark x1="48168" y1="57222" x2="43979" y2="49583"/>
                        <a14:foregroundMark x1="43979" y1="49583" x2="43979" y2="49583"/>
                        <a14:foregroundMark x1="45942" y1="56597" x2="47906" y2="50833"/>
                        <a14:foregroundMark x1="46466" y1="55972" x2="46466" y2="55972"/>
                        <a14:foregroundMark x1="46728" y1="55833" x2="48168" y2="56458"/>
                        <a14:foregroundMark x1="48168" y1="56458" x2="48429" y2="55972"/>
                        <a14:foregroundMark x1="45419" y1="55833" x2="45419" y2="55833"/>
                        <a14:foregroundMark x1="44764" y1="55417" x2="44764" y2="55417"/>
                        <a14:foregroundMark x1="44241" y1="55278" x2="44241" y2="55278"/>
                        <a14:foregroundMark x1="44503" y1="55833" x2="45419" y2="57222"/>
                        <a14:foregroundMark x1="46204" y1="56319" x2="43717" y2="52708"/>
                        <a14:foregroundMark x1="46466" y1="57222" x2="43194" y2="52847"/>
                        <a14:foregroundMark x1="45419" y1="56875" x2="43194" y2="52153"/>
                        <a14:foregroundMark x1="44764" y1="56458" x2="44764" y2="56458"/>
                        <a14:foregroundMark x1="44764" y1="55417" x2="44764" y2="55417"/>
                        <a14:foregroundMark x1="43455" y1="55556" x2="43455" y2="55556"/>
                        <a14:foregroundMark x1="44241" y1="55972" x2="44241" y2="55972"/>
                        <a14:foregroundMark x1="45419" y1="55556" x2="45419" y2="55556"/>
                        <a14:foregroundMark x1="45157" y1="55833" x2="45157" y2="55833"/>
                        <a14:foregroundMark x1="45157" y1="55833" x2="45157" y2="55833"/>
                        <a14:foregroundMark x1="45157" y1="55833" x2="45157" y2="55833"/>
                        <a14:foregroundMark x1="45157" y1="55833" x2="45157" y2="55833"/>
                        <a14:foregroundMark x1="52356" y1="55972" x2="65969" y2="55139"/>
                        <a14:foregroundMark x1="65969" y1="55139" x2="66099" y2="55139"/>
                        <a14:foregroundMark x1="64398" y1="56597" x2="64398" y2="56597"/>
                        <a14:foregroundMark x1="70550" y1="52153" x2="66099" y2="54792"/>
                        <a14:foregroundMark x1="70550" y1="52708" x2="65838" y2="55694"/>
                        <a14:backgroundMark x1="24869" y1="21806" x2="17670" y2="33264"/>
                        <a14:backgroundMark x1="23560" y1="43958" x2="27880" y2="50625"/>
                        <a14:backgroundMark x1="27880" y1="50625" x2="38743" y2="55000"/>
                        <a14:backgroundMark x1="42485" y1="55417" x2="45805" y2="55787"/>
                        <a14:backgroundMark x1="38743" y1="55000" x2="42485" y2="55417"/>
                        <a14:backgroundMark x1="83508" y1="34028" x2="85733" y2="26667"/>
                        <a14:backgroundMark x1="85733" y1="26667" x2="80112" y2="23139"/>
                        <a14:backgroundMark x1="76963" y1="23194" x2="80366" y2="30139"/>
                        <a14:backgroundMark x1="80366" y1="30139" x2="77225" y2="37014"/>
                        <a14:backgroundMark x1="77225" y1="37014" x2="88220" y2="31875"/>
                        <a14:backgroundMark x1="88220" y1="31875" x2="84031" y2="25278"/>
                        <a14:backgroundMark x1="84031" y1="25278" x2="76963" y2="23333"/>
                      </a14:backgroundRemoval>
                    </a14:imgEffect>
                  </a14:imgLayer>
                </a14:imgProps>
              </a:ext>
            </a:extLst>
          </a:blip>
          <a:srcRect l="9173" t="13368" r="7718" b="42537"/>
          <a:stretch>
            <a:fillRect/>
          </a:stretch>
        </p:blipFill>
        <p:spPr>
          <a:xfrm>
            <a:off x="6080680" y="1893200"/>
            <a:ext cx="1202849" cy="1202849"/>
          </a:xfrm>
          <a:custGeom>
            <a:avLst/>
            <a:gdLst>
              <a:gd name="connsiteX0" fmla="*/ 1508021 w 3016042"/>
              <a:gd name="connsiteY0" fmla="*/ 0 h 3016042"/>
              <a:gd name="connsiteX1" fmla="*/ 3016042 w 3016042"/>
              <a:gd name="connsiteY1" fmla="*/ 1508021 h 3016042"/>
              <a:gd name="connsiteX2" fmla="*/ 1508021 w 3016042"/>
              <a:gd name="connsiteY2" fmla="*/ 3016042 h 3016042"/>
              <a:gd name="connsiteX3" fmla="*/ 0 w 3016042"/>
              <a:gd name="connsiteY3" fmla="*/ 1508021 h 3016042"/>
              <a:gd name="connsiteX4" fmla="*/ 1508021 w 3016042"/>
              <a:gd name="connsiteY4" fmla="*/ 0 h 3016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16042" h="3016042">
                <a:moveTo>
                  <a:pt x="1508021" y="0"/>
                </a:moveTo>
                <a:cubicBezTo>
                  <a:pt x="2340878" y="0"/>
                  <a:pt x="3016042" y="675164"/>
                  <a:pt x="3016042" y="1508021"/>
                </a:cubicBezTo>
                <a:cubicBezTo>
                  <a:pt x="3016042" y="2340878"/>
                  <a:pt x="2340878" y="3016042"/>
                  <a:pt x="1508021" y="3016042"/>
                </a:cubicBezTo>
                <a:cubicBezTo>
                  <a:pt x="675164" y="3016042"/>
                  <a:pt x="0" y="2340878"/>
                  <a:pt x="0" y="1508021"/>
                </a:cubicBezTo>
                <a:cubicBezTo>
                  <a:pt x="0" y="675164"/>
                  <a:pt x="675164" y="0"/>
                  <a:pt x="1508021" y="0"/>
                </a:cubicBezTo>
                <a:close/>
              </a:path>
            </a:pathLst>
          </a:cu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5CC1C4D-4B5D-48FC-90CB-DAACB8BDB643}"/>
              </a:ext>
            </a:extLst>
          </p:cNvPr>
          <p:cNvSpPr txBox="1"/>
          <p:nvPr/>
        </p:nvSpPr>
        <p:spPr>
          <a:xfrm>
            <a:off x="5812975" y="5345397"/>
            <a:ext cx="2385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POP </a:t>
            </a:r>
            <a:r>
              <a:rPr lang="ko-KR" altLang="en-US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컨설팅 인턴 근무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6B64161-89AE-4DE1-AE35-CA8ED9496FCE}"/>
              </a:ext>
            </a:extLst>
          </p:cNvPr>
          <p:cNvSpPr txBox="1"/>
          <p:nvPr/>
        </p:nvSpPr>
        <p:spPr>
          <a:xfrm>
            <a:off x="5826161" y="5716786"/>
            <a:ext cx="2006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BIGTORY 4</a:t>
            </a:r>
            <a:r>
              <a:rPr lang="ko-KR" altLang="en-US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기 수료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CFE7F4-11BE-4DDB-93D7-0E88C603CB06}"/>
              </a:ext>
            </a:extLst>
          </p:cNvPr>
          <p:cNvSpPr txBox="1"/>
          <p:nvPr/>
        </p:nvSpPr>
        <p:spPr>
          <a:xfrm>
            <a:off x="3057718" y="5453641"/>
            <a:ext cx="21949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ISO </a:t>
            </a:r>
            <a:r>
              <a:rPr lang="ko-KR" altLang="en-US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내부 심사원 교육 과정 수료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41282483-9FCB-4643-A99A-456427971592}"/>
              </a:ext>
            </a:extLst>
          </p:cNvPr>
          <p:cNvSpPr/>
          <p:nvPr/>
        </p:nvSpPr>
        <p:spPr>
          <a:xfrm>
            <a:off x="9488905" y="1082803"/>
            <a:ext cx="1356482" cy="46957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3492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510B539-0AC9-46A5-88D5-280F9D860EAE}"/>
              </a:ext>
            </a:extLst>
          </p:cNvPr>
          <p:cNvSpPr txBox="1"/>
          <p:nvPr/>
        </p:nvSpPr>
        <p:spPr>
          <a:xfrm>
            <a:off x="9592125" y="1119597"/>
            <a:ext cx="12013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공통 경력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221E31-B2AC-43BB-BE0F-D12EF6DB4EC2}"/>
              </a:ext>
            </a:extLst>
          </p:cNvPr>
          <p:cNvSpPr txBox="1"/>
          <p:nvPr/>
        </p:nvSpPr>
        <p:spPr>
          <a:xfrm>
            <a:off x="9047263" y="1855218"/>
            <a:ext cx="23509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강원대 경영학과 재학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ED462F7-F64F-4327-A52C-8EF343480D59}"/>
              </a:ext>
            </a:extLst>
          </p:cNvPr>
          <p:cNvSpPr txBox="1"/>
          <p:nvPr/>
        </p:nvSpPr>
        <p:spPr>
          <a:xfrm>
            <a:off x="3036286" y="6106710"/>
            <a:ext cx="2598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데이터사이언스</a:t>
            </a:r>
            <a:r>
              <a:rPr lang="ko-KR" altLang="en-US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복수전공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5B12D6E-9CAC-4C67-A373-2290C7AD495F}"/>
              </a:ext>
            </a:extLst>
          </p:cNvPr>
          <p:cNvSpPr txBox="1"/>
          <p:nvPr/>
        </p:nvSpPr>
        <p:spPr>
          <a:xfrm>
            <a:off x="5792655" y="6078479"/>
            <a:ext cx="2369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정보통계학과 복수전공</a:t>
            </a:r>
          </a:p>
        </p:txBody>
      </p:sp>
    </p:spTree>
    <p:extLst>
      <p:ext uri="{BB962C8B-B14F-4D97-AF65-F5344CB8AC3E}">
        <p14:creationId xmlns:p14="http://schemas.microsoft.com/office/powerpoint/2010/main" val="38760934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5A823C04-79F6-4EE0-96BE-060F105DA728}"/>
              </a:ext>
            </a:extLst>
          </p:cNvPr>
          <p:cNvCxnSpPr>
            <a:cxnSpLocks/>
          </p:cNvCxnSpPr>
          <p:nvPr/>
        </p:nvCxnSpPr>
        <p:spPr>
          <a:xfrm flipV="1">
            <a:off x="444093" y="3253994"/>
            <a:ext cx="3873907" cy="19566"/>
          </a:xfrm>
          <a:prstGeom prst="line">
            <a:avLst/>
          </a:prstGeom>
          <a:ln w="28575">
            <a:solidFill>
              <a:schemeClr val="accent1">
                <a:alpha val="5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2D1E910-7F8B-42D7-8036-2709CB164030}"/>
              </a:ext>
            </a:extLst>
          </p:cNvPr>
          <p:cNvSpPr txBox="1"/>
          <p:nvPr/>
        </p:nvSpPr>
        <p:spPr>
          <a:xfrm>
            <a:off x="4795914" y="2927873"/>
            <a:ext cx="30679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chemeClr val="accent5">
                    <a:lumMod val="75000"/>
                  </a:scheme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감사합니다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810EBE8-7FEB-4DFF-A3EE-106887DD54E3}"/>
              </a:ext>
            </a:extLst>
          </p:cNvPr>
          <p:cNvCxnSpPr>
            <a:cxnSpLocks/>
          </p:cNvCxnSpPr>
          <p:nvPr/>
        </p:nvCxnSpPr>
        <p:spPr>
          <a:xfrm flipV="1">
            <a:off x="8321391" y="3223988"/>
            <a:ext cx="3482839" cy="22600"/>
          </a:xfrm>
          <a:prstGeom prst="line">
            <a:avLst/>
          </a:prstGeom>
          <a:ln w="28575">
            <a:solidFill>
              <a:schemeClr val="accent1">
                <a:alpha val="5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2506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3A884CC8-F85C-478F-AC8C-A8D0DBD75297}"/>
              </a:ext>
            </a:extLst>
          </p:cNvPr>
          <p:cNvSpPr txBox="1">
            <a:spLocks/>
          </p:cNvSpPr>
          <p:nvPr/>
        </p:nvSpPr>
        <p:spPr>
          <a:xfrm>
            <a:off x="638977" y="291722"/>
            <a:ext cx="2988364" cy="47945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rgbClr val="0070C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+mj-cs"/>
              </a:defRPr>
            </a:lvl1pPr>
          </a:lstStyle>
          <a:p>
            <a:endParaRPr lang="ko-KR" altLang="en-US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9CF6812E-C66E-4252-AA36-555936F1CC44}"/>
              </a:ext>
            </a:extLst>
          </p:cNvPr>
          <p:cNvCxnSpPr>
            <a:cxnSpLocks/>
          </p:cNvCxnSpPr>
          <p:nvPr/>
        </p:nvCxnSpPr>
        <p:spPr>
          <a:xfrm>
            <a:off x="386080" y="824772"/>
            <a:ext cx="11348720" cy="0"/>
          </a:xfrm>
          <a:prstGeom prst="line">
            <a:avLst/>
          </a:prstGeom>
          <a:ln w="15875">
            <a:solidFill>
              <a:schemeClr val="accent1">
                <a:alpha val="79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9C90C20-A7EA-4BCB-BE21-7C52D931A1DB}"/>
              </a:ext>
            </a:extLst>
          </p:cNvPr>
          <p:cNvSpPr txBox="1"/>
          <p:nvPr/>
        </p:nvSpPr>
        <p:spPr>
          <a:xfrm>
            <a:off x="386080" y="304275"/>
            <a:ext cx="32412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1">
                    <a:lumMod val="75000"/>
                    <a:alpha val="90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01 / </a:t>
            </a:r>
            <a:r>
              <a:rPr lang="ko-KR" altLang="en-US" sz="2000" dirty="0">
                <a:solidFill>
                  <a:schemeClr val="accent1">
                    <a:lumMod val="75000"/>
                    <a:alpha val="90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문제 인식 및 제안 배경 </a:t>
            </a:r>
            <a:endParaRPr lang="en-US" altLang="ko-KR" sz="2000" dirty="0">
              <a:solidFill>
                <a:schemeClr val="accent1">
                  <a:lumMod val="75000"/>
                  <a:alpha val="90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82BD8B3D-1696-43F5-A52A-AE8F82080277}"/>
              </a:ext>
            </a:extLst>
          </p:cNvPr>
          <p:cNvGrpSpPr/>
          <p:nvPr/>
        </p:nvGrpSpPr>
        <p:grpSpPr>
          <a:xfrm>
            <a:off x="287346" y="1184295"/>
            <a:ext cx="4181872" cy="3359336"/>
            <a:chOff x="0" y="1062902"/>
            <a:chExt cx="4043680" cy="3106232"/>
          </a:xfrm>
        </p:grpSpPr>
        <p:graphicFrame>
          <p:nvGraphicFramePr>
            <p:cNvPr id="18" name="차트 17">
              <a:extLst>
                <a:ext uri="{FF2B5EF4-FFF2-40B4-BE49-F238E27FC236}">
                  <a16:creationId xmlns:a16="http://schemas.microsoft.com/office/drawing/2014/main" id="{0AFF1AA5-4AEC-4433-AE1E-140AC8B515F6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593031985"/>
                </p:ext>
              </p:extLst>
            </p:nvPr>
          </p:nvGraphicFramePr>
          <p:xfrm>
            <a:off x="0" y="1062902"/>
            <a:ext cx="4043680" cy="310623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C7567EA-6673-4B84-90C4-39921357FFB5}"/>
                </a:ext>
              </a:extLst>
            </p:cNvPr>
            <p:cNvSpPr txBox="1"/>
            <p:nvPr/>
          </p:nvSpPr>
          <p:spPr>
            <a:xfrm>
              <a:off x="2207045" y="2616312"/>
              <a:ext cx="914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solidFill>
                    <a:srgbClr val="FF0000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72.5%</a:t>
              </a:r>
              <a:endParaRPr lang="ko-KR" altLang="en-US" sz="2000" b="1" dirty="0">
                <a:solidFill>
                  <a:srgbClr val="FF00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id="{CEEA9FDC-AE95-4DD0-B84A-1165DF94F1A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48775" y="2807018"/>
              <a:ext cx="554890" cy="554890"/>
            </a:xfrm>
            <a:prstGeom prst="rect">
              <a:avLst/>
            </a:prstGeom>
          </p:spPr>
        </p:pic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id="{932F458C-8185-43D8-80C3-B2956366C7F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28101" y="1349499"/>
              <a:ext cx="448071" cy="448071"/>
            </a:xfrm>
            <a:prstGeom prst="rect">
              <a:avLst/>
            </a:prstGeom>
          </p:spPr>
        </p:pic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D881401A-400D-4C2C-96BA-20E2215A8D3C}"/>
              </a:ext>
            </a:extLst>
          </p:cNvPr>
          <p:cNvSpPr txBox="1"/>
          <p:nvPr/>
        </p:nvSpPr>
        <p:spPr>
          <a:xfrm>
            <a:off x="1503954" y="1649957"/>
            <a:ext cx="8070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사용자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E802229-1B12-4A7B-9F6E-CF24604362E7}"/>
              </a:ext>
            </a:extLst>
          </p:cNvPr>
          <p:cNvSpPr txBox="1"/>
          <p:nvPr/>
        </p:nvSpPr>
        <p:spPr>
          <a:xfrm>
            <a:off x="2746297" y="2395325"/>
            <a:ext cx="1002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미사용자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79DF44C-B19B-496D-A5F9-39F951480A68}"/>
              </a:ext>
            </a:extLst>
          </p:cNvPr>
          <p:cNvSpPr txBox="1"/>
          <p:nvPr/>
        </p:nvSpPr>
        <p:spPr>
          <a:xfrm>
            <a:off x="2693818" y="4356661"/>
            <a:ext cx="16614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2019</a:t>
            </a:r>
            <a:r>
              <a:rPr lang="ko-KR" altLang="en-US" sz="14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년 </a:t>
            </a:r>
            <a:r>
              <a:rPr lang="en-US" altLang="ko-KR" sz="14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10</a:t>
            </a:r>
            <a:r>
              <a:rPr lang="ko-KR" altLang="en-US" sz="14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월 기준</a:t>
            </a:r>
          </a:p>
        </p:txBody>
      </p:sp>
      <p:sp>
        <p:nvSpPr>
          <p:cNvPr id="43" name="Rectangle 4">
            <a:extLst>
              <a:ext uri="{FF2B5EF4-FFF2-40B4-BE49-F238E27FC236}">
                <a16:creationId xmlns:a16="http://schemas.microsoft.com/office/drawing/2014/main" id="{22574A59-218C-499F-AA95-C6CAE9A590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107440" y="-178903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7" name="Rectangle 8">
            <a:extLst>
              <a:ext uri="{FF2B5EF4-FFF2-40B4-BE49-F238E27FC236}">
                <a16:creationId xmlns:a16="http://schemas.microsoft.com/office/drawing/2014/main" id="{020A0734-B71B-4390-8F39-D265119FBB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4935" y="29172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030AC58-FED6-4762-9608-B1D5E16C6B43}"/>
              </a:ext>
            </a:extLst>
          </p:cNvPr>
          <p:cNvSpPr txBox="1"/>
          <p:nvPr/>
        </p:nvSpPr>
        <p:spPr>
          <a:xfrm>
            <a:off x="1073481" y="5030321"/>
            <a:ext cx="2653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총 다운로드 수 </a:t>
            </a:r>
            <a:r>
              <a:rPr lang="en-US" altLang="ko-KR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3500</a:t>
            </a:r>
            <a:r>
              <a:rPr lang="ko-KR" altLang="en-US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만 건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34FAC4C-B1B2-4A57-8D19-E2712A8DB146}"/>
              </a:ext>
            </a:extLst>
          </p:cNvPr>
          <p:cNvSpPr txBox="1"/>
          <p:nvPr/>
        </p:nvSpPr>
        <p:spPr>
          <a:xfrm>
            <a:off x="1063320" y="5439598"/>
            <a:ext cx="360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실제 사용자 수 </a:t>
            </a:r>
            <a:r>
              <a:rPr lang="en-US" altLang="ko-KR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970</a:t>
            </a:r>
            <a:r>
              <a:rPr lang="ko-KR" altLang="en-US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만 명</a:t>
            </a:r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C1646650-05F9-449C-A0C2-D363D1816B36}"/>
              </a:ext>
            </a:extLst>
          </p:cNvPr>
          <p:cNvGrpSpPr/>
          <p:nvPr/>
        </p:nvGrpSpPr>
        <p:grpSpPr>
          <a:xfrm>
            <a:off x="931398" y="4919775"/>
            <a:ext cx="2995998" cy="1015990"/>
            <a:chOff x="4373501" y="3225757"/>
            <a:chExt cx="6583363" cy="852080"/>
          </a:xfrm>
        </p:grpSpPr>
        <p:sp>
          <p:nvSpPr>
            <p:cNvPr id="56" name="_x596745688">
              <a:extLst>
                <a:ext uri="{FF2B5EF4-FFF2-40B4-BE49-F238E27FC236}">
                  <a16:creationId xmlns:a16="http://schemas.microsoft.com/office/drawing/2014/main" id="{81EEB895-4605-44D8-974F-4BF2DA6278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3501" y="3225757"/>
              <a:ext cx="6583363" cy="828675"/>
            </a:xfrm>
            <a:prstGeom prst="rect">
              <a:avLst/>
            </a:prstGeom>
            <a:solidFill>
              <a:srgbClr val="262626">
                <a:alpha val="14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" name="_x596806728">
              <a:extLst>
                <a:ext uri="{FF2B5EF4-FFF2-40B4-BE49-F238E27FC236}">
                  <a16:creationId xmlns:a16="http://schemas.microsoft.com/office/drawing/2014/main" id="{560FC9F1-4FC1-4B1E-9F9C-384C6F88DD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3501" y="3225757"/>
              <a:ext cx="6583363" cy="852080"/>
            </a:xfrm>
            <a:prstGeom prst="rect">
              <a:avLst/>
            </a:prstGeom>
            <a:solidFill>
              <a:srgbClr val="262626">
                <a:alpha val="14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</p:grpSp>
      <p:sp>
        <p:nvSpPr>
          <p:cNvPr id="63" name="_x596775048">
            <a:extLst>
              <a:ext uri="{FF2B5EF4-FFF2-40B4-BE49-F238E27FC236}">
                <a16:creationId xmlns:a16="http://schemas.microsoft.com/office/drawing/2014/main" id="{15E2ED55-514E-4171-883B-20EFEDD6E9B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45356" y="1569690"/>
            <a:ext cx="1500869" cy="1"/>
          </a:xfrm>
          <a:prstGeom prst="line">
            <a:avLst/>
          </a:prstGeom>
          <a:noFill/>
          <a:ln w="34925">
            <a:solidFill>
              <a:srgbClr val="585365"/>
            </a:solidFill>
            <a:prstDash val="sysDot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551D4D5-39D0-4393-A015-14982676AED8}"/>
              </a:ext>
            </a:extLst>
          </p:cNvPr>
          <p:cNvSpPr txBox="1"/>
          <p:nvPr/>
        </p:nvSpPr>
        <p:spPr>
          <a:xfrm>
            <a:off x="6522123" y="1325949"/>
            <a:ext cx="2065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이용률 저조</a:t>
            </a:r>
          </a:p>
        </p:txBody>
      </p:sp>
      <p:pic>
        <p:nvPicPr>
          <p:cNvPr id="65" name="그림 64">
            <a:extLst>
              <a:ext uri="{FF2B5EF4-FFF2-40B4-BE49-F238E27FC236}">
                <a16:creationId xmlns:a16="http://schemas.microsoft.com/office/drawing/2014/main" id="{6388B736-294E-49AA-A559-E5E0B970AD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alphaModFix amt="7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896" r="5900" b="41226"/>
          <a:stretch/>
        </p:blipFill>
        <p:spPr>
          <a:xfrm>
            <a:off x="5958296" y="1646872"/>
            <a:ext cx="2685644" cy="331954"/>
          </a:xfrm>
          <a:prstGeom prst="rect">
            <a:avLst/>
          </a:prstGeom>
          <a:noFill/>
        </p:spPr>
      </p:pic>
      <p:pic>
        <p:nvPicPr>
          <p:cNvPr id="66" name="그림 65">
            <a:extLst>
              <a:ext uri="{FF2B5EF4-FFF2-40B4-BE49-F238E27FC236}">
                <a16:creationId xmlns:a16="http://schemas.microsoft.com/office/drawing/2014/main" id="{32E309FF-5C1E-4762-9237-AD7380C85D1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983" b="89848" l="9822" r="89924">
                        <a14:foregroundMark x1="15919" y1="32149" x2="15580" y2="57530"/>
                        <a14:foregroundMark x1="51058" y1="37056" x2="51058" y2="37056"/>
                        <a14:foregroundMark x1="52329" y1="37056" x2="53175" y2="37056"/>
                        <a14:foregroundMark x1="52837" y1="39594" x2="52837" y2="39594"/>
                        <a14:foregroundMark x1="49450" y1="36379" x2="49450" y2="36379"/>
                        <a14:foregroundMark x1="55038" y1="42809" x2="55038" y2="42809"/>
                        <a14:foregroundMark x1="53345" y1="50761" x2="53345" y2="50761"/>
                        <a14:foregroundMark x1="50720" y1="48562" x2="50720" y2="48562"/>
                        <a14:foregroundMark x1="48942" y1="56176" x2="48942" y2="56176"/>
                        <a14:foregroundMark x1="53768" y1="60406" x2="53768" y2="60406"/>
                        <a14:foregroundMark x1="65199" y1="35702" x2="65199" y2="35702"/>
                        <a14:foregroundMark x1="66808" y1="46024" x2="66808" y2="46024"/>
                        <a14:foregroundMark x1="70279" y1="43486" x2="70279" y2="43486"/>
                        <a14:foregroundMark x1="64352" y1="58545" x2="64352" y2="58545"/>
                        <a14:foregroundMark x1="78831" y1="47208" x2="78831" y2="47208"/>
                        <a14:foregroundMark x1="81880" y1="49239" x2="81880" y2="49239"/>
                        <a14:foregroundMark x1="86367" y1="49239" x2="86367" y2="49239"/>
                        <a14:foregroundMark x1="18967" y1="39932" x2="18967" y2="39932"/>
                        <a14:foregroundMark x1="9822" y1="49239" x2="9822" y2="49239"/>
                        <a14:backgroundMark x1="1524" y1="2369" x2="2371" y2="42301"/>
                        <a14:backgroundMark x1="2371" y1="42301" x2="169" y2="82741"/>
                        <a14:backgroundMark x1="169" y1="82741" x2="5165" y2="67005"/>
                        <a14:backgroundMark x1="5165" y1="67005" x2="8891" y2="30457"/>
                        <a14:backgroundMark x1="8891" y1="30457" x2="13887" y2="16244"/>
                        <a14:backgroundMark x1="13887" y1="16244" x2="22608" y2="12014"/>
                        <a14:backgroundMark x1="22608" y1="12014" x2="43438" y2="12521"/>
                        <a14:backgroundMark x1="43438" y1="12521" x2="45555" y2="29780"/>
                        <a14:backgroundMark x1="45555" y1="29780" x2="64268" y2="27073"/>
                        <a14:backgroundMark x1="64268" y1="27073" x2="74598" y2="27073"/>
                        <a14:backgroundMark x1="74598" y1="27073" x2="86283" y2="26904"/>
                        <a14:backgroundMark x1="86283" y1="26904" x2="95174" y2="20135"/>
                        <a14:backgroundMark x1="95174" y1="20135" x2="89331" y2="5753"/>
                        <a14:backgroundMark x1="89331" y1="5753" x2="1355" y2="2707"/>
                        <a14:backgroundMark x1="1355" y1="2707" x2="2964" y2="3723"/>
                        <a14:backgroundMark x1="4572" y1="11337" x2="22100" y2="14213"/>
                        <a14:backgroundMark x1="22100" y1="14213" x2="51397" y2="5584"/>
                        <a14:backgroundMark x1="51397" y1="5584" x2="60034" y2="9814"/>
                        <a14:backgroundMark x1="56054" y1="13875" x2="63929" y2="26396"/>
                        <a14:backgroundMark x1="63929" y1="26396" x2="72142" y2="18443"/>
                        <a14:backgroundMark x1="72142" y1="18443" x2="55038" y2="1675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8254" y="91946"/>
            <a:ext cx="1466370" cy="733806"/>
          </a:xfrm>
          <a:prstGeom prst="rect">
            <a:avLst/>
          </a:prstGeom>
        </p:spPr>
      </p:pic>
      <p:sp>
        <p:nvSpPr>
          <p:cNvPr id="4099" name="Rectangle 10">
            <a:extLst>
              <a:ext uri="{FF2B5EF4-FFF2-40B4-BE49-F238E27FC236}">
                <a16:creationId xmlns:a16="http://schemas.microsoft.com/office/drawing/2014/main" id="{3AA91F1F-DB6A-4686-9D5C-1ED29FF71B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673807" y="-81200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7E7297E-DC90-423A-8F20-30B02C4C1CCB}"/>
              </a:ext>
            </a:extLst>
          </p:cNvPr>
          <p:cNvSpPr/>
          <p:nvPr/>
        </p:nvSpPr>
        <p:spPr>
          <a:xfrm>
            <a:off x="311474" y="1063488"/>
            <a:ext cx="4157984" cy="5274572"/>
          </a:xfrm>
          <a:prstGeom prst="rect">
            <a:avLst/>
          </a:prstGeom>
          <a:noFill/>
          <a:ln w="317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FE752902-9ADF-45AD-AD7A-130E9F2423CB}"/>
              </a:ext>
            </a:extLst>
          </p:cNvPr>
          <p:cNvGrpSpPr/>
          <p:nvPr/>
        </p:nvGrpSpPr>
        <p:grpSpPr>
          <a:xfrm>
            <a:off x="5133829" y="2276558"/>
            <a:ext cx="4431526" cy="3775205"/>
            <a:chOff x="5322693" y="2105257"/>
            <a:chExt cx="5438720" cy="4268523"/>
          </a:xfrm>
        </p:grpSpPr>
        <p:graphicFrame>
          <p:nvGraphicFramePr>
            <p:cNvPr id="20" name="차트 19">
              <a:extLst>
                <a:ext uri="{FF2B5EF4-FFF2-40B4-BE49-F238E27FC236}">
                  <a16:creationId xmlns:a16="http://schemas.microsoft.com/office/drawing/2014/main" id="{75D897FE-FEAA-4997-BFF0-DFBAEE80070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357137335"/>
                </p:ext>
              </p:extLst>
            </p:nvPr>
          </p:nvGraphicFramePr>
          <p:xfrm>
            <a:off x="5474026" y="2105257"/>
            <a:ext cx="5287387" cy="426852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8"/>
            </a:graphicData>
          </a:graphic>
        </p:graphicFrame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04CCD85D-D788-4836-AD8C-217FF98ACD96}"/>
                </a:ext>
              </a:extLst>
            </p:cNvPr>
            <p:cNvCxnSpPr/>
            <p:nvPr/>
          </p:nvCxnSpPr>
          <p:spPr>
            <a:xfrm>
              <a:off x="5322693" y="5157845"/>
              <a:ext cx="5195500" cy="0"/>
            </a:xfrm>
            <a:prstGeom prst="line">
              <a:avLst/>
            </a:prstGeom>
            <a:ln w="158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D42719F6-6703-4B29-9185-D2B781780DF8}"/>
              </a:ext>
            </a:extLst>
          </p:cNvPr>
          <p:cNvSpPr txBox="1"/>
          <p:nvPr/>
        </p:nvSpPr>
        <p:spPr>
          <a:xfrm>
            <a:off x="6978096" y="2421906"/>
            <a:ext cx="6460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38%</a:t>
            </a:r>
            <a:endParaRPr lang="ko-KR" altLang="en-US" sz="1600" dirty="0">
              <a:solidFill>
                <a:srgbClr val="FF0000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E917BE64-55E8-455D-9295-815959218FAD}"/>
              </a:ext>
            </a:extLst>
          </p:cNvPr>
          <p:cNvGrpSpPr/>
          <p:nvPr/>
        </p:nvGrpSpPr>
        <p:grpSpPr>
          <a:xfrm>
            <a:off x="5092074" y="5211128"/>
            <a:ext cx="6176680" cy="1030639"/>
            <a:chOff x="4726546" y="4926154"/>
            <a:chExt cx="6176680" cy="1030639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B98FBF45-1400-43A5-B34B-3518EA661F8A}"/>
                </a:ext>
              </a:extLst>
            </p:cNvPr>
            <p:cNvSpPr txBox="1"/>
            <p:nvPr/>
          </p:nvSpPr>
          <p:spPr>
            <a:xfrm>
              <a:off x="4984869" y="4991392"/>
              <a:ext cx="5918357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dirty="0"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대상 </a:t>
              </a:r>
              <a:r>
                <a:rPr lang="en-US" altLang="ko-KR" dirty="0"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: </a:t>
              </a:r>
              <a:r>
                <a:rPr lang="ko-KR" altLang="en-US" dirty="0"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강원대학교 학부생 </a:t>
              </a:r>
              <a:r>
                <a:rPr lang="en-US" altLang="ko-KR" dirty="0"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223</a:t>
              </a:r>
              <a:r>
                <a:rPr lang="ko-KR" altLang="en-US" dirty="0"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명 응답</a:t>
              </a:r>
            </a:p>
            <a:p>
              <a:r>
                <a:rPr lang="ko-KR" altLang="en-US" dirty="0"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기간 </a:t>
              </a:r>
              <a:r>
                <a:rPr lang="en-US" altLang="ko-KR" dirty="0"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: 2020.08.17 ~ 08.21</a:t>
              </a:r>
            </a:p>
            <a:p>
              <a:r>
                <a:rPr lang="ko-KR" altLang="en-US" dirty="0"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조사도구 </a:t>
              </a:r>
              <a:r>
                <a:rPr lang="en-US" altLang="ko-KR" dirty="0"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: </a:t>
              </a:r>
              <a:r>
                <a:rPr lang="ko-KR" altLang="en-US" dirty="0"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네이버폼 설문지</a:t>
              </a:r>
              <a:r>
                <a:rPr lang="en-US" altLang="ko-KR" dirty="0"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, </a:t>
              </a:r>
              <a:r>
                <a:rPr lang="ko-KR" altLang="en-US" dirty="0"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강원대학교 커뮤니티</a:t>
              </a:r>
              <a:r>
                <a:rPr lang="en-US" altLang="ko-KR" dirty="0"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, SNS </a:t>
              </a:r>
              <a:endParaRPr lang="ko-KR" altLang="en-US" dirty="0"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26" name="_x596806728">
              <a:extLst>
                <a:ext uri="{FF2B5EF4-FFF2-40B4-BE49-F238E27FC236}">
                  <a16:creationId xmlns:a16="http://schemas.microsoft.com/office/drawing/2014/main" id="{49FCE5CB-C346-41C7-BE1D-8B321EC964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6546" y="4940803"/>
              <a:ext cx="5627798" cy="1015990"/>
            </a:xfrm>
            <a:prstGeom prst="rect">
              <a:avLst/>
            </a:prstGeom>
            <a:solidFill>
              <a:srgbClr val="262626">
                <a:alpha val="14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27" name="_x596806728">
              <a:extLst>
                <a:ext uri="{FF2B5EF4-FFF2-40B4-BE49-F238E27FC236}">
                  <a16:creationId xmlns:a16="http://schemas.microsoft.com/office/drawing/2014/main" id="{807FE697-8E5C-4A4F-8AEC-0D765C76C5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6707" y="4926154"/>
              <a:ext cx="5627798" cy="1015990"/>
            </a:xfrm>
            <a:prstGeom prst="rect">
              <a:avLst/>
            </a:prstGeom>
            <a:solidFill>
              <a:srgbClr val="262626">
                <a:alpha val="14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F88D108F-316A-4303-B7FA-04FB604D0504}"/>
              </a:ext>
            </a:extLst>
          </p:cNvPr>
          <p:cNvSpPr txBox="1"/>
          <p:nvPr/>
        </p:nvSpPr>
        <p:spPr>
          <a:xfrm>
            <a:off x="9907475" y="1310352"/>
            <a:ext cx="14663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Why?</a:t>
            </a:r>
            <a:endParaRPr lang="ko-KR" altLang="en-US" sz="32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FBC276-7A90-4749-92BE-2A7D4A6CCCA9}"/>
              </a:ext>
            </a:extLst>
          </p:cNvPr>
          <p:cNvSpPr txBox="1"/>
          <p:nvPr/>
        </p:nvSpPr>
        <p:spPr>
          <a:xfrm>
            <a:off x="7619860" y="2400815"/>
            <a:ext cx="16818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불충분한 정보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4E0586-4405-42AE-8436-0FFC96328131}"/>
              </a:ext>
            </a:extLst>
          </p:cNvPr>
          <p:cNvSpPr txBox="1"/>
          <p:nvPr/>
        </p:nvSpPr>
        <p:spPr>
          <a:xfrm>
            <a:off x="7539260" y="3767136"/>
            <a:ext cx="7334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광고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D8B9E1-1E90-4D87-B376-FAF610247163}"/>
              </a:ext>
            </a:extLst>
          </p:cNvPr>
          <p:cNvSpPr txBox="1"/>
          <p:nvPr/>
        </p:nvSpPr>
        <p:spPr>
          <a:xfrm>
            <a:off x="8141690" y="4383563"/>
            <a:ext cx="7334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기타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261FD2-B323-463E-83D8-CDA6EDEAE3A5}"/>
              </a:ext>
            </a:extLst>
          </p:cNvPr>
          <p:cNvSpPr txBox="1"/>
          <p:nvPr/>
        </p:nvSpPr>
        <p:spPr>
          <a:xfrm>
            <a:off x="6298835" y="3224361"/>
            <a:ext cx="8449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UI/UX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B09E8E-7A6F-45E6-988D-50CEA34445B4}"/>
              </a:ext>
            </a:extLst>
          </p:cNvPr>
          <p:cNvSpPr txBox="1"/>
          <p:nvPr/>
        </p:nvSpPr>
        <p:spPr>
          <a:xfrm>
            <a:off x="5788698" y="3680436"/>
            <a:ext cx="7334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속도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23E4429-FDDC-448B-81A4-5A721B2D6AA3}"/>
              </a:ext>
            </a:extLst>
          </p:cNvPr>
          <p:cNvSpPr txBox="1"/>
          <p:nvPr/>
        </p:nvSpPr>
        <p:spPr>
          <a:xfrm>
            <a:off x="216220" y="6385319"/>
            <a:ext cx="306876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https://wiseapp.co.kr/@fpw919/9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36575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5A823C04-79F6-4EE0-96BE-060F105DA728}"/>
              </a:ext>
            </a:extLst>
          </p:cNvPr>
          <p:cNvCxnSpPr>
            <a:cxnSpLocks/>
          </p:cNvCxnSpPr>
          <p:nvPr/>
        </p:nvCxnSpPr>
        <p:spPr>
          <a:xfrm flipV="1">
            <a:off x="444093" y="3252862"/>
            <a:ext cx="4098090" cy="20698"/>
          </a:xfrm>
          <a:prstGeom prst="line">
            <a:avLst/>
          </a:prstGeom>
          <a:ln w="28575">
            <a:solidFill>
              <a:schemeClr val="accent1">
                <a:alpha val="5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2D1E910-7F8B-42D7-8036-2709CB164030}"/>
              </a:ext>
            </a:extLst>
          </p:cNvPr>
          <p:cNvSpPr txBox="1"/>
          <p:nvPr/>
        </p:nvSpPr>
        <p:spPr>
          <a:xfrm>
            <a:off x="5303912" y="2888839"/>
            <a:ext cx="15841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accent5">
                    <a:lumMod val="75000"/>
                  </a:scheme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Q&amp;A</a:t>
            </a:r>
            <a:endParaRPr lang="ko-KR" altLang="en-US" sz="4800" dirty="0">
              <a:solidFill>
                <a:schemeClr val="accent5">
                  <a:lumMod val="75000"/>
                </a:schemeClr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810EBE8-7FEB-4DFF-A3EE-106887DD54E3}"/>
              </a:ext>
            </a:extLst>
          </p:cNvPr>
          <p:cNvCxnSpPr>
            <a:cxnSpLocks/>
          </p:cNvCxnSpPr>
          <p:nvPr/>
        </p:nvCxnSpPr>
        <p:spPr>
          <a:xfrm flipV="1">
            <a:off x="7354477" y="3223988"/>
            <a:ext cx="4449753" cy="28874"/>
          </a:xfrm>
          <a:prstGeom prst="line">
            <a:avLst/>
          </a:prstGeom>
          <a:ln w="28575">
            <a:solidFill>
              <a:schemeClr val="accent1">
                <a:alpha val="5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0223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>
            <a:extLst>
              <a:ext uri="{FF2B5EF4-FFF2-40B4-BE49-F238E27FC236}">
                <a16:creationId xmlns:a16="http://schemas.microsoft.com/office/drawing/2014/main" id="{0E1D9D01-6F93-4701-B8A8-B373FA8589C1}"/>
              </a:ext>
            </a:extLst>
          </p:cNvPr>
          <p:cNvSpPr/>
          <p:nvPr/>
        </p:nvSpPr>
        <p:spPr>
          <a:xfrm>
            <a:off x="7928221" y="1367581"/>
            <a:ext cx="4128276" cy="400110"/>
          </a:xfrm>
          <a:prstGeom prst="rect">
            <a:avLst/>
          </a:prstGeom>
          <a:solidFill>
            <a:schemeClr val="accent4">
              <a:lumMod val="60000"/>
              <a:lumOff val="40000"/>
              <a:alpha val="55000"/>
            </a:schemeClr>
          </a:solidFill>
          <a:ln>
            <a:solidFill>
              <a:schemeClr val="accent4">
                <a:lumMod val="60000"/>
                <a:lumOff val="40000"/>
                <a:alpha val="6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D4B4CE34-B63C-4FB3-A650-069083B0EB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729" y="1168096"/>
            <a:ext cx="7381097" cy="5121951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0A4B2331-6AED-45DA-B3BC-755641C74D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328" y="-176389"/>
            <a:ext cx="2904326" cy="151751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292A1683-A18B-4734-B58A-0975AFB9DDDB}"/>
              </a:ext>
            </a:extLst>
          </p:cNvPr>
          <p:cNvSpPr txBox="1"/>
          <p:nvPr/>
        </p:nvSpPr>
        <p:spPr>
          <a:xfrm>
            <a:off x="8087360" y="1337101"/>
            <a:ext cx="3931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누구나 알 수 있는 여행장소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71A0C1A-7DA8-48B0-81F9-5A4123D67E66}"/>
              </a:ext>
            </a:extLst>
          </p:cNvPr>
          <p:cNvSpPr txBox="1"/>
          <p:nvPr/>
        </p:nvSpPr>
        <p:spPr>
          <a:xfrm>
            <a:off x="9489440" y="2103120"/>
            <a:ext cx="8839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닭갈비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84BC00A-3308-4C81-BB22-EE37F75EE470}"/>
              </a:ext>
            </a:extLst>
          </p:cNvPr>
          <p:cNvSpPr txBox="1"/>
          <p:nvPr/>
        </p:nvSpPr>
        <p:spPr>
          <a:xfrm>
            <a:off x="9489440" y="3002578"/>
            <a:ext cx="8839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소양강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E389347-F829-4D2D-AC99-9AE23FEF75AD}"/>
              </a:ext>
            </a:extLst>
          </p:cNvPr>
          <p:cNvSpPr txBox="1"/>
          <p:nvPr/>
        </p:nvSpPr>
        <p:spPr>
          <a:xfrm>
            <a:off x="9591040" y="3438993"/>
            <a:ext cx="680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가평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9F906A7-E5D1-4E88-9616-C364E9F2331B}"/>
              </a:ext>
            </a:extLst>
          </p:cNvPr>
          <p:cNvSpPr txBox="1"/>
          <p:nvPr/>
        </p:nvSpPr>
        <p:spPr>
          <a:xfrm>
            <a:off x="9489440" y="2560767"/>
            <a:ext cx="10058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김유정</a:t>
            </a:r>
          </a:p>
        </p:txBody>
      </p:sp>
      <p:sp>
        <p:nvSpPr>
          <p:cNvPr id="35" name="순서도: 대체 처리 34">
            <a:extLst>
              <a:ext uri="{FF2B5EF4-FFF2-40B4-BE49-F238E27FC236}">
                <a16:creationId xmlns:a16="http://schemas.microsoft.com/office/drawing/2014/main" id="{1B42349D-64F3-4C5A-A677-DCBE256DBA4A}"/>
              </a:ext>
            </a:extLst>
          </p:cNvPr>
          <p:cNvSpPr/>
          <p:nvPr/>
        </p:nvSpPr>
        <p:spPr>
          <a:xfrm>
            <a:off x="3616960" y="2793779"/>
            <a:ext cx="2357120" cy="418793"/>
          </a:xfrm>
          <a:prstGeom prst="flowChartAlternateProcess">
            <a:avLst/>
          </a:prstGeom>
          <a:solidFill>
            <a:schemeClr val="accent1">
              <a:alpha val="0"/>
            </a:schemeClr>
          </a:solidFill>
          <a:ln w="44450">
            <a:solidFill>
              <a:srgbClr val="C00000"/>
            </a:solidFill>
            <a:prstDash val="solid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순서도: 대체 처리 36">
            <a:extLst>
              <a:ext uri="{FF2B5EF4-FFF2-40B4-BE49-F238E27FC236}">
                <a16:creationId xmlns:a16="http://schemas.microsoft.com/office/drawing/2014/main" id="{4CCD413C-8DEB-4AC8-BFA3-014A20688AD5}"/>
              </a:ext>
            </a:extLst>
          </p:cNvPr>
          <p:cNvSpPr/>
          <p:nvPr/>
        </p:nvSpPr>
        <p:spPr>
          <a:xfrm>
            <a:off x="3169920" y="3525520"/>
            <a:ext cx="1574800" cy="313583"/>
          </a:xfrm>
          <a:prstGeom prst="flowChartAlternateProcess">
            <a:avLst/>
          </a:prstGeom>
          <a:solidFill>
            <a:schemeClr val="accent1">
              <a:alpha val="0"/>
            </a:schemeClr>
          </a:solidFill>
          <a:ln w="44450">
            <a:solidFill>
              <a:srgbClr val="C00000"/>
            </a:solidFill>
            <a:prstDash val="solid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순서도: 대체 처리 38">
            <a:extLst>
              <a:ext uri="{FF2B5EF4-FFF2-40B4-BE49-F238E27FC236}">
                <a16:creationId xmlns:a16="http://schemas.microsoft.com/office/drawing/2014/main" id="{E902549D-18A7-497A-8075-3F23752D78A3}"/>
              </a:ext>
            </a:extLst>
          </p:cNvPr>
          <p:cNvSpPr/>
          <p:nvPr/>
        </p:nvSpPr>
        <p:spPr>
          <a:xfrm>
            <a:off x="1290542" y="2503230"/>
            <a:ext cx="792480" cy="248976"/>
          </a:xfrm>
          <a:prstGeom prst="flowChartAlternateProcess">
            <a:avLst/>
          </a:prstGeom>
          <a:solidFill>
            <a:schemeClr val="accent1">
              <a:alpha val="0"/>
            </a:schemeClr>
          </a:solidFill>
          <a:ln w="44450">
            <a:solidFill>
              <a:srgbClr val="C00000"/>
            </a:solidFill>
            <a:prstDash val="solid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56BB58CF-1A4C-46F4-A5E5-7F2056E456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696506" y="3977193"/>
            <a:ext cx="473653" cy="473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432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>
            <a:extLst>
              <a:ext uri="{FF2B5EF4-FFF2-40B4-BE49-F238E27FC236}">
                <a16:creationId xmlns:a16="http://schemas.microsoft.com/office/drawing/2014/main" id="{224544B7-8A33-4E4A-90B3-7357921304E7}"/>
              </a:ext>
            </a:extLst>
          </p:cNvPr>
          <p:cNvSpPr/>
          <p:nvPr/>
        </p:nvSpPr>
        <p:spPr>
          <a:xfrm>
            <a:off x="476414" y="3919256"/>
            <a:ext cx="7610945" cy="15311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1D6D7DD-1B43-41A9-9422-E4D3C05B6DA7}"/>
              </a:ext>
            </a:extLst>
          </p:cNvPr>
          <p:cNvSpPr/>
          <p:nvPr/>
        </p:nvSpPr>
        <p:spPr>
          <a:xfrm>
            <a:off x="2150533" y="5788958"/>
            <a:ext cx="9865876" cy="369332"/>
          </a:xfrm>
          <a:prstGeom prst="rect">
            <a:avLst/>
          </a:prstGeom>
          <a:solidFill>
            <a:schemeClr val="accent4">
              <a:lumMod val="60000"/>
              <a:lumOff val="40000"/>
              <a:alpha val="75000"/>
            </a:schemeClr>
          </a:solidFill>
          <a:ln>
            <a:solidFill>
              <a:srgbClr val="FFFF00">
                <a:alpha val="7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CC5D1549-4035-4851-8CD0-2CDE3346DA83}"/>
              </a:ext>
            </a:extLst>
          </p:cNvPr>
          <p:cNvSpPr/>
          <p:nvPr/>
        </p:nvSpPr>
        <p:spPr>
          <a:xfrm>
            <a:off x="414351" y="3287125"/>
            <a:ext cx="1333169" cy="496651"/>
          </a:xfrm>
          <a:prstGeom prst="roundRect">
            <a:avLst/>
          </a:prstGeom>
          <a:solidFill>
            <a:schemeClr val="accent4">
              <a:lumMod val="40000"/>
              <a:lumOff val="60000"/>
              <a:alpha val="33000"/>
            </a:schemeClr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0BA567A7-3717-421C-A64B-132F1C27EB83}"/>
              </a:ext>
            </a:extLst>
          </p:cNvPr>
          <p:cNvSpPr/>
          <p:nvPr/>
        </p:nvSpPr>
        <p:spPr>
          <a:xfrm>
            <a:off x="434671" y="912920"/>
            <a:ext cx="4299889" cy="496651"/>
          </a:xfrm>
          <a:prstGeom prst="roundRect">
            <a:avLst/>
          </a:prstGeom>
          <a:solidFill>
            <a:schemeClr val="accent4">
              <a:lumMod val="40000"/>
              <a:lumOff val="60000"/>
              <a:alpha val="33000"/>
            </a:schemeClr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B601ED6-E176-4245-945F-4A9E4394D772}"/>
              </a:ext>
            </a:extLst>
          </p:cNvPr>
          <p:cNvSpPr/>
          <p:nvPr/>
        </p:nvSpPr>
        <p:spPr>
          <a:xfrm>
            <a:off x="6197600" y="2181302"/>
            <a:ext cx="5721184" cy="830745"/>
          </a:xfrm>
          <a:prstGeom prst="rect">
            <a:avLst/>
          </a:prstGeom>
          <a:solidFill>
            <a:schemeClr val="bg1">
              <a:lumMod val="95000"/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4399B06-703A-4403-849C-74E4E722187B}"/>
              </a:ext>
            </a:extLst>
          </p:cNvPr>
          <p:cNvSpPr txBox="1">
            <a:spLocks/>
          </p:cNvSpPr>
          <p:nvPr/>
        </p:nvSpPr>
        <p:spPr>
          <a:xfrm>
            <a:off x="638977" y="291722"/>
            <a:ext cx="2988364" cy="47945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rgbClr val="0070C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+mj-cs"/>
              </a:defRPr>
            </a:lvl1pPr>
          </a:lstStyle>
          <a:p>
            <a:endParaRPr lang="ko-KR" altLang="en-US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C0605E5D-09E1-4979-A0AF-8EFFE972038B}"/>
              </a:ext>
            </a:extLst>
          </p:cNvPr>
          <p:cNvCxnSpPr>
            <a:cxnSpLocks/>
          </p:cNvCxnSpPr>
          <p:nvPr/>
        </p:nvCxnSpPr>
        <p:spPr>
          <a:xfrm>
            <a:off x="386080" y="824772"/>
            <a:ext cx="11348720" cy="0"/>
          </a:xfrm>
          <a:prstGeom prst="line">
            <a:avLst/>
          </a:prstGeom>
          <a:ln w="15875">
            <a:solidFill>
              <a:schemeClr val="accent1">
                <a:alpha val="79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B2DFB2E-9A7B-47D6-A08D-B6FAF58924C1}"/>
              </a:ext>
            </a:extLst>
          </p:cNvPr>
          <p:cNvSpPr txBox="1"/>
          <p:nvPr/>
        </p:nvSpPr>
        <p:spPr>
          <a:xfrm>
            <a:off x="386080" y="304275"/>
            <a:ext cx="32412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1">
                    <a:lumMod val="75000"/>
                    <a:alpha val="90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01 / </a:t>
            </a:r>
            <a:r>
              <a:rPr lang="ko-KR" altLang="en-US" sz="2000" dirty="0">
                <a:solidFill>
                  <a:schemeClr val="accent1">
                    <a:lumMod val="75000"/>
                    <a:alpha val="90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문제 인식 및 제안 배경 </a:t>
            </a:r>
            <a:endParaRPr lang="en-US" altLang="ko-KR" sz="2000" dirty="0">
              <a:solidFill>
                <a:schemeClr val="accent1">
                  <a:lumMod val="75000"/>
                  <a:alpha val="90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EC14A5E7-2185-4F99-A610-8B6A74733A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ED4EF02-9AD4-42EA-B057-08ACA86AA5E1}"/>
              </a:ext>
            </a:extLst>
          </p:cNvPr>
          <p:cNvGrpSpPr/>
          <p:nvPr/>
        </p:nvGrpSpPr>
        <p:grpSpPr>
          <a:xfrm>
            <a:off x="476415" y="2181301"/>
            <a:ext cx="5721185" cy="1002017"/>
            <a:chOff x="673264" y="3182704"/>
            <a:chExt cx="5615776" cy="823542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3AC1614B-6B2A-4255-8C1B-4CCC626B7942}"/>
                </a:ext>
              </a:extLst>
            </p:cNvPr>
            <p:cNvGrpSpPr/>
            <p:nvPr/>
          </p:nvGrpSpPr>
          <p:grpSpPr>
            <a:xfrm>
              <a:off x="673265" y="3182704"/>
              <a:ext cx="5615775" cy="682776"/>
              <a:chOff x="797670" y="2595207"/>
              <a:chExt cx="6161930" cy="682776"/>
            </a:xfrm>
          </p:grpSpPr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AA5EB8B9-E7C6-4789-874F-8424E07D7388}"/>
                  </a:ext>
                </a:extLst>
              </p:cNvPr>
              <p:cNvSpPr/>
              <p:nvPr/>
            </p:nvSpPr>
            <p:spPr>
              <a:xfrm>
                <a:off x="797670" y="2595207"/>
                <a:ext cx="6161930" cy="682776"/>
              </a:xfrm>
              <a:prstGeom prst="rect">
                <a:avLst/>
              </a:prstGeom>
              <a:solidFill>
                <a:schemeClr val="bg1">
                  <a:lumMod val="95000"/>
                  <a:alpha val="5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85EB38F1-0913-4AD7-B5FB-F5D2C233FB44}"/>
                  </a:ext>
                </a:extLst>
              </p:cNvPr>
              <p:cNvSpPr/>
              <p:nvPr/>
            </p:nvSpPr>
            <p:spPr>
              <a:xfrm>
                <a:off x="797670" y="2595207"/>
                <a:ext cx="6161930" cy="682776"/>
              </a:xfrm>
              <a:prstGeom prst="rect">
                <a:avLst/>
              </a:prstGeom>
              <a:solidFill>
                <a:schemeClr val="bg1">
                  <a:lumMod val="95000"/>
                  <a:alpha val="5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" name="_x596753048">
              <a:extLst>
                <a:ext uri="{FF2B5EF4-FFF2-40B4-BE49-F238E27FC236}">
                  <a16:creationId xmlns:a16="http://schemas.microsoft.com/office/drawing/2014/main" id="{5FB1AFAB-5A6A-47C9-97D1-30B78FB5A6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3264" y="3244252"/>
              <a:ext cx="5533454" cy="7619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 algn="ctr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ko-KR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Bahnschrift SemiBold" panose="020B0502040204020203" pitchFamily="34" charset="0"/>
                  <a:ea typeface="KoPub돋움체 Medium" panose="00000600000000000000" pitchFamily="2" charset="-127"/>
                </a:rPr>
                <a:t> </a:t>
              </a:r>
              <a:r>
                <a:rPr kumimoji="0" lang="ko-KR" altLang="en-US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Bahnschrift SemiBold" panose="020B0502040204020203" pitchFamily="34" charset="0"/>
                  <a:ea typeface="KoPub돋움체 Medium" panose="00000600000000000000" pitchFamily="2" charset="-127"/>
                </a:rPr>
                <a:t>대동여행지도</a:t>
              </a:r>
              <a:r>
                <a:rPr kumimoji="0" lang="en-US" altLang="ko-KR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Bahnschrift SemiBold" panose="020B0502040204020203" pitchFamily="34" charset="0"/>
                  <a:ea typeface="KoPub돋움체 Medium" panose="00000600000000000000" pitchFamily="2" charset="-127"/>
                </a:rPr>
                <a:t>, </a:t>
              </a:r>
              <a:r>
                <a:rPr kumimoji="0" lang="ko-KR" altLang="en-US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Bahnschrift SemiBold" panose="020B0502040204020203" pitchFamily="34" charset="0"/>
                  <a:ea typeface="KoPub돋움체 Medium" panose="00000600000000000000" pitchFamily="2" charset="-127"/>
                </a:rPr>
                <a:t>대한민국 구석구석</a:t>
              </a:r>
              <a:r>
                <a:rPr kumimoji="0" lang="en-US" altLang="ko-KR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Bahnschrift SemiBold" panose="020B0502040204020203" pitchFamily="34" charset="0"/>
                  <a:ea typeface="KoPub돋움체 Medium" panose="00000600000000000000" pitchFamily="2" charset="-127"/>
                </a:rPr>
                <a:t>, </a:t>
              </a:r>
              <a:r>
                <a:rPr kumimoji="0" lang="ko-KR" altLang="en-US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Bahnschrift SemiBold" panose="020B0502040204020203" pitchFamily="34" charset="0"/>
                  <a:ea typeface="KoPub돋움체 Medium" panose="00000600000000000000" pitchFamily="2" charset="-127"/>
                </a:rPr>
                <a:t>두루누비</a:t>
              </a:r>
              <a:r>
                <a:rPr kumimoji="0" lang="en-US" altLang="ko-KR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Bahnschrift SemiBold" panose="020B0502040204020203" pitchFamily="34" charset="0"/>
                  <a:ea typeface="KoPub돋움체 Medium" panose="00000600000000000000" pitchFamily="2" charset="-127"/>
                </a:rPr>
                <a:t>, </a:t>
              </a:r>
              <a:r>
                <a:rPr kumimoji="0" lang="ko-KR" altLang="en-US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Bahnschrift SemiBold" panose="020B0502040204020203" pitchFamily="34" charset="0"/>
                  <a:ea typeface="KoPub돋움체 Medium" panose="00000600000000000000" pitchFamily="2" charset="-127"/>
                </a:rPr>
                <a:t>램블러</a:t>
              </a:r>
              <a:r>
                <a:rPr kumimoji="0" lang="en-US" altLang="ko-KR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Bahnschrift SemiBold" panose="020B0502040204020203" pitchFamily="34" charset="0"/>
                  <a:ea typeface="KoPub돋움체 Medium" panose="00000600000000000000" pitchFamily="2" charset="-127"/>
                </a:rPr>
                <a:t>, </a:t>
              </a:r>
              <a:r>
                <a:rPr kumimoji="0" lang="ko-KR" altLang="en-US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Bahnschrift SemiBold" panose="020B0502040204020203" pitchFamily="34" charset="0"/>
                  <a:ea typeface="KoPub돋움체 Medium" panose="00000600000000000000" pitchFamily="2" charset="-127"/>
                </a:rPr>
                <a:t>방방콕콕</a:t>
              </a:r>
              <a:r>
                <a:rPr lang="ko-KR" altLang="en-US" dirty="0">
                  <a:latin typeface="Bahnschrift SemiBold" panose="020B0502040204020203" pitchFamily="34" charset="0"/>
                  <a:ea typeface="KoPub돋움체 Medium" panose="00000600000000000000" pitchFamily="2" charset="-127"/>
                </a:rPr>
                <a:t> </a:t>
              </a:r>
              <a:r>
                <a:rPr kumimoji="0" lang="ko-KR" altLang="en-US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우리 어디가</a:t>
              </a:r>
              <a:r>
                <a:rPr kumimoji="0" lang="en-US" altLang="ko-KR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?, All </a:t>
              </a:r>
              <a:r>
                <a:rPr kumimoji="0" lang="en-US" altLang="ko-KR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Tourmap</a:t>
              </a:r>
              <a:r>
                <a:rPr lang="en-US" altLang="ko-KR" dirty="0"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, </a:t>
              </a:r>
              <a:r>
                <a:rPr kumimoji="0" lang="ko-KR" altLang="en-US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스탬프 팝 등 </a:t>
              </a:r>
              <a:endParaRPr kumimoji="0" lang="ko-KR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A8A0D919-CE42-4E77-AA52-9EE735FDEAE4}"/>
              </a:ext>
            </a:extLst>
          </p:cNvPr>
          <p:cNvSpPr txBox="1"/>
          <p:nvPr/>
        </p:nvSpPr>
        <p:spPr>
          <a:xfrm>
            <a:off x="2616310" y="1671581"/>
            <a:ext cx="2418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전국 단위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097E67-84AF-4E91-95D9-1B295C80BC6C}"/>
              </a:ext>
            </a:extLst>
          </p:cNvPr>
          <p:cNvSpPr txBox="1"/>
          <p:nvPr/>
        </p:nvSpPr>
        <p:spPr>
          <a:xfrm>
            <a:off x="6395390" y="2273507"/>
            <a:ext cx="50138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 err="1">
                <a:solidFill>
                  <a:srgbClr val="000000"/>
                </a:solidFill>
                <a:effectLst/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충북톡톡</a:t>
            </a:r>
            <a:r>
              <a:rPr lang="en-US" altLang="ko-KR" dirty="0">
                <a:solidFill>
                  <a:srgbClr val="000000"/>
                </a:solidFill>
                <a:effectLst/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, </a:t>
            </a:r>
            <a:r>
              <a:rPr lang="ko-KR" altLang="en-US" dirty="0">
                <a:solidFill>
                  <a:srgbClr val="000000"/>
                </a:solidFill>
                <a:effectLst/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응답하라 경기북부</a:t>
            </a:r>
            <a:r>
              <a:rPr lang="en-US" altLang="ko-KR" dirty="0">
                <a:solidFill>
                  <a:srgbClr val="000000"/>
                </a:solidFill>
                <a:effectLst/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, </a:t>
            </a:r>
            <a:r>
              <a:rPr lang="ko-KR" altLang="en-US" dirty="0">
                <a:solidFill>
                  <a:srgbClr val="000000"/>
                </a:solidFill>
                <a:effectLst/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맛있는 부산</a:t>
            </a:r>
            <a:r>
              <a:rPr lang="en-US" altLang="ko-KR" dirty="0">
                <a:solidFill>
                  <a:srgbClr val="000000"/>
                </a:solidFill>
                <a:effectLst/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,</a:t>
            </a:r>
          </a:p>
          <a:p>
            <a:pPr algn="ctr"/>
            <a:r>
              <a:rPr lang="ko-KR" altLang="en-US" dirty="0">
                <a:solidFill>
                  <a:srgbClr val="000000"/>
                </a:solidFill>
                <a:effectLst/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한바탕 전주</a:t>
            </a:r>
            <a:r>
              <a:rPr lang="en-US" altLang="ko-KR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,</a:t>
            </a:r>
            <a:r>
              <a:rPr lang="en-US" altLang="ko-KR" dirty="0">
                <a:solidFill>
                  <a:srgbClr val="000000"/>
                </a:solidFill>
                <a:effectLst/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</a:t>
            </a:r>
            <a:r>
              <a:rPr lang="ko-KR" altLang="en-US" dirty="0">
                <a:solidFill>
                  <a:srgbClr val="000000"/>
                </a:solidFill>
                <a:effectLst/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여수관광 안내</a:t>
            </a:r>
            <a:endParaRPr lang="ko-KR" altLang="en-US" dirty="0">
              <a:effectLst/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9AF55CC-3F46-45F7-B36C-D5B5BF0159DA}"/>
              </a:ext>
            </a:extLst>
          </p:cNvPr>
          <p:cNvSpPr txBox="1"/>
          <p:nvPr/>
        </p:nvSpPr>
        <p:spPr>
          <a:xfrm>
            <a:off x="7955280" y="1671581"/>
            <a:ext cx="36625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지역 단위</a:t>
            </a: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A0F7663E-2C8D-4E2A-B042-750737B0F59D}"/>
              </a:ext>
            </a:extLst>
          </p:cNvPr>
          <p:cNvCxnSpPr/>
          <p:nvPr/>
        </p:nvCxnSpPr>
        <p:spPr>
          <a:xfrm>
            <a:off x="6197600" y="2181302"/>
            <a:ext cx="0" cy="830745"/>
          </a:xfrm>
          <a:prstGeom prst="line">
            <a:avLst/>
          </a:prstGeom>
          <a:ln w="15875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3C4BCEB-652B-4F90-A577-EF9537DA0818}"/>
              </a:ext>
            </a:extLst>
          </p:cNvPr>
          <p:cNvSpPr txBox="1"/>
          <p:nvPr/>
        </p:nvSpPr>
        <p:spPr>
          <a:xfrm>
            <a:off x="434671" y="973134"/>
            <a:ext cx="47631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플레이스토어 기준 총 </a:t>
            </a:r>
            <a:r>
              <a:rPr lang="en-US" altLang="ko-KR" sz="20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13</a:t>
            </a:r>
            <a:r>
              <a:rPr lang="ko-KR" altLang="en-US" sz="20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개의 여행 어플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2929FF8-7FFA-4096-9383-58A7227FFDAF}"/>
              </a:ext>
            </a:extLst>
          </p:cNvPr>
          <p:cNvSpPr txBox="1"/>
          <p:nvPr/>
        </p:nvSpPr>
        <p:spPr>
          <a:xfrm>
            <a:off x="659296" y="3989958"/>
            <a:ext cx="7824303" cy="487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불특정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다수에게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테마별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/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특성별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관광지를 구분하여 추천해주는 시스템이 대부분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9B9E95B-DE17-46F3-A441-CE5183D908AF}"/>
              </a:ext>
            </a:extLst>
          </p:cNvPr>
          <p:cNvSpPr txBox="1"/>
          <p:nvPr/>
        </p:nvSpPr>
        <p:spPr>
          <a:xfrm>
            <a:off x="659296" y="4513560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어플의 활성화가 낮음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BEBDCEC-5EB4-4E8C-81FB-47AF1E6CB6EB}"/>
              </a:ext>
            </a:extLst>
          </p:cNvPr>
          <p:cNvSpPr txBox="1"/>
          <p:nvPr/>
        </p:nvSpPr>
        <p:spPr>
          <a:xfrm>
            <a:off x="659297" y="4959392"/>
            <a:ext cx="5705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SNS</a:t>
            </a:r>
            <a:r>
              <a:rPr lang="ko-KR" altLang="en-US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보다 사용자들의 신뢰도가 낮음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21247DB-CB0A-431B-8261-02577C5E20C1}"/>
              </a:ext>
            </a:extLst>
          </p:cNvPr>
          <p:cNvSpPr txBox="1"/>
          <p:nvPr/>
        </p:nvSpPr>
        <p:spPr>
          <a:xfrm>
            <a:off x="650240" y="3345555"/>
            <a:ext cx="9437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문제점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B0405E4-97AC-4091-A507-A54A8553D19A}"/>
              </a:ext>
            </a:extLst>
          </p:cNvPr>
          <p:cNvSpPr txBox="1"/>
          <p:nvPr/>
        </p:nvSpPr>
        <p:spPr>
          <a:xfrm>
            <a:off x="2122778" y="5707770"/>
            <a:ext cx="1015120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kern="0" spc="0" dirty="0" err="1">
                <a:solidFill>
                  <a:srgbClr val="000000"/>
                </a:solidFill>
                <a:effectLst/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어플</a:t>
            </a:r>
            <a:r>
              <a:rPr lang="en-US" altLang="ko-KR" sz="2000" kern="0" spc="0" dirty="0">
                <a:solidFill>
                  <a:srgbClr val="000000"/>
                </a:solidFill>
                <a:effectLst/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</a:t>
            </a:r>
            <a:r>
              <a:rPr lang="en-US" altLang="ko-KR" sz="2000" kern="0" spc="0" dirty="0" err="1">
                <a:solidFill>
                  <a:srgbClr val="000000"/>
                </a:solidFill>
                <a:effectLst/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사용의</a:t>
            </a:r>
            <a:r>
              <a:rPr lang="en-US" altLang="ko-KR" sz="2000" kern="0" spc="0" dirty="0">
                <a:solidFill>
                  <a:srgbClr val="000000"/>
                </a:solidFill>
                <a:effectLst/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</a:t>
            </a:r>
            <a:r>
              <a:rPr lang="en-US" altLang="ko-KR" sz="2000" kern="0" spc="0" dirty="0" err="1">
                <a:solidFill>
                  <a:srgbClr val="000000"/>
                </a:solidFill>
                <a:effectLst/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지속성</a:t>
            </a:r>
            <a:r>
              <a:rPr lang="en-US" altLang="ko-KR" sz="2000" kern="0" spc="0" dirty="0">
                <a:solidFill>
                  <a:srgbClr val="000000"/>
                </a:solidFill>
                <a:effectLst/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, </a:t>
            </a:r>
            <a:r>
              <a:rPr lang="en-US" altLang="ko-KR" sz="2000" kern="0" spc="0" dirty="0" err="1">
                <a:solidFill>
                  <a:srgbClr val="000000"/>
                </a:solidFill>
                <a:effectLst/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사용자</a:t>
            </a:r>
            <a:r>
              <a:rPr lang="en-US" altLang="ko-KR" sz="2000" kern="0" spc="0" dirty="0">
                <a:solidFill>
                  <a:srgbClr val="000000"/>
                </a:solidFill>
                <a:effectLst/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</a:t>
            </a:r>
            <a:r>
              <a:rPr lang="en-US" altLang="ko-KR" sz="2000" kern="0" spc="0" dirty="0" err="1">
                <a:solidFill>
                  <a:srgbClr val="000000"/>
                </a:solidFill>
                <a:effectLst/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참여도의</a:t>
            </a:r>
            <a:r>
              <a:rPr lang="en-US" altLang="ko-KR" sz="2000" kern="0" spc="0" dirty="0">
                <a:solidFill>
                  <a:srgbClr val="000000"/>
                </a:solidFill>
                <a:effectLst/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</a:t>
            </a:r>
            <a:r>
              <a:rPr lang="en-US" altLang="ko-KR" sz="2000" kern="0" spc="0" dirty="0" err="1">
                <a:solidFill>
                  <a:srgbClr val="000000"/>
                </a:solidFill>
                <a:effectLst/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문제점을</a:t>
            </a:r>
            <a:r>
              <a:rPr lang="en-US" altLang="ko-KR" sz="2000" kern="0" spc="0" dirty="0">
                <a:solidFill>
                  <a:srgbClr val="000000"/>
                </a:solidFill>
                <a:effectLst/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</a:t>
            </a:r>
            <a:r>
              <a:rPr lang="en-US" altLang="ko-KR" sz="2600" kern="0" spc="0" dirty="0" err="1">
                <a:solidFill>
                  <a:srgbClr val="000000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사용자</a:t>
            </a:r>
            <a:r>
              <a:rPr lang="en-US" altLang="ko-KR" sz="2600" kern="0" spc="0" dirty="0">
                <a:solidFill>
                  <a:srgbClr val="000000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</a:t>
            </a:r>
            <a:r>
              <a:rPr lang="en-US" altLang="ko-KR" sz="2600" kern="0" spc="0" dirty="0" err="1">
                <a:solidFill>
                  <a:srgbClr val="000000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데이터</a:t>
            </a:r>
            <a:r>
              <a:rPr lang="en-US" altLang="ko-KR" sz="2000" kern="0" spc="0" dirty="0" err="1">
                <a:solidFill>
                  <a:srgbClr val="000000"/>
                </a:solidFill>
                <a:effectLst/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를</a:t>
            </a:r>
            <a:r>
              <a:rPr lang="en-US" altLang="ko-KR" sz="2000" kern="0" spc="0" dirty="0">
                <a:solidFill>
                  <a:srgbClr val="000000"/>
                </a:solidFill>
                <a:effectLst/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</a:t>
            </a:r>
            <a:r>
              <a:rPr lang="en-US" altLang="ko-KR" sz="2000" kern="0" spc="0" dirty="0" err="1">
                <a:solidFill>
                  <a:srgbClr val="000000"/>
                </a:solidFill>
                <a:effectLst/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통해</a:t>
            </a:r>
            <a:r>
              <a:rPr lang="en-US" altLang="ko-KR" sz="2000" kern="0" spc="0" dirty="0">
                <a:solidFill>
                  <a:srgbClr val="000000"/>
                </a:solidFill>
                <a:effectLst/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</a:t>
            </a:r>
            <a:r>
              <a:rPr lang="ko-KR" altLang="en-US" sz="2000" kern="0" spc="0" dirty="0">
                <a:solidFill>
                  <a:srgbClr val="000000"/>
                </a:solidFill>
                <a:effectLst/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문제를 해결해야 한다</a:t>
            </a:r>
            <a:endParaRPr lang="en-US" altLang="ko-KR" sz="2000" kern="0" spc="0" dirty="0">
              <a:solidFill>
                <a:srgbClr val="000000"/>
              </a:solidFill>
              <a:effectLst/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endParaRPr lang="ko-KR" altLang="en-US" sz="20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35" name="_x596775048">
            <a:extLst>
              <a:ext uri="{FF2B5EF4-FFF2-40B4-BE49-F238E27FC236}">
                <a16:creationId xmlns:a16="http://schemas.microsoft.com/office/drawing/2014/main" id="{54F19E97-8827-42DE-BE94-2396D5CEA87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96449" y="5945079"/>
            <a:ext cx="1500869" cy="1"/>
          </a:xfrm>
          <a:prstGeom prst="line">
            <a:avLst/>
          </a:prstGeom>
          <a:noFill/>
          <a:ln w="34925">
            <a:solidFill>
              <a:srgbClr val="FF0000">
                <a:alpha val="72000"/>
              </a:srgbClr>
            </a:solidFill>
            <a:prstDash val="sysDot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D22DBF1-62C0-44E2-98D4-60B76C18AD14}"/>
              </a:ext>
            </a:extLst>
          </p:cNvPr>
          <p:cNvSpPr txBox="1"/>
          <p:nvPr/>
        </p:nvSpPr>
        <p:spPr>
          <a:xfrm>
            <a:off x="5638800" y="2971800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40" name="Rectangle 5">
            <a:extLst>
              <a:ext uri="{FF2B5EF4-FFF2-40B4-BE49-F238E27FC236}">
                <a16:creationId xmlns:a16="http://schemas.microsoft.com/office/drawing/2014/main" id="{8C894EDB-9326-4BF4-9C64-744DB6E4D5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5315" y="94801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124" name="_x742514088">
            <a:extLst>
              <a:ext uri="{FF2B5EF4-FFF2-40B4-BE49-F238E27FC236}">
                <a16:creationId xmlns:a16="http://schemas.microsoft.com/office/drawing/2014/main" id="{339B2B3E-9033-4928-B9B4-CBE21BDCBF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1842" y="5119620"/>
            <a:ext cx="957283" cy="726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A4B33E26-21C4-4EFB-8CEA-4157FA0C2F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983" b="89848" l="9822" r="89924">
                        <a14:foregroundMark x1="15919" y1="32149" x2="15580" y2="57530"/>
                        <a14:foregroundMark x1="51058" y1="37056" x2="51058" y2="37056"/>
                        <a14:foregroundMark x1="52329" y1="37056" x2="53175" y2="37056"/>
                        <a14:foregroundMark x1="52837" y1="39594" x2="52837" y2="39594"/>
                        <a14:foregroundMark x1="49450" y1="36379" x2="49450" y2="36379"/>
                        <a14:foregroundMark x1="55038" y1="42809" x2="55038" y2="42809"/>
                        <a14:foregroundMark x1="53345" y1="50761" x2="53345" y2="50761"/>
                        <a14:foregroundMark x1="50720" y1="48562" x2="50720" y2="48562"/>
                        <a14:foregroundMark x1="48942" y1="56176" x2="48942" y2="56176"/>
                        <a14:foregroundMark x1="53768" y1="60406" x2="53768" y2="60406"/>
                        <a14:foregroundMark x1="65199" y1="35702" x2="65199" y2="35702"/>
                        <a14:foregroundMark x1="66808" y1="46024" x2="66808" y2="46024"/>
                        <a14:foregroundMark x1="70279" y1="43486" x2="70279" y2="43486"/>
                        <a14:foregroundMark x1="64352" y1="58545" x2="64352" y2="58545"/>
                        <a14:foregroundMark x1="78831" y1="47208" x2="78831" y2="47208"/>
                        <a14:foregroundMark x1="81880" y1="49239" x2="81880" y2="49239"/>
                        <a14:foregroundMark x1="86367" y1="49239" x2="86367" y2="49239"/>
                        <a14:foregroundMark x1="18967" y1="39932" x2="18967" y2="39932"/>
                        <a14:foregroundMark x1="9822" y1="49239" x2="9822" y2="49239"/>
                        <a14:backgroundMark x1="1524" y1="2369" x2="2371" y2="42301"/>
                        <a14:backgroundMark x1="2371" y1="42301" x2="169" y2="82741"/>
                        <a14:backgroundMark x1="169" y1="82741" x2="5165" y2="67005"/>
                        <a14:backgroundMark x1="5165" y1="67005" x2="8891" y2="30457"/>
                        <a14:backgroundMark x1="8891" y1="30457" x2="13887" y2="16244"/>
                        <a14:backgroundMark x1="13887" y1="16244" x2="22608" y2="12014"/>
                        <a14:backgroundMark x1="22608" y1="12014" x2="43438" y2="12521"/>
                        <a14:backgroundMark x1="43438" y1="12521" x2="45555" y2="29780"/>
                        <a14:backgroundMark x1="45555" y1="29780" x2="64268" y2="27073"/>
                        <a14:backgroundMark x1="64268" y1="27073" x2="74598" y2="27073"/>
                        <a14:backgroundMark x1="74598" y1="27073" x2="86283" y2="26904"/>
                        <a14:backgroundMark x1="86283" y1="26904" x2="95174" y2="20135"/>
                        <a14:backgroundMark x1="95174" y1="20135" x2="89331" y2="5753"/>
                        <a14:backgroundMark x1="89331" y1="5753" x2="1355" y2="2707"/>
                        <a14:backgroundMark x1="1355" y1="2707" x2="2964" y2="3723"/>
                        <a14:backgroundMark x1="4572" y1="11337" x2="22100" y2="14213"/>
                        <a14:backgroundMark x1="22100" y1="14213" x2="51397" y2="5584"/>
                        <a14:backgroundMark x1="51397" y1="5584" x2="60034" y2="9814"/>
                        <a14:backgroundMark x1="56054" y1="13875" x2="63929" y2="26396"/>
                        <a14:backgroundMark x1="63929" y1="26396" x2="72142" y2="18443"/>
                        <a14:backgroundMark x1="72142" y1="18443" x2="55038" y2="1675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8254" y="91946"/>
            <a:ext cx="1466370" cy="733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211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1" grpId="1" animBg="1"/>
      <p:bldP spid="34" grpId="0"/>
      <p:bldP spid="34" grpId="1"/>
      <p:bldP spid="35" grpId="0" animBg="1"/>
      <p:bldP spid="35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2A90CB-BD6D-4E81-B69A-4AEFED8A892D}"/>
              </a:ext>
            </a:extLst>
          </p:cNvPr>
          <p:cNvSpPr txBox="1">
            <a:spLocks/>
          </p:cNvSpPr>
          <p:nvPr/>
        </p:nvSpPr>
        <p:spPr>
          <a:xfrm>
            <a:off x="638977" y="291722"/>
            <a:ext cx="2988364" cy="47945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rgbClr val="0070C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+mj-cs"/>
              </a:defRPr>
            </a:lvl1pPr>
          </a:lstStyle>
          <a:p>
            <a:endParaRPr lang="ko-KR" altLang="en-US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D3CBFDB-DA87-4C31-9FDB-296D97940FD7}"/>
              </a:ext>
            </a:extLst>
          </p:cNvPr>
          <p:cNvCxnSpPr>
            <a:cxnSpLocks/>
          </p:cNvCxnSpPr>
          <p:nvPr/>
        </p:nvCxnSpPr>
        <p:spPr>
          <a:xfrm>
            <a:off x="386080" y="824772"/>
            <a:ext cx="11348720" cy="0"/>
          </a:xfrm>
          <a:prstGeom prst="line">
            <a:avLst/>
          </a:prstGeom>
          <a:ln w="15875">
            <a:solidFill>
              <a:schemeClr val="accent1">
                <a:alpha val="79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E11FAFD-DC8B-4FB4-9A9B-AE664C26F037}"/>
              </a:ext>
            </a:extLst>
          </p:cNvPr>
          <p:cNvSpPr txBox="1"/>
          <p:nvPr/>
        </p:nvSpPr>
        <p:spPr>
          <a:xfrm>
            <a:off x="386080" y="304275"/>
            <a:ext cx="32412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1">
                    <a:lumMod val="75000"/>
                    <a:alpha val="90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01 / </a:t>
            </a:r>
            <a:r>
              <a:rPr lang="ko-KR" altLang="en-US" sz="2000" dirty="0">
                <a:solidFill>
                  <a:schemeClr val="accent1">
                    <a:lumMod val="75000"/>
                    <a:alpha val="90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문제 인식 및 제안 배경 </a:t>
            </a:r>
            <a:endParaRPr lang="en-US" altLang="ko-KR" sz="2000" dirty="0">
              <a:solidFill>
                <a:schemeClr val="accent1">
                  <a:lumMod val="75000"/>
                  <a:alpha val="90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76A0955-095F-4D1E-AD76-F42D7D8C00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83" b="89848" l="9822" r="89924">
                        <a14:foregroundMark x1="15919" y1="32149" x2="15580" y2="57530"/>
                        <a14:foregroundMark x1="51058" y1="37056" x2="51058" y2="37056"/>
                        <a14:foregroundMark x1="52329" y1="37056" x2="53175" y2="37056"/>
                        <a14:foregroundMark x1="52837" y1="39594" x2="52837" y2="39594"/>
                        <a14:foregroundMark x1="49450" y1="36379" x2="49450" y2="36379"/>
                        <a14:foregroundMark x1="55038" y1="42809" x2="55038" y2="42809"/>
                        <a14:foregroundMark x1="53345" y1="50761" x2="53345" y2="50761"/>
                        <a14:foregroundMark x1="50720" y1="48562" x2="50720" y2="48562"/>
                        <a14:foregroundMark x1="48942" y1="56176" x2="48942" y2="56176"/>
                        <a14:foregroundMark x1="53768" y1="60406" x2="53768" y2="60406"/>
                        <a14:foregroundMark x1="65199" y1="35702" x2="65199" y2="35702"/>
                        <a14:foregroundMark x1="66808" y1="46024" x2="66808" y2="46024"/>
                        <a14:foregroundMark x1="70279" y1="43486" x2="70279" y2="43486"/>
                        <a14:foregroundMark x1="64352" y1="58545" x2="64352" y2="58545"/>
                        <a14:foregroundMark x1="78831" y1="47208" x2="78831" y2="47208"/>
                        <a14:foregroundMark x1="81880" y1="49239" x2="81880" y2="49239"/>
                        <a14:foregroundMark x1="86367" y1="49239" x2="86367" y2="49239"/>
                        <a14:foregroundMark x1="18967" y1="39932" x2="18967" y2="39932"/>
                        <a14:foregroundMark x1="9822" y1="49239" x2="9822" y2="49239"/>
                        <a14:backgroundMark x1="1524" y1="2369" x2="2371" y2="42301"/>
                        <a14:backgroundMark x1="2371" y1="42301" x2="169" y2="82741"/>
                        <a14:backgroundMark x1="169" y1="82741" x2="5165" y2="67005"/>
                        <a14:backgroundMark x1="5165" y1="67005" x2="8891" y2="30457"/>
                        <a14:backgroundMark x1="8891" y1="30457" x2="13887" y2="16244"/>
                        <a14:backgroundMark x1="13887" y1="16244" x2="22608" y2="12014"/>
                        <a14:backgroundMark x1="22608" y1="12014" x2="43438" y2="12521"/>
                        <a14:backgroundMark x1="43438" y1="12521" x2="45555" y2="29780"/>
                        <a14:backgroundMark x1="45555" y1="29780" x2="64268" y2="27073"/>
                        <a14:backgroundMark x1="64268" y1="27073" x2="74598" y2="27073"/>
                        <a14:backgroundMark x1="74598" y1="27073" x2="86283" y2="26904"/>
                        <a14:backgroundMark x1="86283" y1="26904" x2="95174" y2="20135"/>
                        <a14:backgroundMark x1="95174" y1="20135" x2="89331" y2="5753"/>
                        <a14:backgroundMark x1="89331" y1="5753" x2="1355" y2="2707"/>
                        <a14:backgroundMark x1="1355" y1="2707" x2="2964" y2="3723"/>
                        <a14:backgroundMark x1="4572" y1="11337" x2="22100" y2="14213"/>
                        <a14:backgroundMark x1="22100" y1="14213" x2="51397" y2="5584"/>
                        <a14:backgroundMark x1="51397" y1="5584" x2="60034" y2="9814"/>
                        <a14:backgroundMark x1="56054" y1="13875" x2="63929" y2="26396"/>
                        <a14:backgroundMark x1="63929" y1="26396" x2="72142" y2="18443"/>
                        <a14:backgroundMark x1="72142" y1="18443" x2="55038" y2="1675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8254" y="91946"/>
            <a:ext cx="1466370" cy="733806"/>
          </a:xfrm>
          <a:prstGeom prst="rect">
            <a:avLst/>
          </a:prstGeom>
        </p:spPr>
      </p:pic>
      <p:grpSp>
        <p:nvGrpSpPr>
          <p:cNvPr id="26" name="그룹 25">
            <a:extLst>
              <a:ext uri="{FF2B5EF4-FFF2-40B4-BE49-F238E27FC236}">
                <a16:creationId xmlns:a16="http://schemas.microsoft.com/office/drawing/2014/main" id="{0D7FC2C8-2A5E-46D9-93E2-72BB92797321}"/>
              </a:ext>
            </a:extLst>
          </p:cNvPr>
          <p:cNvGrpSpPr/>
          <p:nvPr/>
        </p:nvGrpSpPr>
        <p:grpSpPr>
          <a:xfrm>
            <a:off x="339256" y="1054270"/>
            <a:ext cx="5267959" cy="4306767"/>
            <a:chOff x="212257" y="952670"/>
            <a:chExt cx="5267959" cy="4306767"/>
          </a:xfrm>
        </p:grpSpPr>
        <p:graphicFrame>
          <p:nvGraphicFramePr>
            <p:cNvPr id="14" name="차트 13">
              <a:extLst>
                <a:ext uri="{FF2B5EF4-FFF2-40B4-BE49-F238E27FC236}">
                  <a16:creationId xmlns:a16="http://schemas.microsoft.com/office/drawing/2014/main" id="{80FDFD96-C46A-4574-B8B4-FB41650E01B2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058415889"/>
                </p:ext>
              </p:extLst>
            </p:nvPr>
          </p:nvGraphicFramePr>
          <p:xfrm>
            <a:off x="638977" y="1557599"/>
            <a:ext cx="4596839" cy="3129557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F53A31F4-298D-419E-BE24-7BEB1E82EDF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2696" y="952670"/>
              <a:ext cx="833120" cy="833120"/>
            </a:xfrm>
            <a:prstGeom prst="rect">
              <a:avLst/>
            </a:prstGeom>
          </p:spPr>
        </p:pic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6952E1C0-6FDD-46F7-9F08-36EA21B55B65}"/>
                </a:ext>
              </a:extLst>
            </p:cNvPr>
            <p:cNvCxnSpPr/>
            <p:nvPr/>
          </p:nvCxnSpPr>
          <p:spPr>
            <a:xfrm>
              <a:off x="557697" y="4815053"/>
              <a:ext cx="4922519" cy="0"/>
            </a:xfrm>
            <a:prstGeom prst="line">
              <a:avLst/>
            </a:prstGeom>
            <a:ln w="15875">
              <a:solidFill>
                <a:schemeClr val="tx1">
                  <a:lumMod val="65000"/>
                  <a:lumOff val="35000"/>
                  <a:alpha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4C1463D-B43C-4C07-ABDE-EDCC73FD71B7}"/>
                </a:ext>
              </a:extLst>
            </p:cNvPr>
            <p:cNvSpPr txBox="1"/>
            <p:nvPr/>
          </p:nvSpPr>
          <p:spPr>
            <a:xfrm>
              <a:off x="741680" y="4907280"/>
              <a:ext cx="6908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2016</a:t>
              </a:r>
              <a:endParaRPr lang="ko-KR" altLang="en-US" sz="1600" dirty="0"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2B96F98-6A13-465E-A54D-F484B6FB58EF}"/>
                </a:ext>
              </a:extLst>
            </p:cNvPr>
            <p:cNvSpPr txBox="1"/>
            <p:nvPr/>
          </p:nvSpPr>
          <p:spPr>
            <a:xfrm>
              <a:off x="2663023" y="4920883"/>
              <a:ext cx="6908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2017</a:t>
              </a:r>
              <a:endParaRPr lang="ko-KR" altLang="en-US" sz="1600" dirty="0"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240830F-6AC5-48E9-8A13-8C88CD0048F9}"/>
                </a:ext>
              </a:extLst>
            </p:cNvPr>
            <p:cNvSpPr txBox="1"/>
            <p:nvPr/>
          </p:nvSpPr>
          <p:spPr>
            <a:xfrm>
              <a:off x="4685406" y="4907280"/>
              <a:ext cx="6908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2018</a:t>
              </a:r>
              <a:endParaRPr lang="ko-KR" altLang="en-US" sz="1600" dirty="0"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C36D787-7260-4F9B-B2E0-39984020D24E}"/>
                </a:ext>
              </a:extLst>
            </p:cNvPr>
            <p:cNvSpPr txBox="1"/>
            <p:nvPr/>
          </p:nvSpPr>
          <p:spPr>
            <a:xfrm>
              <a:off x="212257" y="1414944"/>
              <a:ext cx="690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억 </a:t>
              </a:r>
              <a:r>
                <a:rPr lang="ko-KR" altLang="en-US" sz="1400" dirty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분</a:t>
              </a: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34D8987A-E49E-41E9-8A6E-07F6CDD2B1DF}"/>
              </a:ext>
            </a:extLst>
          </p:cNvPr>
          <p:cNvGrpSpPr/>
          <p:nvPr/>
        </p:nvGrpSpPr>
        <p:grpSpPr>
          <a:xfrm>
            <a:off x="1899476" y="5574547"/>
            <a:ext cx="2630219" cy="413071"/>
            <a:chOff x="1991360" y="5576633"/>
            <a:chExt cx="2630219" cy="413071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43448CD5-8564-40B4-8212-4FC9CD5E63A7}"/>
                </a:ext>
              </a:extLst>
            </p:cNvPr>
            <p:cNvSpPr/>
            <p:nvPr/>
          </p:nvSpPr>
          <p:spPr>
            <a:xfrm>
              <a:off x="1991360" y="5576633"/>
              <a:ext cx="2234661" cy="413071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34B4E35-B322-4B0A-960C-C42620C3F7C0}"/>
                </a:ext>
              </a:extLst>
            </p:cNvPr>
            <p:cNvSpPr txBox="1"/>
            <p:nvPr/>
          </p:nvSpPr>
          <p:spPr>
            <a:xfrm>
              <a:off x="2112839" y="5589594"/>
              <a:ext cx="25087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유튜브 이용시간</a:t>
              </a: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4CB4F65C-4E2B-4159-99C4-4DD5B0F2D3A6}"/>
              </a:ext>
            </a:extLst>
          </p:cNvPr>
          <p:cNvSpPr txBox="1"/>
          <p:nvPr/>
        </p:nvSpPr>
        <p:spPr>
          <a:xfrm>
            <a:off x="5437466" y="3734176"/>
            <a:ext cx="24502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추천 알고리즘 적용</a:t>
            </a: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85830330-827B-456A-ADF2-B002619528DE}"/>
              </a:ext>
            </a:extLst>
          </p:cNvPr>
          <p:cNvCxnSpPr>
            <a:cxnSpLocks/>
          </p:cNvCxnSpPr>
          <p:nvPr/>
        </p:nvCxnSpPr>
        <p:spPr>
          <a:xfrm>
            <a:off x="2908507" y="3924900"/>
            <a:ext cx="2542644" cy="0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prstDash val="dash"/>
            <a:headEnd type="none" w="med" len="sm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타원 39">
            <a:extLst>
              <a:ext uri="{FF2B5EF4-FFF2-40B4-BE49-F238E27FC236}">
                <a16:creationId xmlns:a16="http://schemas.microsoft.com/office/drawing/2014/main" id="{AE1D4832-BB01-41C7-A580-D4397560AF14}"/>
              </a:ext>
            </a:extLst>
          </p:cNvPr>
          <p:cNvSpPr/>
          <p:nvPr/>
        </p:nvSpPr>
        <p:spPr>
          <a:xfrm>
            <a:off x="1971910" y="3476841"/>
            <a:ext cx="791378" cy="791378"/>
          </a:xfrm>
          <a:prstGeom prst="ellipse">
            <a:avLst/>
          </a:prstGeom>
          <a:solidFill>
            <a:schemeClr val="accent1">
              <a:alpha val="0"/>
            </a:schemeClr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B7D924CD-DF24-4783-B180-6FAFAA3BB63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alphaModFix amt="7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896" r="5900" b="41226"/>
          <a:stretch/>
        </p:blipFill>
        <p:spPr>
          <a:xfrm>
            <a:off x="4946255" y="4030522"/>
            <a:ext cx="2987502" cy="292794"/>
          </a:xfrm>
          <a:prstGeom prst="rect">
            <a:avLst/>
          </a:prstGeom>
          <a:noFill/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0DFF0C55-F0D8-40F7-8FAC-10D5B3EE094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9677" b="89785" l="4127" r="92778">
                        <a14:foregroundMark x1="4200" y1="29570" x2="4200" y2="29570"/>
                        <a14:foregroundMark x1="9801" y1="41935" x2="9801" y2="41935"/>
                        <a14:foregroundMark x1="10169" y1="51613" x2="10169" y2="51613"/>
                        <a14:foregroundMark x1="31614" y1="56720" x2="31614" y2="56720"/>
                        <a14:foregroundMark x1="39352" y1="59946" x2="39352" y2="59946"/>
                        <a14:foregroundMark x1="46942" y1="55376" x2="46942" y2="55376"/>
                        <a14:foregroundMark x1="51437" y1="59677" x2="51437" y2="59677"/>
                        <a14:foregroundMark x1="57848" y1="54032" x2="57848" y2="54032"/>
                        <a14:foregroundMark x1="64480" y1="60753" x2="64480" y2="60753"/>
                        <a14:foregroundMark x1="72881" y1="56720" x2="72881" y2="56720"/>
                        <a14:foregroundMark x1="79587" y1="59677" x2="79587" y2="59677"/>
                        <a14:foregroundMark x1="85999" y1="58602" x2="85999" y2="58602"/>
                        <a14:foregroundMark x1="92778" y1="54301" x2="92778" y2="54301"/>
                        <a14:backgroundMark x1="41194" y1="54301" x2="41194" y2="54301"/>
                        <a14:backgroundMark x1="66912" y1="54032" x2="66912" y2="54032"/>
                        <a14:backgroundMark x1="74429" y1="49462" x2="74429" y2="49462"/>
                        <a14:backgroundMark x1="87030" y1="53763" x2="87030" y2="5376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148319" y="1516543"/>
            <a:ext cx="3039065" cy="833111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332BFFF8-45A2-4E2D-8124-D2FFEFBFB1D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5572" y="2077986"/>
            <a:ext cx="2495736" cy="1560167"/>
          </a:xfrm>
          <a:prstGeom prst="rect">
            <a:avLst/>
          </a:prstGeom>
        </p:spPr>
      </p:pic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159462B4-C821-4B79-B351-CB200211C032}"/>
              </a:ext>
            </a:extLst>
          </p:cNvPr>
          <p:cNvCxnSpPr>
            <a:cxnSpLocks/>
          </p:cNvCxnSpPr>
          <p:nvPr/>
        </p:nvCxnSpPr>
        <p:spPr>
          <a:xfrm flipH="1">
            <a:off x="7017849" y="2811783"/>
            <a:ext cx="723522" cy="669081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prstDash val="dash"/>
            <a:headEnd type="none" w="med" len="sm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C261D653-8BAE-4DAB-BC73-C5BFB676CBCE}"/>
              </a:ext>
            </a:extLst>
          </p:cNvPr>
          <p:cNvSpPr/>
          <p:nvPr/>
        </p:nvSpPr>
        <p:spPr>
          <a:xfrm>
            <a:off x="7887691" y="1121119"/>
            <a:ext cx="3611698" cy="2969670"/>
          </a:xfrm>
          <a:prstGeom prst="rect">
            <a:avLst/>
          </a:prstGeom>
          <a:noFill/>
          <a:ln w="317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4794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>
            <a:extLst>
              <a:ext uri="{FF2B5EF4-FFF2-40B4-BE49-F238E27FC236}">
                <a16:creationId xmlns:a16="http://schemas.microsoft.com/office/drawing/2014/main" id="{F9F80CCD-02AD-4720-9B4F-F51C19A2F988}"/>
              </a:ext>
            </a:extLst>
          </p:cNvPr>
          <p:cNvSpPr/>
          <p:nvPr/>
        </p:nvSpPr>
        <p:spPr>
          <a:xfrm>
            <a:off x="4073845" y="3885587"/>
            <a:ext cx="1140895" cy="564888"/>
          </a:xfrm>
          <a:prstGeom prst="rect">
            <a:avLst/>
          </a:prstGeom>
          <a:solidFill>
            <a:schemeClr val="accent4">
              <a:lumMod val="60000"/>
              <a:lumOff val="40000"/>
              <a:alpha val="55000"/>
            </a:schemeClr>
          </a:solidFill>
          <a:ln>
            <a:solidFill>
              <a:schemeClr val="accent4">
                <a:lumMod val="60000"/>
                <a:lumOff val="40000"/>
                <a:alpha val="6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4315515-0140-4C2B-A752-BCE34895ACCE}"/>
              </a:ext>
            </a:extLst>
          </p:cNvPr>
          <p:cNvSpPr txBox="1">
            <a:spLocks/>
          </p:cNvSpPr>
          <p:nvPr/>
        </p:nvSpPr>
        <p:spPr>
          <a:xfrm>
            <a:off x="638977" y="291722"/>
            <a:ext cx="2988364" cy="47945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rgbClr val="0070C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+mj-cs"/>
              </a:defRPr>
            </a:lvl1pPr>
          </a:lstStyle>
          <a:p>
            <a:endParaRPr lang="ko-KR" altLang="en-US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BA8573D-58C9-4450-B475-F4F6FB661748}"/>
              </a:ext>
            </a:extLst>
          </p:cNvPr>
          <p:cNvCxnSpPr>
            <a:cxnSpLocks/>
          </p:cNvCxnSpPr>
          <p:nvPr/>
        </p:nvCxnSpPr>
        <p:spPr>
          <a:xfrm>
            <a:off x="386080" y="760040"/>
            <a:ext cx="11348720" cy="0"/>
          </a:xfrm>
          <a:prstGeom prst="line">
            <a:avLst/>
          </a:prstGeom>
          <a:ln w="15875">
            <a:solidFill>
              <a:schemeClr val="accent1">
                <a:alpha val="79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22559C2-19B3-4A09-BF98-A7CF79A21DBC}"/>
              </a:ext>
            </a:extLst>
          </p:cNvPr>
          <p:cNvSpPr txBox="1"/>
          <p:nvPr/>
        </p:nvSpPr>
        <p:spPr>
          <a:xfrm>
            <a:off x="386080" y="225097"/>
            <a:ext cx="32412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1">
                    <a:lumMod val="75000"/>
                    <a:alpha val="90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02 / </a:t>
            </a:r>
            <a:r>
              <a:rPr lang="ko-KR" altLang="en-US" sz="2000" dirty="0">
                <a:solidFill>
                  <a:schemeClr val="accent1">
                    <a:lumMod val="75000"/>
                    <a:alpha val="90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아이디어 설명 </a:t>
            </a:r>
            <a:endParaRPr lang="en-US" altLang="ko-KR" sz="2000" dirty="0">
              <a:solidFill>
                <a:schemeClr val="accent1">
                  <a:lumMod val="75000"/>
                  <a:alpha val="90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F0989BD-9D99-4BEA-8957-503627F5BC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83" b="89848" l="9822" r="89924">
                        <a14:foregroundMark x1="15919" y1="32149" x2="15580" y2="57530"/>
                        <a14:foregroundMark x1="51058" y1="37056" x2="51058" y2="37056"/>
                        <a14:foregroundMark x1="52329" y1="37056" x2="53175" y2="37056"/>
                        <a14:foregroundMark x1="52837" y1="39594" x2="52837" y2="39594"/>
                        <a14:foregroundMark x1="49450" y1="36379" x2="49450" y2="36379"/>
                        <a14:foregroundMark x1="55038" y1="42809" x2="55038" y2="42809"/>
                        <a14:foregroundMark x1="53345" y1="50761" x2="53345" y2="50761"/>
                        <a14:foregroundMark x1="50720" y1="48562" x2="50720" y2="48562"/>
                        <a14:foregroundMark x1="48942" y1="56176" x2="48942" y2="56176"/>
                        <a14:foregroundMark x1="53768" y1="60406" x2="53768" y2="60406"/>
                        <a14:foregroundMark x1="65199" y1="35702" x2="65199" y2="35702"/>
                        <a14:foregroundMark x1="66808" y1="46024" x2="66808" y2="46024"/>
                        <a14:foregroundMark x1="70279" y1="43486" x2="70279" y2="43486"/>
                        <a14:foregroundMark x1="64352" y1="58545" x2="64352" y2="58545"/>
                        <a14:foregroundMark x1="78831" y1="47208" x2="78831" y2="47208"/>
                        <a14:foregroundMark x1="81880" y1="49239" x2="81880" y2="49239"/>
                        <a14:foregroundMark x1="86367" y1="49239" x2="86367" y2="49239"/>
                        <a14:foregroundMark x1="18967" y1="39932" x2="18967" y2="39932"/>
                        <a14:foregroundMark x1="9822" y1="49239" x2="9822" y2="49239"/>
                        <a14:backgroundMark x1="1524" y1="2369" x2="2371" y2="42301"/>
                        <a14:backgroundMark x1="2371" y1="42301" x2="169" y2="82741"/>
                        <a14:backgroundMark x1="169" y1="82741" x2="5165" y2="67005"/>
                        <a14:backgroundMark x1="5165" y1="67005" x2="8891" y2="30457"/>
                        <a14:backgroundMark x1="8891" y1="30457" x2="13887" y2="16244"/>
                        <a14:backgroundMark x1="13887" y1="16244" x2="22608" y2="12014"/>
                        <a14:backgroundMark x1="22608" y1="12014" x2="43438" y2="12521"/>
                        <a14:backgroundMark x1="43438" y1="12521" x2="45555" y2="29780"/>
                        <a14:backgroundMark x1="45555" y1="29780" x2="64268" y2="27073"/>
                        <a14:backgroundMark x1="64268" y1="27073" x2="74598" y2="27073"/>
                        <a14:backgroundMark x1="74598" y1="27073" x2="86283" y2="26904"/>
                        <a14:backgroundMark x1="86283" y1="26904" x2="95174" y2="20135"/>
                        <a14:backgroundMark x1="95174" y1="20135" x2="89331" y2="5753"/>
                        <a14:backgroundMark x1="89331" y1="5753" x2="1355" y2="2707"/>
                        <a14:backgroundMark x1="1355" y1="2707" x2="2964" y2="3723"/>
                        <a14:backgroundMark x1="4572" y1="11337" x2="22100" y2="14213"/>
                        <a14:backgroundMark x1="22100" y1="14213" x2="51397" y2="5584"/>
                        <a14:backgroundMark x1="51397" y1="5584" x2="60034" y2="9814"/>
                        <a14:backgroundMark x1="56054" y1="13875" x2="63929" y2="26396"/>
                        <a14:backgroundMark x1="63929" y1="26396" x2="72142" y2="18443"/>
                        <a14:backgroundMark x1="72142" y1="18443" x2="55038" y2="1675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7934" y="69671"/>
            <a:ext cx="1466370" cy="67923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B1703DF-1EC7-468D-94B7-28A9C7088A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844468" y="4830929"/>
            <a:ext cx="868836" cy="86883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EBDBCFDF-4E89-46CB-9E08-12FDB687C0D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6470" y="4775199"/>
            <a:ext cx="1006064" cy="1006064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12BC412B-F429-4322-BAC0-BEF51BBE6C7E}"/>
              </a:ext>
            </a:extLst>
          </p:cNvPr>
          <p:cNvSpPr/>
          <p:nvPr/>
        </p:nvSpPr>
        <p:spPr>
          <a:xfrm>
            <a:off x="822960" y="1545014"/>
            <a:ext cx="10353040" cy="4876105"/>
          </a:xfrm>
          <a:prstGeom prst="rect">
            <a:avLst/>
          </a:prstGeom>
          <a:noFill/>
          <a:ln w="317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26857E7B-C269-4360-8B6A-3CEAC0720CDA}"/>
              </a:ext>
            </a:extLst>
          </p:cNvPr>
          <p:cNvCxnSpPr>
            <a:cxnSpLocks/>
          </p:cNvCxnSpPr>
          <p:nvPr/>
        </p:nvCxnSpPr>
        <p:spPr>
          <a:xfrm>
            <a:off x="6986512" y="2957018"/>
            <a:ext cx="2028052" cy="1771032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prstDash val="dash"/>
            <a:headEnd type="none" w="med" len="sm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37AA7F5F-4F75-49B3-96A3-C97FCE7DA92F}"/>
              </a:ext>
            </a:extLst>
          </p:cNvPr>
          <p:cNvCxnSpPr>
            <a:cxnSpLocks/>
          </p:cNvCxnSpPr>
          <p:nvPr/>
        </p:nvCxnSpPr>
        <p:spPr>
          <a:xfrm flipH="1">
            <a:off x="2832413" y="2909869"/>
            <a:ext cx="2278696" cy="1865330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prstDash val="dash"/>
            <a:headEnd type="none" w="med" len="sm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1FC1D33C-2866-406F-BA6D-5D573094400C}"/>
              </a:ext>
            </a:extLst>
          </p:cNvPr>
          <p:cNvSpPr txBox="1"/>
          <p:nvPr/>
        </p:nvSpPr>
        <p:spPr>
          <a:xfrm>
            <a:off x="2754402" y="3272322"/>
            <a:ext cx="13194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데이터</a:t>
            </a:r>
            <a:endParaRPr lang="en-US" altLang="ko-KR" sz="16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algn="ctr"/>
            <a:r>
              <a:rPr lang="ko-KR" altLang="en-US" sz="16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수집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27FF657D-E83D-46AC-BB2A-2D61710A6956}"/>
              </a:ext>
            </a:extLst>
          </p:cNvPr>
          <p:cNvGrpSpPr/>
          <p:nvPr/>
        </p:nvGrpSpPr>
        <p:grpSpPr>
          <a:xfrm>
            <a:off x="5214739" y="1687596"/>
            <a:ext cx="1873772" cy="1935418"/>
            <a:chOff x="4859756" y="2814063"/>
            <a:chExt cx="1983905" cy="1924696"/>
          </a:xfrm>
        </p:grpSpPr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615A49C1-BCF0-4367-A5D4-ABF46554285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47485" y="3043392"/>
              <a:ext cx="883495" cy="883495"/>
            </a:xfrm>
            <a:prstGeom prst="rect">
              <a:avLst/>
            </a:prstGeom>
          </p:spPr>
        </p:pic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30BA413D-C237-4E3B-9008-5E8FAE39B508}"/>
                </a:ext>
              </a:extLst>
            </p:cNvPr>
            <p:cNvSpPr/>
            <p:nvPr/>
          </p:nvSpPr>
          <p:spPr>
            <a:xfrm>
              <a:off x="4987520" y="2814063"/>
              <a:ext cx="1568760" cy="142617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  <a:alpha val="0"/>
              </a:schemeClr>
            </a:solidFill>
            <a:ln w="3492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E113811-7EF9-47AE-AB5D-21D293258089}"/>
                </a:ext>
              </a:extLst>
            </p:cNvPr>
            <p:cNvSpPr txBox="1"/>
            <p:nvPr/>
          </p:nvSpPr>
          <p:spPr>
            <a:xfrm>
              <a:off x="4859756" y="4218438"/>
              <a:ext cx="1983905" cy="520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>
                  <a:solidFill>
                    <a:srgbClr val="FF9933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BIGTATO</a:t>
              </a:r>
              <a:endParaRPr lang="ko-KR" altLang="en-US" sz="2800" dirty="0">
                <a:solidFill>
                  <a:srgbClr val="FF9933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</p:grp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26B9C7D6-9F1A-478D-A364-7163D7FBD105}"/>
              </a:ext>
            </a:extLst>
          </p:cNvPr>
          <p:cNvCxnSpPr>
            <a:cxnSpLocks/>
          </p:cNvCxnSpPr>
          <p:nvPr/>
        </p:nvCxnSpPr>
        <p:spPr>
          <a:xfrm flipV="1">
            <a:off x="3005748" y="3052092"/>
            <a:ext cx="2236960" cy="1861459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prstDash val="dash"/>
            <a:headEnd type="none" w="med" len="sm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8EE6F0D7-C632-488F-878D-C5F1B0D9D792}"/>
              </a:ext>
            </a:extLst>
          </p:cNvPr>
          <p:cNvSpPr txBox="1"/>
          <p:nvPr/>
        </p:nvSpPr>
        <p:spPr>
          <a:xfrm>
            <a:off x="3988755" y="3892433"/>
            <a:ext cx="12917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UBCF</a:t>
            </a:r>
            <a:r>
              <a:rPr lang="ko-KR" altLang="en-US" sz="16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기반</a:t>
            </a:r>
            <a:endParaRPr lang="en-US" altLang="ko-KR" sz="16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algn="ctr"/>
            <a:r>
              <a:rPr lang="ko-KR" altLang="en-US" sz="16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개인화 추천</a:t>
            </a: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060F33BD-6E16-4581-859D-89D3B7E2A150}"/>
              </a:ext>
            </a:extLst>
          </p:cNvPr>
          <p:cNvCxnSpPr>
            <a:cxnSpLocks/>
          </p:cNvCxnSpPr>
          <p:nvPr/>
        </p:nvCxnSpPr>
        <p:spPr>
          <a:xfrm flipV="1">
            <a:off x="3557843" y="5055774"/>
            <a:ext cx="4950323" cy="15912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prstDash val="dash"/>
            <a:headEnd type="none" w="med" len="sm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65328F72-38D9-4336-B3D3-911FE9405933}"/>
              </a:ext>
            </a:extLst>
          </p:cNvPr>
          <p:cNvCxnSpPr>
            <a:cxnSpLocks/>
          </p:cNvCxnSpPr>
          <p:nvPr/>
        </p:nvCxnSpPr>
        <p:spPr>
          <a:xfrm flipH="1">
            <a:off x="3521319" y="5343819"/>
            <a:ext cx="5023370" cy="30112"/>
          </a:xfrm>
          <a:prstGeom prst="straightConnector1">
            <a:avLst/>
          </a:prstGeom>
          <a:ln w="19050">
            <a:solidFill>
              <a:schemeClr val="bg2">
                <a:lumMod val="25000"/>
                <a:alpha val="80000"/>
              </a:schemeClr>
            </a:solidFill>
            <a:prstDash val="dash"/>
            <a:headEnd type="none" w="med" len="sm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F4CAFD0-E901-4A70-955A-9D1B18564CA8}"/>
              </a:ext>
            </a:extLst>
          </p:cNvPr>
          <p:cNvSpPr txBox="1"/>
          <p:nvPr/>
        </p:nvSpPr>
        <p:spPr>
          <a:xfrm>
            <a:off x="5748110" y="4680901"/>
            <a:ext cx="11887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방문 유도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CAE12F9-8DBF-49A7-9C2B-ABF67C555D45}"/>
              </a:ext>
            </a:extLst>
          </p:cNvPr>
          <p:cNvSpPr txBox="1"/>
          <p:nvPr/>
        </p:nvSpPr>
        <p:spPr>
          <a:xfrm>
            <a:off x="5717651" y="5454735"/>
            <a:ext cx="11887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할인 혜택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3CC2CA1-1D12-455D-B24F-1E51194342F2}"/>
              </a:ext>
            </a:extLst>
          </p:cNvPr>
          <p:cNvSpPr txBox="1"/>
          <p:nvPr/>
        </p:nvSpPr>
        <p:spPr>
          <a:xfrm>
            <a:off x="7684322" y="3353682"/>
            <a:ext cx="24836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방문 통계 및 텍스트 데이터활용 컨설팅 제공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A7A2FF3-DF42-4EA8-BCDB-BCA6D1AB47AB}"/>
              </a:ext>
            </a:extLst>
          </p:cNvPr>
          <p:cNvSpPr txBox="1"/>
          <p:nvPr/>
        </p:nvSpPr>
        <p:spPr>
          <a:xfrm>
            <a:off x="10170726" y="4954151"/>
            <a:ext cx="7341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제휴 업체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F1F231E-19C7-43B8-82E1-569D36657F56}"/>
              </a:ext>
            </a:extLst>
          </p:cNvPr>
          <p:cNvSpPr txBox="1"/>
          <p:nvPr/>
        </p:nvSpPr>
        <p:spPr>
          <a:xfrm>
            <a:off x="1061895" y="5111760"/>
            <a:ext cx="112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사용자</a:t>
            </a:r>
          </a:p>
        </p:txBody>
      </p:sp>
    </p:spTree>
    <p:extLst>
      <p:ext uri="{BB962C8B-B14F-4D97-AF65-F5344CB8AC3E}">
        <p14:creationId xmlns:p14="http://schemas.microsoft.com/office/powerpoint/2010/main" val="3747991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직사각형 88">
            <a:extLst>
              <a:ext uri="{FF2B5EF4-FFF2-40B4-BE49-F238E27FC236}">
                <a16:creationId xmlns:a16="http://schemas.microsoft.com/office/drawing/2014/main" id="{815A9E03-23DD-46BF-B996-C9A06ACE125B}"/>
              </a:ext>
            </a:extLst>
          </p:cNvPr>
          <p:cNvSpPr/>
          <p:nvPr/>
        </p:nvSpPr>
        <p:spPr>
          <a:xfrm>
            <a:off x="9614660" y="5440319"/>
            <a:ext cx="1349415" cy="400110"/>
          </a:xfrm>
          <a:prstGeom prst="rect">
            <a:avLst/>
          </a:prstGeom>
          <a:solidFill>
            <a:schemeClr val="accent4">
              <a:lumMod val="60000"/>
              <a:lumOff val="40000"/>
              <a:alpha val="55000"/>
            </a:schemeClr>
          </a:solidFill>
          <a:ln>
            <a:solidFill>
              <a:schemeClr val="accent4">
                <a:lumMod val="60000"/>
                <a:lumOff val="40000"/>
                <a:alpha val="6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_x596806728">
            <a:extLst>
              <a:ext uri="{FF2B5EF4-FFF2-40B4-BE49-F238E27FC236}">
                <a16:creationId xmlns:a16="http://schemas.microsoft.com/office/drawing/2014/main" id="{8B8AD682-2463-4C7D-81BC-D0215AE369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399" y="7119257"/>
            <a:ext cx="6552759" cy="1915136"/>
          </a:xfrm>
          <a:prstGeom prst="rect">
            <a:avLst/>
          </a:prstGeom>
          <a:solidFill>
            <a:srgbClr val="262626">
              <a:alpha val="14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30B065C-B550-472B-B34D-38CBC59D9686}"/>
              </a:ext>
            </a:extLst>
          </p:cNvPr>
          <p:cNvSpPr txBox="1">
            <a:spLocks/>
          </p:cNvSpPr>
          <p:nvPr/>
        </p:nvSpPr>
        <p:spPr>
          <a:xfrm>
            <a:off x="638977" y="291722"/>
            <a:ext cx="2988364" cy="47945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rgbClr val="0070C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+mj-cs"/>
              </a:defRPr>
            </a:lvl1pPr>
          </a:lstStyle>
          <a:p>
            <a:endParaRPr lang="ko-KR" altLang="en-US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E974083-17AB-4A14-A037-7F4957957E86}"/>
              </a:ext>
            </a:extLst>
          </p:cNvPr>
          <p:cNvCxnSpPr>
            <a:cxnSpLocks/>
          </p:cNvCxnSpPr>
          <p:nvPr/>
        </p:nvCxnSpPr>
        <p:spPr>
          <a:xfrm>
            <a:off x="386080" y="760040"/>
            <a:ext cx="11348720" cy="0"/>
          </a:xfrm>
          <a:prstGeom prst="line">
            <a:avLst/>
          </a:prstGeom>
          <a:ln w="15875">
            <a:solidFill>
              <a:schemeClr val="accent1">
                <a:alpha val="79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6AC88A0-8903-4089-9035-4DA27B89610D}"/>
              </a:ext>
            </a:extLst>
          </p:cNvPr>
          <p:cNvSpPr txBox="1"/>
          <p:nvPr/>
        </p:nvSpPr>
        <p:spPr>
          <a:xfrm>
            <a:off x="386080" y="225097"/>
            <a:ext cx="32412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1">
                    <a:lumMod val="75000"/>
                    <a:alpha val="90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02 / </a:t>
            </a:r>
            <a:r>
              <a:rPr lang="ko-KR" altLang="en-US" sz="2000" dirty="0">
                <a:solidFill>
                  <a:schemeClr val="accent1">
                    <a:lumMod val="75000"/>
                    <a:alpha val="90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아이디어 설명 </a:t>
            </a:r>
            <a:endParaRPr lang="en-US" altLang="ko-KR" sz="2000" dirty="0">
              <a:solidFill>
                <a:schemeClr val="accent1">
                  <a:lumMod val="75000"/>
                  <a:alpha val="90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E9FFFE2-E66B-445D-B412-711DDE38E1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83" b="89848" l="9822" r="89924">
                        <a14:foregroundMark x1="15919" y1="32149" x2="15580" y2="57530"/>
                        <a14:foregroundMark x1="51058" y1="37056" x2="51058" y2="37056"/>
                        <a14:foregroundMark x1="52329" y1="37056" x2="53175" y2="37056"/>
                        <a14:foregroundMark x1="52837" y1="39594" x2="52837" y2="39594"/>
                        <a14:foregroundMark x1="49450" y1="36379" x2="49450" y2="36379"/>
                        <a14:foregroundMark x1="55038" y1="42809" x2="55038" y2="42809"/>
                        <a14:foregroundMark x1="53345" y1="50761" x2="53345" y2="50761"/>
                        <a14:foregroundMark x1="50720" y1="48562" x2="50720" y2="48562"/>
                        <a14:foregroundMark x1="48942" y1="56176" x2="48942" y2="56176"/>
                        <a14:foregroundMark x1="53768" y1="60406" x2="53768" y2="60406"/>
                        <a14:foregroundMark x1="65199" y1="35702" x2="65199" y2="35702"/>
                        <a14:foregroundMark x1="66808" y1="46024" x2="66808" y2="46024"/>
                        <a14:foregroundMark x1="70279" y1="43486" x2="70279" y2="43486"/>
                        <a14:foregroundMark x1="64352" y1="58545" x2="64352" y2="58545"/>
                        <a14:foregroundMark x1="78831" y1="47208" x2="78831" y2="47208"/>
                        <a14:foregroundMark x1="81880" y1="49239" x2="81880" y2="49239"/>
                        <a14:foregroundMark x1="86367" y1="49239" x2="86367" y2="49239"/>
                        <a14:foregroundMark x1="18967" y1="39932" x2="18967" y2="39932"/>
                        <a14:foregroundMark x1="9822" y1="49239" x2="9822" y2="49239"/>
                        <a14:backgroundMark x1="1524" y1="2369" x2="2371" y2="42301"/>
                        <a14:backgroundMark x1="2371" y1="42301" x2="169" y2="82741"/>
                        <a14:backgroundMark x1="169" y1="82741" x2="5165" y2="67005"/>
                        <a14:backgroundMark x1="5165" y1="67005" x2="8891" y2="30457"/>
                        <a14:backgroundMark x1="8891" y1="30457" x2="13887" y2="16244"/>
                        <a14:backgroundMark x1="13887" y1="16244" x2="22608" y2="12014"/>
                        <a14:backgroundMark x1="22608" y1="12014" x2="43438" y2="12521"/>
                        <a14:backgroundMark x1="43438" y1="12521" x2="45555" y2="29780"/>
                        <a14:backgroundMark x1="45555" y1="29780" x2="64268" y2="27073"/>
                        <a14:backgroundMark x1="64268" y1="27073" x2="74598" y2="27073"/>
                        <a14:backgroundMark x1="74598" y1="27073" x2="86283" y2="26904"/>
                        <a14:backgroundMark x1="86283" y1="26904" x2="95174" y2="20135"/>
                        <a14:backgroundMark x1="95174" y1="20135" x2="89331" y2="5753"/>
                        <a14:backgroundMark x1="89331" y1="5753" x2="1355" y2="2707"/>
                        <a14:backgroundMark x1="1355" y1="2707" x2="2964" y2="3723"/>
                        <a14:backgroundMark x1="4572" y1="11337" x2="22100" y2="14213"/>
                        <a14:backgroundMark x1="22100" y1="14213" x2="51397" y2="5584"/>
                        <a14:backgroundMark x1="51397" y1="5584" x2="60034" y2="9814"/>
                        <a14:backgroundMark x1="56054" y1="13875" x2="63929" y2="26396"/>
                        <a14:backgroundMark x1="63929" y1="26396" x2="72142" y2="18443"/>
                        <a14:backgroundMark x1="72142" y1="18443" x2="55038" y2="1675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7934" y="69671"/>
            <a:ext cx="1466370" cy="67923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AB3CDD-C79B-44FE-BB76-0A2D899597B9}"/>
              </a:ext>
            </a:extLst>
          </p:cNvPr>
          <p:cNvSpPr txBox="1"/>
          <p:nvPr/>
        </p:nvSpPr>
        <p:spPr>
          <a:xfrm>
            <a:off x="826396" y="1645563"/>
            <a:ext cx="1943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UBCF</a:t>
            </a:r>
            <a:r>
              <a:rPr lang="ko-KR" altLang="en-US" sz="28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란</a:t>
            </a:r>
            <a:r>
              <a:rPr lang="en-US" altLang="ko-KR" sz="28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?</a:t>
            </a:r>
            <a:endParaRPr lang="ko-KR" altLang="en-US" sz="28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56643BB-3B8A-4013-964B-F801EBFFF4A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7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896" r="5900" b="41226"/>
          <a:stretch/>
        </p:blipFill>
        <p:spPr>
          <a:xfrm>
            <a:off x="328970" y="1960505"/>
            <a:ext cx="2568698" cy="343029"/>
          </a:xfrm>
          <a:prstGeom prst="rect">
            <a:avLst/>
          </a:prstGeom>
          <a:noFill/>
        </p:spPr>
      </p:pic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EC6037FD-3E97-4A19-B4E7-5ACEEFE8D467}"/>
              </a:ext>
            </a:extLst>
          </p:cNvPr>
          <p:cNvSpPr/>
          <p:nvPr/>
        </p:nvSpPr>
        <p:spPr>
          <a:xfrm>
            <a:off x="639908" y="958282"/>
            <a:ext cx="1946823" cy="496651"/>
          </a:xfrm>
          <a:prstGeom prst="roundRect">
            <a:avLst/>
          </a:prstGeom>
          <a:solidFill>
            <a:srgbClr val="42CCFF">
              <a:alpha val="70000"/>
            </a:srgbClr>
          </a:solidFill>
          <a:ln w="25400">
            <a:solidFill>
              <a:srgbClr val="42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개념 및 설명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D2CB3A2-A0B1-4A7D-A216-4D25E0A87D04}"/>
              </a:ext>
            </a:extLst>
          </p:cNvPr>
          <p:cNvSpPr/>
          <p:nvPr/>
        </p:nvSpPr>
        <p:spPr>
          <a:xfrm>
            <a:off x="848334" y="2241330"/>
            <a:ext cx="4759008" cy="400110"/>
          </a:xfrm>
          <a:prstGeom prst="rect">
            <a:avLst/>
          </a:prstGeom>
          <a:solidFill>
            <a:schemeClr val="accent4">
              <a:lumMod val="60000"/>
              <a:lumOff val="40000"/>
              <a:alpha val="55000"/>
            </a:schemeClr>
          </a:solidFill>
          <a:ln>
            <a:solidFill>
              <a:schemeClr val="accent4">
                <a:lumMod val="60000"/>
                <a:lumOff val="40000"/>
                <a:alpha val="6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4E354E1-3724-4C80-8A9C-44D2DD2D152A}"/>
              </a:ext>
            </a:extLst>
          </p:cNvPr>
          <p:cNvSpPr txBox="1"/>
          <p:nvPr/>
        </p:nvSpPr>
        <p:spPr>
          <a:xfrm>
            <a:off x="824771" y="2757810"/>
            <a:ext cx="43783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사용자가 좋아할 만한 아이템을 추측해 사용자에게 적합한 특정 항목을 제공하는 것</a:t>
            </a:r>
            <a:endParaRPr lang="ko-KR" altLang="en-US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8EA62663-65CE-4788-BB6C-3B12E2256AF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520329" y="4177873"/>
            <a:ext cx="595576" cy="634381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7B82BC1F-7161-4AB1-8E65-E91E9141FB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857422" y="4163709"/>
            <a:ext cx="595576" cy="634381"/>
          </a:xfrm>
          <a:prstGeom prst="rect">
            <a:avLst/>
          </a:prstGeom>
        </p:spPr>
      </p:pic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4E5FFB35-1F70-48F3-806B-E01C8900C904}"/>
              </a:ext>
            </a:extLst>
          </p:cNvPr>
          <p:cNvCxnSpPr>
            <a:cxnSpLocks/>
          </p:cNvCxnSpPr>
          <p:nvPr/>
        </p:nvCxnSpPr>
        <p:spPr>
          <a:xfrm>
            <a:off x="5511055" y="4920786"/>
            <a:ext cx="1801788" cy="1194430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prstDash val="dash"/>
            <a:headEnd type="none" w="med" len="sm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2014D2EA-5725-4091-AC58-CF28CE35BA29}"/>
              </a:ext>
            </a:extLst>
          </p:cNvPr>
          <p:cNvCxnSpPr>
            <a:cxnSpLocks/>
          </p:cNvCxnSpPr>
          <p:nvPr/>
        </p:nvCxnSpPr>
        <p:spPr>
          <a:xfrm>
            <a:off x="5511055" y="4495063"/>
            <a:ext cx="1869412" cy="0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prstDash val="dash"/>
            <a:headEnd type="none" w="med" len="sm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9B4A6644-DC69-4347-ABB1-FF7A15E893AA}"/>
              </a:ext>
            </a:extLst>
          </p:cNvPr>
          <p:cNvCxnSpPr>
            <a:cxnSpLocks/>
          </p:cNvCxnSpPr>
          <p:nvPr/>
        </p:nvCxnSpPr>
        <p:spPr>
          <a:xfrm flipV="1">
            <a:off x="8683886" y="4823939"/>
            <a:ext cx="1712557" cy="1291277"/>
          </a:xfrm>
          <a:prstGeom prst="straightConnector1">
            <a:avLst/>
          </a:prstGeom>
          <a:ln w="25400">
            <a:solidFill>
              <a:schemeClr val="accent4"/>
            </a:solidFill>
            <a:prstDash val="dash"/>
            <a:headEnd type="oval" w="med" len="sm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D74F8D16-1329-4AB7-9AE9-071BA247018D}"/>
              </a:ext>
            </a:extLst>
          </p:cNvPr>
          <p:cNvSpPr txBox="1"/>
          <p:nvPr/>
        </p:nvSpPr>
        <p:spPr>
          <a:xfrm>
            <a:off x="10964076" y="3773667"/>
            <a:ext cx="219729" cy="3900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B</a:t>
            </a:r>
            <a:endParaRPr lang="ko-KR" altLang="en-US" sz="20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1DE11CC-95E9-4C9C-B741-67FB651C0D23}"/>
              </a:ext>
            </a:extLst>
          </p:cNvPr>
          <p:cNvSpPr txBox="1"/>
          <p:nvPr/>
        </p:nvSpPr>
        <p:spPr>
          <a:xfrm>
            <a:off x="4630257" y="3805533"/>
            <a:ext cx="248279" cy="3600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A</a:t>
            </a:r>
            <a:endParaRPr lang="ko-KR" altLang="en-US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916A717-9BFD-4C40-B75C-7C08A105776A}"/>
              </a:ext>
            </a:extLst>
          </p:cNvPr>
          <p:cNvSpPr txBox="1"/>
          <p:nvPr/>
        </p:nvSpPr>
        <p:spPr>
          <a:xfrm>
            <a:off x="9614661" y="5413177"/>
            <a:ext cx="83801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추천</a:t>
            </a:r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4E768B62-4A18-4240-9C27-0713D735415D}"/>
              </a:ext>
            </a:extLst>
          </p:cNvPr>
          <p:cNvCxnSpPr>
            <a:cxnSpLocks/>
          </p:cNvCxnSpPr>
          <p:nvPr/>
        </p:nvCxnSpPr>
        <p:spPr>
          <a:xfrm flipV="1">
            <a:off x="5511055" y="2850507"/>
            <a:ext cx="1725005" cy="1277448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prstDash val="dash"/>
            <a:headEnd type="none" w="med" len="sm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9E270823-267A-4072-9D9F-CA4B9CEB34CC}"/>
              </a:ext>
            </a:extLst>
          </p:cNvPr>
          <p:cNvCxnSpPr>
            <a:cxnSpLocks/>
          </p:cNvCxnSpPr>
          <p:nvPr/>
        </p:nvCxnSpPr>
        <p:spPr>
          <a:xfrm flipH="1">
            <a:off x="8536563" y="4490588"/>
            <a:ext cx="1869412" cy="0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prstDash val="dash"/>
            <a:headEnd type="none" w="med" len="sm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BE191DB4-067C-44A5-ADDB-BCA435E7E075}"/>
              </a:ext>
            </a:extLst>
          </p:cNvPr>
          <p:cNvCxnSpPr>
            <a:cxnSpLocks/>
          </p:cNvCxnSpPr>
          <p:nvPr/>
        </p:nvCxnSpPr>
        <p:spPr>
          <a:xfrm flipH="1" flipV="1">
            <a:off x="8717175" y="2803820"/>
            <a:ext cx="1688800" cy="1244798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prstDash val="dash"/>
            <a:headEnd type="none" w="med" len="sm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9" name="그림 68">
            <a:extLst>
              <a:ext uri="{FF2B5EF4-FFF2-40B4-BE49-F238E27FC236}">
                <a16:creationId xmlns:a16="http://schemas.microsoft.com/office/drawing/2014/main" id="{EF7C95B7-B44D-4567-88F5-CE20BD9270B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572421" y="2317905"/>
            <a:ext cx="808393" cy="821727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EF71D131-11AB-4039-8402-FD9FE4686E64}"/>
              </a:ext>
            </a:extLst>
          </p:cNvPr>
          <p:cNvSpPr txBox="1"/>
          <p:nvPr/>
        </p:nvSpPr>
        <p:spPr>
          <a:xfrm>
            <a:off x="738891" y="2096440"/>
            <a:ext cx="4977894" cy="4870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" marR="72390" indent="0" algn="just" fontAlgn="base" latinLnBrk="1">
              <a:lnSpc>
                <a:spcPct val="15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000" kern="0" spc="0" dirty="0">
                <a:solidFill>
                  <a:srgbClr val="000000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User Based Collaborative Filtering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C3990E0-FBF4-47D6-A3F8-124350C880A9}"/>
              </a:ext>
            </a:extLst>
          </p:cNvPr>
          <p:cNvSpPr txBox="1"/>
          <p:nvPr/>
        </p:nvSpPr>
        <p:spPr>
          <a:xfrm>
            <a:off x="5902161" y="3034809"/>
            <a:ext cx="776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구매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6E545AB-E26B-41D7-97C1-2950D74957DB}"/>
              </a:ext>
            </a:extLst>
          </p:cNvPr>
          <p:cNvSpPr txBox="1"/>
          <p:nvPr/>
        </p:nvSpPr>
        <p:spPr>
          <a:xfrm>
            <a:off x="9430756" y="2984621"/>
            <a:ext cx="776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구매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2655269-1270-418B-8F1C-70D5D393EA5B}"/>
              </a:ext>
            </a:extLst>
          </p:cNvPr>
          <p:cNvSpPr txBox="1"/>
          <p:nvPr/>
        </p:nvSpPr>
        <p:spPr>
          <a:xfrm>
            <a:off x="6135493" y="4058746"/>
            <a:ext cx="776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구매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0581BC8-411C-4742-B34E-912C03C2D261}"/>
              </a:ext>
            </a:extLst>
          </p:cNvPr>
          <p:cNvSpPr txBox="1"/>
          <p:nvPr/>
        </p:nvSpPr>
        <p:spPr>
          <a:xfrm>
            <a:off x="9081705" y="4051881"/>
            <a:ext cx="776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구매</a:t>
            </a:r>
          </a:p>
        </p:txBody>
      </p:sp>
      <p:pic>
        <p:nvPicPr>
          <p:cNvPr id="83" name="그림 82">
            <a:extLst>
              <a:ext uri="{FF2B5EF4-FFF2-40B4-BE49-F238E27FC236}">
                <a16:creationId xmlns:a16="http://schemas.microsoft.com/office/drawing/2014/main" id="{27B046C1-4789-4EC1-9538-49CB534A899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461" y="4078914"/>
            <a:ext cx="1059558" cy="1059558"/>
          </a:xfrm>
          <a:prstGeom prst="rect">
            <a:avLst/>
          </a:prstGeom>
        </p:spPr>
      </p:pic>
      <p:pic>
        <p:nvPicPr>
          <p:cNvPr id="85" name="그림 84">
            <a:extLst>
              <a:ext uri="{FF2B5EF4-FFF2-40B4-BE49-F238E27FC236}">
                <a16:creationId xmlns:a16="http://schemas.microsoft.com/office/drawing/2014/main" id="{75A39ADE-AF09-45A0-ABDC-5C5F628F0E3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5317" y="4078914"/>
            <a:ext cx="719176" cy="719176"/>
          </a:xfrm>
          <a:prstGeom prst="rect">
            <a:avLst/>
          </a:prstGeom>
        </p:spPr>
      </p:pic>
      <p:pic>
        <p:nvPicPr>
          <p:cNvPr id="87" name="그림 86">
            <a:extLst>
              <a:ext uri="{FF2B5EF4-FFF2-40B4-BE49-F238E27FC236}">
                <a16:creationId xmlns:a16="http://schemas.microsoft.com/office/drawing/2014/main" id="{BD33DA18-0747-4EC8-9119-0D35DD54A74E}"/>
              </a:ext>
            </a:extLst>
          </p:cNvPr>
          <p:cNvPicPr>
            <a:picLocks noChangeAspect="1"/>
          </p:cNvPicPr>
          <p:nvPr/>
        </p:nvPicPr>
        <p:blipFill>
          <a:blip r:embed="rId9">
            <a:alphaModFix amt="80000"/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aturation sat="28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8621" y="5293930"/>
            <a:ext cx="665455" cy="550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그림 90">
            <a:extLst>
              <a:ext uri="{FF2B5EF4-FFF2-40B4-BE49-F238E27FC236}">
                <a16:creationId xmlns:a16="http://schemas.microsoft.com/office/drawing/2014/main" id="{AA40C4D3-E3E3-44EA-9795-F3351F40673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2080" y="5599986"/>
            <a:ext cx="719176" cy="719176"/>
          </a:xfrm>
          <a:prstGeom prst="rect">
            <a:avLst/>
          </a:prstGeom>
        </p:spPr>
      </p:pic>
      <p:sp>
        <p:nvSpPr>
          <p:cNvPr id="93" name="TextBox 92">
            <a:extLst>
              <a:ext uri="{FF2B5EF4-FFF2-40B4-BE49-F238E27FC236}">
                <a16:creationId xmlns:a16="http://schemas.microsoft.com/office/drawing/2014/main" id="{ED16038A-0CD6-4B66-9D6B-DFF9B3D76B59}"/>
              </a:ext>
            </a:extLst>
          </p:cNvPr>
          <p:cNvSpPr txBox="1"/>
          <p:nvPr/>
        </p:nvSpPr>
        <p:spPr>
          <a:xfrm>
            <a:off x="5985221" y="5636317"/>
            <a:ext cx="776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구매</a:t>
            </a:r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9AA6C88B-2804-4E24-A19F-2002183574AE}"/>
              </a:ext>
            </a:extLst>
          </p:cNvPr>
          <p:cNvSpPr/>
          <p:nvPr/>
        </p:nvSpPr>
        <p:spPr>
          <a:xfrm>
            <a:off x="7604117" y="5503979"/>
            <a:ext cx="963454" cy="932530"/>
          </a:xfrm>
          <a:prstGeom prst="ellipse">
            <a:avLst/>
          </a:prstGeom>
          <a:solidFill>
            <a:schemeClr val="accent4">
              <a:lumMod val="60000"/>
              <a:lumOff val="40000"/>
              <a:alpha val="0"/>
            </a:schemeClr>
          </a:solidFill>
          <a:ln w="3492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0540ECDA-8B2C-4960-8AEA-17CC6B075414}"/>
              </a:ext>
            </a:extLst>
          </p:cNvPr>
          <p:cNvSpPr>
            <a:spLocks noChangeArrowheads="1"/>
          </p:cNvSpPr>
          <p:nvPr/>
        </p:nvSpPr>
        <p:spPr bwMode="auto">
          <a:xfrm rot="19387398">
            <a:off x="4967536" y="788382"/>
            <a:ext cx="3926379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AutoShape 2" hidden="1">
            <a:extLst>
              <a:ext uri="{FF2B5EF4-FFF2-40B4-BE49-F238E27FC236}">
                <a16:creationId xmlns:a16="http://schemas.microsoft.com/office/drawing/2014/main" id="{97792469-69D3-4E84-9DB7-1114F9004ADD}"/>
              </a:ext>
            </a:extLst>
          </p:cNvPr>
          <p:cNvSpPr>
            <a:spLocks noSelect="1" noChangeArrowheads="1"/>
          </p:cNvSpPr>
          <p:nvPr/>
        </p:nvSpPr>
        <p:spPr bwMode="auto">
          <a:xfrm>
            <a:off x="0" y="457200"/>
            <a:ext cx="1587500" cy="15875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BE6A02-0851-40A3-AB3C-2A3F14BB52D7}"/>
              </a:ext>
            </a:extLst>
          </p:cNvPr>
          <p:cNvSpPr txBox="1"/>
          <p:nvPr/>
        </p:nvSpPr>
        <p:spPr>
          <a:xfrm>
            <a:off x="6715763" y="5274703"/>
            <a:ext cx="7133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5</a:t>
            </a:r>
            <a:endParaRPr lang="ko-KR" altLang="en-US" sz="24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7E4A99A-0DC9-4725-870C-E1989994D7FC}"/>
              </a:ext>
            </a:extLst>
          </p:cNvPr>
          <p:cNvSpPr txBox="1"/>
          <p:nvPr/>
        </p:nvSpPr>
        <p:spPr>
          <a:xfrm>
            <a:off x="6724181" y="4021339"/>
            <a:ext cx="3548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4</a:t>
            </a:r>
            <a:endParaRPr lang="ko-KR" altLang="en-US" sz="24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DBAB497-27DD-4749-BDCD-43C92CFFD6D4}"/>
              </a:ext>
            </a:extLst>
          </p:cNvPr>
          <p:cNvSpPr txBox="1"/>
          <p:nvPr/>
        </p:nvSpPr>
        <p:spPr>
          <a:xfrm>
            <a:off x="9261000" y="2834643"/>
            <a:ext cx="4180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5</a:t>
            </a:r>
            <a:endParaRPr lang="ko-KR" altLang="en-US" sz="24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4BAB84D-7BE3-4115-B870-B8CCB5B07FA0}"/>
              </a:ext>
            </a:extLst>
          </p:cNvPr>
          <p:cNvSpPr txBox="1"/>
          <p:nvPr/>
        </p:nvSpPr>
        <p:spPr>
          <a:xfrm>
            <a:off x="8894363" y="4012070"/>
            <a:ext cx="3548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4</a:t>
            </a:r>
            <a:endParaRPr lang="ko-KR" altLang="en-US" sz="24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63975AE-EF9C-4367-8BBF-EF9161999541}"/>
              </a:ext>
            </a:extLst>
          </p:cNvPr>
          <p:cNvSpPr txBox="1"/>
          <p:nvPr/>
        </p:nvSpPr>
        <p:spPr>
          <a:xfrm>
            <a:off x="6520782" y="2815522"/>
            <a:ext cx="7133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5</a:t>
            </a:r>
            <a:endParaRPr lang="ko-KR" altLang="en-US" sz="24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25608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/>
      <p:bldP spid="77" grpId="0"/>
      <p:bldP spid="79" grpId="0"/>
      <p:bldP spid="81" grpId="0"/>
      <p:bldP spid="93" grpId="0"/>
      <p:bldP spid="12" grpId="0"/>
      <p:bldP spid="13" grpId="0"/>
      <p:bldP spid="14" grpId="0"/>
      <p:bldP spid="15" grpId="0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>
            <a:extLst>
              <a:ext uri="{FF2B5EF4-FFF2-40B4-BE49-F238E27FC236}">
                <a16:creationId xmlns:a16="http://schemas.microsoft.com/office/drawing/2014/main" id="{347D0E6B-86A0-4C09-97DF-5D6D556DD958}"/>
              </a:ext>
            </a:extLst>
          </p:cNvPr>
          <p:cNvSpPr/>
          <p:nvPr/>
        </p:nvSpPr>
        <p:spPr>
          <a:xfrm>
            <a:off x="5033135" y="5902758"/>
            <a:ext cx="3340893" cy="212884"/>
          </a:xfrm>
          <a:prstGeom prst="rect">
            <a:avLst/>
          </a:prstGeom>
          <a:solidFill>
            <a:schemeClr val="accent4">
              <a:lumMod val="60000"/>
              <a:lumOff val="40000"/>
              <a:alpha val="41000"/>
            </a:schemeClr>
          </a:solidFill>
          <a:ln>
            <a:solidFill>
              <a:schemeClr val="accent4">
                <a:lumMod val="60000"/>
                <a:lumOff val="40000"/>
                <a:alpha val="6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D626FF1-052E-4105-9B22-1A3038CF0779}"/>
              </a:ext>
            </a:extLst>
          </p:cNvPr>
          <p:cNvSpPr/>
          <p:nvPr/>
        </p:nvSpPr>
        <p:spPr>
          <a:xfrm>
            <a:off x="5033136" y="5670839"/>
            <a:ext cx="3340893" cy="212884"/>
          </a:xfrm>
          <a:prstGeom prst="rect">
            <a:avLst/>
          </a:prstGeom>
          <a:solidFill>
            <a:schemeClr val="accent4">
              <a:lumMod val="60000"/>
              <a:lumOff val="40000"/>
              <a:alpha val="41000"/>
            </a:schemeClr>
          </a:solidFill>
          <a:ln>
            <a:solidFill>
              <a:schemeClr val="accent4">
                <a:lumMod val="60000"/>
                <a:lumOff val="40000"/>
                <a:alpha val="6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8E121E3-2562-4183-958C-DCDCD12DF84D}"/>
              </a:ext>
            </a:extLst>
          </p:cNvPr>
          <p:cNvSpPr/>
          <p:nvPr/>
        </p:nvSpPr>
        <p:spPr>
          <a:xfrm>
            <a:off x="5017071" y="4730968"/>
            <a:ext cx="443958" cy="165527"/>
          </a:xfrm>
          <a:prstGeom prst="rect">
            <a:avLst/>
          </a:prstGeom>
          <a:solidFill>
            <a:schemeClr val="accent4">
              <a:lumMod val="60000"/>
              <a:lumOff val="40000"/>
              <a:alpha val="41000"/>
            </a:schemeClr>
          </a:solidFill>
          <a:ln>
            <a:solidFill>
              <a:schemeClr val="accent4">
                <a:lumMod val="60000"/>
                <a:lumOff val="40000"/>
                <a:alpha val="6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BE45CE1-EFFE-4198-BE04-2E0D31BF4C21}"/>
              </a:ext>
            </a:extLst>
          </p:cNvPr>
          <p:cNvSpPr/>
          <p:nvPr/>
        </p:nvSpPr>
        <p:spPr>
          <a:xfrm>
            <a:off x="5013258" y="3238130"/>
            <a:ext cx="1082742" cy="190870"/>
          </a:xfrm>
          <a:prstGeom prst="rect">
            <a:avLst/>
          </a:prstGeom>
          <a:solidFill>
            <a:schemeClr val="accent4">
              <a:lumMod val="60000"/>
              <a:lumOff val="40000"/>
              <a:alpha val="41000"/>
            </a:schemeClr>
          </a:solidFill>
          <a:ln>
            <a:solidFill>
              <a:schemeClr val="accent4">
                <a:lumMod val="60000"/>
                <a:lumOff val="40000"/>
                <a:alpha val="6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76E1174-1062-4628-AFC8-422B7FBEFE46}"/>
              </a:ext>
            </a:extLst>
          </p:cNvPr>
          <p:cNvSpPr/>
          <p:nvPr/>
        </p:nvSpPr>
        <p:spPr>
          <a:xfrm>
            <a:off x="5013258" y="2524650"/>
            <a:ext cx="740875" cy="190870"/>
          </a:xfrm>
          <a:prstGeom prst="rect">
            <a:avLst/>
          </a:prstGeom>
          <a:solidFill>
            <a:schemeClr val="accent4">
              <a:lumMod val="60000"/>
              <a:lumOff val="40000"/>
              <a:alpha val="41000"/>
            </a:schemeClr>
          </a:solidFill>
          <a:ln>
            <a:solidFill>
              <a:schemeClr val="accent4">
                <a:lumMod val="60000"/>
                <a:lumOff val="40000"/>
                <a:alpha val="6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8EEB4219-93A4-4C40-BB76-5398110589D3}"/>
              </a:ext>
            </a:extLst>
          </p:cNvPr>
          <p:cNvSpPr txBox="1">
            <a:spLocks/>
          </p:cNvSpPr>
          <p:nvPr/>
        </p:nvSpPr>
        <p:spPr>
          <a:xfrm>
            <a:off x="638977" y="291722"/>
            <a:ext cx="2988364" cy="47945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rgbClr val="0070C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+mj-cs"/>
              </a:defRPr>
            </a:lvl1pPr>
          </a:lstStyle>
          <a:p>
            <a:endParaRPr lang="ko-KR" altLang="en-US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4639C52-B498-4964-9C51-9FD6CB4B56E0}"/>
              </a:ext>
            </a:extLst>
          </p:cNvPr>
          <p:cNvCxnSpPr>
            <a:cxnSpLocks/>
          </p:cNvCxnSpPr>
          <p:nvPr/>
        </p:nvCxnSpPr>
        <p:spPr>
          <a:xfrm>
            <a:off x="386080" y="760040"/>
            <a:ext cx="11348720" cy="0"/>
          </a:xfrm>
          <a:prstGeom prst="line">
            <a:avLst/>
          </a:prstGeom>
          <a:ln w="15875">
            <a:solidFill>
              <a:schemeClr val="accent1">
                <a:alpha val="79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F72D872-7974-41F3-9448-9169CCA317B1}"/>
              </a:ext>
            </a:extLst>
          </p:cNvPr>
          <p:cNvSpPr txBox="1"/>
          <p:nvPr/>
        </p:nvSpPr>
        <p:spPr>
          <a:xfrm>
            <a:off x="386080" y="225097"/>
            <a:ext cx="32412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1">
                    <a:lumMod val="75000"/>
                    <a:alpha val="90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02 / </a:t>
            </a:r>
            <a:r>
              <a:rPr lang="ko-KR" altLang="en-US" sz="2000" dirty="0">
                <a:solidFill>
                  <a:schemeClr val="accent1">
                    <a:lumMod val="75000"/>
                    <a:alpha val="90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아이디어 설명 </a:t>
            </a:r>
            <a:endParaRPr lang="en-US" altLang="ko-KR" sz="2000" dirty="0">
              <a:solidFill>
                <a:schemeClr val="accent1">
                  <a:lumMod val="75000"/>
                  <a:alpha val="90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33DDA0C-3057-4F4D-A781-C0CC08CAA7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83" b="89848" l="9822" r="89924">
                        <a14:foregroundMark x1="15919" y1="32149" x2="15580" y2="57530"/>
                        <a14:foregroundMark x1="51058" y1="37056" x2="51058" y2="37056"/>
                        <a14:foregroundMark x1="52329" y1="37056" x2="53175" y2="37056"/>
                        <a14:foregroundMark x1="52837" y1="39594" x2="52837" y2="39594"/>
                        <a14:foregroundMark x1="49450" y1="36379" x2="49450" y2="36379"/>
                        <a14:foregroundMark x1="55038" y1="42809" x2="55038" y2="42809"/>
                        <a14:foregroundMark x1="53345" y1="50761" x2="53345" y2="50761"/>
                        <a14:foregroundMark x1="50720" y1="48562" x2="50720" y2="48562"/>
                        <a14:foregroundMark x1="48942" y1="56176" x2="48942" y2="56176"/>
                        <a14:foregroundMark x1="53768" y1="60406" x2="53768" y2="60406"/>
                        <a14:foregroundMark x1="65199" y1="35702" x2="65199" y2="35702"/>
                        <a14:foregroundMark x1="66808" y1="46024" x2="66808" y2="46024"/>
                        <a14:foregroundMark x1="70279" y1="43486" x2="70279" y2="43486"/>
                        <a14:foregroundMark x1="64352" y1="58545" x2="64352" y2="58545"/>
                        <a14:foregroundMark x1="78831" y1="47208" x2="78831" y2="47208"/>
                        <a14:foregroundMark x1="81880" y1="49239" x2="81880" y2="49239"/>
                        <a14:foregroundMark x1="86367" y1="49239" x2="86367" y2="49239"/>
                        <a14:foregroundMark x1="18967" y1="39932" x2="18967" y2="39932"/>
                        <a14:foregroundMark x1="9822" y1="49239" x2="9822" y2="49239"/>
                        <a14:backgroundMark x1="1524" y1="2369" x2="2371" y2="42301"/>
                        <a14:backgroundMark x1="2371" y1="42301" x2="169" y2="82741"/>
                        <a14:backgroundMark x1="169" y1="82741" x2="5165" y2="67005"/>
                        <a14:backgroundMark x1="5165" y1="67005" x2="8891" y2="30457"/>
                        <a14:backgroundMark x1="8891" y1="30457" x2="13887" y2="16244"/>
                        <a14:backgroundMark x1="13887" y1="16244" x2="22608" y2="12014"/>
                        <a14:backgroundMark x1="22608" y1="12014" x2="43438" y2="12521"/>
                        <a14:backgroundMark x1="43438" y1="12521" x2="45555" y2="29780"/>
                        <a14:backgroundMark x1="45555" y1="29780" x2="64268" y2="27073"/>
                        <a14:backgroundMark x1="64268" y1="27073" x2="74598" y2="27073"/>
                        <a14:backgroundMark x1="74598" y1="27073" x2="86283" y2="26904"/>
                        <a14:backgroundMark x1="86283" y1="26904" x2="95174" y2="20135"/>
                        <a14:backgroundMark x1="95174" y1="20135" x2="89331" y2="5753"/>
                        <a14:backgroundMark x1="89331" y1="5753" x2="1355" y2="2707"/>
                        <a14:backgroundMark x1="1355" y1="2707" x2="2964" y2="3723"/>
                        <a14:backgroundMark x1="4572" y1="11337" x2="22100" y2="14213"/>
                        <a14:backgroundMark x1="22100" y1="14213" x2="51397" y2="5584"/>
                        <a14:backgroundMark x1="51397" y1="5584" x2="60034" y2="9814"/>
                        <a14:backgroundMark x1="56054" y1="13875" x2="63929" y2="26396"/>
                        <a14:backgroundMark x1="63929" y1="26396" x2="72142" y2="18443"/>
                        <a14:backgroundMark x1="72142" y1="18443" x2="55038" y2="1675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7934" y="69671"/>
            <a:ext cx="1466370" cy="67923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9EEED17-831B-4C8C-804B-83C1E5957EC2}"/>
              </a:ext>
            </a:extLst>
          </p:cNvPr>
          <p:cNvSpPr txBox="1"/>
          <p:nvPr/>
        </p:nvSpPr>
        <p:spPr>
          <a:xfrm>
            <a:off x="5013258" y="1451506"/>
            <a:ext cx="6175001" cy="4770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 err="1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import</a:t>
            </a:r>
            <a:r>
              <a:rPr lang="ko-KR" altLang="en-US" sz="16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</a:t>
            </a:r>
            <a:r>
              <a:rPr lang="ko-KR" altLang="en-US" sz="1600" dirty="0" err="1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pandas</a:t>
            </a:r>
            <a:r>
              <a:rPr lang="ko-KR" altLang="en-US" sz="16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</a:t>
            </a:r>
            <a:r>
              <a:rPr lang="ko-KR" altLang="en-US" sz="1600" dirty="0" err="1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as</a:t>
            </a:r>
            <a:r>
              <a:rPr lang="ko-KR" altLang="en-US" sz="16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</a:t>
            </a:r>
            <a:r>
              <a:rPr lang="ko-KR" altLang="en-US" sz="1600" dirty="0" err="1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pd</a:t>
            </a:r>
            <a:endParaRPr lang="ko-KR" altLang="en-US" sz="16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r>
              <a:rPr lang="ko-KR" altLang="en-US" sz="1600" dirty="0" err="1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data</a:t>
            </a:r>
            <a:r>
              <a:rPr lang="ko-KR" altLang="en-US" sz="16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= </a:t>
            </a:r>
            <a:r>
              <a:rPr lang="ko-KR" altLang="en-US" sz="1600" dirty="0" err="1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pd.read_csv</a:t>
            </a:r>
            <a:r>
              <a:rPr lang="ko-KR" altLang="en-US" sz="16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(</a:t>
            </a:r>
            <a:r>
              <a:rPr lang="ko-KR" altLang="en-US" sz="1600" dirty="0">
                <a:solidFill>
                  <a:srgbClr val="07B38C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'FullDF_duplicated.</a:t>
            </a:r>
            <a:r>
              <a:rPr lang="ko-KR" altLang="en-US" sz="1600" dirty="0" err="1">
                <a:solidFill>
                  <a:srgbClr val="07B38C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csv</a:t>
            </a:r>
            <a:r>
              <a:rPr lang="ko-KR" altLang="en-US" sz="1600" dirty="0">
                <a:solidFill>
                  <a:srgbClr val="07B38C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'</a:t>
            </a:r>
            <a:r>
              <a:rPr lang="ko-KR" altLang="en-US" sz="16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,</a:t>
            </a:r>
            <a:r>
              <a:rPr lang="ko-KR" altLang="en-US" sz="1600" dirty="0" err="1">
                <a:solidFill>
                  <a:srgbClr val="F50DFB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encoding</a:t>
            </a:r>
            <a:r>
              <a:rPr lang="ko-KR" altLang="en-US" sz="16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=</a:t>
            </a:r>
            <a:r>
              <a:rPr lang="ko-KR" altLang="en-US" sz="1600" dirty="0">
                <a:solidFill>
                  <a:srgbClr val="07B38C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'utf-8-sig'</a:t>
            </a:r>
            <a:r>
              <a:rPr lang="ko-KR" altLang="en-US" sz="16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,</a:t>
            </a:r>
            <a:r>
              <a:rPr lang="ko-KR" altLang="en-US" sz="1600" dirty="0">
                <a:solidFill>
                  <a:srgbClr val="DB2DD3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index_col</a:t>
            </a:r>
            <a:r>
              <a:rPr lang="ko-KR" altLang="en-US" sz="16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=</a:t>
            </a:r>
            <a:r>
              <a:rPr lang="ko-KR" altLang="en-US" sz="1600" dirty="0">
                <a:solidFill>
                  <a:schemeClr val="accent5">
                    <a:lumMod val="75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0</a:t>
            </a:r>
            <a:r>
              <a:rPr lang="ko-KR" altLang="en-US" sz="16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)</a:t>
            </a:r>
          </a:p>
          <a:p>
            <a:r>
              <a:rPr lang="ko-KR" altLang="en-US" sz="1600" dirty="0" err="1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data</a:t>
            </a:r>
            <a:endParaRPr lang="ko-KR" altLang="en-US" sz="16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r>
              <a:rPr lang="ko-KR" altLang="en-US" sz="1600" dirty="0" err="1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data</a:t>
            </a:r>
            <a:r>
              <a:rPr lang="ko-KR" altLang="en-US" sz="16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= </a:t>
            </a:r>
            <a:r>
              <a:rPr lang="ko-KR" altLang="en-US" sz="1600" dirty="0" err="1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data.drop</a:t>
            </a:r>
            <a:r>
              <a:rPr lang="ko-KR" altLang="en-US" sz="16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(</a:t>
            </a:r>
            <a:r>
              <a:rPr lang="ko-KR" altLang="en-US" sz="1600" dirty="0">
                <a:solidFill>
                  <a:srgbClr val="07B38C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'리뷰',</a:t>
            </a:r>
            <a:r>
              <a:rPr lang="ko-KR" altLang="en-US" sz="1600" dirty="0" err="1">
                <a:solidFill>
                  <a:srgbClr val="F50DFB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axis</a:t>
            </a:r>
            <a:r>
              <a:rPr lang="ko-KR" altLang="en-US" sz="16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=</a:t>
            </a:r>
            <a:r>
              <a:rPr lang="ko-KR" altLang="en-US" sz="1600" dirty="0">
                <a:solidFill>
                  <a:schemeClr val="accent5">
                    <a:lumMod val="75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1</a:t>
            </a:r>
            <a:r>
              <a:rPr lang="ko-KR" altLang="en-US" sz="16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)</a:t>
            </a:r>
          </a:p>
          <a:p>
            <a:r>
              <a:rPr lang="ko-KR" altLang="en-US" sz="1600" dirty="0" err="1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df_table</a:t>
            </a:r>
            <a:r>
              <a:rPr lang="ko-KR" altLang="en-US" sz="16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= </a:t>
            </a:r>
            <a:r>
              <a:rPr lang="ko-KR" altLang="en-US" sz="1600" dirty="0" err="1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data.set_index</a:t>
            </a:r>
            <a:r>
              <a:rPr lang="ko-KR" altLang="en-US" sz="16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([</a:t>
            </a:r>
            <a:r>
              <a:rPr lang="ko-KR" altLang="en-US" sz="1600" dirty="0">
                <a:solidFill>
                  <a:srgbClr val="07B38C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"작성자"</a:t>
            </a:r>
            <a:r>
              <a:rPr lang="ko-KR" altLang="en-US" sz="16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,</a:t>
            </a:r>
            <a:r>
              <a:rPr lang="ko-KR" altLang="en-US" sz="1600" dirty="0">
                <a:solidFill>
                  <a:srgbClr val="07B38C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'0'</a:t>
            </a:r>
            <a:r>
              <a:rPr lang="ko-KR" altLang="en-US" sz="16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]).</a:t>
            </a:r>
            <a:r>
              <a:rPr lang="ko-KR" altLang="en-US" sz="1600" dirty="0" err="1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unstack</a:t>
            </a:r>
            <a:r>
              <a:rPr lang="ko-KR" altLang="en-US" sz="16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()</a:t>
            </a:r>
          </a:p>
          <a:p>
            <a:r>
              <a:rPr lang="ko-KR" altLang="en-US" sz="1600" dirty="0" err="1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df_table</a:t>
            </a:r>
            <a:endParaRPr lang="ko-KR" altLang="en-US" sz="16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r>
              <a:rPr lang="ko-KR" altLang="en-US" sz="1600" dirty="0" err="1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df_table.fillna</a:t>
            </a:r>
            <a:r>
              <a:rPr lang="ko-KR" altLang="en-US" sz="16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(0,inplace=</a:t>
            </a:r>
            <a:r>
              <a:rPr lang="ko-KR" altLang="en-US" sz="1600" dirty="0" err="1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True</a:t>
            </a:r>
            <a:r>
              <a:rPr lang="ko-KR" altLang="en-US" sz="16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)</a:t>
            </a:r>
          </a:p>
          <a:p>
            <a:r>
              <a:rPr lang="ko-KR" altLang="en-US" sz="1600" dirty="0" err="1">
                <a:solidFill>
                  <a:schemeClr val="accent5">
                    <a:lumMod val="75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from</a:t>
            </a:r>
            <a:r>
              <a:rPr lang="ko-KR" altLang="en-US" sz="16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</a:t>
            </a:r>
            <a:r>
              <a:rPr lang="ko-KR" altLang="en-US" sz="1600" dirty="0" err="1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sklearn.metrics.pairwise</a:t>
            </a:r>
            <a:r>
              <a:rPr lang="ko-KR" altLang="en-US" sz="1600" dirty="0">
                <a:solidFill>
                  <a:schemeClr val="accent5">
                    <a:lumMod val="75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</a:t>
            </a:r>
            <a:r>
              <a:rPr lang="ko-KR" altLang="en-US" sz="1600" dirty="0" err="1">
                <a:solidFill>
                  <a:schemeClr val="accent5">
                    <a:lumMod val="75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import</a:t>
            </a:r>
            <a:r>
              <a:rPr lang="ko-KR" altLang="en-US" sz="1600" dirty="0">
                <a:solidFill>
                  <a:schemeClr val="accent5">
                    <a:lumMod val="75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</a:t>
            </a:r>
            <a:r>
              <a:rPr lang="ko-KR" altLang="en-US" sz="1600" dirty="0" err="1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cosine_similarity</a:t>
            </a:r>
            <a:endParaRPr lang="ko-KR" altLang="en-US" sz="16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r>
              <a:rPr lang="ko-KR" altLang="en-US" sz="1600" dirty="0" err="1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ibc</a:t>
            </a:r>
            <a:r>
              <a:rPr lang="ko-KR" altLang="en-US" sz="16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= </a:t>
            </a:r>
            <a:r>
              <a:rPr lang="ko-KR" altLang="en-US" sz="1600" dirty="0" err="1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cosine_similarity</a:t>
            </a:r>
            <a:r>
              <a:rPr lang="ko-KR" altLang="en-US" sz="16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(</a:t>
            </a:r>
            <a:r>
              <a:rPr lang="ko-KR" altLang="en-US" sz="1600" dirty="0" err="1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df_table</a:t>
            </a:r>
            <a:r>
              <a:rPr lang="ko-KR" altLang="en-US" sz="16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)</a:t>
            </a:r>
          </a:p>
          <a:p>
            <a:r>
              <a:rPr lang="ko-KR" altLang="en-US" sz="1600" dirty="0" err="1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ibc</a:t>
            </a:r>
            <a:r>
              <a:rPr lang="ko-KR" altLang="en-US" sz="16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= </a:t>
            </a:r>
            <a:r>
              <a:rPr lang="ko-KR" altLang="en-US" sz="1600" dirty="0" err="1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pd.DataFrame</a:t>
            </a:r>
            <a:r>
              <a:rPr lang="ko-KR" altLang="en-US" sz="16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(</a:t>
            </a:r>
            <a:r>
              <a:rPr lang="ko-KR" altLang="en-US" sz="1600" dirty="0" err="1">
                <a:solidFill>
                  <a:srgbClr val="DB2DD3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data</a:t>
            </a:r>
            <a:r>
              <a:rPr lang="ko-KR" altLang="en-US" sz="16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=</a:t>
            </a:r>
            <a:r>
              <a:rPr lang="ko-KR" altLang="en-US" sz="1600" dirty="0" err="1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ibc</a:t>
            </a:r>
            <a:r>
              <a:rPr lang="ko-KR" altLang="en-US" sz="16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, </a:t>
            </a:r>
            <a:r>
              <a:rPr lang="ko-KR" altLang="en-US" sz="1600" dirty="0" err="1">
                <a:solidFill>
                  <a:srgbClr val="DB2DD3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index</a:t>
            </a:r>
            <a:r>
              <a:rPr lang="ko-KR" altLang="en-US" sz="16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=</a:t>
            </a:r>
            <a:r>
              <a:rPr lang="ko-KR" altLang="en-US" sz="1600" dirty="0" err="1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df_table.index</a:t>
            </a:r>
            <a:r>
              <a:rPr lang="ko-KR" altLang="en-US" sz="16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, </a:t>
            </a:r>
            <a:r>
              <a:rPr lang="ko-KR" altLang="en-US" sz="1600" dirty="0" err="1">
                <a:solidFill>
                  <a:srgbClr val="DB2DD3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columns</a:t>
            </a:r>
            <a:r>
              <a:rPr lang="ko-KR" altLang="en-US" sz="16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=</a:t>
            </a:r>
            <a:r>
              <a:rPr lang="ko-KR" altLang="en-US" sz="1600" dirty="0" err="1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df_table.index</a:t>
            </a:r>
            <a:r>
              <a:rPr lang="ko-KR" altLang="en-US" sz="16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)</a:t>
            </a:r>
          </a:p>
          <a:p>
            <a:r>
              <a:rPr lang="ko-KR" altLang="en-US" sz="1600" dirty="0" err="1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ibc</a:t>
            </a:r>
            <a:endParaRPr lang="ko-KR" altLang="en-US" sz="16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r>
              <a:rPr lang="ko-KR" altLang="en-US" sz="1600" dirty="0" err="1">
                <a:solidFill>
                  <a:schemeClr val="accent5">
                    <a:lumMod val="75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def</a:t>
            </a:r>
            <a:r>
              <a:rPr lang="ko-KR" altLang="en-US" sz="16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</a:t>
            </a:r>
            <a:r>
              <a:rPr lang="ko-KR" altLang="en-US" sz="1600" dirty="0" err="1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get_item_based_collabor</a:t>
            </a:r>
            <a:r>
              <a:rPr lang="ko-KR" altLang="en-US" sz="16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(</a:t>
            </a:r>
            <a:r>
              <a:rPr lang="ko-KR" altLang="en-US" sz="1600" dirty="0" err="1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item</a:t>
            </a:r>
            <a:r>
              <a:rPr lang="ko-KR" altLang="en-US" sz="16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):</a:t>
            </a:r>
          </a:p>
          <a:p>
            <a:r>
              <a:rPr lang="ko-KR" altLang="en-US" sz="16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   </a:t>
            </a:r>
            <a:r>
              <a:rPr lang="ko-KR" altLang="en-US" sz="1600" dirty="0" err="1">
                <a:solidFill>
                  <a:schemeClr val="accent5">
                    <a:lumMod val="75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return</a:t>
            </a:r>
            <a:r>
              <a:rPr lang="ko-KR" altLang="en-US" sz="16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</a:t>
            </a:r>
            <a:r>
              <a:rPr lang="ko-KR" altLang="en-US" sz="1600" dirty="0" err="1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ibc</a:t>
            </a:r>
            <a:r>
              <a:rPr lang="ko-KR" altLang="en-US" sz="16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[</a:t>
            </a:r>
            <a:r>
              <a:rPr lang="ko-KR" altLang="en-US" sz="1600" dirty="0" err="1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item</a:t>
            </a:r>
            <a:r>
              <a:rPr lang="ko-KR" altLang="en-US" sz="16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].</a:t>
            </a:r>
            <a:r>
              <a:rPr lang="ko-KR" altLang="en-US" sz="1600" dirty="0" err="1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sort_values</a:t>
            </a:r>
            <a:r>
              <a:rPr lang="ko-KR" altLang="en-US" sz="16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(</a:t>
            </a:r>
            <a:r>
              <a:rPr lang="ko-KR" altLang="en-US" sz="1600" dirty="0" err="1">
                <a:solidFill>
                  <a:srgbClr val="DB2DD3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ascending</a:t>
            </a:r>
            <a:r>
              <a:rPr lang="ko-KR" altLang="en-US" sz="16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=</a:t>
            </a:r>
            <a:r>
              <a:rPr lang="ko-KR" altLang="en-US" sz="1600" dirty="0" err="1">
                <a:solidFill>
                  <a:schemeClr val="accent5">
                    <a:lumMod val="75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False</a:t>
            </a:r>
            <a:r>
              <a:rPr lang="ko-KR" altLang="en-US" sz="16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)[:</a:t>
            </a:r>
            <a:r>
              <a:rPr lang="ko-KR" altLang="en-US" sz="1600" dirty="0">
                <a:solidFill>
                  <a:schemeClr val="accent5">
                    <a:lumMod val="75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6</a:t>
            </a:r>
            <a:r>
              <a:rPr lang="ko-KR" altLang="en-US" sz="16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]</a:t>
            </a:r>
          </a:p>
          <a:p>
            <a:r>
              <a:rPr lang="ko-KR" altLang="en-US" sz="1600" dirty="0" err="1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get_item_based_collabor</a:t>
            </a:r>
            <a:r>
              <a:rPr lang="ko-KR" altLang="en-US" sz="1600" dirty="0">
                <a:solidFill>
                  <a:srgbClr val="07B38C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(‘</a:t>
            </a:r>
            <a:r>
              <a:rPr lang="en-US" altLang="ko-KR" sz="1600" dirty="0" err="1">
                <a:solidFill>
                  <a:srgbClr val="07B38C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Doh</a:t>
            </a:r>
            <a:r>
              <a:rPr lang="en-US" altLang="ko-KR" sz="1600" dirty="0">
                <a:solidFill>
                  <a:srgbClr val="07B38C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*** </a:t>
            </a:r>
            <a:r>
              <a:rPr lang="ko-KR" altLang="en-US" sz="1600" dirty="0">
                <a:solidFill>
                  <a:srgbClr val="07B38C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'</a:t>
            </a:r>
            <a:r>
              <a:rPr lang="ko-KR" altLang="en-US" sz="16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)</a:t>
            </a:r>
          </a:p>
          <a:p>
            <a:r>
              <a:rPr lang="ko-KR" altLang="en-US" sz="1600" dirty="0" err="1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data</a:t>
            </a:r>
            <a:r>
              <a:rPr lang="ko-KR" altLang="en-US" sz="16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[</a:t>
            </a:r>
            <a:r>
              <a:rPr lang="ko-KR" altLang="en-US" sz="1600" dirty="0" err="1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data</a:t>
            </a:r>
            <a:r>
              <a:rPr lang="ko-KR" altLang="en-US" sz="16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[</a:t>
            </a:r>
            <a:r>
              <a:rPr lang="ko-KR" altLang="en-US" sz="1600" dirty="0">
                <a:solidFill>
                  <a:srgbClr val="07B38C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'작성자'</a:t>
            </a:r>
            <a:r>
              <a:rPr lang="ko-KR" altLang="en-US" sz="16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] == </a:t>
            </a:r>
            <a:r>
              <a:rPr lang="ko-KR" altLang="en-US" sz="1600" dirty="0">
                <a:solidFill>
                  <a:srgbClr val="07B38C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‘</a:t>
            </a:r>
            <a:r>
              <a:rPr lang="en-US" altLang="ko-KR" sz="1600" dirty="0" err="1">
                <a:solidFill>
                  <a:srgbClr val="07B38C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Doh</a:t>
            </a:r>
            <a:r>
              <a:rPr lang="en-US" altLang="ko-KR" sz="1600" dirty="0">
                <a:solidFill>
                  <a:srgbClr val="07B38C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***</a:t>
            </a:r>
            <a:r>
              <a:rPr lang="ko-KR" altLang="en-US" sz="1600" dirty="0">
                <a:solidFill>
                  <a:srgbClr val="07B38C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'</a:t>
            </a:r>
            <a:r>
              <a:rPr lang="ko-KR" altLang="en-US" sz="16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]</a:t>
            </a:r>
          </a:p>
          <a:p>
            <a:r>
              <a:rPr lang="ko-KR" altLang="en-US" sz="1600" dirty="0" err="1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data</a:t>
            </a:r>
            <a:r>
              <a:rPr lang="ko-KR" altLang="en-US" sz="16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[</a:t>
            </a:r>
            <a:r>
              <a:rPr lang="ko-KR" altLang="en-US" sz="1600" dirty="0" err="1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data</a:t>
            </a:r>
            <a:r>
              <a:rPr lang="ko-KR" altLang="en-US" sz="16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[</a:t>
            </a:r>
            <a:r>
              <a:rPr lang="ko-KR" altLang="en-US" sz="1600" dirty="0">
                <a:solidFill>
                  <a:srgbClr val="07B38C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'작성자'</a:t>
            </a:r>
            <a:r>
              <a:rPr lang="ko-KR" altLang="en-US" sz="16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] == </a:t>
            </a:r>
            <a:r>
              <a:rPr lang="ko-KR" altLang="en-US" sz="1600" dirty="0">
                <a:solidFill>
                  <a:srgbClr val="07B38C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'</a:t>
            </a:r>
            <a:r>
              <a:rPr lang="en-US" altLang="ko-KR" sz="1600" dirty="0">
                <a:solidFill>
                  <a:srgbClr val="07B38C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Soo***</a:t>
            </a:r>
            <a:r>
              <a:rPr lang="ko-KR" altLang="en-US" sz="1600" dirty="0">
                <a:solidFill>
                  <a:srgbClr val="07B38C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'</a:t>
            </a:r>
            <a:r>
              <a:rPr lang="ko-KR" altLang="en-US" sz="16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]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DBB4B9D-7BE4-465A-95FA-5D5EDE684934}"/>
              </a:ext>
            </a:extLst>
          </p:cNvPr>
          <p:cNvSpPr/>
          <p:nvPr/>
        </p:nvSpPr>
        <p:spPr>
          <a:xfrm>
            <a:off x="4874734" y="1419347"/>
            <a:ext cx="6759570" cy="4802778"/>
          </a:xfrm>
          <a:prstGeom prst="rect">
            <a:avLst/>
          </a:prstGeom>
          <a:noFill/>
          <a:ln w="317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9B43093-DE3E-4ED4-95AD-FA19895ADD88}"/>
              </a:ext>
            </a:extLst>
          </p:cNvPr>
          <p:cNvSpPr txBox="1"/>
          <p:nvPr/>
        </p:nvSpPr>
        <p:spPr>
          <a:xfrm>
            <a:off x="2005662" y="1130370"/>
            <a:ext cx="2186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평점 데이터 추출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A2407DC3-943C-4916-9E8E-720EB8616B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331" y="3091166"/>
            <a:ext cx="2378780" cy="2378780"/>
          </a:xfrm>
          <a:prstGeom prst="rect">
            <a:avLst/>
          </a:prstGeom>
        </p:spPr>
      </p:pic>
      <p:pic>
        <p:nvPicPr>
          <p:cNvPr id="25" name="Picture 2">
            <a:extLst>
              <a:ext uri="{FF2B5EF4-FFF2-40B4-BE49-F238E27FC236}">
                <a16:creationId xmlns:a16="http://schemas.microsoft.com/office/drawing/2014/main" id="{2F7F67B2-3475-459F-B81B-F5E40AF203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30182" y1="22162" x2="30182" y2="22162"/>
                        <a14:foregroundMark x1="51818" y1="21351" x2="51818" y2="21351"/>
                        <a14:foregroundMark x1="37455" y1="38649" x2="37455" y2="38649"/>
                        <a14:foregroundMark x1="42000" y1="35676" x2="42000" y2="35676"/>
                        <a14:foregroundMark x1="57273" y1="35135" x2="57273" y2="35135"/>
                        <a14:foregroundMark x1="61455" y1="37838" x2="61455" y2="37838"/>
                        <a14:foregroundMark x1="78000" y1="22432" x2="78000" y2="22432"/>
                        <a14:foregroundMark x1="33273" y1="79730" x2="33273" y2="79730"/>
                        <a14:foregroundMark x1="23818" y1="78378" x2="23818" y2="78378"/>
                        <a14:foregroundMark x1="24000" y1="67838" x2="24000" y2="67838"/>
                        <a14:foregroundMark x1="20364" y1="72973" x2="20364" y2="72973"/>
                        <a14:foregroundMark x1="13091" y1="72432" x2="13091" y2="72432"/>
                        <a14:foregroundMark x1="41455" y1="75946" x2="41455" y2="75946"/>
                        <a14:foregroundMark x1="40182" y1="72432" x2="40182" y2="72432"/>
                        <a14:foregroundMark x1="44545" y1="73514" x2="44545" y2="73514"/>
                        <a14:foregroundMark x1="54364" y1="74595" x2="54364" y2="74595"/>
                        <a14:foregroundMark x1="61636" y1="66757" x2="61636" y2="66757"/>
                        <a14:foregroundMark x1="61818" y1="73243" x2="61818" y2="73243"/>
                        <a14:foregroundMark x1="65455" y1="74324" x2="65455" y2="74324"/>
                        <a14:foregroundMark x1="72182" y1="75135" x2="72182" y2="75135"/>
                        <a14:foregroundMark x1="81455" y1="74054" x2="81455" y2="74054"/>
                        <a14:foregroundMark x1="88182" y1="71351" x2="88182" y2="71351"/>
                        <a14:foregroundMark x1="88182" y1="73243" x2="88182" y2="73243"/>
                        <a14:foregroundMark x1="87091" y1="72432" x2="87091" y2="72432"/>
                        <a14:backgroundMark x1="7818" y1="38649" x2="19273" y2="17297"/>
                        <a14:backgroundMark x1="12545" y1="55405" x2="18182" y2="38649"/>
                        <a14:backgroundMark x1="14000" y1="57027" x2="18909" y2="48919"/>
                        <a14:backgroundMark x1="18182" y1="51892" x2="22182" y2="55405"/>
                        <a14:backgroundMark x1="22182" y1="55405" x2="23818" y2="58108"/>
                        <a14:backgroundMark x1="18364" y1="38108" x2="15636" y2="37027"/>
                        <a14:backgroundMark x1="15636" y1="37027" x2="13818" y2="37568"/>
                        <a14:backgroundMark x1="13818" y1="37568" x2="13636" y2="38919"/>
                        <a14:backgroundMark x1="13273" y1="39189" x2="13273" y2="39189"/>
                        <a14:backgroundMark x1="12727" y1="40541" x2="12727" y2="40541"/>
                        <a14:backgroundMark x1="12545" y1="41892" x2="12545" y2="41892"/>
                        <a14:backgroundMark x1="12545" y1="42973" x2="12545" y2="42973"/>
                        <a14:backgroundMark x1="12182" y1="43243" x2="11636" y2="44054"/>
                        <a14:backgroundMark x1="11636" y1="44595" x2="11636" y2="44595"/>
                        <a14:backgroundMark x1="11636" y1="45135" x2="11636" y2="4513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298" y="850506"/>
            <a:ext cx="1727457" cy="1162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4BEAED8-C74B-406C-B465-0AE219782B41}"/>
              </a:ext>
            </a:extLst>
          </p:cNvPr>
          <p:cNvSpPr txBox="1"/>
          <p:nvPr/>
        </p:nvSpPr>
        <p:spPr>
          <a:xfrm>
            <a:off x="569932" y="2147617"/>
            <a:ext cx="2158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크롤링</a:t>
            </a:r>
            <a:r>
              <a:rPr lang="ko-KR" altLang="en-US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</a:t>
            </a:r>
            <a:r>
              <a:rPr lang="en-US" altLang="ko-KR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(Crawling)</a:t>
            </a:r>
            <a:endParaRPr lang="ko-KR" altLang="en-US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13622F-26C4-422B-86F3-EF8077CF01DE}"/>
              </a:ext>
            </a:extLst>
          </p:cNvPr>
          <p:cNvSpPr txBox="1"/>
          <p:nvPr/>
        </p:nvSpPr>
        <p:spPr>
          <a:xfrm>
            <a:off x="584486" y="2454733"/>
            <a:ext cx="3982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코사인 유사도 </a:t>
            </a:r>
            <a:r>
              <a:rPr lang="en-US" altLang="ko-KR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(cosine similarity)</a:t>
            </a:r>
            <a:endParaRPr lang="ko-KR" altLang="en-US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278403BB-EF55-46FA-9489-2F7580434DF4}"/>
              </a:ext>
            </a:extLst>
          </p:cNvPr>
          <p:cNvSpPr/>
          <p:nvPr/>
        </p:nvSpPr>
        <p:spPr>
          <a:xfrm flipH="1">
            <a:off x="3937631" y="3484764"/>
            <a:ext cx="794327" cy="620097"/>
          </a:xfrm>
          <a:prstGeom prst="rightArrow">
            <a:avLst/>
          </a:prstGeom>
          <a:solidFill>
            <a:schemeClr val="accent4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03035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그룹 45">
            <a:extLst>
              <a:ext uri="{FF2B5EF4-FFF2-40B4-BE49-F238E27FC236}">
                <a16:creationId xmlns:a16="http://schemas.microsoft.com/office/drawing/2014/main" id="{03EDEE9D-BBB3-48A9-8AE7-E6F6CF2E7D6C}"/>
              </a:ext>
            </a:extLst>
          </p:cNvPr>
          <p:cNvGrpSpPr/>
          <p:nvPr/>
        </p:nvGrpSpPr>
        <p:grpSpPr>
          <a:xfrm>
            <a:off x="523900" y="2129100"/>
            <a:ext cx="11210900" cy="4582405"/>
            <a:chOff x="4736707" y="4944769"/>
            <a:chExt cx="5627798" cy="1000525"/>
          </a:xfrm>
        </p:grpSpPr>
        <p:sp>
          <p:nvSpPr>
            <p:cNvPr id="48" name="_x596806728">
              <a:extLst>
                <a:ext uri="{FF2B5EF4-FFF2-40B4-BE49-F238E27FC236}">
                  <a16:creationId xmlns:a16="http://schemas.microsoft.com/office/drawing/2014/main" id="{FD6092A0-A2F9-4CA5-9304-15DD97879F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6707" y="4946077"/>
              <a:ext cx="5627798" cy="999217"/>
            </a:xfrm>
            <a:prstGeom prst="rect">
              <a:avLst/>
            </a:prstGeom>
            <a:solidFill>
              <a:srgbClr val="262626">
                <a:alpha val="14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47" name="_x596806728">
              <a:extLst>
                <a:ext uri="{FF2B5EF4-FFF2-40B4-BE49-F238E27FC236}">
                  <a16:creationId xmlns:a16="http://schemas.microsoft.com/office/drawing/2014/main" id="{A8715FCC-C09F-4381-9D49-DF999B0BC6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6707" y="4944769"/>
              <a:ext cx="5627798" cy="997374"/>
            </a:xfrm>
            <a:prstGeom prst="rect">
              <a:avLst/>
            </a:prstGeom>
            <a:solidFill>
              <a:srgbClr val="262626">
                <a:alpha val="14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387AAC78-4727-4160-9029-EC0864561C97}"/>
              </a:ext>
            </a:extLst>
          </p:cNvPr>
          <p:cNvSpPr txBox="1">
            <a:spLocks/>
          </p:cNvSpPr>
          <p:nvPr/>
        </p:nvSpPr>
        <p:spPr>
          <a:xfrm>
            <a:off x="638977" y="291722"/>
            <a:ext cx="2988364" cy="47945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rgbClr val="0070C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+mj-cs"/>
              </a:defRPr>
            </a:lvl1pPr>
          </a:lstStyle>
          <a:p>
            <a:endParaRPr lang="ko-KR" altLang="en-US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FB47FA2-7C09-40AD-8E13-0034376CFCB0}"/>
              </a:ext>
            </a:extLst>
          </p:cNvPr>
          <p:cNvCxnSpPr>
            <a:cxnSpLocks/>
          </p:cNvCxnSpPr>
          <p:nvPr/>
        </p:nvCxnSpPr>
        <p:spPr>
          <a:xfrm>
            <a:off x="386080" y="760040"/>
            <a:ext cx="11348720" cy="0"/>
          </a:xfrm>
          <a:prstGeom prst="line">
            <a:avLst/>
          </a:prstGeom>
          <a:ln w="15875">
            <a:solidFill>
              <a:schemeClr val="accent1">
                <a:alpha val="79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A2F6FD4-7C65-4E62-8F91-B36197A52A23}"/>
              </a:ext>
            </a:extLst>
          </p:cNvPr>
          <p:cNvSpPr txBox="1"/>
          <p:nvPr/>
        </p:nvSpPr>
        <p:spPr>
          <a:xfrm>
            <a:off x="386080" y="225097"/>
            <a:ext cx="32412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1">
                    <a:lumMod val="75000"/>
                    <a:alpha val="90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02 / </a:t>
            </a:r>
            <a:r>
              <a:rPr lang="ko-KR" altLang="en-US" sz="2000" dirty="0">
                <a:solidFill>
                  <a:schemeClr val="accent1">
                    <a:lumMod val="75000"/>
                    <a:alpha val="90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아이디어 설명 </a:t>
            </a:r>
            <a:endParaRPr lang="en-US" altLang="ko-KR" sz="2000" dirty="0">
              <a:solidFill>
                <a:schemeClr val="accent1">
                  <a:lumMod val="75000"/>
                  <a:alpha val="90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E0CDF6C-3F85-4A73-998A-B05A24DEDD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83" b="89848" l="9822" r="89924">
                        <a14:foregroundMark x1="15919" y1="32149" x2="15580" y2="57530"/>
                        <a14:foregroundMark x1="51058" y1="37056" x2="51058" y2="37056"/>
                        <a14:foregroundMark x1="52329" y1="37056" x2="53175" y2="37056"/>
                        <a14:foregroundMark x1="52837" y1="39594" x2="52837" y2="39594"/>
                        <a14:foregroundMark x1="49450" y1="36379" x2="49450" y2="36379"/>
                        <a14:foregroundMark x1="55038" y1="42809" x2="55038" y2="42809"/>
                        <a14:foregroundMark x1="53345" y1="50761" x2="53345" y2="50761"/>
                        <a14:foregroundMark x1="50720" y1="48562" x2="50720" y2="48562"/>
                        <a14:foregroundMark x1="48942" y1="56176" x2="48942" y2="56176"/>
                        <a14:foregroundMark x1="53768" y1="60406" x2="53768" y2="60406"/>
                        <a14:foregroundMark x1="65199" y1="35702" x2="65199" y2="35702"/>
                        <a14:foregroundMark x1="66808" y1="46024" x2="66808" y2="46024"/>
                        <a14:foregroundMark x1="70279" y1="43486" x2="70279" y2="43486"/>
                        <a14:foregroundMark x1="64352" y1="58545" x2="64352" y2="58545"/>
                        <a14:foregroundMark x1="78831" y1="47208" x2="78831" y2="47208"/>
                        <a14:foregroundMark x1="81880" y1="49239" x2="81880" y2="49239"/>
                        <a14:foregroundMark x1="86367" y1="49239" x2="86367" y2="49239"/>
                        <a14:foregroundMark x1="18967" y1="39932" x2="18967" y2="39932"/>
                        <a14:foregroundMark x1="9822" y1="49239" x2="9822" y2="49239"/>
                        <a14:backgroundMark x1="1524" y1="2369" x2="2371" y2="42301"/>
                        <a14:backgroundMark x1="2371" y1="42301" x2="169" y2="82741"/>
                        <a14:backgroundMark x1="169" y1="82741" x2="5165" y2="67005"/>
                        <a14:backgroundMark x1="5165" y1="67005" x2="8891" y2="30457"/>
                        <a14:backgroundMark x1="8891" y1="30457" x2="13887" y2="16244"/>
                        <a14:backgroundMark x1="13887" y1="16244" x2="22608" y2="12014"/>
                        <a14:backgroundMark x1="22608" y1="12014" x2="43438" y2="12521"/>
                        <a14:backgroundMark x1="43438" y1="12521" x2="45555" y2="29780"/>
                        <a14:backgroundMark x1="45555" y1="29780" x2="64268" y2="27073"/>
                        <a14:backgroundMark x1="64268" y1="27073" x2="74598" y2="27073"/>
                        <a14:backgroundMark x1="74598" y1="27073" x2="86283" y2="26904"/>
                        <a14:backgroundMark x1="86283" y1="26904" x2="95174" y2="20135"/>
                        <a14:backgroundMark x1="95174" y1="20135" x2="89331" y2="5753"/>
                        <a14:backgroundMark x1="89331" y1="5753" x2="1355" y2="2707"/>
                        <a14:backgroundMark x1="1355" y1="2707" x2="2964" y2="3723"/>
                        <a14:backgroundMark x1="4572" y1="11337" x2="22100" y2="14213"/>
                        <a14:backgroundMark x1="22100" y1="14213" x2="51397" y2="5584"/>
                        <a14:backgroundMark x1="51397" y1="5584" x2="60034" y2="9814"/>
                        <a14:backgroundMark x1="56054" y1="13875" x2="63929" y2="26396"/>
                        <a14:backgroundMark x1="63929" y1="26396" x2="72142" y2="18443"/>
                        <a14:backgroundMark x1="72142" y1="18443" x2="55038" y2="1675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7934" y="69671"/>
            <a:ext cx="1466370" cy="67923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F2E6F36-4257-4C4B-8463-8BF0BB146B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243910" y="2719187"/>
            <a:ext cx="718481" cy="71848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8AF5008-A994-4B07-ACA2-E0CED75D625E}"/>
              </a:ext>
            </a:extLst>
          </p:cNvPr>
          <p:cNvSpPr txBox="1"/>
          <p:nvPr/>
        </p:nvSpPr>
        <p:spPr>
          <a:xfrm>
            <a:off x="2981739" y="3200301"/>
            <a:ext cx="876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Dohe</a:t>
            </a:r>
            <a:r>
              <a:rPr lang="en-US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***</a:t>
            </a:r>
            <a:endParaRPr lang="ko-KR" altLang="en-US" sz="14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graphicFrame>
        <p:nvGraphicFramePr>
          <p:cNvPr id="12" name="표 12">
            <a:extLst>
              <a:ext uri="{FF2B5EF4-FFF2-40B4-BE49-F238E27FC236}">
                <a16:creationId xmlns:a16="http://schemas.microsoft.com/office/drawing/2014/main" id="{56F2C4C8-EFA2-4907-B577-B731A4B2FD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1572605"/>
              </p:ext>
            </p:extLst>
          </p:nvPr>
        </p:nvGraphicFramePr>
        <p:xfrm>
          <a:off x="708551" y="3581273"/>
          <a:ext cx="3714363" cy="2007691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2514748">
                  <a:extLst>
                    <a:ext uri="{9D8B030D-6E8A-4147-A177-3AD203B41FA5}">
                      <a16:colId xmlns:a16="http://schemas.microsoft.com/office/drawing/2014/main" val="1933460605"/>
                    </a:ext>
                  </a:extLst>
                </a:gridCol>
                <a:gridCol w="1199615">
                  <a:extLst>
                    <a:ext uri="{9D8B030D-6E8A-4147-A177-3AD203B41FA5}">
                      <a16:colId xmlns:a16="http://schemas.microsoft.com/office/drawing/2014/main" val="938786473"/>
                    </a:ext>
                  </a:extLst>
                </a:gridCol>
              </a:tblGrid>
              <a:tr h="442288"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solidFill>
                          <a:schemeClr val="tx1"/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rgbClr val="FF0000"/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5</a:t>
                      </a:r>
                      <a:endParaRPr lang="ko-KR" altLang="en-US" sz="1800" dirty="0">
                        <a:solidFill>
                          <a:srgbClr val="FF0000"/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6833084"/>
                  </a:ext>
                </a:extLst>
              </a:tr>
              <a:tr h="5218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강촌 레일 파크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5</a:t>
                      </a:r>
                      <a:endParaRPr lang="ko-KR" altLang="en-US" sz="1800" dirty="0"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9898019"/>
                  </a:ext>
                </a:extLst>
              </a:tr>
              <a:tr h="5218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평화 </a:t>
                      </a:r>
                      <a:r>
                        <a:rPr lang="ko-KR" altLang="en-US" sz="1800" dirty="0" err="1"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소녀상</a:t>
                      </a:r>
                      <a:endParaRPr lang="ko-KR" altLang="en-US" sz="1800" dirty="0"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3</a:t>
                      </a:r>
                      <a:endParaRPr lang="ko-KR" altLang="en-US" sz="1800" dirty="0"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6964106"/>
                  </a:ext>
                </a:extLst>
              </a:tr>
              <a:tr h="5218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강원도 산림 박물관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5</a:t>
                      </a:r>
                      <a:endParaRPr lang="ko-KR" altLang="en-US" sz="1800" dirty="0"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6160071"/>
                  </a:ext>
                </a:extLst>
              </a:tr>
            </a:tbl>
          </a:graphicData>
        </a:graphic>
      </p:graphicFrame>
      <p:pic>
        <p:nvPicPr>
          <p:cNvPr id="1026" name="Picture 2">
            <a:extLst>
              <a:ext uri="{FF2B5EF4-FFF2-40B4-BE49-F238E27FC236}">
                <a16:creationId xmlns:a16="http://schemas.microsoft.com/office/drawing/2014/main" id="{FBAF9A1E-15DF-4964-A790-A82E1299B3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30182" y1="22162" x2="30182" y2="22162"/>
                        <a14:foregroundMark x1="51818" y1="21351" x2="51818" y2="21351"/>
                        <a14:foregroundMark x1="37455" y1="38649" x2="37455" y2="38649"/>
                        <a14:foregroundMark x1="42000" y1="35676" x2="42000" y2="35676"/>
                        <a14:foregroundMark x1="57273" y1="35135" x2="57273" y2="35135"/>
                        <a14:foregroundMark x1="61455" y1="37838" x2="61455" y2="37838"/>
                        <a14:foregroundMark x1="78000" y1="22432" x2="78000" y2="22432"/>
                        <a14:foregroundMark x1="33273" y1="79730" x2="33273" y2="79730"/>
                        <a14:foregroundMark x1="23818" y1="78378" x2="23818" y2="78378"/>
                        <a14:foregroundMark x1="24000" y1="67838" x2="24000" y2="67838"/>
                        <a14:foregroundMark x1="20364" y1="72973" x2="20364" y2="72973"/>
                        <a14:foregroundMark x1="13091" y1="72432" x2="13091" y2="72432"/>
                        <a14:foregroundMark x1="41455" y1="75946" x2="41455" y2="75946"/>
                        <a14:foregroundMark x1="40182" y1="72432" x2="40182" y2="72432"/>
                        <a14:foregroundMark x1="44545" y1="73514" x2="44545" y2="73514"/>
                        <a14:foregroundMark x1="54364" y1="74595" x2="54364" y2="74595"/>
                        <a14:foregroundMark x1="61636" y1="66757" x2="61636" y2="66757"/>
                        <a14:foregroundMark x1="61818" y1="73243" x2="61818" y2="73243"/>
                        <a14:foregroundMark x1="65455" y1="74324" x2="65455" y2="74324"/>
                        <a14:foregroundMark x1="72182" y1="75135" x2="72182" y2="75135"/>
                        <a14:foregroundMark x1="81455" y1="74054" x2="81455" y2="74054"/>
                        <a14:foregroundMark x1="88182" y1="71351" x2="88182" y2="71351"/>
                        <a14:foregroundMark x1="88182" y1="73243" x2="88182" y2="73243"/>
                        <a14:foregroundMark x1="87091" y1="72432" x2="87091" y2="72432"/>
                        <a14:backgroundMark x1="7818" y1="38649" x2="19273" y2="17297"/>
                        <a14:backgroundMark x1="12545" y1="55405" x2="18182" y2="38649"/>
                        <a14:backgroundMark x1="14000" y1="57027" x2="18909" y2="48919"/>
                        <a14:backgroundMark x1="18182" y1="51892" x2="22182" y2="55405"/>
                        <a14:backgroundMark x1="22182" y1="55405" x2="23818" y2="58108"/>
                        <a14:backgroundMark x1="18364" y1="38108" x2="15636" y2="37027"/>
                        <a14:backgroundMark x1="15636" y1="37027" x2="13818" y2="37568"/>
                        <a14:backgroundMark x1="13818" y1="37568" x2="13636" y2="38919"/>
                        <a14:backgroundMark x1="13273" y1="39189" x2="13273" y2="39189"/>
                        <a14:backgroundMark x1="12727" y1="40541" x2="12727" y2="40541"/>
                        <a14:backgroundMark x1="12545" y1="41892" x2="12545" y2="41892"/>
                        <a14:backgroundMark x1="12545" y1="42973" x2="12545" y2="42973"/>
                        <a14:backgroundMark x1="12182" y1="43243" x2="11636" y2="44054"/>
                        <a14:backgroundMark x1="11636" y1="44595" x2="11636" y2="44595"/>
                        <a14:backgroundMark x1="11636" y1="45135" x2="11636" y2="4513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572" y="853568"/>
            <a:ext cx="1874602" cy="1261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448E513-6A38-4478-834D-BECB39F4CB14}"/>
              </a:ext>
            </a:extLst>
          </p:cNvPr>
          <p:cNvSpPr txBox="1"/>
          <p:nvPr/>
        </p:nvSpPr>
        <p:spPr>
          <a:xfrm>
            <a:off x="10326756" y="3249672"/>
            <a:ext cx="11363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Soo***</a:t>
            </a:r>
            <a:endParaRPr lang="ko-KR" altLang="en-US" sz="14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8FFD9641-7619-486A-BE4C-14B8549A4D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608273" y="2716013"/>
            <a:ext cx="718483" cy="718483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6BB7738-C3BB-4619-9D64-3DFB67E88826}"/>
              </a:ext>
            </a:extLst>
          </p:cNvPr>
          <p:cNvSpPr txBox="1"/>
          <p:nvPr/>
        </p:nvSpPr>
        <p:spPr>
          <a:xfrm>
            <a:off x="9684446" y="4069241"/>
            <a:ext cx="712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4.0</a:t>
            </a:r>
            <a:endParaRPr lang="ko-KR" altLang="en-US" dirty="0">
              <a:solidFill>
                <a:srgbClr val="FF000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22B02115-AD6A-42AE-B311-EA9499293FD7}"/>
              </a:ext>
            </a:extLst>
          </p:cNvPr>
          <p:cNvCxnSpPr/>
          <p:nvPr/>
        </p:nvCxnSpPr>
        <p:spPr>
          <a:xfrm>
            <a:off x="4737070" y="3856382"/>
            <a:ext cx="4343400" cy="0"/>
          </a:xfrm>
          <a:prstGeom prst="line">
            <a:avLst/>
          </a:prstGeom>
          <a:ln w="25400" cmpd="thinThick">
            <a:solidFill>
              <a:schemeClr val="tx1">
                <a:alpha val="7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611E61D-53A0-4E63-A4FB-318E8F54B2F5}"/>
              </a:ext>
            </a:extLst>
          </p:cNvPr>
          <p:cNvSpPr/>
          <p:nvPr/>
        </p:nvSpPr>
        <p:spPr>
          <a:xfrm>
            <a:off x="1087950" y="4047689"/>
            <a:ext cx="3245511" cy="477073"/>
          </a:xfrm>
          <a:prstGeom prst="rect">
            <a:avLst/>
          </a:prstGeom>
          <a:noFill/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91233E7-7D3A-4BE6-B06E-722BFF2FA4A1}"/>
              </a:ext>
            </a:extLst>
          </p:cNvPr>
          <p:cNvSpPr/>
          <p:nvPr/>
        </p:nvSpPr>
        <p:spPr>
          <a:xfrm>
            <a:off x="967627" y="5086990"/>
            <a:ext cx="3365834" cy="477073"/>
          </a:xfrm>
          <a:prstGeom prst="rect">
            <a:avLst/>
          </a:prstGeom>
          <a:noFill/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E1E5EA24-71E5-46F6-A1AF-4AC6E61CE8D5}"/>
              </a:ext>
            </a:extLst>
          </p:cNvPr>
          <p:cNvSpPr/>
          <p:nvPr/>
        </p:nvSpPr>
        <p:spPr>
          <a:xfrm>
            <a:off x="1675829" y="6288878"/>
            <a:ext cx="1349415" cy="400110"/>
          </a:xfrm>
          <a:prstGeom prst="rect">
            <a:avLst/>
          </a:prstGeom>
          <a:solidFill>
            <a:schemeClr val="accent4">
              <a:lumMod val="60000"/>
              <a:lumOff val="40000"/>
              <a:alpha val="55000"/>
            </a:schemeClr>
          </a:solidFill>
          <a:ln>
            <a:solidFill>
              <a:schemeClr val="accent4">
                <a:lumMod val="60000"/>
                <a:lumOff val="40000"/>
                <a:alpha val="6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B5FF247-8E76-4E88-ADD2-194BB6801625}"/>
              </a:ext>
            </a:extLst>
          </p:cNvPr>
          <p:cNvSpPr txBox="1"/>
          <p:nvPr/>
        </p:nvSpPr>
        <p:spPr>
          <a:xfrm>
            <a:off x="1675830" y="6261736"/>
            <a:ext cx="83801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추천</a:t>
            </a:r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2F9A099B-F778-44C9-8660-A0D389B9ED45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 amt="8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28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9790" y="6142489"/>
            <a:ext cx="665455" cy="55032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31" name="직선 화살표 연결선 1030">
            <a:extLst>
              <a:ext uri="{FF2B5EF4-FFF2-40B4-BE49-F238E27FC236}">
                <a16:creationId xmlns:a16="http://schemas.microsoft.com/office/drawing/2014/main" id="{AD69C160-4864-4101-B16B-A0D8708FAD6B}"/>
              </a:ext>
            </a:extLst>
          </p:cNvPr>
          <p:cNvCxnSpPr/>
          <p:nvPr/>
        </p:nvCxnSpPr>
        <p:spPr>
          <a:xfrm flipV="1">
            <a:off x="3367467" y="4661452"/>
            <a:ext cx="5713003" cy="1752894"/>
          </a:xfrm>
          <a:prstGeom prst="straightConnector1">
            <a:avLst/>
          </a:prstGeom>
          <a:ln w="254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2" name="TextBox 1031">
            <a:extLst>
              <a:ext uri="{FF2B5EF4-FFF2-40B4-BE49-F238E27FC236}">
                <a16:creationId xmlns:a16="http://schemas.microsoft.com/office/drawing/2014/main" id="{F640AEB4-5D46-4785-990E-8D556815131F}"/>
              </a:ext>
            </a:extLst>
          </p:cNvPr>
          <p:cNvSpPr txBox="1"/>
          <p:nvPr/>
        </p:nvSpPr>
        <p:spPr>
          <a:xfrm>
            <a:off x="2101066" y="1101762"/>
            <a:ext cx="2158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크롤링</a:t>
            </a:r>
            <a:r>
              <a:rPr lang="ko-KR" altLang="en-US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</a:t>
            </a:r>
            <a:r>
              <a:rPr lang="en-US" altLang="ko-KR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(Crawling)</a:t>
            </a:r>
            <a:endParaRPr lang="ko-KR" altLang="en-US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1033" name="TextBox 1032">
            <a:extLst>
              <a:ext uri="{FF2B5EF4-FFF2-40B4-BE49-F238E27FC236}">
                <a16:creationId xmlns:a16="http://schemas.microsoft.com/office/drawing/2014/main" id="{96DCF27B-61BC-474C-BE9C-1716E7BEB5C7}"/>
              </a:ext>
            </a:extLst>
          </p:cNvPr>
          <p:cNvSpPr txBox="1"/>
          <p:nvPr/>
        </p:nvSpPr>
        <p:spPr>
          <a:xfrm>
            <a:off x="2115620" y="1408878"/>
            <a:ext cx="3982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코사인 유사도 </a:t>
            </a:r>
            <a:r>
              <a:rPr lang="en-US" altLang="ko-KR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(cosine similarity)</a:t>
            </a:r>
            <a:endParaRPr lang="ko-KR" altLang="en-US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A4A8DE-5861-4F2A-9FD8-EC4FD7E62C50}"/>
              </a:ext>
            </a:extLst>
          </p:cNvPr>
          <p:cNvSpPr txBox="1"/>
          <p:nvPr/>
        </p:nvSpPr>
        <p:spPr>
          <a:xfrm>
            <a:off x="2426846" y="2302314"/>
            <a:ext cx="412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A</a:t>
            </a:r>
            <a:endParaRPr lang="ko-KR" altLang="en-US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DB61D1-BBEB-4872-9356-24D6C5C396F0}"/>
              </a:ext>
            </a:extLst>
          </p:cNvPr>
          <p:cNvSpPr txBox="1"/>
          <p:nvPr/>
        </p:nvSpPr>
        <p:spPr>
          <a:xfrm>
            <a:off x="9785032" y="2308824"/>
            <a:ext cx="412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B</a:t>
            </a:r>
            <a:endParaRPr lang="ko-KR" altLang="en-US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13BD45D0-066E-4186-A822-333268C7CEA3}"/>
              </a:ext>
            </a:extLst>
          </p:cNvPr>
          <p:cNvGrpSpPr/>
          <p:nvPr/>
        </p:nvGrpSpPr>
        <p:grpSpPr>
          <a:xfrm>
            <a:off x="1179370" y="3624188"/>
            <a:ext cx="1760692" cy="400110"/>
            <a:chOff x="1358273" y="3634127"/>
            <a:chExt cx="1760692" cy="400110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0EF8C17A-A3E7-4E4E-BA14-12735F80BA67}"/>
                </a:ext>
              </a:extLst>
            </p:cNvPr>
            <p:cNvSpPr/>
            <p:nvPr/>
          </p:nvSpPr>
          <p:spPr>
            <a:xfrm>
              <a:off x="1358273" y="3658706"/>
              <a:ext cx="1623466" cy="320175"/>
            </a:xfrm>
            <a:prstGeom prst="rect">
              <a:avLst/>
            </a:prstGeom>
            <a:solidFill>
              <a:srgbClr val="FFC000">
                <a:alpha val="5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2C37317-BB9E-4C2A-B3AC-587924E7A326}"/>
                </a:ext>
              </a:extLst>
            </p:cNvPr>
            <p:cNvSpPr txBox="1"/>
            <p:nvPr/>
          </p:nvSpPr>
          <p:spPr>
            <a:xfrm>
              <a:off x="1514847" y="3634127"/>
              <a:ext cx="16041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춘천 미술관</a:t>
              </a: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8FAF41B9-7433-41A6-9DC8-D9F7471694C5}"/>
              </a:ext>
            </a:extLst>
          </p:cNvPr>
          <p:cNvGrpSpPr/>
          <p:nvPr/>
        </p:nvGrpSpPr>
        <p:grpSpPr>
          <a:xfrm>
            <a:off x="9151104" y="3646086"/>
            <a:ext cx="1760692" cy="400110"/>
            <a:chOff x="1358273" y="3634127"/>
            <a:chExt cx="1760692" cy="400110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5A3C6752-3D3A-419B-9FC6-BF9CCB139660}"/>
                </a:ext>
              </a:extLst>
            </p:cNvPr>
            <p:cNvSpPr/>
            <p:nvPr/>
          </p:nvSpPr>
          <p:spPr>
            <a:xfrm>
              <a:off x="1358273" y="3658706"/>
              <a:ext cx="1623466" cy="320175"/>
            </a:xfrm>
            <a:prstGeom prst="rect">
              <a:avLst/>
            </a:prstGeom>
            <a:solidFill>
              <a:srgbClr val="FFC000">
                <a:alpha val="5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60225344-B8CD-4934-8ED3-912FD18D170B}"/>
                </a:ext>
              </a:extLst>
            </p:cNvPr>
            <p:cNvSpPr txBox="1"/>
            <p:nvPr/>
          </p:nvSpPr>
          <p:spPr>
            <a:xfrm>
              <a:off x="1514847" y="3634127"/>
              <a:ext cx="16041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춘천 미술관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57419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39" grpId="0" animBg="1"/>
      <p:bldP spid="40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6445</TotalTime>
  <Words>974</Words>
  <Application>Microsoft Office PowerPoint</Application>
  <PresentationFormat>와이드스크린</PresentationFormat>
  <Paragraphs>239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30" baseType="lpstr">
      <vt:lpstr>KoPub돋움체 Medium</vt:lpstr>
      <vt:lpstr>함초롬바탕</vt:lpstr>
      <vt:lpstr>Tmon몬소리 Black</vt:lpstr>
      <vt:lpstr>포천 막걸리체</vt:lpstr>
      <vt:lpstr>맑은 고딕</vt:lpstr>
      <vt:lpstr>Arial</vt:lpstr>
      <vt:lpstr>KoPub돋움체 Bold</vt:lpstr>
      <vt:lpstr>Bahnschrift SemiBold</vt:lpstr>
      <vt:lpstr>여기어때 잘난체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구 보현</dc:creator>
  <cp:lastModifiedBy>구 보현</cp:lastModifiedBy>
  <cp:revision>151</cp:revision>
  <dcterms:created xsi:type="dcterms:W3CDTF">2020-08-18T15:27:40Z</dcterms:created>
  <dcterms:modified xsi:type="dcterms:W3CDTF">2020-08-31T03:56:26Z</dcterms:modified>
</cp:coreProperties>
</file>