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6" r:id="rId2"/>
    <p:sldId id="902" r:id="rId3"/>
    <p:sldId id="265" r:id="rId4"/>
    <p:sldId id="267" r:id="rId5"/>
    <p:sldId id="378" r:id="rId6"/>
    <p:sldId id="379" r:id="rId7"/>
    <p:sldId id="380" r:id="rId8"/>
    <p:sldId id="903" r:id="rId9"/>
    <p:sldId id="904" r:id="rId10"/>
    <p:sldId id="905" r:id="rId11"/>
    <p:sldId id="906" r:id="rId12"/>
    <p:sldId id="907" r:id="rId13"/>
    <p:sldId id="908" r:id="rId14"/>
    <p:sldId id="909" r:id="rId15"/>
    <p:sldId id="910" r:id="rId16"/>
    <p:sldId id="377" r:id="rId17"/>
    <p:sldId id="373" r:id="rId18"/>
    <p:sldId id="268" r:id="rId19"/>
    <p:sldId id="269" r:id="rId20"/>
    <p:sldId id="272" r:id="rId21"/>
    <p:sldId id="273" r:id="rId22"/>
    <p:sldId id="275" r:id="rId23"/>
    <p:sldId id="37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D4A"/>
    <a:srgbClr val="2AAC20"/>
    <a:srgbClr val="4C1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>
      <p:cViewPr varScale="1">
        <p:scale>
          <a:sx n="144" d="100"/>
          <a:sy n="144" d="100"/>
        </p:scale>
        <p:origin x="75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4B7B-9227-4FE6-ACDD-E02E04D20FDC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15D4-162A-45AF-B742-66B7AF5A1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2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D645C9-13D9-4C82-A69D-6F06509160EF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8050" y="742950"/>
            <a:ext cx="4929188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207" y="4685473"/>
            <a:ext cx="4939350" cy="44377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32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3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21" Type="http://schemas.openxmlformats.org/officeDocument/2006/relationships/image" Target="../media/image37.PN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19" Type="http://schemas.openxmlformats.org/officeDocument/2006/relationships/image" Target="../media/image35.jpe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3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3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7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6.jpeg"/><Relationship Id="rId10" Type="http://schemas.openxmlformats.org/officeDocument/2006/relationships/image" Target="../media/image9.png"/><Relationship Id="rId19" Type="http://schemas.openxmlformats.org/officeDocument/2006/relationships/hyperlink" Target="http://chhak.kr/kmarket/list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25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28.jpg"/><Relationship Id="rId3" Type="http://schemas.openxmlformats.org/officeDocument/2006/relationships/image" Target="../media/image2.svg"/><Relationship Id="rId21" Type="http://schemas.openxmlformats.org/officeDocument/2006/relationships/image" Target="../media/image31.pn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2843808" y="1988840"/>
            <a:ext cx="3456384" cy="28803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dirty="0">
                <a:ea typeface="Arial Unicode MS" pitchFamily="50" charset="-127"/>
                <a:cs typeface="Arial Unicode MS" pitchFamily="50" charset="-127"/>
              </a:rPr>
              <a:t>STORY BOARD</a:t>
            </a:r>
          </a:p>
          <a:p>
            <a:r>
              <a:rPr lang="ko-KR" altLang="en-US" sz="2000" dirty="0">
                <a:solidFill>
                  <a:srgbClr val="45AD4A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─</a:t>
            </a:r>
            <a:br>
              <a:rPr lang="en-US" altLang="ko-KR" sz="2000" dirty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</a:br>
            <a:br>
              <a:rPr lang="en-US" altLang="ko-KR" sz="2000" dirty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</a:br>
            <a:br>
              <a:rPr lang="en-US" altLang="ko-KR" sz="2000" dirty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</a:br>
            <a:r>
              <a:rPr lang="ko-KR" altLang="en-US" sz="2800" dirty="0" err="1">
                <a:latin typeface="나눔바른고딕 Light" pitchFamily="50" charset="-127"/>
                <a:ea typeface="나눔바른고딕 Light" pitchFamily="50" charset="-127"/>
                <a:cs typeface="맑은 고딕 Semilight" pitchFamily="50" charset="-127"/>
              </a:rPr>
              <a:t>케이마켓</a:t>
            </a:r>
            <a:r>
              <a:rPr lang="ko-KR" altLang="en-US" sz="2800" dirty="0">
                <a:latin typeface="나눔바른고딕 Light" pitchFamily="50" charset="-127"/>
                <a:ea typeface="나눔바른고딕 Light" pitchFamily="50" charset="-127"/>
                <a:cs typeface="맑은 고딕 Semilight" pitchFamily="50" charset="-127"/>
              </a:rPr>
              <a:t> 쇼핑몰</a:t>
            </a:r>
            <a:endParaRPr lang="en-US" altLang="ko-KR" sz="2800" dirty="0">
              <a:latin typeface="나눔바른고딕 Light" pitchFamily="50" charset="-127"/>
              <a:ea typeface="나눔바른고딕 Light" pitchFamily="50" charset="-127"/>
              <a:cs typeface="맑은 고딕 Semilight" pitchFamily="50" charset="-127"/>
            </a:endParaRPr>
          </a:p>
          <a:p>
            <a:r>
              <a:rPr lang="en-US" altLang="ko-KR" sz="1800" dirty="0">
                <a:latin typeface="나눔바른고딕 Light" pitchFamily="50" charset="-127"/>
                <a:ea typeface="나눔바른고딕 Light" pitchFamily="50" charset="-127"/>
                <a:cs typeface="맑은 고딕 Semilight" pitchFamily="50" charset="-127"/>
              </a:rPr>
              <a:t>(</a:t>
            </a:r>
            <a:r>
              <a:rPr lang="en-US" altLang="ko-KR" sz="1800" dirty="0" err="1">
                <a:latin typeface="나눔바른고딕 Light" pitchFamily="50" charset="-127"/>
                <a:ea typeface="나눔바른고딕 Light" pitchFamily="50" charset="-127"/>
                <a:cs typeface="맑은 고딕 Semilight" pitchFamily="50" charset="-127"/>
              </a:rPr>
              <a:t>Kmarket</a:t>
            </a:r>
            <a:r>
              <a:rPr lang="en-US" altLang="ko-KR" sz="1800" dirty="0">
                <a:latin typeface="나눔바른고딕 Light" pitchFamily="50" charset="-127"/>
                <a:ea typeface="나눔바른고딕 Light" pitchFamily="50" charset="-127"/>
                <a:cs typeface="맑은 고딕 Semilight" pitchFamily="50" charset="-127"/>
              </a:rPr>
              <a:t>)</a:t>
            </a:r>
            <a:endParaRPr lang="ko-KR" altLang="en-US" sz="1800" dirty="0">
              <a:latin typeface="나눔바른고딕 Light" pitchFamily="50" charset="-127"/>
              <a:ea typeface="나눔바른고딕 Light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18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71568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view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상품 상세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 상세페이지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20D6A-63EF-4A9E-9E33-2251703532EC}"/>
              </a:ext>
            </a:extLst>
          </p:cNvPr>
          <p:cNvGrpSpPr/>
          <p:nvPr/>
        </p:nvGrpSpPr>
        <p:grpSpPr>
          <a:xfrm>
            <a:off x="2764486" y="1700808"/>
            <a:ext cx="5244576" cy="237901"/>
            <a:chOff x="2764486" y="4127203"/>
            <a:chExt cx="5244576" cy="237901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2843808" y="4365104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A695B83-A4C7-4EC8-AB23-277B94E80F61}"/>
                </a:ext>
              </a:extLst>
            </p:cNvPr>
            <p:cNvSpPr txBox="1"/>
            <p:nvPr/>
          </p:nvSpPr>
          <p:spPr>
            <a:xfrm>
              <a:off x="2764486" y="412720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상품정보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1E46A6-BA8A-4663-AC27-C53043FB6884}"/>
              </a:ext>
            </a:extLst>
          </p:cNvPr>
          <p:cNvGrpSpPr/>
          <p:nvPr/>
        </p:nvGrpSpPr>
        <p:grpSpPr>
          <a:xfrm>
            <a:off x="2717376" y="2060848"/>
            <a:ext cx="5447051" cy="3328869"/>
            <a:chOff x="2717376" y="2060848"/>
            <a:chExt cx="5447051" cy="3328869"/>
          </a:xfrm>
        </p:grpSpPr>
        <p:pic>
          <p:nvPicPr>
            <p:cNvPr id="25" name="그림 24" descr="사람, 남자, 서있는, 쥐고있는이(가) 표시된 사진&#10;&#10;자동 생성된 설명">
              <a:extLst>
                <a:ext uri="{FF2B5EF4-FFF2-40B4-BE49-F238E27FC236}">
                  <a16:creationId xmlns:a16="http://schemas.microsoft.com/office/drawing/2014/main" id="{106EBF6F-2A8A-4502-9486-D012DD66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251" y="2060848"/>
              <a:ext cx="5144811" cy="129218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1EC482-FDF1-4303-A9BA-E0684404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634" y="3353032"/>
              <a:ext cx="5166810" cy="2036685"/>
            </a:xfrm>
            <a:prstGeom prst="rect">
              <a:avLst/>
            </a:prstGeom>
          </p:spPr>
        </p:pic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6C14DE22-EB43-44DD-B652-28EBDB9A5DD4}"/>
                </a:ext>
              </a:extLst>
            </p:cNvPr>
            <p:cNvGrpSpPr/>
            <p:nvPr/>
          </p:nvGrpSpPr>
          <p:grpSpPr>
            <a:xfrm>
              <a:off x="2717376" y="3218950"/>
              <a:ext cx="5447051" cy="342796"/>
              <a:chOff x="2767583" y="5750500"/>
              <a:chExt cx="5447051" cy="342796"/>
            </a:xfrm>
            <a:solidFill>
              <a:schemeClr val="bg1"/>
            </a:solidFill>
          </p:grpSpPr>
          <p:sp>
            <p:nvSpPr>
              <p:cNvPr id="223" name="자유형: 도형 222">
                <a:extLst>
                  <a:ext uri="{FF2B5EF4-FFF2-40B4-BE49-F238E27FC236}">
                    <a16:creationId xmlns:a16="http://schemas.microsoft.com/office/drawing/2014/main" id="{9D03D939-A262-4A4B-8D15-8CF288CC4C3E}"/>
                  </a:ext>
                </a:extLst>
              </p:cNvPr>
              <p:cNvSpPr/>
              <p:nvPr/>
            </p:nvSpPr>
            <p:spPr>
              <a:xfrm>
                <a:off x="2799179" y="5779638"/>
                <a:ext cx="5373221" cy="269662"/>
              </a:xfrm>
              <a:custGeom>
                <a:avLst/>
                <a:gdLst>
                  <a:gd name="connsiteX0" fmla="*/ 3669399 w 5088360"/>
                  <a:gd name="connsiteY0" fmla="*/ 23 h 384836"/>
                  <a:gd name="connsiteX1" fmla="*/ 4005524 w 5088360"/>
                  <a:gd name="connsiteY1" fmla="*/ 42524 h 384836"/>
                  <a:gd name="connsiteX2" fmla="*/ 4063980 w 5088360"/>
                  <a:gd name="connsiteY2" fmla="*/ 24657 h 384836"/>
                  <a:gd name="connsiteX3" fmla="*/ 4063980 w 5088360"/>
                  <a:gd name="connsiteY3" fmla="*/ 22955 h 384836"/>
                  <a:gd name="connsiteX4" fmla="*/ 4576170 w 5088360"/>
                  <a:gd name="connsiteY4" fmla="*/ 22955 h 384836"/>
                  <a:gd name="connsiteX5" fmla="*/ 5088360 w 5088360"/>
                  <a:gd name="connsiteY5" fmla="*/ 22955 h 384836"/>
                  <a:gd name="connsiteX6" fmla="*/ 5088360 w 5088360"/>
                  <a:gd name="connsiteY6" fmla="*/ 356924 h 384836"/>
                  <a:gd name="connsiteX7" fmla="*/ 4576170 w 5088360"/>
                  <a:gd name="connsiteY7" fmla="*/ 356924 h 384836"/>
                  <a:gd name="connsiteX8" fmla="*/ 4128004 w 5088360"/>
                  <a:gd name="connsiteY8" fmla="*/ 337356 h 384836"/>
                  <a:gd name="connsiteX9" fmla="*/ 4069548 w 5088360"/>
                  <a:gd name="connsiteY9" fmla="*/ 355222 h 384836"/>
                  <a:gd name="connsiteX10" fmla="*/ 4069548 w 5088360"/>
                  <a:gd name="connsiteY10" fmla="*/ 356924 h 384836"/>
                  <a:gd name="connsiteX11" fmla="*/ 3557358 w 5088360"/>
                  <a:gd name="connsiteY11" fmla="*/ 356924 h 384836"/>
                  <a:gd name="connsiteX12" fmla="*/ 3109192 w 5088360"/>
                  <a:gd name="connsiteY12" fmla="*/ 337356 h 384836"/>
                  <a:gd name="connsiteX13" fmla="*/ 3059154 w 5088360"/>
                  <a:gd name="connsiteY13" fmla="*/ 352650 h 384836"/>
                  <a:gd name="connsiteX14" fmla="*/ 3059154 w 5088360"/>
                  <a:gd name="connsiteY14" fmla="*/ 361349 h 384836"/>
                  <a:gd name="connsiteX15" fmla="*/ 2546964 w 5088360"/>
                  <a:gd name="connsiteY15" fmla="*/ 361349 h 384836"/>
                  <a:gd name="connsiteX16" fmla="*/ 2098798 w 5088360"/>
                  <a:gd name="connsiteY16" fmla="*/ 341781 h 384836"/>
                  <a:gd name="connsiteX17" fmla="*/ 2041767 w 5088360"/>
                  <a:gd name="connsiteY17" fmla="*/ 359212 h 384836"/>
                  <a:gd name="connsiteX18" fmla="*/ 2041767 w 5088360"/>
                  <a:gd name="connsiteY18" fmla="*/ 361882 h 384836"/>
                  <a:gd name="connsiteX19" fmla="*/ 1529577 w 5088360"/>
                  <a:gd name="connsiteY19" fmla="*/ 361882 h 384836"/>
                  <a:gd name="connsiteX20" fmla="*/ 1017387 w 5088360"/>
                  <a:gd name="connsiteY20" fmla="*/ 361882 h 384836"/>
                  <a:gd name="connsiteX21" fmla="*/ 1017387 w 5088360"/>
                  <a:gd name="connsiteY21" fmla="*/ 359063 h 384836"/>
                  <a:gd name="connsiteX22" fmla="*/ 960356 w 5088360"/>
                  <a:gd name="connsiteY22" fmla="*/ 376494 h 384836"/>
                  <a:gd name="connsiteX23" fmla="*/ 512190 w 5088360"/>
                  <a:gd name="connsiteY23" fmla="*/ 356925 h 384836"/>
                  <a:gd name="connsiteX24" fmla="*/ 0 w 5088360"/>
                  <a:gd name="connsiteY24" fmla="*/ 356925 h 384836"/>
                  <a:gd name="connsiteX25" fmla="*/ 0 w 5088360"/>
                  <a:gd name="connsiteY25" fmla="*/ 22956 h 384836"/>
                  <a:gd name="connsiteX26" fmla="*/ 512190 w 5088360"/>
                  <a:gd name="connsiteY26" fmla="*/ 22956 h 384836"/>
                  <a:gd name="connsiteX27" fmla="*/ 1024380 w 5088360"/>
                  <a:gd name="connsiteY27" fmla="*/ 22956 h 384836"/>
                  <a:gd name="connsiteX28" fmla="*/ 1024380 w 5088360"/>
                  <a:gd name="connsiteY28" fmla="*/ 25776 h 384836"/>
                  <a:gd name="connsiteX29" fmla="*/ 1081411 w 5088360"/>
                  <a:gd name="connsiteY29" fmla="*/ 8345 h 384836"/>
                  <a:gd name="connsiteX30" fmla="*/ 1529577 w 5088360"/>
                  <a:gd name="connsiteY30" fmla="*/ 27913 h 384836"/>
                  <a:gd name="connsiteX31" fmla="*/ 1977743 w 5088360"/>
                  <a:gd name="connsiteY31" fmla="*/ 47482 h 384836"/>
                  <a:gd name="connsiteX32" fmla="*/ 2034774 w 5088360"/>
                  <a:gd name="connsiteY32" fmla="*/ 30051 h 384836"/>
                  <a:gd name="connsiteX33" fmla="*/ 2034774 w 5088360"/>
                  <a:gd name="connsiteY33" fmla="*/ 27380 h 384836"/>
                  <a:gd name="connsiteX34" fmla="*/ 2546964 w 5088360"/>
                  <a:gd name="connsiteY34" fmla="*/ 27380 h 384836"/>
                  <a:gd name="connsiteX35" fmla="*/ 2995130 w 5088360"/>
                  <a:gd name="connsiteY35" fmla="*/ 46949 h 384836"/>
                  <a:gd name="connsiteX36" fmla="*/ 3045168 w 5088360"/>
                  <a:gd name="connsiteY36" fmla="*/ 31655 h 384836"/>
                  <a:gd name="connsiteX37" fmla="*/ 3045168 w 5088360"/>
                  <a:gd name="connsiteY37" fmla="*/ 22955 h 384836"/>
                  <a:gd name="connsiteX38" fmla="*/ 3173215 w 5088360"/>
                  <a:gd name="connsiteY38" fmla="*/ 591 h 384836"/>
                  <a:gd name="connsiteX39" fmla="*/ 3557358 w 5088360"/>
                  <a:gd name="connsiteY39" fmla="*/ 22955 h 384836"/>
                  <a:gd name="connsiteX40" fmla="*/ 3669399 w 5088360"/>
                  <a:gd name="connsiteY40" fmla="*/ 23 h 384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088360" h="384836">
                    <a:moveTo>
                      <a:pt x="3669399" y="23"/>
                    </a:moveTo>
                    <a:cubicBezTo>
                      <a:pt x="3781441" y="1348"/>
                      <a:pt x="3893482" y="60461"/>
                      <a:pt x="4005524" y="42524"/>
                    </a:cubicBezTo>
                    <a:lnTo>
                      <a:pt x="4063980" y="24657"/>
                    </a:lnTo>
                    <a:lnTo>
                      <a:pt x="4063980" y="22955"/>
                    </a:lnTo>
                    <a:cubicBezTo>
                      <a:pt x="4234710" y="-56562"/>
                      <a:pt x="4405440" y="102471"/>
                      <a:pt x="4576170" y="22955"/>
                    </a:cubicBezTo>
                    <a:cubicBezTo>
                      <a:pt x="4746900" y="-56562"/>
                      <a:pt x="4917630" y="102471"/>
                      <a:pt x="5088360" y="22955"/>
                    </a:cubicBezTo>
                    <a:lnTo>
                      <a:pt x="5088360" y="356924"/>
                    </a:lnTo>
                    <a:cubicBezTo>
                      <a:pt x="4917630" y="436441"/>
                      <a:pt x="4746900" y="277408"/>
                      <a:pt x="4576170" y="356924"/>
                    </a:cubicBezTo>
                    <a:cubicBezTo>
                      <a:pt x="4426782" y="426502"/>
                      <a:pt x="4277393" y="313439"/>
                      <a:pt x="4128004" y="337356"/>
                    </a:cubicBezTo>
                    <a:lnTo>
                      <a:pt x="4069548" y="355222"/>
                    </a:lnTo>
                    <a:lnTo>
                      <a:pt x="4069548" y="356924"/>
                    </a:lnTo>
                    <a:cubicBezTo>
                      <a:pt x="3898818" y="436441"/>
                      <a:pt x="3728088" y="277408"/>
                      <a:pt x="3557358" y="356924"/>
                    </a:cubicBezTo>
                    <a:cubicBezTo>
                      <a:pt x="3407969" y="426502"/>
                      <a:pt x="3258580" y="313439"/>
                      <a:pt x="3109192" y="337356"/>
                    </a:cubicBezTo>
                    <a:lnTo>
                      <a:pt x="3059154" y="352650"/>
                    </a:lnTo>
                    <a:lnTo>
                      <a:pt x="3059154" y="361349"/>
                    </a:lnTo>
                    <a:cubicBezTo>
                      <a:pt x="2888424" y="440866"/>
                      <a:pt x="2717694" y="281833"/>
                      <a:pt x="2546964" y="361349"/>
                    </a:cubicBezTo>
                    <a:cubicBezTo>
                      <a:pt x="2397575" y="430927"/>
                      <a:pt x="2248186" y="317864"/>
                      <a:pt x="2098798" y="341781"/>
                    </a:cubicBezTo>
                    <a:lnTo>
                      <a:pt x="2041767" y="359212"/>
                    </a:lnTo>
                    <a:lnTo>
                      <a:pt x="2041767" y="361882"/>
                    </a:lnTo>
                    <a:cubicBezTo>
                      <a:pt x="1871037" y="441399"/>
                      <a:pt x="1700307" y="282366"/>
                      <a:pt x="1529577" y="361882"/>
                    </a:cubicBezTo>
                    <a:cubicBezTo>
                      <a:pt x="1358847" y="441399"/>
                      <a:pt x="1188117" y="282366"/>
                      <a:pt x="1017387" y="361882"/>
                    </a:cubicBezTo>
                    <a:lnTo>
                      <a:pt x="1017387" y="359063"/>
                    </a:lnTo>
                    <a:lnTo>
                      <a:pt x="960356" y="376494"/>
                    </a:lnTo>
                    <a:cubicBezTo>
                      <a:pt x="810967" y="400411"/>
                      <a:pt x="661579" y="287349"/>
                      <a:pt x="512190" y="356925"/>
                    </a:cubicBezTo>
                    <a:cubicBezTo>
                      <a:pt x="341460" y="436442"/>
                      <a:pt x="170730" y="277409"/>
                      <a:pt x="0" y="356925"/>
                    </a:cubicBezTo>
                    <a:lnTo>
                      <a:pt x="0" y="22956"/>
                    </a:lnTo>
                    <a:cubicBezTo>
                      <a:pt x="170730" y="-56561"/>
                      <a:pt x="341460" y="102472"/>
                      <a:pt x="512190" y="22956"/>
                    </a:cubicBezTo>
                    <a:cubicBezTo>
                      <a:pt x="682920" y="-56561"/>
                      <a:pt x="853650" y="102472"/>
                      <a:pt x="1024380" y="22956"/>
                    </a:cubicBezTo>
                    <a:lnTo>
                      <a:pt x="1024380" y="25776"/>
                    </a:lnTo>
                    <a:lnTo>
                      <a:pt x="1081411" y="8345"/>
                    </a:lnTo>
                    <a:cubicBezTo>
                      <a:pt x="1230799" y="-15573"/>
                      <a:pt x="1380188" y="97490"/>
                      <a:pt x="1529577" y="27913"/>
                    </a:cubicBezTo>
                    <a:cubicBezTo>
                      <a:pt x="1678966" y="-41665"/>
                      <a:pt x="1828354" y="71398"/>
                      <a:pt x="1977743" y="47482"/>
                    </a:cubicBezTo>
                    <a:lnTo>
                      <a:pt x="2034774" y="30051"/>
                    </a:lnTo>
                    <a:lnTo>
                      <a:pt x="2034774" y="27380"/>
                    </a:lnTo>
                    <a:cubicBezTo>
                      <a:pt x="2205504" y="-52137"/>
                      <a:pt x="2376234" y="106896"/>
                      <a:pt x="2546964" y="27380"/>
                    </a:cubicBezTo>
                    <a:cubicBezTo>
                      <a:pt x="2696353" y="-42198"/>
                      <a:pt x="2845741" y="70865"/>
                      <a:pt x="2995130" y="46949"/>
                    </a:cubicBezTo>
                    <a:lnTo>
                      <a:pt x="3045168" y="31655"/>
                    </a:lnTo>
                    <a:lnTo>
                      <a:pt x="3045168" y="22955"/>
                    </a:lnTo>
                    <a:cubicBezTo>
                      <a:pt x="3087850" y="3076"/>
                      <a:pt x="3130533" y="-1894"/>
                      <a:pt x="3173215" y="591"/>
                    </a:cubicBezTo>
                    <a:cubicBezTo>
                      <a:pt x="3301263" y="8045"/>
                      <a:pt x="3429310" y="82592"/>
                      <a:pt x="3557358" y="22955"/>
                    </a:cubicBezTo>
                    <a:cubicBezTo>
                      <a:pt x="3594705" y="5561"/>
                      <a:pt x="3632052" y="-418"/>
                      <a:pt x="3669399" y="23"/>
                    </a:cubicBezTo>
                    <a:close/>
                  </a:path>
                </a:pathLst>
              </a:custGeom>
              <a:grp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C0868662-18D4-473B-94EA-A1372241EB38}"/>
                  </a:ext>
                </a:extLst>
              </p:cNvPr>
              <p:cNvSpPr/>
              <p:nvPr/>
            </p:nvSpPr>
            <p:spPr>
              <a:xfrm>
                <a:off x="2767583" y="5750500"/>
                <a:ext cx="68938" cy="3316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63C2101B-0386-4CEF-A701-10C84227ACA2}"/>
                  </a:ext>
                </a:extLst>
              </p:cNvPr>
              <p:cNvSpPr/>
              <p:nvPr/>
            </p:nvSpPr>
            <p:spPr>
              <a:xfrm>
                <a:off x="8145696" y="5761650"/>
                <a:ext cx="68938" cy="3316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7239F36-E947-4EDA-9551-7FF3EA279C24}"/>
              </a:ext>
            </a:extLst>
          </p:cNvPr>
          <p:cNvGrpSpPr/>
          <p:nvPr/>
        </p:nvGrpSpPr>
        <p:grpSpPr>
          <a:xfrm>
            <a:off x="2771800" y="5517232"/>
            <a:ext cx="5244576" cy="237901"/>
            <a:chOff x="2764486" y="4127203"/>
            <a:chExt cx="5244576" cy="237901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4643E06-5BF3-4884-8897-9E7DC8D99707}"/>
                </a:ext>
              </a:extLst>
            </p:cNvPr>
            <p:cNvCxnSpPr/>
            <p:nvPr/>
          </p:nvCxnSpPr>
          <p:spPr>
            <a:xfrm>
              <a:off x="2843808" y="4365104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DC374BB-3184-40A3-9476-E0AC3E82A527}"/>
                </a:ext>
              </a:extLst>
            </p:cNvPr>
            <p:cNvSpPr txBox="1"/>
            <p:nvPr/>
          </p:nvSpPr>
          <p:spPr>
            <a:xfrm>
              <a:off x="2764486" y="4127203"/>
              <a:ext cx="39212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상품 정보 제공 고시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전자상거래에 관한 상품정보 제공에 관한 고시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항목에 의거 등록된 정보입니다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3" name="모서리가 둥근 사각형 설명선 95">
            <a:extLst>
              <a:ext uri="{FF2B5EF4-FFF2-40B4-BE49-F238E27FC236}">
                <a16:creationId xmlns:a16="http://schemas.microsoft.com/office/drawing/2014/main" id="{F4E069AF-F2F1-4181-B5A2-853CC1100CE5}"/>
              </a:ext>
            </a:extLst>
          </p:cNvPr>
          <p:cNvSpPr/>
          <p:nvPr/>
        </p:nvSpPr>
        <p:spPr>
          <a:xfrm>
            <a:off x="7643172" y="1711835"/>
            <a:ext cx="1273904" cy="288749"/>
          </a:xfrm>
          <a:prstGeom prst="wedgeRoundRectCallout">
            <a:avLst>
              <a:gd name="adj1" fmla="val -49959"/>
              <a:gd name="adj2" fmla="val 156377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80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상품정보 이미지 편집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23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07607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view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상품 상세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 상세페이지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상품정보 제공고시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7239F36-E947-4EDA-9551-7FF3EA279C24}"/>
              </a:ext>
            </a:extLst>
          </p:cNvPr>
          <p:cNvGrpSpPr/>
          <p:nvPr/>
        </p:nvGrpSpPr>
        <p:grpSpPr>
          <a:xfrm>
            <a:off x="2771800" y="1700808"/>
            <a:ext cx="5244576" cy="237901"/>
            <a:chOff x="2764486" y="4127203"/>
            <a:chExt cx="5244576" cy="237901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4643E06-5BF3-4884-8897-9E7DC8D99707}"/>
                </a:ext>
              </a:extLst>
            </p:cNvPr>
            <p:cNvCxnSpPr/>
            <p:nvPr/>
          </p:nvCxnSpPr>
          <p:spPr>
            <a:xfrm>
              <a:off x="2843808" y="4365104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DC374BB-3184-40A3-9476-E0AC3E82A527}"/>
                </a:ext>
              </a:extLst>
            </p:cNvPr>
            <p:cNvSpPr txBox="1"/>
            <p:nvPr/>
          </p:nvSpPr>
          <p:spPr>
            <a:xfrm>
              <a:off x="2764486" y="4127203"/>
              <a:ext cx="39212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상품정보 제공고시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전자상거래에 관한 상품정보 제공에 관한 고시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항목에 의거 등록된 정보입니다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3" name="모서리가 둥근 사각형 설명선 95">
            <a:extLst>
              <a:ext uri="{FF2B5EF4-FFF2-40B4-BE49-F238E27FC236}">
                <a16:creationId xmlns:a16="http://schemas.microsoft.com/office/drawing/2014/main" id="{F4E069AF-F2F1-4181-B5A2-853CC1100CE5}"/>
              </a:ext>
            </a:extLst>
          </p:cNvPr>
          <p:cNvSpPr/>
          <p:nvPr/>
        </p:nvSpPr>
        <p:spPr>
          <a:xfrm>
            <a:off x="7643172" y="1711835"/>
            <a:ext cx="1097127" cy="288749"/>
          </a:xfrm>
          <a:prstGeom prst="wedgeRoundRectCallout">
            <a:avLst>
              <a:gd name="adj1" fmla="val -49959"/>
              <a:gd name="adj2" fmla="val 156377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800">
                <a:solidFill>
                  <a:srgbClr val="45AD4A"/>
                </a:solidFill>
                <a:latin typeface="+mn-ea"/>
                <a:cs typeface="Arial"/>
                <a:sym typeface="Arial"/>
              </a:rPr>
              <a:t>데이터베이스 연동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37A9D85-CDE8-41B5-B5FE-F17AF0E9725A}"/>
              </a:ext>
            </a:extLst>
          </p:cNvPr>
          <p:cNvCxnSpPr/>
          <p:nvPr/>
        </p:nvCxnSpPr>
        <p:spPr>
          <a:xfrm>
            <a:off x="2843808" y="3645024"/>
            <a:ext cx="516525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719BAA2-74BD-4623-8772-EE00CEAD3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3559"/>
              </p:ext>
            </p:extLst>
          </p:nvPr>
        </p:nvGraphicFramePr>
        <p:xfrm>
          <a:off x="2915816" y="1988839"/>
          <a:ext cx="4248472" cy="157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74885175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245120824"/>
                    </a:ext>
                  </a:extLst>
                </a:gridCol>
              </a:tblGrid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상품번호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10010118412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163590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상품상태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새상품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774327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부가세 면세여부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과세상품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635746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영수증발행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발행가능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신용카드 전표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온라인 현금영수증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428411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사업자구분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통신판매업자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266585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브랜드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블루포스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65829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원산지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국내생산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485165"/>
                  </a:ext>
                </a:extLst>
              </a:tr>
            </a:tbl>
          </a:graphicData>
        </a:graphic>
      </p:graphicFrame>
      <p:graphicFrame>
        <p:nvGraphicFramePr>
          <p:cNvPr id="100" name="표 4">
            <a:extLst>
              <a:ext uri="{FF2B5EF4-FFF2-40B4-BE49-F238E27FC236}">
                <a16:creationId xmlns:a16="http://schemas.microsoft.com/office/drawing/2014/main" id="{8DF68D3D-AD1A-46FA-A4BB-FE5165E2B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52107"/>
              </p:ext>
            </p:extLst>
          </p:nvPr>
        </p:nvGraphicFramePr>
        <p:xfrm>
          <a:off x="2915816" y="3684349"/>
          <a:ext cx="4248472" cy="157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74885175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245120824"/>
                    </a:ext>
                  </a:extLst>
                </a:gridCol>
              </a:tblGrid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제조자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수입국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상세정보 직접입력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163590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제조국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상세정보 직접입력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774327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취급시</a:t>
                      </a:r>
                      <a:r>
                        <a:rPr lang="ko-KR" altLang="en-US" sz="800" dirty="0"/>
                        <a:t> 주의사항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상세정보 직접입력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635746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제조연월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상세정보 직접입력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428411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품질보증기준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상세정보 직접입력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266585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A/S </a:t>
                      </a:r>
                      <a:r>
                        <a:rPr lang="ko-KR" altLang="en-US" sz="800" dirty="0"/>
                        <a:t>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상세정보 직접입력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65829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상세정보 직접입력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485165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DAC83E-B292-4A38-80AB-F025A8CC465B}"/>
              </a:ext>
            </a:extLst>
          </p:cNvPr>
          <p:cNvSpPr/>
          <p:nvPr/>
        </p:nvSpPr>
        <p:spPr>
          <a:xfrm>
            <a:off x="2853864" y="5338821"/>
            <a:ext cx="5155197" cy="93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소비자가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전자상거래등에서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소비자 보호에 관한 법률 제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 또는 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항에 따라 청약철회를 하고 동법 제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 에 따라 청약철회한 물품을 판매자에게 반환하였음에도 불구 하고 결제 대금의 환급이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영업일을 넘게 지연된 경우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소비자 는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전자상거래등에서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소비자보호에 관한 법률 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 및 동법 시행령 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따라 지연일수에 대하여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전상법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시행령으로 정하는 이율을 곱하여 산정한 지연이자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지연배상금”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신청할 수 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아울러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교환∙반품∙보증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결제대금의 환급신청은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나의쇼핑정보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하실 수 있으며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자세한 문의는 개별 판매자에게 연락하여 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6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94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view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상품 상세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 상세페이지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상품리뷰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7239F36-E947-4EDA-9551-7FF3EA279C24}"/>
              </a:ext>
            </a:extLst>
          </p:cNvPr>
          <p:cNvGrpSpPr/>
          <p:nvPr/>
        </p:nvGrpSpPr>
        <p:grpSpPr>
          <a:xfrm>
            <a:off x="2771800" y="1700808"/>
            <a:ext cx="5244576" cy="237901"/>
            <a:chOff x="2764486" y="4127203"/>
            <a:chExt cx="5244576" cy="237901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4643E06-5BF3-4884-8897-9E7DC8D99707}"/>
                </a:ext>
              </a:extLst>
            </p:cNvPr>
            <p:cNvCxnSpPr/>
            <p:nvPr/>
          </p:nvCxnSpPr>
          <p:spPr>
            <a:xfrm>
              <a:off x="2843808" y="4365104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DC374BB-3184-40A3-9476-E0AC3E82A527}"/>
                </a:ext>
              </a:extLst>
            </p:cNvPr>
            <p:cNvSpPr txBox="1"/>
            <p:nvPr/>
          </p:nvSpPr>
          <p:spPr>
            <a:xfrm>
              <a:off x="2764486" y="412720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상품리뷰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9E1420F-46FA-4B16-ACBA-56DF42476EF5}"/>
              </a:ext>
            </a:extLst>
          </p:cNvPr>
          <p:cNvGrpSpPr/>
          <p:nvPr/>
        </p:nvGrpSpPr>
        <p:grpSpPr>
          <a:xfrm>
            <a:off x="2851122" y="2032997"/>
            <a:ext cx="5203115" cy="747730"/>
            <a:chOff x="2851122" y="2032997"/>
            <a:chExt cx="5203115" cy="747730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577EBB5-B092-4B30-8B47-4119955922C8}"/>
                </a:ext>
              </a:extLst>
            </p:cNvPr>
            <p:cNvCxnSpPr/>
            <p:nvPr/>
          </p:nvCxnSpPr>
          <p:spPr>
            <a:xfrm>
              <a:off x="2888983" y="2780727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E96F92-1F23-4205-B385-219A20C4EF8F}"/>
                </a:ext>
              </a:extLst>
            </p:cNvPr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가격대비 정말 괜찮은 옷이라 생각되네요 핏은 음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제가 입기엔 어깨선이 맞고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루즈핏이라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하기도 좀 힘드네요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 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아주 약간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루즈한정도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...?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그래도 이만한 옷은 없다고 봅니다 깨끗하고 포장도 괜찮고 다음에도 여기서 판매하는 제품들을 구매하고 싶네요 정말 만족하고 후기 남깁니다 많이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파시길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바래요 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~ ~ ~</a:t>
              </a:r>
              <a:endParaRPr lang="ko-KR" altLang="en-US" sz="7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6A2B1C-E210-495B-B987-095957FB4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</p:spPr>
        </p:pic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51F8F1F-4B5D-4D30-B207-E30FEFD39B17}"/>
                </a:ext>
              </a:extLst>
            </p:cNvPr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err="1"/>
                <a:t>FreeMovement</a:t>
              </a:r>
              <a:r>
                <a:rPr lang="en-US" altLang="ko-KR" sz="800" dirty="0"/>
                <a:t>/White/L</a:t>
              </a:r>
              <a:endParaRPr lang="ko-KR" altLang="en-US" sz="8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2C3D487-9FF6-4C13-AF03-44C8F29366AE}"/>
                </a:ext>
              </a:extLst>
            </p:cNvPr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 err="1"/>
                <a:t>seo</a:t>
              </a:r>
              <a:r>
                <a:rPr lang="en-US" altLang="ko-KR" sz="800" dirty="0"/>
                <a:t>****** 2018-07-10</a:t>
              </a:r>
              <a:endParaRPr lang="ko-KR" altLang="en-US" sz="800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CB70A60-CC05-4ADB-953C-D921AD03D78C}"/>
              </a:ext>
            </a:extLst>
          </p:cNvPr>
          <p:cNvGrpSpPr/>
          <p:nvPr/>
        </p:nvGrpSpPr>
        <p:grpSpPr>
          <a:xfrm>
            <a:off x="2851122" y="2840132"/>
            <a:ext cx="5203115" cy="747730"/>
            <a:chOff x="2851122" y="2032997"/>
            <a:chExt cx="5203115" cy="747730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C26C5FC-EA50-490D-B923-B66DCEF8A581}"/>
                </a:ext>
              </a:extLst>
            </p:cNvPr>
            <p:cNvCxnSpPr/>
            <p:nvPr/>
          </p:nvCxnSpPr>
          <p:spPr>
            <a:xfrm>
              <a:off x="2888983" y="2780727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88D9CFC-6BCD-487A-9C84-4A5A5D492316}"/>
                </a:ext>
              </a:extLst>
            </p:cNvPr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가격대비 정말 괜찮은 옷이라 생각되네요 핏은 음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제가 입기엔 어깨선이 맞고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루즈핏이라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하기도 좀 힘드네요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 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아주 약간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루즈한정도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...?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그래도 이만한 옷은 없다고 봅니다 깨끗하고 포장도 괜찮고 다음에도 여기서 판매하는 제품들을 구매하고 싶네요 정말 만족하고 후기 남깁니다 많이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파시길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바래요 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~ ~ ~</a:t>
              </a:r>
              <a:endParaRPr lang="ko-KR" altLang="en-US" sz="700" dirty="0"/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8AEC2347-1F33-4F7A-AEE9-3FB9C044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</p:spPr>
        </p:pic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11768A5-D859-432B-AD42-773522C5F66C}"/>
                </a:ext>
              </a:extLst>
            </p:cNvPr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err="1"/>
                <a:t>FreeMovement</a:t>
              </a:r>
              <a:r>
                <a:rPr lang="en-US" altLang="ko-KR" sz="800" dirty="0"/>
                <a:t>/White/L</a:t>
              </a:r>
              <a:endParaRPr lang="ko-KR" altLang="en-US" sz="8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95DC059-0DC2-49A4-91B7-5160E3E58B5B}"/>
                </a:ext>
              </a:extLst>
            </p:cNvPr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 err="1"/>
                <a:t>seo</a:t>
              </a:r>
              <a:r>
                <a:rPr lang="en-US" altLang="ko-KR" sz="800" dirty="0"/>
                <a:t>****** 2018-07-10</a:t>
              </a:r>
              <a:endParaRPr lang="ko-KR" altLang="en-US" sz="8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3FD26D-0887-475C-9418-A1E4203CF70E}"/>
              </a:ext>
            </a:extLst>
          </p:cNvPr>
          <p:cNvGrpSpPr/>
          <p:nvPr/>
        </p:nvGrpSpPr>
        <p:grpSpPr>
          <a:xfrm>
            <a:off x="2851122" y="3640630"/>
            <a:ext cx="5203115" cy="747730"/>
            <a:chOff x="2851122" y="2032997"/>
            <a:chExt cx="5203115" cy="747730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54D67DC1-CE1F-45F9-9341-3B266F101BD3}"/>
                </a:ext>
              </a:extLst>
            </p:cNvPr>
            <p:cNvCxnSpPr/>
            <p:nvPr/>
          </p:nvCxnSpPr>
          <p:spPr>
            <a:xfrm>
              <a:off x="2888983" y="2780727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9B394C2-99E6-4945-AFA0-71F8600A0A07}"/>
                </a:ext>
              </a:extLst>
            </p:cNvPr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가격대비 정말 괜찮은 옷이라 생각되네요 핏은 음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제가 입기엔 어깨선이 맞고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루즈핏이라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하기도 좀 힘드네요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 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아주 약간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루즈한정도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...?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그래도 이만한 옷은 없다고 봅니다 깨끗하고 포장도 괜찮고 다음에도 여기서 판매하는 제품들을 구매하고 싶네요 정말 만족하고 후기 남깁니다 많이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파시길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바래요 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~ ~ ~</a:t>
              </a:r>
              <a:endParaRPr lang="ko-KR" altLang="en-US" sz="700" dirty="0"/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0928F608-F5BF-4B44-BAA2-42AC2B1F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1C1C76F-723F-4903-AD1E-4155C2C0F347}"/>
                </a:ext>
              </a:extLst>
            </p:cNvPr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err="1"/>
                <a:t>FreeMovement</a:t>
              </a:r>
              <a:r>
                <a:rPr lang="en-US" altLang="ko-KR" sz="800" dirty="0"/>
                <a:t>/White/L</a:t>
              </a:r>
              <a:endParaRPr lang="ko-KR" altLang="en-US" sz="8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F5E1D31-DB50-4AEB-A18D-129EB5D65E5D}"/>
                </a:ext>
              </a:extLst>
            </p:cNvPr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 err="1"/>
                <a:t>seo</a:t>
              </a:r>
              <a:r>
                <a:rPr lang="en-US" altLang="ko-KR" sz="800" dirty="0"/>
                <a:t>****** 2018-07-10</a:t>
              </a:r>
              <a:endParaRPr lang="ko-KR" altLang="en-US" sz="80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9022A69-DA1F-464F-83AE-394F102F9619}"/>
              </a:ext>
            </a:extLst>
          </p:cNvPr>
          <p:cNvGrpSpPr/>
          <p:nvPr/>
        </p:nvGrpSpPr>
        <p:grpSpPr>
          <a:xfrm>
            <a:off x="2846233" y="4434616"/>
            <a:ext cx="5203115" cy="747730"/>
            <a:chOff x="2851122" y="2032997"/>
            <a:chExt cx="5203115" cy="747730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CC4CE5F8-19D7-4557-84C3-97C3F4715F3D}"/>
                </a:ext>
              </a:extLst>
            </p:cNvPr>
            <p:cNvCxnSpPr/>
            <p:nvPr/>
          </p:nvCxnSpPr>
          <p:spPr>
            <a:xfrm>
              <a:off x="2888983" y="2780727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BA011FD-1101-41E0-A806-3BC8BF515AD0}"/>
                </a:ext>
              </a:extLst>
            </p:cNvPr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가격대비 정말 괜찮은 옷이라 생각되네요 핏은 음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제가 입기엔 어깨선이 맞고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루즈핏이라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하기도 좀 힘드네요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 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아주 약간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루즈한정도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...?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그래도 이만한 옷은 없다고 봅니다 깨끗하고 포장도 괜찮고 다음에도 여기서 판매하는 제품들을 구매하고 싶네요 정말 만족하고 후기 남깁니다 많이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파시길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바래요 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~ ~ ~</a:t>
              </a:r>
              <a:endParaRPr lang="ko-KR" altLang="en-US" sz="700" dirty="0"/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1604D822-3939-45C5-8B03-8979F63FF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EB9F2A5-CEF0-46D5-BE27-193867F497B6}"/>
                </a:ext>
              </a:extLst>
            </p:cNvPr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err="1"/>
                <a:t>FreeMovement</a:t>
              </a:r>
              <a:r>
                <a:rPr lang="en-US" altLang="ko-KR" sz="800" dirty="0"/>
                <a:t>/White/L</a:t>
              </a:r>
              <a:endParaRPr lang="ko-KR" altLang="en-US" sz="800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D0EF2AF-1A22-40C5-BF4E-1B4F8CC42A5A}"/>
                </a:ext>
              </a:extLst>
            </p:cNvPr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 err="1"/>
                <a:t>seo</a:t>
              </a:r>
              <a:r>
                <a:rPr lang="en-US" altLang="ko-KR" sz="800" dirty="0"/>
                <a:t>****** 2018-07-10</a:t>
              </a:r>
              <a:endParaRPr lang="ko-KR" altLang="en-US" sz="800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EA41637-8725-4EA0-AC4D-1BA4015E6E39}"/>
              </a:ext>
            </a:extLst>
          </p:cNvPr>
          <p:cNvGrpSpPr/>
          <p:nvPr/>
        </p:nvGrpSpPr>
        <p:grpSpPr>
          <a:xfrm>
            <a:off x="2846233" y="5228602"/>
            <a:ext cx="5203115" cy="747730"/>
            <a:chOff x="2851122" y="2032997"/>
            <a:chExt cx="5203115" cy="747730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EB0B628F-754A-47E0-A41B-E80B80A21106}"/>
                </a:ext>
              </a:extLst>
            </p:cNvPr>
            <p:cNvCxnSpPr/>
            <p:nvPr/>
          </p:nvCxnSpPr>
          <p:spPr>
            <a:xfrm>
              <a:off x="2888983" y="2780727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915B9F0-4459-4A66-BC50-CA3F6C88F792}"/>
                </a:ext>
              </a:extLst>
            </p:cNvPr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가격대비 정말 괜찮은 옷이라 생각되네요 핏은 음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제가 입기엔 어깨선이 맞고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루즈핏이라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하기도 좀 힘드네요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 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아주 약간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루즈한정도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...?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그래도 이만한 옷은 없다고 봅니다 깨끗하고 포장도 괜찮고 다음에도 여기서 판매하는 제품들을 구매하고 싶네요 정말 만족하고 후기 남깁니다 많이 </a:t>
              </a:r>
              <a:r>
                <a:rPr lang="ko-KR" altLang="en-US" sz="700" dirty="0" err="1">
                  <a:solidFill>
                    <a:srgbClr val="555555"/>
                  </a:solidFill>
                  <a:latin typeface="Noto Sans KR"/>
                </a:rPr>
                <a:t>파시길</a:t>
              </a:r>
              <a:r>
                <a:rPr lang="ko-KR" altLang="en-US" sz="700" dirty="0">
                  <a:solidFill>
                    <a:srgbClr val="555555"/>
                  </a:solidFill>
                  <a:latin typeface="Noto Sans KR"/>
                </a:rPr>
                <a:t> 바래요 </a:t>
              </a:r>
              <a:r>
                <a:rPr lang="en-US" altLang="ko-KR" sz="700" dirty="0">
                  <a:solidFill>
                    <a:srgbClr val="555555"/>
                  </a:solidFill>
                  <a:latin typeface="Noto Sans KR"/>
                </a:rPr>
                <a:t>~ ~ ~</a:t>
              </a:r>
              <a:endParaRPr lang="ko-KR" altLang="en-US" sz="7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0B5636C4-76BC-442C-820C-36A54F85D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</p:spPr>
        </p:pic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81808DE-A44F-4618-8874-D3B9766A80CC}"/>
                </a:ext>
              </a:extLst>
            </p:cNvPr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err="1"/>
                <a:t>FreeMovement</a:t>
              </a:r>
              <a:r>
                <a:rPr lang="en-US" altLang="ko-KR" sz="800" dirty="0"/>
                <a:t>/White/L</a:t>
              </a:r>
              <a:endParaRPr lang="ko-KR" altLang="en-US" sz="800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208FAA3-26B9-4A87-86E6-64AC29000BFE}"/>
                </a:ext>
              </a:extLst>
            </p:cNvPr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 err="1"/>
                <a:t>seo</a:t>
              </a:r>
              <a:r>
                <a:rPr lang="en-US" altLang="ko-KR" sz="800" dirty="0"/>
                <a:t>****** 2018-07-10</a:t>
              </a:r>
              <a:endParaRPr lang="ko-KR" altLang="en-US" sz="800" dirty="0"/>
            </a:p>
          </p:txBody>
        </p:sp>
      </p:grpSp>
      <p:pic>
        <p:nvPicPr>
          <p:cNvPr id="132" name="그림 131" descr="스크린샷이(가) 표시된 사진&#10;&#10;자동 생성된 설명">
            <a:extLst>
              <a:ext uri="{FF2B5EF4-FFF2-40B4-BE49-F238E27FC236}">
                <a16:creationId xmlns:a16="http://schemas.microsoft.com/office/drawing/2014/main" id="{D72D00A0-1437-417A-807D-96F4D8ACC6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10" y="6158024"/>
            <a:ext cx="2226650" cy="295312"/>
          </a:xfrm>
          <a:prstGeom prst="rect">
            <a:avLst/>
          </a:prstGeom>
        </p:spPr>
      </p:pic>
      <p:sp>
        <p:nvSpPr>
          <p:cNvPr id="133" name="모서리가 둥근 사각형 설명선 95">
            <a:extLst>
              <a:ext uri="{FF2B5EF4-FFF2-40B4-BE49-F238E27FC236}">
                <a16:creationId xmlns:a16="http://schemas.microsoft.com/office/drawing/2014/main" id="{39ACD86E-BE80-4329-A94E-44835DB022DA}"/>
              </a:ext>
            </a:extLst>
          </p:cNvPr>
          <p:cNvSpPr/>
          <p:nvPr/>
        </p:nvSpPr>
        <p:spPr>
          <a:xfrm>
            <a:off x="6112324" y="5761347"/>
            <a:ext cx="1124829" cy="288749"/>
          </a:xfrm>
          <a:prstGeom prst="wedgeRoundRectCallout">
            <a:avLst>
              <a:gd name="adj1" fmla="val -39454"/>
              <a:gd name="adj2" fmla="val 80555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상품리뷰 페이지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34" name="모서리가 둥근 사각형 설명선 95">
            <a:extLst>
              <a:ext uri="{FF2B5EF4-FFF2-40B4-BE49-F238E27FC236}">
                <a16:creationId xmlns:a16="http://schemas.microsoft.com/office/drawing/2014/main" id="{F613EF80-A4CC-4300-9B13-10C9E1D3F64A}"/>
              </a:ext>
            </a:extLst>
          </p:cNvPr>
          <p:cNvSpPr/>
          <p:nvPr/>
        </p:nvSpPr>
        <p:spPr>
          <a:xfrm>
            <a:off x="6314264" y="1588177"/>
            <a:ext cx="1124829" cy="288749"/>
          </a:xfrm>
          <a:prstGeom prst="wedgeRoundRectCallout">
            <a:avLst>
              <a:gd name="adj1" fmla="val -40061"/>
              <a:gd name="adj2" fmla="val 127820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상품리뷰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 5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개씩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52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5083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cart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장바구니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 상세페이지에서 장바구니 버튼 클릭 후 장바구니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300192" y="1653425"/>
            <a:ext cx="1848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HOME &gt; </a:t>
            </a:r>
            <a:r>
              <a:rPr lang="ko-KR" altLang="en-US" sz="800" dirty="0"/>
              <a:t>패션</a:t>
            </a:r>
            <a:r>
              <a:rPr lang="en-US" altLang="ko-KR" sz="800" dirty="0"/>
              <a:t>·</a:t>
            </a:r>
            <a:r>
              <a:rPr lang="ko-KR" altLang="en-US" sz="800" dirty="0"/>
              <a:t>의류</a:t>
            </a:r>
            <a:r>
              <a:rPr lang="en-US" altLang="ko-KR" sz="800" dirty="0"/>
              <a:t>·</a:t>
            </a:r>
            <a:r>
              <a:rPr lang="ko-KR" altLang="en-US" sz="800" dirty="0" err="1"/>
              <a:t>뷰티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b="1" dirty="0"/>
              <a:t>장바구니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767583" y="16398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장바구니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1870856"/>
            <a:ext cx="51652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843808" y="2107130"/>
            <a:ext cx="516525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3847308-9C4F-4BCE-B123-8246D3123531}"/>
              </a:ext>
            </a:extLst>
          </p:cNvPr>
          <p:cNvGrpSpPr/>
          <p:nvPr/>
        </p:nvGrpSpPr>
        <p:grpSpPr>
          <a:xfrm>
            <a:off x="2836521" y="2515863"/>
            <a:ext cx="5165254" cy="553096"/>
            <a:chOff x="2843808" y="2299302"/>
            <a:chExt cx="5165254" cy="656844"/>
          </a:xfrm>
        </p:grpSpPr>
        <p:pic>
          <p:nvPicPr>
            <p:cNvPr id="118" name="그래픽 176" descr="산">
              <a:extLst>
                <a:ext uri="{FF2B5EF4-FFF2-40B4-BE49-F238E27FC236}">
                  <a16:creationId xmlns:a16="http://schemas.microsoft.com/office/drawing/2014/main" id="{3FAC4E51-399C-4840-9AFA-DBE71F23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206709" y="2445861"/>
              <a:ext cx="406084" cy="322131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ECCCC8F-AA2E-4AC3-8871-6D0434D94468}"/>
                </a:ext>
              </a:extLst>
            </p:cNvPr>
            <p:cNvSpPr txBox="1"/>
            <p:nvPr/>
          </p:nvSpPr>
          <p:spPr>
            <a:xfrm>
              <a:off x="3797838" y="2299302"/>
              <a:ext cx="1470274" cy="468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/>
                <a:t>[</a:t>
              </a:r>
              <a:r>
                <a:rPr lang="ko-KR" altLang="en-US" sz="700" dirty="0" err="1"/>
                <a:t>블루포스</a:t>
              </a:r>
              <a:r>
                <a:rPr lang="en-US" altLang="ko-KR" sz="700" dirty="0"/>
                <a:t>] </a:t>
              </a:r>
              <a:r>
                <a:rPr lang="ko-KR" altLang="en-US" sz="700" dirty="0"/>
                <a:t>여름신상 </a:t>
              </a:r>
              <a:r>
                <a:rPr lang="ko-KR" altLang="en-US" sz="700" dirty="0" err="1"/>
                <a:t>긴팔남자옷</a:t>
              </a:r>
              <a:br>
                <a:rPr lang="en-US" altLang="ko-KR" sz="700" dirty="0"/>
              </a:b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SIZE : M / COLOR : </a:t>
              </a:r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블루 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8D476A1-45A4-4E12-BF31-831168B9C344}"/>
                </a:ext>
              </a:extLst>
            </p:cNvPr>
            <p:cNvSpPr txBox="1"/>
            <p:nvPr/>
          </p:nvSpPr>
          <p:spPr>
            <a:xfrm>
              <a:off x="5667099" y="2399178"/>
              <a:ext cx="234360" cy="237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4F03922-A3C4-44AC-B9FA-DC8B91E7E12B}"/>
                </a:ext>
              </a:extLst>
            </p:cNvPr>
            <p:cNvCxnSpPr/>
            <p:nvPr/>
          </p:nvCxnSpPr>
          <p:spPr>
            <a:xfrm>
              <a:off x="2843808" y="2956146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품이미지">
            <a:extLst>
              <a:ext uri="{FF2B5EF4-FFF2-40B4-BE49-F238E27FC236}">
                <a16:creationId xmlns:a16="http://schemas.microsoft.com/office/drawing/2014/main" id="{82673E34-6321-4DC7-8F5C-E4CC97DF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07" y="2464160"/>
            <a:ext cx="530463" cy="5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모서리가 둥근 사각형 설명선 95">
            <a:extLst>
              <a:ext uri="{FF2B5EF4-FFF2-40B4-BE49-F238E27FC236}">
                <a16:creationId xmlns:a16="http://schemas.microsoft.com/office/drawing/2014/main" id="{DDE4F38A-0F15-4D57-A668-F15E32C68B9B}"/>
              </a:ext>
            </a:extLst>
          </p:cNvPr>
          <p:cNvSpPr/>
          <p:nvPr/>
        </p:nvSpPr>
        <p:spPr>
          <a:xfrm>
            <a:off x="7397901" y="1106577"/>
            <a:ext cx="1124829" cy="288749"/>
          </a:xfrm>
          <a:prstGeom prst="wedgeRoundRectCallout">
            <a:avLst>
              <a:gd name="adj1" fmla="val -7055"/>
              <a:gd name="adj2" fmla="val 105797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페이지 네비게이션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A233DEA3-5952-4978-BA23-45DD12431864}"/>
              </a:ext>
            </a:extLst>
          </p:cNvPr>
          <p:cNvCxnSpPr/>
          <p:nvPr/>
        </p:nvCxnSpPr>
        <p:spPr>
          <a:xfrm>
            <a:off x="2836521" y="2420888"/>
            <a:ext cx="516525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05975E7A-79A7-45DE-978E-E20E02499CD3}"/>
              </a:ext>
            </a:extLst>
          </p:cNvPr>
          <p:cNvSpPr txBox="1"/>
          <p:nvPr/>
        </p:nvSpPr>
        <p:spPr>
          <a:xfrm>
            <a:off x="4317115" y="2139470"/>
            <a:ext cx="494726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상품명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4B8C4E9-1B43-42CA-984B-5826E017BFBC}"/>
              </a:ext>
            </a:extLst>
          </p:cNvPr>
          <p:cNvSpPr txBox="1"/>
          <p:nvPr/>
        </p:nvSpPr>
        <p:spPr>
          <a:xfrm>
            <a:off x="5529629" y="2156749"/>
            <a:ext cx="494726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총수량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2B1F014-0A9B-4218-96C5-E89C69F64733}"/>
              </a:ext>
            </a:extLst>
          </p:cNvPr>
          <p:cNvSpPr txBox="1"/>
          <p:nvPr/>
        </p:nvSpPr>
        <p:spPr>
          <a:xfrm>
            <a:off x="5945287" y="2151112"/>
            <a:ext cx="494726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판매가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B09EF29-3632-4D80-81F2-9132E2CB6E02}"/>
              </a:ext>
            </a:extLst>
          </p:cNvPr>
          <p:cNvSpPr txBox="1"/>
          <p:nvPr/>
        </p:nvSpPr>
        <p:spPr>
          <a:xfrm>
            <a:off x="6417272" y="2143984"/>
            <a:ext cx="494726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포인트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14C2E48-7012-4E1A-8710-01D0259B8442}"/>
              </a:ext>
            </a:extLst>
          </p:cNvPr>
          <p:cNvSpPr txBox="1"/>
          <p:nvPr/>
        </p:nvSpPr>
        <p:spPr>
          <a:xfrm>
            <a:off x="6896401" y="2151111"/>
            <a:ext cx="494726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배송비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EB85A52-A13E-4CD2-B0B3-5517F9EC1C7B}"/>
              </a:ext>
            </a:extLst>
          </p:cNvPr>
          <p:cNvSpPr txBox="1"/>
          <p:nvPr/>
        </p:nvSpPr>
        <p:spPr>
          <a:xfrm>
            <a:off x="7461832" y="2157275"/>
            <a:ext cx="494726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총합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B1C94B-291C-4086-9FC4-D11CE2CF74EC}"/>
              </a:ext>
            </a:extLst>
          </p:cNvPr>
          <p:cNvSpPr/>
          <p:nvPr/>
        </p:nvSpPr>
        <p:spPr>
          <a:xfrm>
            <a:off x="2973267" y="2245147"/>
            <a:ext cx="72000" cy="72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00B3D86A-98E0-4A29-86F3-34A0EC091A3C}"/>
              </a:ext>
            </a:extLst>
          </p:cNvPr>
          <p:cNvSpPr/>
          <p:nvPr/>
        </p:nvSpPr>
        <p:spPr>
          <a:xfrm>
            <a:off x="2972758" y="2698465"/>
            <a:ext cx="72000" cy="72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F1A9893-5E5C-456F-ABAB-D51A7561D6DF}"/>
              </a:ext>
            </a:extLst>
          </p:cNvPr>
          <p:cNvSpPr txBox="1"/>
          <p:nvPr/>
        </p:nvSpPr>
        <p:spPr>
          <a:xfrm>
            <a:off x="5929600" y="2607560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27,000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D029B71-F339-4111-A447-A443FE48A5DD}"/>
              </a:ext>
            </a:extLst>
          </p:cNvPr>
          <p:cNvSpPr txBox="1"/>
          <p:nvPr/>
        </p:nvSpPr>
        <p:spPr>
          <a:xfrm>
            <a:off x="6428348" y="2603251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270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A35E3F9-6DEA-483D-AD34-295A0479C5E7}"/>
              </a:ext>
            </a:extLst>
          </p:cNvPr>
          <p:cNvSpPr txBox="1"/>
          <p:nvPr/>
        </p:nvSpPr>
        <p:spPr>
          <a:xfrm>
            <a:off x="6847388" y="259996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무료배송</a:t>
            </a:r>
            <a:endParaRPr lang="en-US" altLang="ko-KR" sz="7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9D630F7-0682-411B-810E-C08FBFF35829}"/>
              </a:ext>
            </a:extLst>
          </p:cNvPr>
          <p:cNvSpPr txBox="1"/>
          <p:nvPr/>
        </p:nvSpPr>
        <p:spPr>
          <a:xfrm>
            <a:off x="7416987" y="2599964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</a:rPr>
              <a:t>27,000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C2D28D-A373-4DB7-948B-30987AD551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69" y="3118577"/>
            <a:ext cx="439922" cy="197965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CE2BF3B7-F4BB-4E3C-84A4-CA73715C37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55" y="3125000"/>
            <a:ext cx="1848583" cy="21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90612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주문결제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장바구니 다음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300192" y="1653425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HOME &gt; </a:t>
            </a:r>
            <a:r>
              <a:rPr lang="ko-KR" altLang="en-US" sz="800" dirty="0"/>
              <a:t>장바구니 </a:t>
            </a:r>
            <a:r>
              <a:rPr lang="en-US" altLang="ko-KR" sz="800" dirty="0"/>
              <a:t>&gt; </a:t>
            </a:r>
            <a:r>
              <a:rPr lang="ko-KR" altLang="en-US" sz="800" b="1" dirty="0"/>
              <a:t>주문결제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767583" y="16398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주문결제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1870856"/>
            <a:ext cx="51652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모서리가 둥근 사각형 설명선 95">
            <a:extLst>
              <a:ext uri="{FF2B5EF4-FFF2-40B4-BE49-F238E27FC236}">
                <a16:creationId xmlns:a16="http://schemas.microsoft.com/office/drawing/2014/main" id="{DDE4F38A-0F15-4D57-A668-F15E32C68B9B}"/>
              </a:ext>
            </a:extLst>
          </p:cNvPr>
          <p:cNvSpPr/>
          <p:nvPr/>
        </p:nvSpPr>
        <p:spPr>
          <a:xfrm>
            <a:off x="7397901" y="1106577"/>
            <a:ext cx="1124829" cy="288749"/>
          </a:xfrm>
          <a:prstGeom prst="wedgeRoundRectCallout">
            <a:avLst>
              <a:gd name="adj1" fmla="val -7055"/>
              <a:gd name="adj2" fmla="val 105797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페이지 네비게이션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978CFF8E-9342-4863-8EC6-5B9A049A72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64" y="1844824"/>
            <a:ext cx="4997797" cy="46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56274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order-complete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주문완료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주문완료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300192" y="1653425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HOME &gt; </a:t>
            </a:r>
            <a:r>
              <a:rPr lang="ko-KR" altLang="en-US" sz="800" dirty="0"/>
              <a:t>주문결제 </a:t>
            </a:r>
            <a:r>
              <a:rPr lang="en-US" altLang="ko-KR" sz="800" dirty="0"/>
              <a:t>&gt; </a:t>
            </a:r>
            <a:r>
              <a:rPr lang="ko-KR" altLang="en-US" sz="800" b="1" dirty="0"/>
              <a:t>주문완료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767583" y="16398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주문완료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1870856"/>
            <a:ext cx="51652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2697308" y="1606410"/>
            <a:ext cx="5475092" cy="58470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모서리가 둥근 사각형 설명선 95">
            <a:extLst>
              <a:ext uri="{FF2B5EF4-FFF2-40B4-BE49-F238E27FC236}">
                <a16:creationId xmlns:a16="http://schemas.microsoft.com/office/drawing/2014/main" id="{DDE4F38A-0F15-4D57-A668-F15E32C68B9B}"/>
              </a:ext>
            </a:extLst>
          </p:cNvPr>
          <p:cNvSpPr/>
          <p:nvPr/>
        </p:nvSpPr>
        <p:spPr>
          <a:xfrm>
            <a:off x="7397901" y="1106577"/>
            <a:ext cx="1124829" cy="288749"/>
          </a:xfrm>
          <a:prstGeom prst="wedgeRoundRectCallout">
            <a:avLst>
              <a:gd name="adj1" fmla="val -7055"/>
              <a:gd name="adj2" fmla="val 105797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페이지 네비게이션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5EC9E74-B0BD-4073-9FA5-E892AC525A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38" y="1934314"/>
            <a:ext cx="5164110" cy="54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786182" y="1755825"/>
            <a:ext cx="3808327" cy="2173241"/>
            <a:chOff x="3531387" y="1428736"/>
            <a:chExt cx="4398199" cy="2509854"/>
          </a:xfrm>
        </p:grpSpPr>
        <p:grpSp>
          <p:nvGrpSpPr>
            <p:cNvPr id="31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Main_index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메인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2996952"/>
          <a:ext cx="6929486" cy="11430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2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8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572000" y="3681715"/>
            <a:ext cx="217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더욱 더 새로워진 온라인 추리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연습 게임 온라인추리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85852" y="3244787"/>
          <a:ext cx="2214578" cy="10715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157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948961" y="3601977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START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228055" y="2448987"/>
            <a:ext cx="1600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더욱 더 새로워진 온라인 추리 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추리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42976" y="928670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아이덴티티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542429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54142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54142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53902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54681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429521" y="107202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고객지원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786050" y="4572008"/>
          <a:ext cx="3714776" cy="13573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1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732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572264" y="4572008"/>
          <a:ext cx="1500198" cy="13573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732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6643702" y="4643446"/>
            <a:ext cx="430216" cy="193712"/>
            <a:chOff x="500034" y="6072206"/>
            <a:chExt cx="430216" cy="193712"/>
          </a:xfrm>
        </p:grpSpPr>
        <p:cxnSp>
          <p:nvCxnSpPr>
            <p:cNvPr id="57" name="직선 연결선 56"/>
            <p:cNvCxnSpPr/>
            <p:nvPr/>
          </p:nvCxnSpPr>
          <p:spPr>
            <a:xfrm rot="5400000" flipH="1" flipV="1">
              <a:off x="412876" y="6175124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500034" y="6072206"/>
              <a:ext cx="41989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 flipH="1" flipV="1">
              <a:off x="839456" y="6175124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직사각형 61"/>
          <p:cNvSpPr/>
          <p:nvPr/>
        </p:nvSpPr>
        <p:spPr>
          <a:xfrm>
            <a:off x="6669514" y="4643446"/>
            <a:ext cx="14029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공지</a:t>
            </a:r>
            <a:r>
              <a:rPr lang="ko-KR" altLang="en-US" sz="800" dirty="0"/>
              <a:t>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이벤트  업데이트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572264" y="4929198"/>
            <a:ext cx="14830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 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 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26214" y="5713886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MORE</a:t>
            </a:r>
            <a:endParaRPr lang="ko-KR" altLang="en-US" sz="800" b="1" dirty="0"/>
          </a:p>
        </p:txBody>
      </p:sp>
      <p:cxnSp>
        <p:nvCxnSpPr>
          <p:cNvPr id="85" name="직선 연결선 84"/>
          <p:cNvCxnSpPr/>
          <p:nvPr/>
        </p:nvCxnSpPr>
        <p:spPr>
          <a:xfrm rot="5400000" flipH="1" flipV="1">
            <a:off x="2770330" y="4746364"/>
            <a:ext cx="180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2857488" y="4643446"/>
            <a:ext cx="72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rot="5400000" flipH="1" flipV="1">
            <a:off x="3482662" y="4746364"/>
            <a:ext cx="180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857488" y="4643446"/>
            <a:ext cx="17924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신규아이템 </a:t>
            </a:r>
            <a:r>
              <a:rPr lang="ko-KR" altLang="en-US" sz="800" dirty="0"/>
              <a:t> 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아이템    아이템</a:t>
            </a: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2857488" y="5072074"/>
          <a:ext cx="857256" cy="7858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셈네일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6014796" y="4643446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MORE</a:t>
            </a:r>
            <a:endParaRPr lang="ko-KR" altLang="en-US" sz="800" b="1" dirty="0"/>
          </a:p>
        </p:txBody>
      </p:sp>
      <p:graphicFrame>
        <p:nvGraphicFramePr>
          <p:cNvPr id="91" name="표 90"/>
          <p:cNvGraphicFramePr>
            <a:graphicFrameLocks noGrp="1"/>
          </p:cNvGraphicFramePr>
          <p:nvPr/>
        </p:nvGraphicFramePr>
        <p:xfrm>
          <a:off x="3762369" y="5072074"/>
          <a:ext cx="857256" cy="7858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셈네일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4667250" y="5072074"/>
          <a:ext cx="857256" cy="7858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셈네일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5572132" y="5072074"/>
          <a:ext cx="857256" cy="7858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셈네일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모서리가 둥근 사각형 설명선 95"/>
          <p:cNvSpPr/>
          <p:nvPr/>
        </p:nvSpPr>
        <p:spPr>
          <a:xfrm>
            <a:off x="-157102" y="3061828"/>
            <a:ext cx="1357322" cy="214314"/>
          </a:xfrm>
          <a:prstGeom prst="wedgeRoundRectCallout">
            <a:avLst>
              <a:gd name="adj1" fmla="val 21457"/>
              <a:gd name="adj2" fmla="val 118166"/>
              <a:gd name="adj3" fmla="val 16667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클릭시 다음페이지 전환</a:t>
            </a:r>
            <a:endParaRPr lang="en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86775" y="3214686"/>
            <a:ext cx="677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auto </a:t>
            </a:r>
            <a:r>
              <a:rPr lang="en-US" sz="800" b="1" dirty="0">
                <a:solidFill>
                  <a:srgbClr val="FF0000"/>
                </a:solidFill>
                <a:latin typeface="+mn-ea"/>
              </a:rPr>
              <a:t>pixel</a:t>
            </a:r>
          </a:p>
          <a:p>
            <a:pPr algn="ctr"/>
            <a:endParaRPr lang="en-US" altLang="ko-KR" sz="8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웹상에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보여지는화면</a:t>
            </a:r>
            <a:r>
              <a:rPr lang="en-US" sz="800" b="1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rot="10800000">
            <a:off x="8215338" y="999103"/>
            <a:ext cx="142876" cy="10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10800000">
            <a:off x="8215338" y="5928325"/>
            <a:ext cx="142876" cy="10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 flipH="1" flipV="1">
            <a:off x="5822959" y="3464719"/>
            <a:ext cx="4928428" cy="79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1072332" y="6428602"/>
            <a:ext cx="142876" cy="15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5400000">
            <a:off x="8000228" y="6428602"/>
            <a:ext cx="142876" cy="15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10800000">
            <a:off x="1160462" y="6429396"/>
            <a:ext cx="6912000" cy="15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447480" y="6428266"/>
            <a:ext cx="7232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1200 </a:t>
            </a:r>
            <a:r>
              <a:rPr lang="en-US" sz="800" b="1" dirty="0">
                <a:solidFill>
                  <a:srgbClr val="FF0000"/>
                </a:solidFill>
                <a:latin typeface="+mn-ea"/>
              </a:rPr>
              <a:t>pixel 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23727" y="2091797"/>
            <a:ext cx="1214478" cy="714380"/>
          </a:xfrm>
          <a:prstGeom prst="wedgeRoundRectCallout">
            <a:avLst>
              <a:gd name="adj1" fmla="val 59352"/>
              <a:gd name="adj2" fmla="val -2278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여기를 좁더 좁게 </a:t>
            </a:r>
            <a:endParaRPr lang="en-US" altLang="ko-KR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하고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“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스타트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”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를 위로하고 아바타부분도 위로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....”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시안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2” 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참고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~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 </a:t>
            </a:r>
            <a:endParaRPr lang="en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6215074" y="5429264"/>
            <a:ext cx="928694" cy="785818"/>
          </a:xfrm>
          <a:prstGeom prst="wedgeRoundRectCallout">
            <a:avLst>
              <a:gd name="adj1" fmla="val -59971"/>
              <a:gd name="adj2" fmla="val -2068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띠표현</a:t>
            </a:r>
            <a:endParaRPr lang="en-US" altLang="ko-KR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“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히트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”</a:t>
            </a:r>
          </a:p>
          <a:p>
            <a:pPr lvl="0" algn="ctr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“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베스트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”</a:t>
            </a:r>
          </a:p>
          <a:p>
            <a:pPr lvl="0" algn="ctr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“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신규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”</a:t>
            </a:r>
            <a:endParaRPr lang="en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1142976" y="4572008"/>
          <a:ext cx="1571636" cy="13573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732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/>
        </p:nvGraphicFramePr>
        <p:xfrm>
          <a:off x="1714480" y="4714884"/>
          <a:ext cx="928694" cy="15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352"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/>
        </p:nvGraphicFramePr>
        <p:xfrm>
          <a:off x="1714480" y="4929198"/>
          <a:ext cx="928694" cy="15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352"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142976" y="473352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아이디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/>
        </p:nvGraphicFramePr>
        <p:xfrm>
          <a:off x="1285852" y="5215904"/>
          <a:ext cx="135732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로그인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1500166" y="5643578"/>
            <a:ext cx="12458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ID/PW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찾기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7" name="Picture 2" descr="C:\Users\윤윤석\Desktop\images\KongG-002_17b_7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5546512"/>
            <a:ext cx="123825" cy="123825"/>
          </a:xfrm>
          <a:prstGeom prst="rect">
            <a:avLst/>
          </a:prstGeom>
          <a:noFill/>
        </p:spPr>
      </p:pic>
      <p:sp>
        <p:nvSpPr>
          <p:cNvPr id="118" name="직사각형 117"/>
          <p:cNvSpPr/>
          <p:nvPr/>
        </p:nvSpPr>
        <p:spPr>
          <a:xfrm>
            <a:off x="2029088" y="5500702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아이디저장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6677724" y="1071546"/>
          <a:ext cx="64294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1142976" y="59293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>
                <a:latin typeface="+mn-ea"/>
              </a:rPr>
              <a:t>회사소개  </a:t>
            </a:r>
            <a:r>
              <a:rPr lang="en-US" altLang="ko-KR" sz="800" b="1" dirty="0">
                <a:latin typeface="+mn-ea"/>
              </a:rPr>
              <a:t>/  </a:t>
            </a:r>
            <a:r>
              <a:rPr lang="ko-KR" altLang="en-US" sz="800" b="1" dirty="0">
                <a:latin typeface="+mn-ea"/>
              </a:rPr>
              <a:t>이용약관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개인정보취급정책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청소년보호정책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Copyright ⓒ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연습게임온라인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Corp.All Rights Reserved.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72922" y="6525344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rgbClr val="45AD4A"/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rgbClr val="45AD4A"/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rgbClr val="45AD4A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rgbClr val="45AD4A"/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rgbClr val="45AD4A"/>
                </a:solidFill>
              </a:endParaRPr>
            </a:p>
          </p:txBody>
        </p:sp>
      </p:grp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D5FBD2F2-6C27-4062-96DE-DF416A5A0745}"/>
              </a:ext>
            </a:extLst>
          </p:cNvPr>
          <p:cNvGraphicFramePr>
            <a:graphicFrameLocks noGrp="1"/>
          </p:cNvGraphicFramePr>
          <p:nvPr/>
        </p:nvGraphicFramePr>
        <p:xfrm>
          <a:off x="3357445" y="1056305"/>
          <a:ext cx="2513082" cy="2902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2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검색창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CDAAE2-5384-4A63-95D5-AEAFA3954F77}"/>
              </a:ext>
            </a:extLst>
          </p:cNvPr>
          <p:cNvGrpSpPr/>
          <p:nvPr/>
        </p:nvGrpSpPr>
        <p:grpSpPr>
          <a:xfrm>
            <a:off x="5871322" y="629678"/>
            <a:ext cx="2409701" cy="216803"/>
            <a:chOff x="6457067" y="602035"/>
            <a:chExt cx="2077330" cy="2168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95D6C-3FB5-4D35-B4A1-754E8FEE37F3}"/>
                </a:ext>
              </a:extLst>
            </p:cNvPr>
            <p:cNvSpPr txBox="1"/>
            <p:nvPr/>
          </p:nvSpPr>
          <p:spPr>
            <a:xfrm>
              <a:off x="6457067" y="603394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6093993-B051-4FEA-B96E-DFF4BE816AF3}"/>
                </a:ext>
              </a:extLst>
            </p:cNvPr>
            <p:cNvSpPr txBox="1"/>
            <p:nvPr/>
          </p:nvSpPr>
          <p:spPr>
            <a:xfrm>
              <a:off x="6852264" y="60203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>
                  <a:solidFill>
                    <a:schemeClr val="accent1">
                      <a:lumMod val="75000"/>
                    </a:schemeClr>
                  </a:solidFill>
                </a:rPr>
                <a:t>회원가입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BA74F2-14B8-4648-B3D1-8EC66D433CD8}"/>
                </a:ext>
              </a:extLst>
            </p:cNvPr>
            <p:cNvSpPr txBox="1"/>
            <p:nvPr/>
          </p:nvSpPr>
          <p:spPr>
            <a:xfrm>
              <a:off x="7341225" y="602035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>
                  <a:solidFill>
                    <a:schemeClr val="accent1">
                      <a:lumMod val="75000"/>
                    </a:schemeClr>
                  </a:solidFill>
                </a:rPr>
                <a:t>마이페이지</a:t>
              </a:r>
              <a:endParaRPr lang="ko-KR" altLang="en-US" sz="8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71EAE-EEB8-4312-8D2F-05C26DBC27F2}"/>
                </a:ext>
              </a:extLst>
            </p:cNvPr>
            <p:cNvSpPr txBox="1"/>
            <p:nvPr/>
          </p:nvSpPr>
          <p:spPr>
            <a:xfrm>
              <a:off x="7939362" y="60203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>
                  <a:solidFill>
                    <a:schemeClr val="accent1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pic>
        <p:nvPicPr>
          <p:cNvPr id="43" name="그래픽 42" descr="쇼핑 카트">
            <a:extLst>
              <a:ext uri="{FF2B5EF4-FFF2-40B4-BE49-F238E27FC236}">
                <a16:creationId xmlns:a16="http://schemas.microsoft.com/office/drawing/2014/main" id="{CADF55CB-8174-4ED4-8FA7-A9939890A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761" y="674224"/>
            <a:ext cx="111283" cy="111283"/>
          </a:xfrm>
          <a:prstGeom prst="rect">
            <a:avLst/>
          </a:prstGeom>
        </p:spPr>
      </p:pic>
      <p:sp>
        <p:nvSpPr>
          <p:cNvPr id="44" name="그래픽 5" descr="돋보기">
            <a:extLst>
              <a:ext uri="{FF2B5EF4-FFF2-40B4-BE49-F238E27FC236}">
                <a16:creationId xmlns:a16="http://schemas.microsoft.com/office/drawing/2014/main" id="{225FF03A-1950-4794-8906-C75A40A26993}"/>
              </a:ext>
            </a:extLst>
          </p:cNvPr>
          <p:cNvSpPr/>
          <p:nvPr/>
        </p:nvSpPr>
        <p:spPr>
          <a:xfrm>
            <a:off x="5622262" y="1122189"/>
            <a:ext cx="171515" cy="171651"/>
          </a:xfrm>
          <a:custGeom>
            <a:avLst/>
            <a:gdLst>
              <a:gd name="connsiteX0" fmla="*/ 167088 w 171515"/>
              <a:gd name="connsiteY0" fmla="*/ 145578 h 171651"/>
              <a:gd name="connsiteX1" fmla="*/ 139928 w 171515"/>
              <a:gd name="connsiteY1" fmla="*/ 118418 h 171651"/>
              <a:gd name="connsiteX2" fmla="*/ 126457 w 171515"/>
              <a:gd name="connsiteY2" fmla="*/ 114289 h 171651"/>
              <a:gd name="connsiteX3" fmla="*/ 116897 w 171515"/>
              <a:gd name="connsiteY3" fmla="*/ 104729 h 171651"/>
              <a:gd name="connsiteX4" fmla="*/ 130368 w 171515"/>
              <a:gd name="connsiteY4" fmla="*/ 65184 h 171651"/>
              <a:gd name="connsiteX5" fmla="*/ 65184 w 171515"/>
              <a:gd name="connsiteY5" fmla="*/ 0 h 171651"/>
              <a:gd name="connsiteX6" fmla="*/ 0 w 171515"/>
              <a:gd name="connsiteY6" fmla="*/ 65184 h 171651"/>
              <a:gd name="connsiteX7" fmla="*/ 65184 w 171515"/>
              <a:gd name="connsiteY7" fmla="*/ 130368 h 171651"/>
              <a:gd name="connsiteX8" fmla="*/ 104729 w 171515"/>
              <a:gd name="connsiteY8" fmla="*/ 116897 h 171651"/>
              <a:gd name="connsiteX9" fmla="*/ 114289 w 171515"/>
              <a:gd name="connsiteY9" fmla="*/ 126457 h 171651"/>
              <a:gd name="connsiteX10" fmla="*/ 118418 w 171515"/>
              <a:gd name="connsiteY10" fmla="*/ 139928 h 171651"/>
              <a:gd name="connsiteX11" fmla="*/ 145578 w 171515"/>
              <a:gd name="connsiteY11" fmla="*/ 167088 h 171651"/>
              <a:gd name="connsiteX12" fmla="*/ 156442 w 171515"/>
              <a:gd name="connsiteY12" fmla="*/ 171651 h 171651"/>
              <a:gd name="connsiteX13" fmla="*/ 167306 w 171515"/>
              <a:gd name="connsiteY13" fmla="*/ 167088 h 171651"/>
              <a:gd name="connsiteX14" fmla="*/ 167088 w 171515"/>
              <a:gd name="connsiteY14" fmla="*/ 145578 h 171651"/>
              <a:gd name="connsiteX15" fmla="*/ 64967 w 171515"/>
              <a:gd name="connsiteY15" fmla="*/ 117114 h 171651"/>
              <a:gd name="connsiteX16" fmla="*/ 12820 w 171515"/>
              <a:gd name="connsiteY16" fmla="*/ 64967 h 171651"/>
              <a:gd name="connsiteX17" fmla="*/ 64967 w 171515"/>
              <a:gd name="connsiteY17" fmla="*/ 12820 h 171651"/>
              <a:gd name="connsiteX18" fmla="*/ 117114 w 171515"/>
              <a:gd name="connsiteY18" fmla="*/ 64967 h 171651"/>
              <a:gd name="connsiteX19" fmla="*/ 64967 w 171515"/>
              <a:gd name="connsiteY19" fmla="*/ 117114 h 17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1515" h="171651">
                <a:moveTo>
                  <a:pt x="167088" y="145578"/>
                </a:moveTo>
                <a:lnTo>
                  <a:pt x="139928" y="118418"/>
                </a:lnTo>
                <a:cubicBezTo>
                  <a:pt x="136235" y="114724"/>
                  <a:pt x="131237" y="113420"/>
                  <a:pt x="126457" y="114289"/>
                </a:cubicBezTo>
                <a:lnTo>
                  <a:pt x="116897" y="104729"/>
                </a:lnTo>
                <a:cubicBezTo>
                  <a:pt x="125371" y="93865"/>
                  <a:pt x="130368" y="79959"/>
                  <a:pt x="130368" y="65184"/>
                </a:cubicBezTo>
                <a:cubicBezTo>
                  <a:pt x="130368" y="29333"/>
                  <a:pt x="101035" y="0"/>
                  <a:pt x="65184" y="0"/>
                </a:cubicBezTo>
                <a:cubicBezTo>
                  <a:pt x="29333" y="0"/>
                  <a:pt x="0" y="29333"/>
                  <a:pt x="0" y="65184"/>
                </a:cubicBezTo>
                <a:cubicBezTo>
                  <a:pt x="0" y="101035"/>
                  <a:pt x="29333" y="130368"/>
                  <a:pt x="65184" y="130368"/>
                </a:cubicBezTo>
                <a:cubicBezTo>
                  <a:pt x="79959" y="130368"/>
                  <a:pt x="93648" y="125371"/>
                  <a:pt x="104729" y="116897"/>
                </a:cubicBezTo>
                <a:lnTo>
                  <a:pt x="114289" y="126457"/>
                </a:lnTo>
                <a:cubicBezTo>
                  <a:pt x="113420" y="131237"/>
                  <a:pt x="114724" y="136235"/>
                  <a:pt x="118418" y="139928"/>
                </a:cubicBezTo>
                <a:lnTo>
                  <a:pt x="145578" y="167088"/>
                </a:lnTo>
                <a:cubicBezTo>
                  <a:pt x="148620" y="170130"/>
                  <a:pt x="152531" y="171651"/>
                  <a:pt x="156442" y="171651"/>
                </a:cubicBezTo>
                <a:cubicBezTo>
                  <a:pt x="160353" y="171651"/>
                  <a:pt x="164264" y="170130"/>
                  <a:pt x="167306" y="167088"/>
                </a:cubicBezTo>
                <a:cubicBezTo>
                  <a:pt x="172955" y="161005"/>
                  <a:pt x="172955" y="151444"/>
                  <a:pt x="167088" y="145578"/>
                </a:cubicBezTo>
                <a:close/>
                <a:moveTo>
                  <a:pt x="64967" y="117114"/>
                </a:moveTo>
                <a:cubicBezTo>
                  <a:pt x="36286" y="117114"/>
                  <a:pt x="12820" y="93648"/>
                  <a:pt x="12820" y="64967"/>
                </a:cubicBezTo>
                <a:cubicBezTo>
                  <a:pt x="12820" y="36286"/>
                  <a:pt x="36286" y="12820"/>
                  <a:pt x="64967" y="12820"/>
                </a:cubicBezTo>
                <a:cubicBezTo>
                  <a:pt x="93648" y="12820"/>
                  <a:pt x="117114" y="36286"/>
                  <a:pt x="117114" y="64967"/>
                </a:cubicBezTo>
                <a:cubicBezTo>
                  <a:pt x="117114" y="93648"/>
                  <a:pt x="93648" y="117114"/>
                  <a:pt x="64967" y="1171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08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6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85557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2_1.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게임소개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33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3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직사각형 6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더욱 더 새로워진 온라인 추리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연습 게임 온라인추리</a:t>
            </a:r>
            <a:endParaRPr lang="en-US" altLang="ko-KR" sz="1400" b="1" dirty="0">
              <a:latin typeface="+mn-ea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928670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아이덴티티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게임로고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40719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196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2786050" y="200024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게임소개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00867" y="2000240"/>
            <a:ext cx="15760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Home &gt;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마온소개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 </a:t>
            </a:r>
            <a:r>
              <a:rPr lang="ko-KR" altLang="en-US" sz="800" b="1" dirty="0">
                <a:latin typeface="+mn-ea"/>
              </a:rPr>
              <a:t>게임소개</a:t>
            </a:r>
            <a:endParaRPr lang="en-US" altLang="ko-KR" sz="800" b="1" dirty="0">
              <a:latin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2145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4578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1643050"/>
          <a:ext cx="1571636" cy="285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</a:rPr>
                        <a:t> 마온소개</a:t>
                      </a:r>
                      <a:endParaRPr lang="en-US" altLang="ko-KR" sz="800" b="1" dirty="0"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직사각형 183"/>
          <p:cNvSpPr/>
          <p:nvPr/>
        </p:nvSpPr>
        <p:spPr>
          <a:xfrm>
            <a:off x="1190883" y="4143380"/>
            <a:ext cx="595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게임소개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레벨체계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직업소개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게임규칙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" name="그룹 195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185" name="직선 연결선 184"/>
            <p:cNvCxnSpPr/>
            <p:nvPr/>
          </p:nvCxnSpPr>
          <p:spPr>
            <a:xfrm rot="10800000">
              <a:off x="1239735" y="4357694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>
              <a:off x="1239735" y="4607727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10800000">
              <a:off x="1239735" y="485776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0800000">
              <a:off x="1239735" y="5107793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0800000">
              <a:off x="1239735" y="5357826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10800000">
              <a:off x="1239735" y="5607859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33"/>
          <p:cNvGrpSpPr/>
          <p:nvPr/>
        </p:nvGrpSpPr>
        <p:grpSpPr>
          <a:xfrm>
            <a:off x="5715008" y="2573292"/>
            <a:ext cx="2000264" cy="1141460"/>
            <a:chOff x="3531387" y="1428736"/>
            <a:chExt cx="4398199" cy="2509854"/>
          </a:xfrm>
        </p:grpSpPr>
        <p:grpSp>
          <p:nvGrpSpPr>
            <p:cNvPr id="13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643570" y="3348038"/>
          <a:ext cx="2286016" cy="19383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835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2928926" y="2500306"/>
            <a:ext cx="41649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연습게임온라인 는 무엇인가</a:t>
            </a:r>
            <a:r>
              <a:rPr lang="en-US" altLang="ko-KR" sz="800" b="1" dirty="0">
                <a:latin typeface="+mn-ea"/>
              </a:rPr>
              <a:t>?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마피아의 거짓 알리바이를 추리 하는 게임이다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어떤 식으로 추리하며 게임을 진행하는가</a:t>
            </a:r>
            <a:r>
              <a:rPr lang="en-US" altLang="ko-KR" sz="800" b="1" dirty="0">
                <a:latin typeface="+mn-ea"/>
              </a:rPr>
              <a:t>?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게임이 시작되고 난 후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연습게임온라인가 특정 지역에 지뢰를 매설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같은 지역에 갔었던 시민 중 해당 지뢰를 밟은 시민은 지뢰를 밟고 사망 하게 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는 재빨리 다른 지역으로 옮겨갈 수 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거짓 지역을 선택한 마피아는 해당 지역 내에 시민들은 사건이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발생하기 전 인원을 알고 있기 때문에 우리 지역 내 마피아가 있음을 추측 하게 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시민은 연습게임온라인 를 투표를 이용해 잡아 낼 수 있으며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마피아는 스파이의 도움을 받아 마지막까지 시민에게 잡히지 않으면 승리한다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게임 중 시민에게 발각 당하여 마피아가 투표로 처형당한다면 시민이 승리 하게 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2000240"/>
          <a:ext cx="1571636" cy="17859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2071678"/>
          <a:ext cx="571504" cy="1428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아바타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30231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캐쉬충전하기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3571876"/>
          <a:ext cx="1428760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경험치 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View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32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 연습게임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님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마온일찐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04418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내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278605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게임샵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100,000</a:t>
            </a:r>
          </a:p>
          <a:p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100,000</a:t>
            </a:r>
            <a:endParaRPr lang="ko-KR" altLang="en-US" sz="1200" b="1" u="sng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918754" y="1071625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422342" y="107178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게임샵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174136" y="107186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랭킹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925930" y="1071941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클랜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429521" y="107202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고객지원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6677724" y="1071546"/>
          <a:ext cx="64294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670548" y="1071704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>
                <a:latin typeface="+mn-ea"/>
              </a:rPr>
              <a:t>회사소개  </a:t>
            </a:r>
            <a:r>
              <a:rPr lang="en-US" altLang="ko-KR" sz="800" b="1" dirty="0">
                <a:latin typeface="+mn-ea"/>
              </a:rPr>
              <a:t>/  </a:t>
            </a:r>
            <a:r>
              <a:rPr lang="ko-KR" altLang="en-US" sz="800" b="1" dirty="0">
                <a:latin typeface="+mn-ea"/>
              </a:rPr>
              <a:t>이용약관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개인정보취급정책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청소년보호정책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Copyright ⓒ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연습게임온라인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Corp.All Rights Reserved.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START</a:t>
            </a: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42844" y="642918"/>
          <a:ext cx="8858312" cy="6072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5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722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071538" y="1500174"/>
          <a:ext cx="2857520" cy="3571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071538" y="1500174"/>
          <a:ext cx="285752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아이디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비밀번호 찾기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785918" y="2928934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1142976" y="1785926"/>
            <a:ext cx="2357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</a:rPr>
              <a:t>: : </a:t>
            </a:r>
            <a:r>
              <a:rPr lang="ko-KR" altLang="en-US" sz="800" b="1" dirty="0">
                <a:latin typeface="+mn-ea"/>
              </a:rPr>
              <a:t>아이디 확인 </a:t>
            </a:r>
            <a:r>
              <a:rPr lang="en-US" altLang="ko-KR" sz="800" b="1" dirty="0">
                <a:latin typeface="+mn-ea"/>
              </a:rPr>
              <a:t>: :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571736" y="2928934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1214414" y="2143116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주민등록번호</a:t>
            </a:r>
            <a:endParaRPr lang="en-US" altLang="ko-KR" sz="800" b="1" dirty="0">
              <a:latin typeface="+mn-ea"/>
            </a:endParaRPr>
          </a:p>
          <a:p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이름</a:t>
            </a:r>
            <a:endParaRPr lang="en-US" altLang="ko-KR" sz="800" b="1" dirty="0">
              <a:latin typeface="+mn-ea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000232" y="2143116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928926" y="2143116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2714612" y="2143116"/>
            <a:ext cx="214314" cy="21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000232" y="2429822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7" name="직선 연결선 106"/>
          <p:cNvCxnSpPr/>
          <p:nvPr/>
        </p:nvCxnSpPr>
        <p:spPr>
          <a:xfrm rot="10800000">
            <a:off x="1071540" y="2786058"/>
            <a:ext cx="2857519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142976" y="3357562"/>
            <a:ext cx="2357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</a:rPr>
              <a:t>: : </a:t>
            </a:r>
            <a:r>
              <a:rPr lang="ko-KR" altLang="en-US" sz="800" b="1" dirty="0">
                <a:latin typeface="+mn-ea"/>
              </a:rPr>
              <a:t>비밀번호 확인 </a:t>
            </a:r>
            <a:r>
              <a:rPr lang="en-US" altLang="ko-KR" sz="800" b="1" dirty="0">
                <a:latin typeface="+mn-ea"/>
              </a:rPr>
              <a:t>: :</a:t>
            </a:r>
          </a:p>
        </p:txBody>
      </p:sp>
      <p:cxnSp>
        <p:nvCxnSpPr>
          <p:cNvPr id="138" name="직선 연결선 137"/>
          <p:cNvCxnSpPr/>
          <p:nvPr/>
        </p:nvCxnSpPr>
        <p:spPr>
          <a:xfrm rot="10800000">
            <a:off x="1071538" y="3286124"/>
            <a:ext cx="2857519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1214414" y="3681715"/>
            <a:ext cx="2357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아이디</a:t>
            </a:r>
            <a:endParaRPr lang="en-US" altLang="ko-KR" sz="800" b="1" dirty="0">
              <a:latin typeface="+mn-ea"/>
            </a:endParaRPr>
          </a:p>
          <a:p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이름</a:t>
            </a:r>
            <a:endParaRPr lang="en-US" altLang="ko-KR" sz="800" b="1" dirty="0">
              <a:latin typeface="+mn-ea"/>
            </a:endParaRPr>
          </a:p>
          <a:p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주민등록번호</a:t>
            </a:r>
            <a:endParaRPr lang="en-US" altLang="ko-KR" sz="800" b="1" dirty="0">
              <a:latin typeface="+mn-ea"/>
            </a:endParaRP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000232" y="3714752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000232" y="3965262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000232" y="4215772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928926" y="4214818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직사각형 143"/>
          <p:cNvSpPr/>
          <p:nvPr/>
        </p:nvSpPr>
        <p:spPr>
          <a:xfrm>
            <a:off x="2714612" y="4214818"/>
            <a:ext cx="214314" cy="21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</a:p>
        </p:txBody>
      </p:sp>
      <p:cxnSp>
        <p:nvCxnSpPr>
          <p:cNvPr id="145" name="직선 연결선 144"/>
          <p:cNvCxnSpPr/>
          <p:nvPr/>
        </p:nvCxnSpPr>
        <p:spPr>
          <a:xfrm rot="10800000">
            <a:off x="1071538" y="4572008"/>
            <a:ext cx="2857519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785918" y="4714884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571736" y="4714884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571998" y="1928802"/>
          <a:ext cx="2857520" cy="1714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571998" y="1928802"/>
          <a:ext cx="285752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아이디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비밀번호 찾기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1" name="직선 연결선 150"/>
          <p:cNvCxnSpPr/>
          <p:nvPr/>
        </p:nvCxnSpPr>
        <p:spPr>
          <a:xfrm rot="10800000">
            <a:off x="4572000" y="3143249"/>
            <a:ext cx="2857519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4857752" y="2570614"/>
            <a:ext cx="22860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고객님의 아이디는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연습게임온라인</a:t>
            </a:r>
            <a:r>
              <a:rPr lang="en-US" sz="800" b="1" dirty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643570" y="3286124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3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76636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0.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메인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View (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게임화면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메인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View (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게임화면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40719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196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928670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아이덴티티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게임로고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5072074"/>
          <a:ext cx="1571636" cy="10001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013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2" name="그룹 81"/>
          <p:cNvGrpSpPr/>
          <p:nvPr/>
        </p:nvGrpSpPr>
        <p:grpSpPr>
          <a:xfrm>
            <a:off x="1214414" y="5130241"/>
            <a:ext cx="430216" cy="193712"/>
            <a:chOff x="500034" y="6072206"/>
            <a:chExt cx="430216" cy="193712"/>
          </a:xfrm>
        </p:grpSpPr>
        <p:cxnSp>
          <p:nvCxnSpPr>
            <p:cNvPr id="83" name="직선 연결선 82"/>
            <p:cNvCxnSpPr/>
            <p:nvPr/>
          </p:nvCxnSpPr>
          <p:spPr>
            <a:xfrm rot="5400000" flipH="1" flipV="1">
              <a:off x="412876" y="6175124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500034" y="6072206"/>
              <a:ext cx="41989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5400000" flipH="1" flipV="1">
              <a:off x="839456" y="6175124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/>
          <p:cNvSpPr/>
          <p:nvPr/>
        </p:nvSpPr>
        <p:spPr>
          <a:xfrm>
            <a:off x="1240226" y="5130241"/>
            <a:ext cx="14029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공지</a:t>
            </a:r>
            <a:r>
              <a:rPr lang="ko-KR" altLang="en-US" sz="800" dirty="0"/>
              <a:t>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이벤트  업데이트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1142976" y="5344555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정기점검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07-16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228582" y="5856762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MORE</a:t>
            </a:r>
            <a:endParaRPr lang="ko-KR" altLang="en-US" sz="800" b="1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11418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1878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1214414" y="3927936"/>
            <a:ext cx="430216" cy="193712"/>
            <a:chOff x="500034" y="6072206"/>
            <a:chExt cx="430216" cy="193712"/>
          </a:xfrm>
        </p:grpSpPr>
        <p:cxnSp>
          <p:nvCxnSpPr>
            <p:cNvPr id="101" name="직선 연결선 100"/>
            <p:cNvCxnSpPr/>
            <p:nvPr/>
          </p:nvCxnSpPr>
          <p:spPr>
            <a:xfrm rot="5400000" flipH="1" flipV="1">
              <a:off x="412876" y="6175124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500034" y="6072206"/>
              <a:ext cx="41989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5400000" flipH="1" flipV="1">
              <a:off x="839456" y="6175124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1240226" y="3927936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종합</a:t>
            </a:r>
            <a:r>
              <a:rPr lang="ko-KR" altLang="en-US" sz="800" dirty="0">
                <a:latin typeface="+mn-ea"/>
              </a:rPr>
              <a:t>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IQ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승수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14414" y="4143380"/>
            <a:ext cx="243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2</a:t>
            </a:r>
            <a:endParaRPr lang="en-US" sz="800" b="1" dirty="0">
              <a:solidFill>
                <a:srgbClr val="FF0000"/>
              </a:solidFill>
              <a:latin typeface="+mn-ea"/>
            </a:endParaRPr>
          </a:p>
          <a:p>
            <a:r>
              <a:rPr lang="en-US" sz="800" b="1" dirty="0">
                <a:solidFill>
                  <a:srgbClr val="FF0000"/>
                </a:solidFill>
                <a:latin typeface="+mn-ea"/>
              </a:rPr>
              <a:t>3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228582" y="4785192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MORE</a:t>
            </a:r>
            <a:endParaRPr lang="ko-KR" altLang="en-US" sz="8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1848252" y="4143380"/>
            <a:ext cx="567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303,051</a:t>
            </a:r>
          </a:p>
          <a:p>
            <a:r>
              <a:rPr lang="en-US" sz="800" b="1" dirty="0">
                <a:latin typeface="+mn-ea"/>
              </a:rPr>
              <a:t>273,777</a:t>
            </a:r>
          </a:p>
          <a:p>
            <a:r>
              <a:rPr lang="en-US" altLang="ko-KR" sz="800" b="1" dirty="0">
                <a:latin typeface="+mn-ea"/>
              </a:rPr>
              <a:t>242,370</a:t>
            </a:r>
          </a:p>
          <a:p>
            <a:r>
              <a:rPr lang="en-US" altLang="ko-KR" sz="800" b="1" dirty="0">
                <a:latin typeface="+mn-ea"/>
              </a:rPr>
              <a:t>240,868</a:t>
            </a:r>
          </a:p>
          <a:p>
            <a:r>
              <a:rPr lang="en-US" altLang="ko-KR" sz="800" b="1" dirty="0">
                <a:latin typeface="+mn-ea"/>
              </a:rPr>
              <a:t>240,868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428729" y="4143380"/>
            <a:ext cx="500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이초민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Saucy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윤햄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엠마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엠마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786050" y="2071678"/>
            <a:ext cx="642942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방 목록</a:t>
            </a: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072330" y="2071678"/>
          <a:ext cx="938867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이용등급 안내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857489" y="2357430"/>
          <a:ext cx="4857783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5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No        </a:t>
                      </a:r>
                      <a:r>
                        <a:rPr lang="ko-KR" altLang="en-US" sz="800" dirty="0"/>
                        <a:t>방 제목                                                                   방장     인원     종류    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" name="직사각형 174"/>
          <p:cNvSpPr/>
          <p:nvPr/>
        </p:nvSpPr>
        <p:spPr>
          <a:xfrm>
            <a:off x="2857488" y="2571744"/>
            <a:ext cx="5286412" cy="28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+mn-ea"/>
              </a:rPr>
              <a:t> 13        </a:t>
            </a:r>
            <a:r>
              <a:rPr lang="ko-KR" altLang="en-US" sz="800" b="1" dirty="0">
                <a:latin typeface="+mn-ea"/>
              </a:rPr>
              <a:t>어서오세요   </a:t>
            </a:r>
            <a:r>
              <a:rPr lang="ko-KR" altLang="en-US" sz="800" dirty="0">
                <a:latin typeface="+mn-ea"/>
              </a:rPr>
              <a:t>                                                    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홍길동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7/16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아이템   대기중</a:t>
            </a:r>
          </a:p>
        </p:txBody>
      </p:sp>
      <p:graphicFrame>
        <p:nvGraphicFramePr>
          <p:cNvPr id="178" name="표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857489" y="3787144"/>
          <a:ext cx="4857783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5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8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       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         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직사각형 181"/>
          <p:cNvSpPr/>
          <p:nvPr/>
        </p:nvSpPr>
        <p:spPr>
          <a:xfrm>
            <a:off x="6334419" y="378619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바로시작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6977361" y="378619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방만들기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2857489" y="2855907"/>
            <a:ext cx="5286411" cy="28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+mn-ea"/>
              </a:rPr>
              <a:t> 13        </a:t>
            </a:r>
            <a:r>
              <a:rPr lang="ko-KR" altLang="en-US" sz="800" b="1" dirty="0">
                <a:latin typeface="+mn-ea"/>
              </a:rPr>
              <a:t>어서오세요   </a:t>
            </a:r>
            <a:r>
              <a:rPr lang="ko-KR" altLang="en-US" sz="800" dirty="0">
                <a:latin typeface="+mn-ea"/>
              </a:rPr>
              <a:t>                                                    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홍길동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7/16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아이템   대기중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2857489" y="3141659"/>
            <a:ext cx="5286411" cy="28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+mn-ea"/>
              </a:rPr>
              <a:t> 13        </a:t>
            </a:r>
            <a:r>
              <a:rPr lang="ko-KR" altLang="en-US" sz="800" b="1" dirty="0">
                <a:latin typeface="+mn-ea"/>
              </a:rPr>
              <a:t>어서오세요   </a:t>
            </a:r>
            <a:r>
              <a:rPr lang="ko-KR" altLang="en-US" sz="800" dirty="0">
                <a:latin typeface="+mn-ea"/>
              </a:rPr>
              <a:t>                                                    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홍길동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7/16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아이템   대기중</a:t>
            </a:r>
          </a:p>
        </p:txBody>
      </p:sp>
      <p:grpSp>
        <p:nvGrpSpPr>
          <p:cNvPr id="234" name="그룹 233"/>
          <p:cNvGrpSpPr/>
          <p:nvPr/>
        </p:nvGrpSpPr>
        <p:grpSpPr>
          <a:xfrm>
            <a:off x="2857489" y="2857496"/>
            <a:ext cx="5000660" cy="571503"/>
            <a:chOff x="2857488" y="2857496"/>
            <a:chExt cx="5143537" cy="571503"/>
          </a:xfrm>
        </p:grpSpPr>
        <p:cxnSp>
          <p:nvCxnSpPr>
            <p:cNvPr id="176" name="직선 연결선 175"/>
            <p:cNvCxnSpPr/>
            <p:nvPr/>
          </p:nvCxnSpPr>
          <p:spPr>
            <a:xfrm rot="10800000">
              <a:off x="2857488" y="2857496"/>
              <a:ext cx="5143536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0800000">
              <a:off x="2857489" y="3141659"/>
              <a:ext cx="5143536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>
              <a:off x="2857489" y="3427411"/>
              <a:ext cx="5143536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직사각형 187"/>
          <p:cNvSpPr/>
          <p:nvPr/>
        </p:nvSpPr>
        <p:spPr>
          <a:xfrm>
            <a:off x="2857489" y="3427411"/>
            <a:ext cx="5286411" cy="28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+mn-ea"/>
              </a:rPr>
              <a:t> 13        </a:t>
            </a:r>
            <a:r>
              <a:rPr lang="ko-KR" altLang="en-US" sz="800" b="1" dirty="0">
                <a:latin typeface="+mn-ea"/>
              </a:rPr>
              <a:t>어서오세요   </a:t>
            </a:r>
            <a:r>
              <a:rPr lang="ko-KR" altLang="en-US" sz="800" dirty="0">
                <a:latin typeface="+mn-ea"/>
              </a:rPr>
              <a:t>                                                    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홍길동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7/16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아이템   대기중</a:t>
            </a:r>
          </a:p>
        </p:txBody>
      </p:sp>
      <p:grpSp>
        <p:nvGrpSpPr>
          <p:cNvPr id="205" name="그룹 204"/>
          <p:cNvGrpSpPr/>
          <p:nvPr/>
        </p:nvGrpSpPr>
        <p:grpSpPr>
          <a:xfrm>
            <a:off x="2857488" y="4143380"/>
            <a:ext cx="720000" cy="193712"/>
            <a:chOff x="2857488" y="4143380"/>
            <a:chExt cx="720000" cy="193712"/>
          </a:xfrm>
        </p:grpSpPr>
        <p:cxnSp>
          <p:nvCxnSpPr>
            <p:cNvPr id="195" name="직선 연결선 194"/>
            <p:cNvCxnSpPr/>
            <p:nvPr/>
          </p:nvCxnSpPr>
          <p:spPr>
            <a:xfrm rot="5400000" flipH="1" flipV="1">
              <a:off x="2770330" y="4246298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V="1">
              <a:off x="2857488" y="4143380"/>
              <a:ext cx="720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rot="5400000" flipH="1" flipV="1">
              <a:off x="3482662" y="4232586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직사각형 197"/>
          <p:cNvSpPr/>
          <p:nvPr/>
        </p:nvSpPr>
        <p:spPr>
          <a:xfrm>
            <a:off x="2905395" y="414338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전체채팅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3643306" y="414338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클랜채팅</a:t>
            </a:r>
          </a:p>
        </p:txBody>
      </p:sp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214942" y="4143380"/>
          <a:ext cx="71438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매크로설정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857488" y="4357694"/>
          <a:ext cx="3071834" cy="1366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84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2857520" y="444776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dirty="0">
                <a:latin typeface="+mn-ea"/>
              </a:rPr>
              <a:t>/?</a:t>
            </a:r>
            <a:r>
              <a:rPr lang="ko-KR" altLang="en-US" sz="800" b="1" dirty="0">
                <a:latin typeface="+mn-ea"/>
              </a:rPr>
              <a:t>를 누르시면 채팅 도움말을 보실 수 있습니다</a:t>
            </a:r>
            <a:r>
              <a:rPr lang="en-US" altLang="ko-KR" sz="800" b="1" dirty="0">
                <a:latin typeface="+mn-ea"/>
              </a:rPr>
              <a:t>.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호랑이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안녕하세요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03" name="표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857489" y="5786454"/>
          <a:ext cx="2357453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7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글을 입력하세요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286379" y="5786454"/>
          <a:ext cx="642943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전송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6" name="그룹 205"/>
          <p:cNvGrpSpPr/>
          <p:nvPr/>
        </p:nvGrpSpPr>
        <p:grpSpPr>
          <a:xfrm>
            <a:off x="5995140" y="4143380"/>
            <a:ext cx="720000" cy="193712"/>
            <a:chOff x="2857488" y="4143380"/>
            <a:chExt cx="720000" cy="193712"/>
          </a:xfrm>
        </p:grpSpPr>
        <p:cxnSp>
          <p:nvCxnSpPr>
            <p:cNvPr id="207" name="직선 연결선 206"/>
            <p:cNvCxnSpPr/>
            <p:nvPr/>
          </p:nvCxnSpPr>
          <p:spPr>
            <a:xfrm rot="5400000" flipH="1" flipV="1">
              <a:off x="2770330" y="4246298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V="1">
              <a:off x="2857488" y="4143380"/>
              <a:ext cx="720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5400000" flipH="1" flipV="1">
              <a:off x="3482662" y="4232586"/>
              <a:ext cx="1800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직사각형 209"/>
          <p:cNvSpPr/>
          <p:nvPr/>
        </p:nvSpPr>
        <p:spPr>
          <a:xfrm>
            <a:off x="6043047" y="414338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유저목록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215206" y="414338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클랜목록</a:t>
            </a:r>
          </a:p>
        </p:txBody>
      </p:sp>
      <p:sp>
        <p:nvSpPr>
          <p:cNvPr id="213" name="직사각형 212"/>
          <p:cNvSpPr/>
          <p:nvPr/>
        </p:nvSpPr>
        <p:spPr>
          <a:xfrm>
            <a:off x="6715140" y="414338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친구목록</a:t>
            </a:r>
          </a:p>
        </p:txBody>
      </p:sp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6000760" y="4357694"/>
          <a:ext cx="1714512" cy="1366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84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" name="직사각형 213"/>
          <p:cNvSpPr/>
          <p:nvPr/>
        </p:nvSpPr>
        <p:spPr>
          <a:xfrm>
            <a:off x="6190357" y="4428002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IQ.53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호랑이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6190357" y="4642316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IQ.53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호랑이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6190357" y="4856629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IQ.53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호랑이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6190357" y="5070943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IQ.53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호랑이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6190357" y="5285257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IQ.53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호랑이</a:t>
            </a:r>
          </a:p>
        </p:txBody>
      </p:sp>
      <p:grpSp>
        <p:nvGrpSpPr>
          <p:cNvPr id="237" name="그룹 236"/>
          <p:cNvGrpSpPr/>
          <p:nvPr/>
        </p:nvGrpSpPr>
        <p:grpSpPr>
          <a:xfrm>
            <a:off x="6072198" y="4643446"/>
            <a:ext cx="1571636" cy="857255"/>
            <a:chOff x="6072198" y="4643446"/>
            <a:chExt cx="1800000" cy="857255"/>
          </a:xfrm>
        </p:grpSpPr>
        <p:cxnSp>
          <p:nvCxnSpPr>
            <p:cNvPr id="215" name="직선 연결선 214"/>
            <p:cNvCxnSpPr/>
            <p:nvPr/>
          </p:nvCxnSpPr>
          <p:spPr>
            <a:xfrm rot="10800000" flipV="1">
              <a:off x="6072198" y="4643446"/>
              <a:ext cx="1800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rot="10800000" flipV="1">
              <a:off x="6072198" y="4857760"/>
              <a:ext cx="1800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0800000" flipV="1">
              <a:off x="6072198" y="5072073"/>
              <a:ext cx="1800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0800000" flipV="1">
              <a:off x="6072198" y="5286387"/>
              <a:ext cx="1800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0800000" flipV="1">
              <a:off x="6072198" y="5500701"/>
              <a:ext cx="1800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7" name="Picture 3" descr="D:\공유\웹이미지\levelico_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01" y="4464000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3" descr="D:\공유\웹이미지\levelico_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9" y="4680000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3" descr="D:\공유\웹이미지\levelico_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9" y="4896000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3" descr="D:\공유\웹이미지\levelico_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9" y="5112000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" descr="D:\공유\웹이미지\levelico_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5328000"/>
            <a:ext cx="141750" cy="1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3" descr="C:\Users\윤윤석\Desktop\images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786454"/>
            <a:ext cx="2028331" cy="214314"/>
          </a:xfrm>
          <a:prstGeom prst="rect">
            <a:avLst/>
          </a:prstGeom>
          <a:noFill/>
        </p:spPr>
      </p:pic>
      <p:sp>
        <p:nvSpPr>
          <p:cNvPr id="233" name="직사각형 232"/>
          <p:cNvSpPr/>
          <p:nvPr/>
        </p:nvSpPr>
        <p:spPr>
          <a:xfrm>
            <a:off x="6000760" y="578532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회원찾기</a:t>
            </a: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786710" y="2357430"/>
          <a:ext cx="208280" cy="16430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3074"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6" name="표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786710" y="2357430"/>
          <a:ext cx="208280" cy="4286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786710" y="4214818"/>
          <a:ext cx="208280" cy="1500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0198"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786710" y="4214818"/>
          <a:ext cx="208280" cy="4286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" name="모서리가 둥근 사각형 설명선 244"/>
          <p:cNvSpPr/>
          <p:nvPr/>
        </p:nvSpPr>
        <p:spPr>
          <a:xfrm>
            <a:off x="7572396" y="1714488"/>
            <a:ext cx="1071570" cy="214314"/>
          </a:xfrm>
          <a:prstGeom prst="wedgeRoundRectCallout">
            <a:avLst>
              <a:gd name="adj1" fmla="val -20507"/>
              <a:gd name="adj2" fmla="val 113722"/>
              <a:gd name="adj3" fmla="val 16667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“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게임 대기화면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”</a:t>
            </a:r>
            <a:endParaRPr lang="en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26" name="Picture 2" descr="C:\Users\윤윤석\Desktop\images\KongG-002_17b_7_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7502" y="3847614"/>
            <a:ext cx="114300" cy="114300"/>
          </a:xfrm>
          <a:prstGeom prst="rect">
            <a:avLst/>
          </a:prstGeom>
          <a:noFill/>
        </p:spPr>
      </p:pic>
      <p:pic>
        <p:nvPicPr>
          <p:cNvPr id="127" name="Picture 2" descr="C:\Users\윤윤석\Desktop\images\KongG-002_17b_7_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3847614"/>
            <a:ext cx="114300" cy="114300"/>
          </a:xfrm>
          <a:prstGeom prst="rect">
            <a:avLst/>
          </a:prstGeom>
          <a:noFill/>
        </p:spPr>
      </p:pic>
      <p:pic>
        <p:nvPicPr>
          <p:cNvPr id="128" name="Picture 2" descr="C:\Users\윤윤석\Desktop\images\KongG-002_17b_7_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3847614"/>
            <a:ext cx="114300" cy="1143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2615176"/>
            <a:ext cx="142876" cy="18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2897758"/>
            <a:ext cx="142876" cy="18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3180340"/>
            <a:ext cx="142876" cy="18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3462923"/>
            <a:ext cx="142876" cy="18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" name="모서리가 둥근 사각형 설명선 132"/>
          <p:cNvSpPr/>
          <p:nvPr/>
        </p:nvSpPr>
        <p:spPr>
          <a:xfrm>
            <a:off x="8215338" y="2071678"/>
            <a:ext cx="714380" cy="571504"/>
          </a:xfrm>
          <a:prstGeom prst="wedgeRoundRectCallout">
            <a:avLst>
              <a:gd name="adj1" fmla="val -63658"/>
              <a:gd name="adj2" fmla="val -22681"/>
              <a:gd name="adj3" fmla="val 16667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게임 </a:t>
            </a:r>
            <a:endParaRPr lang="en-US" altLang="ko-KR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화면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기획</a:t>
            </a:r>
            <a:endParaRPr lang="en-US" altLang="ko-KR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별도</a:t>
            </a:r>
            <a:endParaRPr lang="en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-214346" y="2714620"/>
            <a:ext cx="221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800" dirty="0"/>
          </a:p>
        </p:txBody>
      </p:sp>
      <p:graphicFrame>
        <p:nvGraphicFramePr>
          <p:cNvPr id="270" name="표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1643050"/>
          <a:ext cx="1571636" cy="285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918754" y="1071625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670548" y="1071704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422342" y="107178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게임샵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174136" y="107186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랭킹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925930" y="1071941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클랜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429521" y="107202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고객지원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6677724" y="1071546"/>
          <a:ext cx="64294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>
                <a:latin typeface="+mn-ea"/>
              </a:rPr>
              <a:t>회사소개  </a:t>
            </a:r>
            <a:r>
              <a:rPr lang="en-US" altLang="ko-KR" sz="800" b="1" dirty="0">
                <a:latin typeface="+mn-ea"/>
              </a:rPr>
              <a:t>/  </a:t>
            </a:r>
            <a:r>
              <a:rPr lang="ko-KR" altLang="en-US" sz="800" b="1" dirty="0">
                <a:latin typeface="+mn-ea"/>
              </a:rPr>
              <a:t>이용약관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개인정보취급정책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청소년보호정책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Copyright ⓒ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연습게임온라인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Corp.All Rights Reserved.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2000240"/>
          <a:ext cx="1571636" cy="17859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2071678"/>
          <a:ext cx="571504" cy="1428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아바타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30231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캐쉬충전하기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3571876"/>
          <a:ext cx="1428760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경험치 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View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32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 연습게임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님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캐릭일찐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04418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내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278605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게임샵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100,000</a:t>
            </a:r>
          </a:p>
          <a:p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100,000</a:t>
            </a:r>
            <a:endParaRPr lang="ko-KR" altLang="en-US" sz="1200" b="1" u="sng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START</a:t>
            </a:r>
          </a:p>
        </p:txBody>
      </p:sp>
      <p:sp>
        <p:nvSpPr>
          <p:cNvPr id="153" name="직사각형 6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더욱 더 새로워진 온라인 추리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연습 게임 온라인추리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웹에이전시 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웹스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” &lt; http://www.web-s.kr &gt;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15329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프로필 상세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143240" y="2285992"/>
          <a:ext cx="2571768" cy="27860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6082">
                <a:tc>
                  <a:txBody>
                    <a:bodyPr/>
                    <a:lstStyle/>
                    <a:p>
                      <a:pPr algn="ctr"/>
                      <a:endParaRPr lang="en-US" altLang="ko-KR" sz="13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150504" marR="150504" marT="75252" marB="752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214678" y="2452028"/>
          <a:ext cx="1214446" cy="19771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71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아바타</a:t>
                      </a:r>
                      <a:endParaRPr lang="en-US" altLang="ko-KR" sz="13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145161" marR="145161" marT="72580" marB="72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214676" y="4500570"/>
          <a:ext cx="2428892" cy="427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674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경험치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(2003/2930)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직사각형 158"/>
          <p:cNvSpPr/>
          <p:nvPr/>
        </p:nvSpPr>
        <p:spPr>
          <a:xfrm>
            <a:off x="4429124" y="2571744"/>
            <a:ext cx="896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마온일찐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286114" y="4713930"/>
          <a:ext cx="2000264" cy="15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endParaRPr lang="ko-KR" altLang="en-US" sz="400" b="1" dirty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표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286116" y="4713930"/>
          <a:ext cx="1643072" cy="15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4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ko-KR" altLang="en-US" sz="400" b="1" dirty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직사각형 170"/>
          <p:cNvSpPr/>
          <p:nvPr/>
        </p:nvSpPr>
        <p:spPr>
          <a:xfrm>
            <a:off x="5250512" y="4713754"/>
            <a:ext cx="3930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60%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29124" y="271462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100,000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500562" y="3785236"/>
          <a:ext cx="1143008" cy="285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내 정보변경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500562" y="4142426"/>
          <a:ext cx="1143008" cy="2847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캐쉬충전하기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4429124" y="2428868"/>
            <a:ext cx="8322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32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연습임</a:t>
            </a:r>
            <a:r>
              <a:rPr lang="ko-KR" altLang="en-US" sz="8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+mn-ea"/>
              </a:rPr>
              <a:t>님</a:t>
            </a:r>
            <a:endParaRPr lang="ko-KR" altLang="en-US" sz="800" dirty="0">
              <a:solidFill>
                <a:srgbClr val="00206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19973" y="242886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3357554" y="3786190"/>
            <a:ext cx="1071570" cy="500066"/>
          </a:xfrm>
          <a:prstGeom prst="wedgeRoundRectCallout">
            <a:avLst>
              <a:gd name="adj1" fmla="val 59047"/>
              <a:gd name="adj2" fmla="val -21833"/>
              <a:gd name="adj3" fmla="val 16667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b="1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클릭시</a:t>
            </a:r>
            <a:endParaRPr lang="en-US" altLang="ko-KR" sz="800" b="1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“ 7.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내정보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View ”</a:t>
            </a:r>
          </a:p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이동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429124" y="298823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latin typeface="+mn-ea"/>
              </a:rPr>
              <a:t>100,000</a:t>
            </a:r>
            <a:endParaRPr lang="ko-KR" altLang="en-US" b="1" dirty="0">
              <a:solidFill>
                <a:srgbClr val="00B0F0"/>
              </a:solidFill>
              <a:latin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500562" y="3429000"/>
          <a:ext cx="1143008" cy="2847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게임샵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3857620" y="5143512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&lt;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로그인 화면 상세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웹에이전시 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웹스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” &lt; http://www.web-s.kr &gt;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1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14"/>
              </p:ext>
            </p:extLst>
          </p:nvPr>
        </p:nvGraphicFramePr>
        <p:xfrm>
          <a:off x="433388" y="908720"/>
          <a:ext cx="8258174" cy="5195653"/>
        </p:xfrm>
        <a:graphic>
          <a:graphicData uri="http://schemas.openxmlformats.org/drawingml/2006/table">
            <a:tbl>
              <a:tblPr/>
              <a:tblGrid>
                <a:gridCol w="81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version</a:t>
                      </a: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2020.08.02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사이트맵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구성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(index.html)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기획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김철학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1.1</a:t>
                      </a: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2020.08.04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목록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추가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(p5)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상세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(p6 ~ p9)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김철학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1.2</a:t>
                      </a: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2020.08.08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장바구니 추가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주문결제 추가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p11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김철학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1.3</a:t>
                      </a: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2020.08.10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결제완료 추가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9F318B-0420-4827-821F-8A363946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60696"/>
              </p:ext>
            </p:extLst>
          </p:nvPr>
        </p:nvGraphicFramePr>
        <p:xfrm>
          <a:off x="0" y="-24"/>
          <a:ext cx="9144000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b="1" baseline="0" dirty="0">
                          <a:solidFill>
                            <a:srgbClr val="45AD4A"/>
                          </a:solidFill>
                        </a:rPr>
                        <a:t>Version History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개정이력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F16459F-9736-41C9-97F9-4AD834AEE57E}"/>
              </a:ext>
            </a:extLst>
          </p:cNvPr>
          <p:cNvSpPr/>
          <p:nvPr/>
        </p:nvSpPr>
        <p:spPr>
          <a:xfrm>
            <a:off x="0" y="0"/>
            <a:ext cx="45719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20127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1_1.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공지사항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" name="그룹 33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62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928670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아이덴티티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게임로고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40719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196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2786050" y="200024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공지사항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00826" y="2000240"/>
            <a:ext cx="15760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Home &gt;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마온소식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 </a:t>
            </a:r>
            <a:r>
              <a:rPr lang="ko-KR" altLang="en-US" sz="800" b="1" dirty="0">
                <a:latin typeface="+mn-ea"/>
              </a:rPr>
              <a:t>공지사항</a:t>
            </a:r>
            <a:endParaRPr lang="en-US" altLang="ko-KR" sz="800" b="1" dirty="0">
              <a:latin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2145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4578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1643050"/>
          <a:ext cx="1571636" cy="285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직사각형 177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START</a:t>
            </a:r>
          </a:p>
        </p:txBody>
      </p:sp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</a:rPr>
                        <a:t> 마온소식</a:t>
                      </a:r>
                      <a:endParaRPr lang="en-US" altLang="ko-KR" sz="800" b="1" dirty="0"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직사각형 183"/>
          <p:cNvSpPr/>
          <p:nvPr/>
        </p:nvSpPr>
        <p:spPr>
          <a:xfrm>
            <a:off x="1190883" y="4143380"/>
            <a:ext cx="5950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공지사항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이벤트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업데이트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185" name="직선 연결선 184"/>
            <p:cNvCxnSpPr/>
            <p:nvPr/>
          </p:nvCxnSpPr>
          <p:spPr>
            <a:xfrm rot="10800000">
              <a:off x="1239735" y="4357694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>
              <a:off x="1239735" y="4607727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10800000">
              <a:off x="1239735" y="485776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0800000">
              <a:off x="1239735" y="5107793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0800000">
              <a:off x="1239735" y="5357826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10800000">
              <a:off x="1239735" y="5607859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000364" y="2643182"/>
          <a:ext cx="4857784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5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 번호                                        제목                                글쓴이</a:t>
                      </a:r>
                      <a:r>
                        <a:rPr lang="en-US" altLang="ko-KR" sz="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        </a:t>
                      </a:r>
                      <a:r>
                        <a:rPr lang="ko-KR" altLang="en-US" sz="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작성일        조회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" name="직사각형 203"/>
          <p:cNvSpPr/>
          <p:nvPr/>
        </p:nvSpPr>
        <p:spPr>
          <a:xfrm>
            <a:off x="3132116" y="2926391"/>
            <a:ext cx="296876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</p:txBody>
      </p:sp>
      <p:grpSp>
        <p:nvGrpSpPr>
          <p:cNvPr id="218" name="그룹 217"/>
          <p:cNvGrpSpPr/>
          <p:nvPr/>
        </p:nvGrpSpPr>
        <p:grpSpPr>
          <a:xfrm>
            <a:off x="3025685" y="3139041"/>
            <a:ext cx="4761025" cy="2218785"/>
            <a:chOff x="3000364" y="2893215"/>
            <a:chExt cx="1332001" cy="2218785"/>
          </a:xfrm>
        </p:grpSpPr>
        <p:cxnSp>
          <p:nvCxnSpPr>
            <p:cNvPr id="198" name="직선 연결선 197"/>
            <p:cNvCxnSpPr/>
            <p:nvPr/>
          </p:nvCxnSpPr>
          <p:spPr>
            <a:xfrm rot="10800000">
              <a:off x="3000364" y="2893215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10800000">
              <a:off x="3000364" y="3143248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10800000">
              <a:off x="3000364" y="3393281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0800000">
              <a:off x="3000364" y="3643314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rot="10800000">
              <a:off x="3000364" y="3893347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0800000">
              <a:off x="3000364" y="414338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10800000">
              <a:off x="3000365" y="4393412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0800000">
              <a:off x="3000365" y="4643445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10800000">
              <a:off x="3000365" y="4893478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0800000">
              <a:off x="3000365" y="511200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직사각형 218"/>
          <p:cNvSpPr/>
          <p:nvPr/>
        </p:nvSpPr>
        <p:spPr>
          <a:xfrm>
            <a:off x="3543874" y="2928934"/>
            <a:ext cx="138531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정기정검 안내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완료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6000760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624000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12?07/16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7143768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4357686" y="5500702"/>
            <a:ext cx="23439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&lt;&lt;   &lt;   </a:t>
            </a:r>
            <a:r>
              <a:rPr lang="en-US" altLang="ko-KR" sz="800" b="1" u="sng" dirty="0">
                <a:latin typeface="+mn-ea"/>
              </a:rPr>
              <a:t>1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2  3  4  5  6  7  8  9  10   &gt;   &gt;&gt;</a:t>
            </a:r>
          </a:p>
        </p:txBody>
      </p:sp>
      <p:pic>
        <p:nvPicPr>
          <p:cNvPr id="227" name="Picture 3" descr="C:\Users\윤윤석\Desktop\image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2357430"/>
            <a:ext cx="2071702" cy="218897"/>
          </a:xfrm>
          <a:prstGeom prst="rect">
            <a:avLst/>
          </a:prstGeom>
          <a:noFill/>
        </p:spPr>
      </p:pic>
      <p:pic>
        <p:nvPicPr>
          <p:cNvPr id="1026" name="Picture 2" descr="C:\Users\윤윤석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357430"/>
            <a:ext cx="885825" cy="219075"/>
          </a:xfrm>
          <a:prstGeom prst="rect">
            <a:avLst/>
          </a:prstGeom>
          <a:noFill/>
        </p:spPr>
      </p:pic>
      <p:sp>
        <p:nvSpPr>
          <p:cNvPr id="230" name="모서리가 둥근 사각형 설명선 229"/>
          <p:cNvSpPr/>
          <p:nvPr/>
        </p:nvSpPr>
        <p:spPr>
          <a:xfrm>
            <a:off x="5357818" y="1928802"/>
            <a:ext cx="642942" cy="357190"/>
          </a:xfrm>
          <a:prstGeom prst="wedgeRoundRectCallout">
            <a:avLst>
              <a:gd name="adj1" fmla="val -20507"/>
              <a:gd name="adj2" fmla="val 71056"/>
              <a:gd name="adj3" fmla="val 16667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- 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글쓴이</a:t>
            </a:r>
            <a:endParaRPr lang="en-US" altLang="ko-KR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- 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제목</a:t>
            </a:r>
            <a:endParaRPr lang="en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670548" y="1071704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422342" y="107178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게임샵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174136" y="107186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랭킹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925930" y="1071941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클랜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429521" y="107202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고객지원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6677724" y="1071546"/>
          <a:ext cx="64294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918754" y="1071625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>
                <a:latin typeface="+mn-ea"/>
              </a:rPr>
              <a:t>회사소개  </a:t>
            </a:r>
            <a:r>
              <a:rPr lang="en-US" altLang="ko-KR" sz="800" b="1" dirty="0">
                <a:latin typeface="+mn-ea"/>
              </a:rPr>
              <a:t>/  </a:t>
            </a:r>
            <a:r>
              <a:rPr lang="ko-KR" altLang="en-US" sz="800" b="1" dirty="0">
                <a:latin typeface="+mn-ea"/>
              </a:rPr>
              <a:t>이용약관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개인정보취급정책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청소년보호정책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Copyright ⓒ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연습게임온라인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Corp.All Rights Reserved.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2000240"/>
          <a:ext cx="1571636" cy="17859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2071678"/>
          <a:ext cx="571504" cy="1428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아바타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30231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캐쉬충전하기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3571876"/>
          <a:ext cx="1428760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경험치 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View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32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 연습게임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님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캐릭일찐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04418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내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278605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게임샵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100,000</a:t>
            </a:r>
          </a:p>
          <a:p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100,000</a:t>
            </a:r>
            <a:endParaRPr lang="ko-KR" altLang="en-US" sz="1200" b="1" u="sng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2" name="직사각형 6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더욱 더 새로워진 온라인 추리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연습 게임 온라인추리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웹에이전시 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웹스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” &lt; http://www.web-s.kr &gt;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5446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1_2.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이벤트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33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3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928670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아이덴티티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게임로고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40719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196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2786050" y="200024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이벤트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603428" y="2000240"/>
            <a:ext cx="1473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Home &gt;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마온소식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 </a:t>
            </a:r>
            <a:r>
              <a:rPr lang="ko-KR" altLang="en-US" sz="800" b="1" dirty="0">
                <a:latin typeface="+mn-ea"/>
              </a:rPr>
              <a:t>이벤트</a:t>
            </a:r>
            <a:endParaRPr lang="en-US" altLang="ko-KR" sz="800" b="1" dirty="0">
              <a:latin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2145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4578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1643050"/>
          <a:ext cx="1571636" cy="285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</a:rPr>
                        <a:t> 마온소식</a:t>
                      </a:r>
                      <a:endParaRPr lang="en-US" altLang="ko-KR" sz="800" b="1" dirty="0"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직사각형 183"/>
          <p:cNvSpPr/>
          <p:nvPr/>
        </p:nvSpPr>
        <p:spPr>
          <a:xfrm>
            <a:off x="1190883" y="4143380"/>
            <a:ext cx="5950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공지사항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이벤트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업데이트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그룹 195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185" name="직선 연결선 184"/>
            <p:cNvCxnSpPr/>
            <p:nvPr/>
          </p:nvCxnSpPr>
          <p:spPr>
            <a:xfrm rot="10800000">
              <a:off x="1239735" y="4357694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>
              <a:off x="1239735" y="4607727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10800000">
              <a:off x="1239735" y="485776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0800000">
              <a:off x="1239735" y="5107793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0800000">
              <a:off x="1239735" y="5357826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10800000">
              <a:off x="1239735" y="5607859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000364" y="2643182"/>
          <a:ext cx="4857784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5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 번호                                        제목                                글쓴이</a:t>
                      </a:r>
                      <a:r>
                        <a:rPr lang="en-US" altLang="ko-KR" sz="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        </a:t>
                      </a:r>
                      <a:r>
                        <a:rPr lang="ko-KR" altLang="en-US" sz="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작성일        조회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" name="직사각형 203"/>
          <p:cNvSpPr/>
          <p:nvPr/>
        </p:nvSpPr>
        <p:spPr>
          <a:xfrm>
            <a:off x="3132116" y="2926391"/>
            <a:ext cx="296876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</p:txBody>
      </p:sp>
      <p:grpSp>
        <p:nvGrpSpPr>
          <p:cNvPr id="13" name="그룹 217"/>
          <p:cNvGrpSpPr/>
          <p:nvPr/>
        </p:nvGrpSpPr>
        <p:grpSpPr>
          <a:xfrm>
            <a:off x="3025685" y="3139041"/>
            <a:ext cx="4761025" cy="2218785"/>
            <a:chOff x="3000364" y="2893215"/>
            <a:chExt cx="1332001" cy="2218785"/>
          </a:xfrm>
        </p:grpSpPr>
        <p:cxnSp>
          <p:nvCxnSpPr>
            <p:cNvPr id="198" name="직선 연결선 197"/>
            <p:cNvCxnSpPr/>
            <p:nvPr/>
          </p:nvCxnSpPr>
          <p:spPr>
            <a:xfrm rot="10800000">
              <a:off x="3000364" y="2893215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10800000">
              <a:off x="3000364" y="3143248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10800000">
              <a:off x="3000364" y="3393281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0800000">
              <a:off x="3000364" y="3643314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rot="10800000">
              <a:off x="3000364" y="3893347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0800000">
              <a:off x="3000364" y="414338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10800000">
              <a:off x="3000365" y="4393412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0800000">
              <a:off x="3000365" y="4643445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10800000">
              <a:off x="3000365" y="4893478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0800000">
              <a:off x="3000365" y="511200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직사각형 218"/>
          <p:cNvSpPr/>
          <p:nvPr/>
        </p:nvSpPr>
        <p:spPr>
          <a:xfrm>
            <a:off x="3543874" y="2928934"/>
            <a:ext cx="154882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 리뷰 당첨자 발표입니다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6000760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624000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12?07/16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7143768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4357686" y="5500702"/>
            <a:ext cx="23439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&lt;&lt;   &lt;   </a:t>
            </a:r>
            <a:r>
              <a:rPr lang="en-US" altLang="ko-KR" sz="800" b="1" u="sng" dirty="0">
                <a:latin typeface="+mn-ea"/>
              </a:rPr>
              <a:t>1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2  3  4  5  6  7  8  9  10   &gt;   &gt;&gt;</a:t>
            </a:r>
          </a:p>
        </p:txBody>
      </p:sp>
      <p:pic>
        <p:nvPicPr>
          <p:cNvPr id="227" name="Picture 3" descr="C:\Users\윤윤석\Desktop\image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2357430"/>
            <a:ext cx="2071702" cy="218897"/>
          </a:xfrm>
          <a:prstGeom prst="rect">
            <a:avLst/>
          </a:prstGeom>
          <a:noFill/>
        </p:spPr>
      </p:pic>
      <p:pic>
        <p:nvPicPr>
          <p:cNvPr id="1026" name="Picture 2" descr="C:\Users\윤윤석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357430"/>
            <a:ext cx="885825" cy="219075"/>
          </a:xfrm>
          <a:prstGeom prst="rect">
            <a:avLst/>
          </a:prstGeom>
          <a:noFill/>
        </p:spPr>
      </p:pic>
      <p:sp>
        <p:nvSpPr>
          <p:cNvPr id="229" name="직사각형 228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>
                <a:latin typeface="+mn-ea"/>
              </a:rPr>
              <a:t>회사소개  </a:t>
            </a:r>
            <a:r>
              <a:rPr lang="en-US" altLang="ko-KR" sz="800" b="1" dirty="0">
                <a:latin typeface="+mn-ea"/>
              </a:rPr>
              <a:t>/  </a:t>
            </a:r>
            <a:r>
              <a:rPr lang="ko-KR" altLang="en-US" sz="800" b="1" dirty="0">
                <a:latin typeface="+mn-ea"/>
              </a:rPr>
              <a:t>이용약관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개인정보취급정책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청소년보호정책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Copyright ⓒ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연습게임온라인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Corp.All Rights Reserved.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</p:txBody>
      </p:sp>
      <p:sp>
        <p:nvSpPr>
          <p:cNvPr id="93" name="모서리가 둥근 사각형 설명선 92"/>
          <p:cNvSpPr/>
          <p:nvPr/>
        </p:nvSpPr>
        <p:spPr>
          <a:xfrm>
            <a:off x="5357818" y="1928802"/>
            <a:ext cx="642942" cy="357190"/>
          </a:xfrm>
          <a:prstGeom prst="wedgeRoundRectCallout">
            <a:avLst>
              <a:gd name="adj1" fmla="val -20507"/>
              <a:gd name="adj2" fmla="val 71056"/>
              <a:gd name="adj3" fmla="val 16667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- 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글쓴이</a:t>
            </a:r>
            <a:endParaRPr lang="en-US" altLang="ko-KR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- 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제목</a:t>
            </a:r>
            <a:endParaRPr lang="en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670548" y="1071704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422342" y="107178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게임샵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174136" y="107186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랭킹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925930" y="1071941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클랜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429521" y="107202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고객지원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6677724" y="1071546"/>
          <a:ext cx="64294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918754" y="1071625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2000240"/>
          <a:ext cx="1571636" cy="17859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2071678"/>
          <a:ext cx="571504" cy="1428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아바타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30231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캐쉬충전하기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3571876"/>
          <a:ext cx="1428760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경험치 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View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32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 연습게임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님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캐릭일찐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04418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내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278605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게임샵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100,000</a:t>
            </a:r>
          </a:p>
          <a:p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100,000</a:t>
            </a:r>
            <a:endParaRPr lang="ko-KR" altLang="en-US" sz="1200" b="1" u="sng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START</a:t>
            </a:r>
          </a:p>
        </p:txBody>
      </p:sp>
      <p:sp>
        <p:nvSpPr>
          <p:cNvPr id="113" name="직사각형 6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더욱 더 새로워진 온라인 추리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연습 게임 온라인추리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웹에이전시 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웹스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” &lt; http://www.web-s.kr &gt;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7797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1_3.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33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3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928670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아이덴티티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게임로고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40719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196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2786050" y="200024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업데이트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00847" y="2000240"/>
            <a:ext cx="15760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Home &gt;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마온소식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 </a:t>
            </a:r>
            <a:r>
              <a:rPr lang="ko-KR" altLang="en-US" sz="800" b="1" dirty="0">
                <a:latin typeface="+mn-ea"/>
              </a:rPr>
              <a:t>업데이트</a:t>
            </a:r>
            <a:endParaRPr lang="en-US" altLang="ko-KR" sz="800" b="1" dirty="0">
              <a:latin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2145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4578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1643050"/>
          <a:ext cx="1571636" cy="285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</a:rPr>
                        <a:t> 마온소식</a:t>
                      </a:r>
                      <a:endParaRPr lang="en-US" altLang="ko-KR" sz="800" b="1" dirty="0"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직사각형 183"/>
          <p:cNvSpPr/>
          <p:nvPr/>
        </p:nvSpPr>
        <p:spPr>
          <a:xfrm>
            <a:off x="1190883" y="4143380"/>
            <a:ext cx="5950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공지사항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이벤트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업데이트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그룹 195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185" name="직선 연결선 184"/>
            <p:cNvCxnSpPr/>
            <p:nvPr/>
          </p:nvCxnSpPr>
          <p:spPr>
            <a:xfrm rot="10800000">
              <a:off x="1239735" y="4357694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>
              <a:off x="1239735" y="4607727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10800000">
              <a:off x="1239735" y="485776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0800000">
              <a:off x="1239735" y="5107793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0800000">
              <a:off x="1239735" y="5357826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10800000">
              <a:off x="1239735" y="5607859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000364" y="2643182"/>
          <a:ext cx="4857784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5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 번호                                        제목                                글쓴이</a:t>
                      </a:r>
                      <a:r>
                        <a:rPr lang="en-US" altLang="ko-KR" sz="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        </a:t>
                      </a:r>
                      <a:r>
                        <a:rPr lang="ko-KR" altLang="en-US" sz="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작성일        조회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" name="직사각형 203"/>
          <p:cNvSpPr/>
          <p:nvPr/>
        </p:nvSpPr>
        <p:spPr>
          <a:xfrm>
            <a:off x="3132116" y="2926391"/>
            <a:ext cx="296876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25</a:t>
            </a:r>
          </a:p>
        </p:txBody>
      </p:sp>
      <p:grpSp>
        <p:nvGrpSpPr>
          <p:cNvPr id="13" name="그룹 217"/>
          <p:cNvGrpSpPr/>
          <p:nvPr/>
        </p:nvGrpSpPr>
        <p:grpSpPr>
          <a:xfrm>
            <a:off x="3025685" y="3139041"/>
            <a:ext cx="4761025" cy="2218785"/>
            <a:chOff x="3000364" y="2893215"/>
            <a:chExt cx="1332001" cy="2218785"/>
          </a:xfrm>
        </p:grpSpPr>
        <p:cxnSp>
          <p:nvCxnSpPr>
            <p:cNvPr id="198" name="직선 연결선 197"/>
            <p:cNvCxnSpPr/>
            <p:nvPr/>
          </p:nvCxnSpPr>
          <p:spPr>
            <a:xfrm rot="10800000">
              <a:off x="3000364" y="2893215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rot="10800000">
              <a:off x="3000364" y="3143248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10800000">
              <a:off x="3000364" y="3393281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0800000">
              <a:off x="3000364" y="3643314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rot="10800000">
              <a:off x="3000364" y="3893347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0800000">
              <a:off x="3000364" y="414338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10800000">
              <a:off x="3000365" y="4393412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0800000">
              <a:off x="3000365" y="4643445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10800000">
              <a:off x="3000365" y="4893478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0800000">
              <a:off x="3000365" y="511200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직사각형 218"/>
          <p:cNvSpPr/>
          <p:nvPr/>
        </p:nvSpPr>
        <p:spPr>
          <a:xfrm>
            <a:off x="3543874" y="2928934"/>
            <a:ext cx="1670650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업데이트 내용입니다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6000760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(GM)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니케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624000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12?07/16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12/07/16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7143768" y="2928934"/>
            <a:ext cx="7143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4357686" y="5500702"/>
            <a:ext cx="23439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&lt;&lt;   &lt;   </a:t>
            </a:r>
            <a:r>
              <a:rPr lang="en-US" altLang="ko-KR" sz="800" b="1" u="sng" dirty="0">
                <a:latin typeface="+mn-ea"/>
              </a:rPr>
              <a:t>1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2  3  4  5  6  7  8  9  10   &gt;   &gt;&gt;</a:t>
            </a:r>
          </a:p>
        </p:txBody>
      </p:sp>
      <p:pic>
        <p:nvPicPr>
          <p:cNvPr id="227" name="Picture 3" descr="C:\Users\윤윤석\Desktop\image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2357430"/>
            <a:ext cx="2071702" cy="218897"/>
          </a:xfrm>
          <a:prstGeom prst="rect">
            <a:avLst/>
          </a:prstGeom>
          <a:noFill/>
        </p:spPr>
      </p:pic>
      <p:pic>
        <p:nvPicPr>
          <p:cNvPr id="1026" name="Picture 2" descr="C:\Users\윤윤석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357430"/>
            <a:ext cx="885825" cy="219075"/>
          </a:xfrm>
          <a:prstGeom prst="rect">
            <a:avLst/>
          </a:prstGeom>
          <a:noFill/>
        </p:spPr>
      </p:pic>
      <p:sp>
        <p:nvSpPr>
          <p:cNvPr id="93" name="모서리가 둥근 사각형 설명선 92"/>
          <p:cNvSpPr/>
          <p:nvPr/>
        </p:nvSpPr>
        <p:spPr>
          <a:xfrm>
            <a:off x="5357818" y="1928802"/>
            <a:ext cx="642942" cy="357190"/>
          </a:xfrm>
          <a:prstGeom prst="wedgeRoundRectCallout">
            <a:avLst>
              <a:gd name="adj1" fmla="val -20507"/>
              <a:gd name="adj2" fmla="val 71056"/>
              <a:gd name="adj3" fmla="val 16667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- 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글쓴이</a:t>
            </a:r>
            <a:endParaRPr lang="en-US" altLang="ko-KR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- </a:t>
            </a:r>
            <a:r>
              <a:rPr lang="ko-KR" altLang="en-US" sz="800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제목</a:t>
            </a:r>
            <a:endParaRPr lang="en" sz="800" dirty="0">
              <a:solidFill>
                <a:srgbClr val="FF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918754" y="1071625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670548" y="1071704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422342" y="107178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게임샵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174136" y="107186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랭킹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925930" y="1071941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클랜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429521" y="107202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고객지원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6677724" y="1071546"/>
          <a:ext cx="64294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2000240"/>
          <a:ext cx="1571636" cy="17859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2071678"/>
          <a:ext cx="571504" cy="1428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아바타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30231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캐쉬충전하기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3571876"/>
          <a:ext cx="1428760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경험치 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View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32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 연습게임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님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캐릭일찐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04418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내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278605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게임샵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100,000</a:t>
            </a:r>
          </a:p>
          <a:p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100,000</a:t>
            </a:r>
            <a:endParaRPr lang="ko-KR" altLang="en-US" sz="1200" b="1" u="sng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START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>
                <a:latin typeface="+mn-ea"/>
              </a:rPr>
              <a:t>회사소개  </a:t>
            </a:r>
            <a:r>
              <a:rPr lang="en-US" altLang="ko-KR" sz="800" b="1" dirty="0">
                <a:latin typeface="+mn-ea"/>
              </a:rPr>
              <a:t>/  </a:t>
            </a:r>
            <a:r>
              <a:rPr lang="ko-KR" altLang="en-US" sz="800" b="1" dirty="0">
                <a:latin typeface="+mn-ea"/>
              </a:rPr>
              <a:t>이용약관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개인정보취급정책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청소년보호정책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Copyright ⓒ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연습게임온라인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Corp.All Rights Reserved.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</p:txBody>
      </p:sp>
      <p:sp>
        <p:nvSpPr>
          <p:cNvPr id="114" name="직사각형 6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더욱 더 새로워진 온라인 추리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연습 게임 온라인추리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웹에이전시 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웹스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” &lt; http://www.web-s.kr &gt;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92761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2_1.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게임소개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33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3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직사각형 6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더욱 더 새로워진 온라인 추리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연습 게임 온라인추리</a:t>
            </a:r>
            <a:endParaRPr lang="en-US" altLang="ko-KR" sz="1400" b="1" dirty="0">
              <a:latin typeface="+mn-ea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928670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아이덴티티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게임로고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40719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196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786050" y="2000240"/>
          <a:ext cx="528641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2786050" y="200024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게임소개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00867" y="2000240"/>
            <a:ext cx="15760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Home &gt;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마온소개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 </a:t>
            </a:r>
            <a:r>
              <a:rPr lang="ko-KR" altLang="en-US" sz="800" b="1" dirty="0">
                <a:latin typeface="+mn-ea"/>
              </a:rPr>
              <a:t>게임소개</a:t>
            </a:r>
            <a:endParaRPr lang="en-US" altLang="ko-KR" sz="800" b="1" dirty="0">
              <a:latin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2145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4578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1643050"/>
          <a:ext cx="1571636" cy="285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3857628"/>
          <a:ext cx="1571636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</a:rPr>
                        <a:t> 마온소개</a:t>
                      </a:r>
                      <a:endParaRPr lang="en-US" altLang="ko-KR" sz="800" b="1" dirty="0"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직사각형 183"/>
          <p:cNvSpPr/>
          <p:nvPr/>
        </p:nvSpPr>
        <p:spPr>
          <a:xfrm>
            <a:off x="1190883" y="4143380"/>
            <a:ext cx="595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게임소개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레벨체계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직업소개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게임규칙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" name="그룹 195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185" name="직선 연결선 184"/>
            <p:cNvCxnSpPr/>
            <p:nvPr/>
          </p:nvCxnSpPr>
          <p:spPr>
            <a:xfrm rot="10800000">
              <a:off x="1239735" y="4357694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>
              <a:off x="1239735" y="4607727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10800000">
              <a:off x="1239735" y="4857760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0800000">
              <a:off x="1239735" y="5107793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0800000">
              <a:off x="1239735" y="5357826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10800000">
              <a:off x="1239735" y="5607859"/>
              <a:ext cx="13320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33"/>
          <p:cNvGrpSpPr/>
          <p:nvPr/>
        </p:nvGrpSpPr>
        <p:grpSpPr>
          <a:xfrm>
            <a:off x="5715008" y="2573292"/>
            <a:ext cx="2000264" cy="1141460"/>
            <a:chOff x="3531387" y="1428736"/>
            <a:chExt cx="4398199" cy="2509854"/>
          </a:xfrm>
        </p:grpSpPr>
        <p:grpSp>
          <p:nvGrpSpPr>
            <p:cNvPr id="13" name="그룹 3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2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4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5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4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643570" y="3348038"/>
          <a:ext cx="2286016" cy="19383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835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2928926" y="2500306"/>
            <a:ext cx="4472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연습게임온라인 는 무엇인가</a:t>
            </a:r>
            <a:r>
              <a:rPr lang="en-US" altLang="ko-KR" sz="800" b="1" dirty="0">
                <a:latin typeface="+mn-ea"/>
              </a:rPr>
              <a:t>?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거짓 알리바이를 추리 하는 게임이다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어떤 식으로 추리하며 게임을 진행하는가</a:t>
            </a:r>
            <a:r>
              <a:rPr lang="en-US" altLang="ko-KR" sz="800" b="1" dirty="0">
                <a:latin typeface="+mn-ea"/>
              </a:rPr>
              <a:t>?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게임이 시작되고 난 후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연습게임온라인가 특정 지역에 지뢰를 매설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같은 지역에 갔었던 시민 중 해당 지뢰를 밟은 시민은 지뢰를 밟고 사망 하게 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는 재빨리 다른 지역으로 옮겨갈 수 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거짓 지역을 선택한 마피아는 해당 지역 내에 시민들은 사건이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발생하기 전 인원을 알고 있기 때문에 우리 지역 내 연습게임온라인 있음을 추측 하게 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시민은 연습게임온라인 를 투표를 이용해 잡아 낼 수 있으며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마피아는 스파이의 도움을 받아 마지막까지 시민에게 잡히지 않으면 승리한다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게임 중 시민에게 발각 당하여 연습게임온라인 투표로 처형당한다면 시민이 승리 하게 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142976" y="2000240"/>
          <a:ext cx="1571636" cy="17859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0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2071678"/>
          <a:ext cx="571504" cy="1428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아바타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30231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캐쉬충전하기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214414" y="3571876"/>
          <a:ext cx="1428760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경험치 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View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32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 연습게임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님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캐릭일찐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304418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내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1857356" y="2786058"/>
          <a:ext cx="78581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게임샵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100,000</a:t>
            </a:r>
          </a:p>
          <a:p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100,000</a:t>
            </a:r>
            <a:endParaRPr lang="ko-KR" altLang="en-US" sz="1200" b="1" u="sng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2918754" y="1071625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4422342" y="107178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게임샵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174136" y="107186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랭킹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5925930" y="1071941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클랜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7429521" y="1072023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고객지원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6677724" y="1071546"/>
          <a:ext cx="64294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3770"/>
              </p:ext>
            </p:extLst>
          </p:nvPr>
        </p:nvGraphicFramePr>
        <p:xfrm>
          <a:off x="3670548" y="1071704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>
                <a:latin typeface="+mn-ea"/>
              </a:rPr>
              <a:t>회사소개  </a:t>
            </a:r>
            <a:r>
              <a:rPr lang="en-US" altLang="ko-KR" sz="800" b="1" dirty="0">
                <a:latin typeface="+mn-ea"/>
              </a:rPr>
              <a:t>/  </a:t>
            </a:r>
            <a:r>
              <a:rPr lang="ko-KR" altLang="en-US" sz="800" b="1" dirty="0">
                <a:latin typeface="+mn-ea"/>
              </a:rPr>
              <a:t>이용약관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개인정보취급정책  </a:t>
            </a:r>
            <a:r>
              <a:rPr lang="en-US" altLang="ko-KR" sz="800" b="1" dirty="0">
                <a:latin typeface="+mn-ea"/>
              </a:rPr>
              <a:t>/ </a:t>
            </a:r>
            <a:r>
              <a:rPr lang="ko-KR" altLang="en-US" sz="800" b="1" dirty="0">
                <a:latin typeface="+mn-ea"/>
              </a:rPr>
              <a:t> 청소년보호정책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Copyright ⓒ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연습게임온라인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Corp.All Rights Reserved.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연습게임온라인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START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웹에이전시 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rgbClr val="00B0F0"/>
                </a:solidFill>
                <a:latin typeface="+mn-ea"/>
              </a:rPr>
              <a:t>웹스</a:t>
            </a:r>
            <a:r>
              <a:rPr lang="en-US" altLang="ko-KR" sz="800" b="1" dirty="0">
                <a:solidFill>
                  <a:srgbClr val="00B0F0"/>
                </a:solidFill>
                <a:latin typeface="+mn-ea"/>
              </a:rPr>
              <a:t>” &lt; http://www.web-s.kr &gt;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34906"/>
              </p:ext>
            </p:extLst>
          </p:nvPr>
        </p:nvGraphicFramePr>
        <p:xfrm>
          <a:off x="610573" y="5028965"/>
          <a:ext cx="8137891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상단 메뉴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5AD4A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rgbClr val="45AD4A"/>
                          </a:solidFill>
                          <a:latin typeface="+mn-ea"/>
                        </a:rPr>
                        <a:t>로그인전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로그인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회원가입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장바구니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상단 메뉴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5AD4A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rgbClr val="45AD4A"/>
                          </a:solidFill>
                          <a:latin typeface="+mn-ea"/>
                        </a:rPr>
                        <a:t>로그인후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로그아웃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마이페이지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장바구니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푸터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회사소개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서비스이용약관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개인정보취급정책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전자금융거래약관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47506"/>
              </p:ext>
            </p:extLst>
          </p:nvPr>
        </p:nvGraphicFramePr>
        <p:xfrm>
          <a:off x="0" y="-24"/>
          <a:ext cx="9144000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b="1" dirty="0">
                          <a:solidFill>
                            <a:srgbClr val="45AD4A"/>
                          </a:solidFill>
                          <a:latin typeface="+mn-ea"/>
                          <a:ea typeface="+mn-ea"/>
                        </a:rPr>
                        <a:t>Site Map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구성도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0" y="0"/>
            <a:ext cx="45719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56CF58C2-C4D5-457C-97CC-3BBD461B8FC2}"/>
              </a:ext>
            </a:extLst>
          </p:cNvPr>
          <p:cNvGrpSpPr/>
          <p:nvPr/>
        </p:nvGrpSpPr>
        <p:grpSpPr>
          <a:xfrm>
            <a:off x="4211960" y="780345"/>
            <a:ext cx="3962877" cy="3826820"/>
            <a:chOff x="396499" y="506612"/>
            <a:chExt cx="3962877" cy="3826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D2407D-B5F8-4DFE-9B42-31354C8C8A39}"/>
                </a:ext>
              </a:extLst>
            </p:cNvPr>
            <p:cNvSpPr/>
            <p:nvPr/>
          </p:nvSpPr>
          <p:spPr>
            <a:xfrm>
              <a:off x="2131975" y="510786"/>
              <a:ext cx="1121918" cy="23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1.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패션 〮 의류 〮 뷰티</a:t>
              </a:r>
              <a:endParaRPr lang="ko-KR" altLang="en-US" sz="8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BF05C42-84F5-4C3D-B44F-1EE2EFBFBC9F}"/>
                </a:ext>
              </a:extLst>
            </p:cNvPr>
            <p:cNvSpPr/>
            <p:nvPr/>
          </p:nvSpPr>
          <p:spPr>
            <a:xfrm>
              <a:off x="2131975" y="1484784"/>
              <a:ext cx="1121918" cy="23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2.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가전 〮 디지털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F80D1C-CF68-4199-9169-2DBCABB1FA34}"/>
                </a:ext>
              </a:extLst>
            </p:cNvPr>
            <p:cNvSpPr/>
            <p:nvPr/>
          </p:nvSpPr>
          <p:spPr>
            <a:xfrm>
              <a:off x="2134218" y="2453569"/>
              <a:ext cx="1121918" cy="23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3.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식품 〮 생필품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5957F8A-9168-49B3-B578-4BA707820882}"/>
                </a:ext>
              </a:extLst>
            </p:cNvPr>
            <p:cNvSpPr/>
            <p:nvPr/>
          </p:nvSpPr>
          <p:spPr>
            <a:xfrm>
              <a:off x="2131975" y="3422354"/>
              <a:ext cx="1121918" cy="23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4.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홈 〮 문구 〮 취미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89E5B55-17B1-4E1A-BBE0-1E9FBB0F3908}"/>
                </a:ext>
              </a:extLst>
            </p:cNvPr>
            <p:cNvSpPr/>
            <p:nvPr/>
          </p:nvSpPr>
          <p:spPr>
            <a:xfrm>
              <a:off x="396499" y="506612"/>
              <a:ext cx="1121918" cy="239014"/>
            </a:xfrm>
            <a:prstGeom prst="rect">
              <a:avLst/>
            </a:prstGeom>
            <a:solidFill>
              <a:srgbClr val="45AD4A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메인 카테고리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1CCBE660-2723-4AB8-8DFA-C7117B6C7D87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1518417" y="626119"/>
              <a:ext cx="613558" cy="9781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F8047073-2FC1-4722-AFCA-A8A3FE46E0C8}"/>
                </a:ext>
              </a:extLst>
            </p:cNvPr>
            <p:cNvCxnSpPr>
              <a:cxnSpLocks/>
              <a:stCxn id="35" idx="3"/>
              <a:endCxn id="33" idx="1"/>
            </p:cNvCxnSpPr>
            <p:nvPr/>
          </p:nvCxnSpPr>
          <p:spPr>
            <a:xfrm>
              <a:off x="1518417" y="626119"/>
              <a:ext cx="615801" cy="1946957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DA0E511-392D-4645-8582-8B2B5240D175}"/>
                </a:ext>
              </a:extLst>
            </p:cNvPr>
            <p:cNvCxnSpPr>
              <a:cxnSpLocks/>
              <a:stCxn id="35" idx="3"/>
              <a:endCxn id="34" idx="1"/>
            </p:cNvCxnSpPr>
            <p:nvPr/>
          </p:nvCxnSpPr>
          <p:spPr>
            <a:xfrm>
              <a:off x="1518417" y="626119"/>
              <a:ext cx="613558" cy="291574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C635C75-24D0-46FD-80B2-E0BA9D4DE13B}"/>
                </a:ext>
              </a:extLst>
            </p:cNvPr>
            <p:cNvGrpSpPr/>
            <p:nvPr/>
          </p:nvGrpSpPr>
          <p:grpSpPr>
            <a:xfrm>
              <a:off x="3567288" y="536441"/>
              <a:ext cx="792088" cy="883398"/>
              <a:chOff x="3635896" y="536441"/>
              <a:chExt cx="792088" cy="88339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E656F31-F0D1-47D8-AF4B-BA0496DB29E3}"/>
                  </a:ext>
                </a:extLst>
              </p:cNvPr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남성의류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6C39652-716F-4B8C-91FD-B09FA008E428}"/>
                  </a:ext>
                </a:extLst>
              </p:cNvPr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여성의류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9733B00-4CCA-4495-8309-B01673899112}"/>
                  </a:ext>
                </a:extLst>
              </p:cNvPr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잡화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2D59744-E523-43C5-9EFB-D9DE5D1A17DC}"/>
                  </a:ext>
                </a:extLst>
              </p:cNvPr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뷰티</a:t>
                </a:r>
              </a:p>
            </p:txBody>
          </p:sp>
        </p:grp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D936B2B8-904A-4A20-9944-CE2E87645FDC}"/>
                </a:ext>
              </a:extLst>
            </p:cNvPr>
            <p:cNvCxnSpPr>
              <a:cxnSpLocks/>
              <a:stCxn id="2" idx="3"/>
              <a:endCxn id="61" idx="1"/>
            </p:cNvCxnSpPr>
            <p:nvPr/>
          </p:nvCxnSpPr>
          <p:spPr>
            <a:xfrm>
              <a:off x="3253893" y="630293"/>
              <a:ext cx="313395" cy="230666"/>
            </a:xfrm>
            <a:prstGeom prst="bentConnector3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7E35D232-AD6C-449C-86CC-538C905F06DE}"/>
                </a:ext>
              </a:extLst>
            </p:cNvPr>
            <p:cNvCxnSpPr>
              <a:cxnSpLocks/>
              <a:stCxn id="2" idx="3"/>
              <a:endCxn id="62" idx="1"/>
            </p:cNvCxnSpPr>
            <p:nvPr/>
          </p:nvCxnSpPr>
          <p:spPr>
            <a:xfrm>
              <a:off x="3253893" y="630293"/>
              <a:ext cx="313395" cy="461696"/>
            </a:xfrm>
            <a:prstGeom prst="bentConnector3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7AC2E562-696D-4648-96D0-FB389578C43F}"/>
                </a:ext>
              </a:extLst>
            </p:cNvPr>
            <p:cNvCxnSpPr>
              <a:cxnSpLocks/>
              <a:stCxn id="2" idx="3"/>
              <a:endCxn id="63" idx="1"/>
            </p:cNvCxnSpPr>
            <p:nvPr/>
          </p:nvCxnSpPr>
          <p:spPr>
            <a:xfrm>
              <a:off x="3253893" y="630293"/>
              <a:ext cx="313395" cy="69605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D5C03D6-BB58-470A-BDED-765C3984A8FE}"/>
                </a:ext>
              </a:extLst>
            </p:cNvPr>
            <p:cNvCxnSpPr>
              <a:cxnSpLocks/>
              <a:stCxn id="2" idx="3"/>
              <a:endCxn id="55" idx="1"/>
            </p:cNvCxnSpPr>
            <p:nvPr/>
          </p:nvCxnSpPr>
          <p:spPr>
            <a:xfrm flipV="1">
              <a:off x="3253893" y="629929"/>
              <a:ext cx="313395" cy="36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AE61B45-DFCA-4BA0-A491-04CBCED56BEA}"/>
                </a:ext>
              </a:extLst>
            </p:cNvPr>
            <p:cNvCxnSpPr>
              <a:cxnSpLocks/>
              <a:stCxn id="32" idx="3"/>
              <a:endCxn id="172" idx="1"/>
            </p:cNvCxnSpPr>
            <p:nvPr/>
          </p:nvCxnSpPr>
          <p:spPr>
            <a:xfrm flipV="1">
              <a:off x="3253893" y="1602483"/>
              <a:ext cx="313395" cy="180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0A6C9867-21C4-48F0-ADC4-209F2155F3A2}"/>
                </a:ext>
              </a:extLst>
            </p:cNvPr>
            <p:cNvCxnSpPr>
              <a:cxnSpLocks/>
              <a:stCxn id="32" idx="3"/>
              <a:endCxn id="173" idx="1"/>
            </p:cNvCxnSpPr>
            <p:nvPr/>
          </p:nvCxnSpPr>
          <p:spPr>
            <a:xfrm>
              <a:off x="3253893" y="1604291"/>
              <a:ext cx="313395" cy="22922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54F227EB-D921-43A9-B57D-2D0A9D055F00}"/>
                </a:ext>
              </a:extLst>
            </p:cNvPr>
            <p:cNvCxnSpPr>
              <a:cxnSpLocks/>
              <a:stCxn id="32" idx="3"/>
              <a:endCxn id="174" idx="1"/>
            </p:cNvCxnSpPr>
            <p:nvPr/>
          </p:nvCxnSpPr>
          <p:spPr>
            <a:xfrm>
              <a:off x="3253893" y="1604291"/>
              <a:ext cx="313395" cy="46025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9904DFF9-9F01-407F-93C4-2AE11AF8BE85}"/>
                </a:ext>
              </a:extLst>
            </p:cNvPr>
            <p:cNvCxnSpPr>
              <a:cxnSpLocks/>
              <a:stCxn id="32" idx="3"/>
              <a:endCxn id="175" idx="1"/>
            </p:cNvCxnSpPr>
            <p:nvPr/>
          </p:nvCxnSpPr>
          <p:spPr>
            <a:xfrm>
              <a:off x="3253893" y="1604291"/>
              <a:ext cx="313395" cy="69461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7CE7BC6A-9A74-4ACA-964B-BE7B43D3116D}"/>
                </a:ext>
              </a:extLst>
            </p:cNvPr>
            <p:cNvGrpSpPr/>
            <p:nvPr/>
          </p:nvGrpSpPr>
          <p:grpSpPr>
            <a:xfrm>
              <a:off x="3567288" y="1508995"/>
              <a:ext cx="792088" cy="883398"/>
              <a:chOff x="3635896" y="536441"/>
              <a:chExt cx="792088" cy="883398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A71EFC-47FD-4144-8C3C-EFC781CF1455}"/>
                  </a:ext>
                </a:extLst>
              </p:cNvPr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PC/</a:t>
                </a:r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노트북</a:t>
                </a: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24245EAD-5740-4E96-81A9-C57119D86D7D}"/>
                  </a:ext>
                </a:extLst>
              </p:cNvPr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휴대폰</a:t>
                </a: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2F3843BD-4C6B-4D3F-855F-86DE6C00C83F}"/>
                  </a:ext>
                </a:extLst>
              </p:cNvPr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가전</a:t>
                </a: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EA9BF035-6EFD-4BBE-A6DD-BA86FF9E9C36}"/>
                  </a:ext>
                </a:extLst>
              </p:cNvPr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기타</a:t>
                </a:r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8FADE3BF-B04A-4193-8A6B-6B70EB0925D4}"/>
                </a:ext>
              </a:extLst>
            </p:cNvPr>
            <p:cNvGrpSpPr/>
            <p:nvPr/>
          </p:nvGrpSpPr>
          <p:grpSpPr>
            <a:xfrm>
              <a:off x="3561613" y="2477480"/>
              <a:ext cx="792088" cy="883398"/>
              <a:chOff x="3635896" y="536441"/>
              <a:chExt cx="792088" cy="88339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CE69FF0-EAA8-456E-8E59-5E1B9C0C4115}"/>
                  </a:ext>
                </a:extLst>
              </p:cNvPr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신선식품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ADDEDBF-EE36-4250-805C-E457F3C6E028}"/>
                  </a:ext>
                </a:extLst>
              </p:cNvPr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가공식품</a:t>
                </a: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32207DF3-FB06-4A13-810C-CE73BD6D8016}"/>
                  </a:ext>
                </a:extLst>
              </p:cNvPr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건강식품</a:t>
                </a: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174BF8CD-5307-4DE5-9BFC-577AAAFD19E3}"/>
                  </a:ext>
                </a:extLst>
              </p:cNvPr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생필품</a:t>
                </a:r>
              </a:p>
            </p:txBody>
          </p:sp>
        </p:grp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C0865A08-9EAE-4365-B15E-18E199D43246}"/>
                </a:ext>
              </a:extLst>
            </p:cNvPr>
            <p:cNvCxnSpPr>
              <a:cxnSpLocks/>
              <a:stCxn id="33" idx="3"/>
              <a:endCxn id="182" idx="1"/>
            </p:cNvCxnSpPr>
            <p:nvPr/>
          </p:nvCxnSpPr>
          <p:spPr>
            <a:xfrm flipV="1">
              <a:off x="3256136" y="2570968"/>
              <a:ext cx="305477" cy="210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7FD2F553-4FF8-435C-9260-8B5F61C3F3FA}"/>
                </a:ext>
              </a:extLst>
            </p:cNvPr>
            <p:cNvCxnSpPr>
              <a:cxnSpLocks/>
              <a:stCxn id="33" idx="3"/>
              <a:endCxn id="183" idx="1"/>
            </p:cNvCxnSpPr>
            <p:nvPr/>
          </p:nvCxnSpPr>
          <p:spPr>
            <a:xfrm>
              <a:off x="3256136" y="2573076"/>
              <a:ext cx="305477" cy="22892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연결선: 꺾임 195">
              <a:extLst>
                <a:ext uri="{FF2B5EF4-FFF2-40B4-BE49-F238E27FC236}">
                  <a16:creationId xmlns:a16="http://schemas.microsoft.com/office/drawing/2014/main" id="{91304242-E9CC-4BF4-8463-5AAB426A4EC4}"/>
                </a:ext>
              </a:extLst>
            </p:cNvPr>
            <p:cNvCxnSpPr>
              <a:cxnSpLocks/>
              <a:stCxn id="33" idx="3"/>
              <a:endCxn id="184" idx="1"/>
            </p:cNvCxnSpPr>
            <p:nvPr/>
          </p:nvCxnSpPr>
          <p:spPr>
            <a:xfrm>
              <a:off x="3256136" y="2573076"/>
              <a:ext cx="305477" cy="45995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연결선: 꺾임 198">
              <a:extLst>
                <a:ext uri="{FF2B5EF4-FFF2-40B4-BE49-F238E27FC236}">
                  <a16:creationId xmlns:a16="http://schemas.microsoft.com/office/drawing/2014/main" id="{21C98D53-648F-4EBA-A624-5D0256F6A2F6}"/>
                </a:ext>
              </a:extLst>
            </p:cNvPr>
            <p:cNvCxnSpPr>
              <a:cxnSpLocks/>
              <a:stCxn id="33" idx="3"/>
              <a:endCxn id="185" idx="1"/>
            </p:cNvCxnSpPr>
            <p:nvPr/>
          </p:nvCxnSpPr>
          <p:spPr>
            <a:xfrm>
              <a:off x="3256136" y="2573076"/>
              <a:ext cx="305477" cy="69431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9051C1BC-0ABD-4ECF-AC43-B42D2E496056}"/>
                </a:ext>
              </a:extLst>
            </p:cNvPr>
            <p:cNvGrpSpPr/>
            <p:nvPr/>
          </p:nvGrpSpPr>
          <p:grpSpPr>
            <a:xfrm>
              <a:off x="3561613" y="3450034"/>
              <a:ext cx="792088" cy="883398"/>
              <a:chOff x="3635896" y="536441"/>
              <a:chExt cx="792088" cy="883398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EA50203B-8619-4C28-9477-DDAA2ACE5341}"/>
                  </a:ext>
                </a:extLst>
              </p:cNvPr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가구</a:t>
                </a:r>
                <a:r>
                  <a:rPr lang="en-US" altLang="ko-KR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/DIY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067BFC7E-F26C-4D4E-8A4B-9FD6A27BAA92}"/>
                  </a:ext>
                </a:extLst>
              </p:cNvPr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침구</a:t>
                </a:r>
                <a:r>
                  <a:rPr lang="en-US" altLang="ko-KR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/</a:t>
                </a:r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커튼</a:t>
                </a: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8D8BCAA0-3BBA-4996-8413-04B5776D658B}"/>
                  </a:ext>
                </a:extLst>
              </p:cNvPr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생활용품</a:t>
                </a: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244C42B6-06C0-4130-8224-5CFFB2982A88}"/>
                  </a:ext>
                </a:extLst>
              </p:cNvPr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사무용품</a:t>
                </a:r>
              </a:p>
            </p:txBody>
          </p:sp>
        </p:grp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5BFA7288-AD56-49C8-8DBD-46A2D3BD3987}"/>
                </a:ext>
              </a:extLst>
            </p:cNvPr>
            <p:cNvCxnSpPr>
              <a:cxnSpLocks/>
              <a:stCxn id="34" idx="3"/>
              <a:endCxn id="203" idx="1"/>
            </p:cNvCxnSpPr>
            <p:nvPr/>
          </p:nvCxnSpPr>
          <p:spPr>
            <a:xfrm>
              <a:off x="3253893" y="3541861"/>
              <a:ext cx="307720" cy="166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연결선: 꺾임 212">
              <a:extLst>
                <a:ext uri="{FF2B5EF4-FFF2-40B4-BE49-F238E27FC236}">
                  <a16:creationId xmlns:a16="http://schemas.microsoft.com/office/drawing/2014/main" id="{060E8AC4-52BB-4929-A27C-2C07D03BFB4E}"/>
                </a:ext>
              </a:extLst>
            </p:cNvPr>
            <p:cNvCxnSpPr>
              <a:cxnSpLocks/>
              <a:stCxn id="34" idx="3"/>
              <a:endCxn id="204" idx="1"/>
            </p:cNvCxnSpPr>
            <p:nvPr/>
          </p:nvCxnSpPr>
          <p:spPr>
            <a:xfrm>
              <a:off x="3253893" y="3541861"/>
              <a:ext cx="307720" cy="23269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연결선: 꺾임 215">
              <a:extLst>
                <a:ext uri="{FF2B5EF4-FFF2-40B4-BE49-F238E27FC236}">
                  <a16:creationId xmlns:a16="http://schemas.microsoft.com/office/drawing/2014/main" id="{034B2D27-60AB-4FDF-8BFC-01234E485A00}"/>
                </a:ext>
              </a:extLst>
            </p:cNvPr>
            <p:cNvCxnSpPr>
              <a:cxnSpLocks/>
              <a:stCxn id="34" idx="3"/>
              <a:endCxn id="205" idx="1"/>
            </p:cNvCxnSpPr>
            <p:nvPr/>
          </p:nvCxnSpPr>
          <p:spPr>
            <a:xfrm>
              <a:off x="3253893" y="3541861"/>
              <a:ext cx="307720" cy="46372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연결선: 꺾임 218">
              <a:extLst>
                <a:ext uri="{FF2B5EF4-FFF2-40B4-BE49-F238E27FC236}">
                  <a16:creationId xmlns:a16="http://schemas.microsoft.com/office/drawing/2014/main" id="{99B04943-10ED-4BB2-96BF-E5836F1B4FEE}"/>
                </a:ext>
              </a:extLst>
            </p:cNvPr>
            <p:cNvCxnSpPr>
              <a:cxnSpLocks/>
              <a:stCxn id="34" idx="3"/>
              <a:endCxn id="206" idx="1"/>
            </p:cNvCxnSpPr>
            <p:nvPr/>
          </p:nvCxnSpPr>
          <p:spPr>
            <a:xfrm>
              <a:off x="3253893" y="3541861"/>
              <a:ext cx="307720" cy="698084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4DCA14E0-A99F-47E8-98DF-DD09292C67A7}"/>
              </a:ext>
            </a:extLst>
          </p:cNvPr>
          <p:cNvGrpSpPr/>
          <p:nvPr/>
        </p:nvGrpSpPr>
        <p:grpSpPr>
          <a:xfrm>
            <a:off x="644583" y="1928674"/>
            <a:ext cx="2859813" cy="1141177"/>
            <a:chOff x="4790358" y="919828"/>
            <a:chExt cx="2859813" cy="1141177"/>
          </a:xfrm>
        </p:grpSpPr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14DEB3B0-D997-4804-B389-CB0D4B19027A}"/>
                </a:ext>
              </a:extLst>
            </p:cNvPr>
            <p:cNvGrpSpPr/>
            <p:nvPr/>
          </p:nvGrpSpPr>
          <p:grpSpPr>
            <a:xfrm>
              <a:off x="6523397" y="919828"/>
              <a:ext cx="1126774" cy="1141177"/>
              <a:chOff x="6523397" y="919828"/>
              <a:chExt cx="1126774" cy="1141177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C15E8FBB-0719-4B36-A555-C671EFA7EB1B}"/>
                  </a:ext>
                </a:extLst>
              </p:cNvPr>
              <p:cNvSpPr/>
              <p:nvPr/>
            </p:nvSpPr>
            <p:spPr>
              <a:xfrm>
                <a:off x="6523397" y="919828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상품 목록</a:t>
                </a:r>
                <a:endParaRPr lang="ko-KR" altLang="en-US" sz="800" dirty="0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7C36F9AA-6507-4D2F-B4A1-EAB0D707B4DD}"/>
                  </a:ext>
                </a:extLst>
              </p:cNvPr>
              <p:cNvSpPr/>
              <p:nvPr/>
            </p:nvSpPr>
            <p:spPr>
              <a:xfrm>
                <a:off x="6525834" y="1221777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상품 상세페이지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8D5BC5AB-E33E-44EF-912D-BF4B16AC7EB8}"/>
                  </a:ext>
                </a:extLst>
              </p:cNvPr>
              <p:cNvSpPr/>
              <p:nvPr/>
            </p:nvSpPr>
            <p:spPr>
              <a:xfrm>
                <a:off x="6525640" y="1524022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장바구니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1195528-58C5-4CC8-9317-E2588CBF2044}"/>
                  </a:ext>
                </a:extLst>
              </p:cNvPr>
              <p:cNvSpPr/>
              <p:nvPr/>
            </p:nvSpPr>
            <p:spPr>
              <a:xfrm>
                <a:off x="6528253" y="1821991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상품 검색 페이지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E98DDE4-FDC2-4A57-94B4-11AC9384F9C7}"/>
                </a:ext>
              </a:extLst>
            </p:cNvPr>
            <p:cNvSpPr/>
            <p:nvPr/>
          </p:nvSpPr>
          <p:spPr>
            <a:xfrm>
              <a:off x="4790358" y="919828"/>
              <a:ext cx="1121918" cy="239014"/>
            </a:xfrm>
            <a:prstGeom prst="rect">
              <a:avLst/>
            </a:prstGeom>
            <a:solidFill>
              <a:srgbClr val="45AD4A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쇼핑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33" name="연결선: 꺾임 232">
              <a:extLst>
                <a:ext uri="{FF2B5EF4-FFF2-40B4-BE49-F238E27FC236}">
                  <a16:creationId xmlns:a16="http://schemas.microsoft.com/office/drawing/2014/main" id="{13ADBB88-6070-46AF-AEC2-C64CA00717B1}"/>
                </a:ext>
              </a:extLst>
            </p:cNvPr>
            <p:cNvCxnSpPr>
              <a:cxnSpLocks/>
              <a:stCxn id="231" idx="3"/>
              <a:endCxn id="228" idx="1"/>
            </p:cNvCxnSpPr>
            <p:nvPr/>
          </p:nvCxnSpPr>
          <p:spPr>
            <a:xfrm>
              <a:off x="5912276" y="1039335"/>
              <a:ext cx="613558" cy="3019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연결선: 꺾임 233">
              <a:extLst>
                <a:ext uri="{FF2B5EF4-FFF2-40B4-BE49-F238E27FC236}">
                  <a16:creationId xmlns:a16="http://schemas.microsoft.com/office/drawing/2014/main" id="{F99DF101-329E-4CBE-A7C8-8456A35BB631}"/>
                </a:ext>
              </a:extLst>
            </p:cNvPr>
            <p:cNvCxnSpPr>
              <a:cxnSpLocks/>
              <a:stCxn id="231" idx="3"/>
              <a:endCxn id="229" idx="1"/>
            </p:cNvCxnSpPr>
            <p:nvPr/>
          </p:nvCxnSpPr>
          <p:spPr>
            <a:xfrm>
              <a:off x="5912276" y="1039335"/>
              <a:ext cx="613364" cy="604194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연결선: 꺾임 234">
              <a:extLst>
                <a:ext uri="{FF2B5EF4-FFF2-40B4-BE49-F238E27FC236}">
                  <a16:creationId xmlns:a16="http://schemas.microsoft.com/office/drawing/2014/main" id="{8F29E6FC-5DF3-495C-A64C-F8E13AC622BD}"/>
                </a:ext>
              </a:extLst>
            </p:cNvPr>
            <p:cNvCxnSpPr>
              <a:cxnSpLocks/>
              <a:stCxn id="231" idx="3"/>
              <a:endCxn id="230" idx="1"/>
            </p:cNvCxnSpPr>
            <p:nvPr/>
          </p:nvCxnSpPr>
          <p:spPr>
            <a:xfrm>
              <a:off x="5912276" y="1039335"/>
              <a:ext cx="615977" cy="90216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BD67834A-51F3-48B1-B4F5-65FD004415D2}"/>
                </a:ext>
              </a:extLst>
            </p:cNvPr>
            <p:cNvCxnSpPr>
              <a:cxnSpLocks/>
              <a:stCxn id="231" idx="3"/>
              <a:endCxn id="227" idx="1"/>
            </p:cNvCxnSpPr>
            <p:nvPr/>
          </p:nvCxnSpPr>
          <p:spPr>
            <a:xfrm>
              <a:off x="5912276" y="1039335"/>
              <a:ext cx="6111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C38C7989-7D91-41A8-B89B-F38318942BF5}"/>
              </a:ext>
            </a:extLst>
          </p:cNvPr>
          <p:cNvGrpSpPr/>
          <p:nvPr/>
        </p:nvGrpSpPr>
        <p:grpSpPr>
          <a:xfrm>
            <a:off x="627887" y="788663"/>
            <a:ext cx="2857394" cy="843208"/>
            <a:chOff x="4790358" y="919828"/>
            <a:chExt cx="2857394" cy="843208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3E2F1DDF-9B80-4B85-97DA-0B13EEE98BDA}"/>
                </a:ext>
              </a:extLst>
            </p:cNvPr>
            <p:cNvGrpSpPr/>
            <p:nvPr/>
          </p:nvGrpSpPr>
          <p:grpSpPr>
            <a:xfrm>
              <a:off x="6523397" y="919828"/>
              <a:ext cx="1124355" cy="843208"/>
              <a:chOff x="6523397" y="919828"/>
              <a:chExt cx="1124355" cy="843208"/>
            </a:xfrm>
          </p:grpSpPr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1F09ED3-F7E0-44AA-ABA8-86A505096DE5}"/>
                  </a:ext>
                </a:extLst>
              </p:cNvPr>
              <p:cNvSpPr/>
              <p:nvPr/>
            </p:nvSpPr>
            <p:spPr>
              <a:xfrm>
                <a:off x="6523397" y="919828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로그인</a:t>
                </a:r>
                <a:endParaRPr lang="ko-KR" altLang="en-US" sz="800" dirty="0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4BB4C37B-5EC6-4729-989E-697EE6776C8C}"/>
                  </a:ext>
                </a:extLst>
              </p:cNvPr>
              <p:cNvSpPr/>
              <p:nvPr/>
            </p:nvSpPr>
            <p:spPr>
              <a:xfrm>
                <a:off x="6525834" y="1221777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약관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118CD760-03B0-493D-B09C-15F820487886}"/>
                  </a:ext>
                </a:extLst>
              </p:cNvPr>
              <p:cNvSpPr/>
              <p:nvPr/>
            </p:nvSpPr>
            <p:spPr>
              <a:xfrm>
                <a:off x="6525640" y="1524022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회원가입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E02FBF50-DF14-4AAC-804F-E4FA55BB7C77}"/>
                </a:ext>
              </a:extLst>
            </p:cNvPr>
            <p:cNvSpPr/>
            <p:nvPr/>
          </p:nvSpPr>
          <p:spPr>
            <a:xfrm>
              <a:off x="4790358" y="919828"/>
              <a:ext cx="1121918" cy="239014"/>
            </a:xfrm>
            <a:prstGeom prst="rect">
              <a:avLst/>
            </a:prstGeom>
            <a:solidFill>
              <a:srgbClr val="45AD4A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회원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86" name="연결선: 꺾임 285">
              <a:extLst>
                <a:ext uri="{FF2B5EF4-FFF2-40B4-BE49-F238E27FC236}">
                  <a16:creationId xmlns:a16="http://schemas.microsoft.com/office/drawing/2014/main" id="{7602576F-01CB-47C7-9300-3D24ECD060C0}"/>
                </a:ext>
              </a:extLst>
            </p:cNvPr>
            <p:cNvCxnSpPr>
              <a:cxnSpLocks/>
              <a:stCxn id="285" idx="3"/>
              <a:endCxn id="291" idx="1"/>
            </p:cNvCxnSpPr>
            <p:nvPr/>
          </p:nvCxnSpPr>
          <p:spPr>
            <a:xfrm>
              <a:off x="5912276" y="1039335"/>
              <a:ext cx="613558" cy="3019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연결선: 꺾임 286">
              <a:extLst>
                <a:ext uri="{FF2B5EF4-FFF2-40B4-BE49-F238E27FC236}">
                  <a16:creationId xmlns:a16="http://schemas.microsoft.com/office/drawing/2014/main" id="{EDF908EE-B289-467F-AD0C-09A5B45D0E20}"/>
                </a:ext>
              </a:extLst>
            </p:cNvPr>
            <p:cNvCxnSpPr>
              <a:cxnSpLocks/>
              <a:stCxn id="285" idx="3"/>
              <a:endCxn id="292" idx="1"/>
            </p:cNvCxnSpPr>
            <p:nvPr/>
          </p:nvCxnSpPr>
          <p:spPr>
            <a:xfrm>
              <a:off x="5912276" y="1039335"/>
              <a:ext cx="613364" cy="604194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B80E369B-F8C5-48F5-8288-FDBF0818F4F0}"/>
                </a:ext>
              </a:extLst>
            </p:cNvPr>
            <p:cNvCxnSpPr>
              <a:cxnSpLocks/>
              <a:stCxn id="285" idx="3"/>
              <a:endCxn id="290" idx="1"/>
            </p:cNvCxnSpPr>
            <p:nvPr/>
          </p:nvCxnSpPr>
          <p:spPr>
            <a:xfrm>
              <a:off x="5912276" y="1039335"/>
              <a:ext cx="6111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B9AE468-60CC-479C-BE5C-E6DB7858D1D0}"/>
              </a:ext>
            </a:extLst>
          </p:cNvPr>
          <p:cNvCxnSpPr>
            <a:cxnSpLocks/>
            <a:stCxn id="35" idx="3"/>
            <a:endCxn id="2" idx="1"/>
          </p:cNvCxnSpPr>
          <p:nvPr/>
        </p:nvCxnSpPr>
        <p:spPr>
          <a:xfrm>
            <a:off x="5333878" y="899852"/>
            <a:ext cx="613558" cy="417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L 도형 324">
            <a:extLst>
              <a:ext uri="{FF2B5EF4-FFF2-40B4-BE49-F238E27FC236}">
                <a16:creationId xmlns:a16="http://schemas.microsoft.com/office/drawing/2014/main" id="{F2B6AEC9-F57F-44D7-83EE-743724C1FE2A}"/>
              </a:ext>
            </a:extLst>
          </p:cNvPr>
          <p:cNvSpPr/>
          <p:nvPr/>
        </p:nvSpPr>
        <p:spPr>
          <a:xfrm rot="5400000">
            <a:off x="1681831" y="-45274"/>
            <a:ext cx="5857661" cy="7134110"/>
          </a:xfrm>
          <a:prstGeom prst="corner">
            <a:avLst>
              <a:gd name="adj1" fmla="val 27978"/>
              <a:gd name="adj2" fmla="val 16785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07741"/>
              </p:ext>
            </p:extLst>
          </p:nvPr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87445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메인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메인 헤더영역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슬라이더 영역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36746"/>
              </p:ext>
            </p:extLst>
          </p:nvPr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9122"/>
              </p:ext>
            </p:extLst>
          </p:nvPr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3956"/>
              </p:ext>
            </p:extLst>
          </p:nvPr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21348"/>
              </p:ext>
            </p:extLst>
          </p:nvPr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99118"/>
              </p:ext>
            </p:extLst>
          </p:nvPr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03869"/>
              </p:ext>
            </p:extLst>
          </p:nvPr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sp>
        <p:nvSpPr>
          <p:cNvPr id="151" name="모서리가 둥근 사각형 설명선 95">
            <a:extLst>
              <a:ext uri="{FF2B5EF4-FFF2-40B4-BE49-F238E27FC236}">
                <a16:creationId xmlns:a16="http://schemas.microsoft.com/office/drawing/2014/main" id="{DE3B499E-0222-45AE-BE85-B4343AC95BCE}"/>
              </a:ext>
            </a:extLst>
          </p:cNvPr>
          <p:cNvSpPr/>
          <p:nvPr/>
        </p:nvSpPr>
        <p:spPr>
          <a:xfrm>
            <a:off x="121506" y="1561122"/>
            <a:ext cx="938135" cy="331161"/>
          </a:xfrm>
          <a:prstGeom prst="wedgeRoundRectCallout">
            <a:avLst>
              <a:gd name="adj1" fmla="val 60844"/>
              <a:gd name="adj2" fmla="val 12590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카테고리 메뉴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236FA71-8FDF-42C3-A56A-9A3EB336ADFD}"/>
              </a:ext>
            </a:extLst>
          </p:cNvPr>
          <p:cNvGrpSpPr/>
          <p:nvPr/>
        </p:nvGrpSpPr>
        <p:grpSpPr>
          <a:xfrm>
            <a:off x="2699688" y="1606605"/>
            <a:ext cx="5466373" cy="1866507"/>
            <a:chOff x="2699688" y="1827094"/>
            <a:chExt cx="5466373" cy="1863482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535B7315-9614-472F-B39A-7FA64684211E}"/>
                </a:ext>
              </a:extLst>
            </p:cNvPr>
            <p:cNvGrpSpPr/>
            <p:nvPr/>
          </p:nvGrpSpPr>
          <p:grpSpPr>
            <a:xfrm>
              <a:off x="5062141" y="3513293"/>
              <a:ext cx="712851" cy="72008"/>
              <a:chOff x="4572000" y="3356992"/>
              <a:chExt cx="712851" cy="72008"/>
            </a:xfrm>
          </p:grpSpPr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E2069A16-DCB8-4FB8-BDD5-13A5DEB1564F}"/>
                  </a:ext>
                </a:extLst>
              </p:cNvPr>
              <p:cNvSpPr/>
              <p:nvPr/>
            </p:nvSpPr>
            <p:spPr>
              <a:xfrm>
                <a:off x="4572000" y="335699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EA238723-6C2D-458F-922D-DE9B5B9449A6}"/>
                  </a:ext>
                </a:extLst>
              </p:cNvPr>
              <p:cNvSpPr/>
              <p:nvPr/>
            </p:nvSpPr>
            <p:spPr>
              <a:xfrm>
                <a:off x="4694434" y="335699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80526FF3-8A40-4657-B811-572D63729EE2}"/>
                  </a:ext>
                </a:extLst>
              </p:cNvPr>
              <p:cNvSpPr/>
              <p:nvPr/>
            </p:nvSpPr>
            <p:spPr>
              <a:xfrm>
                <a:off x="4827048" y="3356992"/>
                <a:ext cx="72008" cy="720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A704B2C1-86B6-4538-9341-51309E5E9068}"/>
                  </a:ext>
                </a:extLst>
              </p:cNvPr>
              <p:cNvSpPr/>
              <p:nvPr/>
            </p:nvSpPr>
            <p:spPr>
              <a:xfrm>
                <a:off x="4949482" y="335699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EB1FB332-1523-463C-B5A6-3C000ED9A1BC}"/>
                  </a:ext>
                </a:extLst>
              </p:cNvPr>
              <p:cNvSpPr/>
              <p:nvPr/>
            </p:nvSpPr>
            <p:spPr>
              <a:xfrm>
                <a:off x="5090409" y="335699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66F218A0-04DA-4A42-84A2-E539841CD33F}"/>
                  </a:ext>
                </a:extLst>
              </p:cNvPr>
              <p:cNvSpPr/>
              <p:nvPr/>
            </p:nvSpPr>
            <p:spPr>
              <a:xfrm>
                <a:off x="5212843" y="335699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1CA74767-801B-4608-B81B-CE05E52A7E44}"/>
                </a:ext>
              </a:extLst>
            </p:cNvPr>
            <p:cNvGrpSpPr/>
            <p:nvPr/>
          </p:nvGrpSpPr>
          <p:grpSpPr>
            <a:xfrm>
              <a:off x="2699688" y="1827094"/>
              <a:ext cx="5466373" cy="1863482"/>
              <a:chOff x="2699688" y="1827094"/>
              <a:chExt cx="5466373" cy="1863482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88C1DA71-D570-494E-8DC3-3FD33638CDA6}"/>
                  </a:ext>
                </a:extLst>
              </p:cNvPr>
              <p:cNvGrpSpPr/>
              <p:nvPr/>
            </p:nvGrpSpPr>
            <p:grpSpPr>
              <a:xfrm>
                <a:off x="2699688" y="1827094"/>
                <a:ext cx="5466373" cy="1863482"/>
                <a:chOff x="2699688" y="1827094"/>
                <a:chExt cx="5466373" cy="1863482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92C9199-7459-4706-AB8A-AD7FD9D97B97}"/>
                    </a:ext>
                  </a:extLst>
                </p:cNvPr>
                <p:cNvSpPr/>
                <p:nvPr/>
              </p:nvSpPr>
              <p:spPr>
                <a:xfrm>
                  <a:off x="2699689" y="1827094"/>
                  <a:ext cx="5437757" cy="186348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AD62D6FE-BAA7-47DD-AA89-394A35B51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688" y="1836924"/>
                  <a:ext cx="5447533" cy="1834804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4E5671A0-C272-4524-B1F1-BE82FE04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12" y="1840262"/>
                  <a:ext cx="5451449" cy="1845177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7" name="그래픽 146" descr="이미지">
                <a:extLst>
                  <a:ext uri="{FF2B5EF4-FFF2-40B4-BE49-F238E27FC236}">
                    <a16:creationId xmlns:a16="http://schemas.microsoft.com/office/drawing/2014/main" id="{EFFBEFB6-E195-4C5D-A76E-5EBAF80E4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15166" y="2266116"/>
                <a:ext cx="1006802" cy="1006802"/>
              </a:xfrm>
              <a:prstGeom prst="rect">
                <a:avLst/>
              </a:prstGeom>
            </p:spPr>
          </p:pic>
        </p:grpSp>
      </p:grpSp>
      <p:sp>
        <p:nvSpPr>
          <p:cNvPr id="150" name="모서리가 둥근 사각형 설명선 95">
            <a:extLst>
              <a:ext uri="{FF2B5EF4-FFF2-40B4-BE49-F238E27FC236}">
                <a16:creationId xmlns:a16="http://schemas.microsoft.com/office/drawing/2014/main" id="{1D353161-29A3-4FD0-A4E0-7AABE3CC305D}"/>
              </a:ext>
            </a:extLst>
          </p:cNvPr>
          <p:cNvSpPr/>
          <p:nvPr/>
        </p:nvSpPr>
        <p:spPr>
          <a:xfrm>
            <a:off x="5266976" y="1322164"/>
            <a:ext cx="1780909" cy="324719"/>
          </a:xfrm>
          <a:prstGeom prst="wedgeRoundRectCallout">
            <a:avLst>
              <a:gd name="adj1" fmla="val -32731"/>
              <a:gd name="adj2" fmla="val 114782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상품 슬라이더 이미지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5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개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7"/>
              <a:ext cx="1563449" cy="1522652"/>
              <a:chOff x="3414684" y="3992237"/>
              <a:chExt cx="1570048" cy="166265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62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08" name="모서리가 둥근 사각형 설명선 95">
            <a:extLst>
              <a:ext uri="{FF2B5EF4-FFF2-40B4-BE49-F238E27FC236}">
                <a16:creationId xmlns:a16="http://schemas.microsoft.com/office/drawing/2014/main" id="{EB24C4C9-669B-4B46-9D15-73E7DB9422DA}"/>
              </a:ext>
            </a:extLst>
          </p:cNvPr>
          <p:cNvSpPr/>
          <p:nvPr/>
        </p:nvSpPr>
        <p:spPr>
          <a:xfrm>
            <a:off x="121507" y="3485328"/>
            <a:ext cx="981892" cy="331161"/>
          </a:xfrm>
          <a:prstGeom prst="wedgeRoundRectCallout">
            <a:avLst>
              <a:gd name="adj1" fmla="val 60844"/>
              <a:gd name="adj2" fmla="val -17188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베스트상품</a:t>
            </a:r>
            <a:endParaRPr lang="en-US" altLang="ko-KR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위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~ 5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위까지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B46A03C4-6F5D-406D-9D34-9EC114751D33}"/>
              </a:ext>
            </a:extLst>
          </p:cNvPr>
          <p:cNvSpPr/>
          <p:nvPr/>
        </p:nvSpPr>
        <p:spPr>
          <a:xfrm>
            <a:off x="2702514" y="3498397"/>
            <a:ext cx="5442746" cy="225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u="sng" dirty="0">
                <a:solidFill>
                  <a:schemeClr val="tx1"/>
                </a:solidFill>
              </a:rPr>
              <a:t>히트상품</a:t>
            </a:r>
          </a:p>
        </p:txBody>
      </p: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2398BAD5-B24F-45F9-B7A3-4E9C63FF5E47}"/>
              </a:ext>
            </a:extLst>
          </p:cNvPr>
          <p:cNvGrpSpPr/>
          <p:nvPr/>
        </p:nvGrpSpPr>
        <p:grpSpPr>
          <a:xfrm>
            <a:off x="2731624" y="3717902"/>
            <a:ext cx="1280580" cy="1541384"/>
            <a:chOff x="2780846" y="3836913"/>
            <a:chExt cx="1280580" cy="1541384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EF0AB10A-9D98-47FE-B1AC-E11943F6A22B}"/>
                </a:ext>
              </a:extLst>
            </p:cNvPr>
            <p:cNvGrpSpPr/>
            <p:nvPr/>
          </p:nvGrpSpPr>
          <p:grpSpPr>
            <a:xfrm>
              <a:off x="2780846" y="3836913"/>
              <a:ext cx="1280580" cy="1541384"/>
              <a:chOff x="3414684" y="3994088"/>
              <a:chExt cx="1570048" cy="1683109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CE9C122-810E-43FC-A4A5-EA07D4E4BD47}"/>
                  </a:ext>
                </a:extLst>
              </p:cNvPr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AEF8A857-63E1-44BD-B1ED-9AFAE89D2F57}"/>
                  </a:ext>
                </a:extLst>
              </p:cNvPr>
              <p:cNvGrpSpPr/>
              <p:nvPr/>
            </p:nvGrpSpPr>
            <p:grpSpPr>
              <a:xfrm>
                <a:off x="3491884" y="4081706"/>
                <a:ext cx="1412147" cy="1068403"/>
                <a:chOff x="3835101" y="4216865"/>
                <a:chExt cx="1080000" cy="1080000"/>
              </a:xfrm>
            </p:grpSpPr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AB12FB21-0769-4020-9525-EBF4D122048D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17" name="직사각형 216">
                    <a:extLst>
                      <a:ext uri="{FF2B5EF4-FFF2-40B4-BE49-F238E27FC236}">
                        <a16:creationId xmlns:a16="http://schemas.microsoft.com/office/drawing/2014/main" id="{013FAB66-5512-4FDB-9561-C5F950D371F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5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18" name="직선 연결선 217">
                    <a:extLst>
                      <a:ext uri="{FF2B5EF4-FFF2-40B4-BE49-F238E27FC236}">
                        <a16:creationId xmlns:a16="http://schemas.microsoft.com/office/drawing/2014/main" id="{7562BBF1-2E55-4AAE-89D7-5833499D0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F6D7A1C2-2738-4691-9D81-2EBDDDD931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6" name="그래픽 215" descr="산">
                  <a:extLst>
                    <a:ext uri="{FF2B5EF4-FFF2-40B4-BE49-F238E27FC236}">
                      <a16:creationId xmlns:a16="http://schemas.microsoft.com/office/drawing/2014/main" id="{234543DD-CE97-4328-BF72-D6F39B639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C04B2B5-E148-4486-92E3-2EF10A06A64F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7550" cy="520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 </a:t>
                </a:r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46EDD67-1626-4B3D-8918-B50609B9FF13}"/>
                </a:ext>
              </a:extLst>
            </p:cNvPr>
            <p:cNvSpPr/>
            <p:nvPr/>
          </p:nvSpPr>
          <p:spPr>
            <a:xfrm>
              <a:off x="3403987" y="5192960"/>
              <a:ext cx="591949" cy="1430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2">
                      <a:lumMod val="75000"/>
                    </a:schemeClr>
                  </a:solidFill>
                </a:rPr>
                <a:t>무료배송</a:t>
              </a: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2FB63A9-1C96-462C-8997-9ADC0BCEFBD7}"/>
              </a:ext>
            </a:extLst>
          </p:cNvPr>
          <p:cNvGrpSpPr/>
          <p:nvPr/>
        </p:nvGrpSpPr>
        <p:grpSpPr>
          <a:xfrm>
            <a:off x="4096044" y="3738875"/>
            <a:ext cx="1280580" cy="1541384"/>
            <a:chOff x="2780846" y="3836913"/>
            <a:chExt cx="1280580" cy="1541384"/>
          </a:xfrm>
        </p:grpSpPr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320AA553-44E9-4AB7-AE00-FF9D8B4B570F}"/>
                </a:ext>
              </a:extLst>
            </p:cNvPr>
            <p:cNvGrpSpPr/>
            <p:nvPr/>
          </p:nvGrpSpPr>
          <p:grpSpPr>
            <a:xfrm>
              <a:off x="2780846" y="3836913"/>
              <a:ext cx="1280580" cy="1541384"/>
              <a:chOff x="3414684" y="3994088"/>
              <a:chExt cx="1570048" cy="1683109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FFB1843-0F09-4756-A2AF-BC47502AE3AE}"/>
                  </a:ext>
                </a:extLst>
              </p:cNvPr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9454A328-F982-498D-81EE-2DA6EF26C92D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1AFD51A1-4B63-498F-B2D1-BD9EE24BF3A0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E2FCA0E5-DEF1-4AE1-8980-30655D6F8889}"/>
                      </a:ext>
                    </a:extLst>
                  </p:cNvPr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3BFEFC00-2477-4F0E-B128-9A46BDE136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40AA03C1-93C8-46F8-B827-031607E978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3" name="그래픽 272" descr="산">
                  <a:extLst>
                    <a:ext uri="{FF2B5EF4-FFF2-40B4-BE49-F238E27FC236}">
                      <a16:creationId xmlns:a16="http://schemas.microsoft.com/office/drawing/2014/main" id="{9D3CB085-0981-450D-9449-F58FD93D00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82C9FF6-05FF-4E42-AAB9-9D60DBB0893A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7550" cy="520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 </a:t>
                </a:r>
              </a:p>
            </p:txBody>
          </p:sp>
        </p:grp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9B5A3A9A-CD71-473B-82E8-C84F16F245D5}"/>
                </a:ext>
              </a:extLst>
            </p:cNvPr>
            <p:cNvSpPr/>
            <p:nvPr/>
          </p:nvSpPr>
          <p:spPr>
            <a:xfrm>
              <a:off x="3403987" y="5192960"/>
              <a:ext cx="591949" cy="1430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2">
                      <a:lumMod val="75000"/>
                    </a:schemeClr>
                  </a:solidFill>
                </a:rPr>
                <a:t>무료배송</a:t>
              </a: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6F383071-EE9D-4287-BFA2-D63D2BA2C930}"/>
              </a:ext>
            </a:extLst>
          </p:cNvPr>
          <p:cNvGrpSpPr/>
          <p:nvPr/>
        </p:nvGrpSpPr>
        <p:grpSpPr>
          <a:xfrm>
            <a:off x="5457928" y="3748248"/>
            <a:ext cx="1280580" cy="1541384"/>
            <a:chOff x="2780846" y="3836913"/>
            <a:chExt cx="1280580" cy="1541384"/>
          </a:xfrm>
        </p:grpSpPr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E8D48ACD-7F74-4AC6-BA58-44CB8448F21B}"/>
                </a:ext>
              </a:extLst>
            </p:cNvPr>
            <p:cNvGrpSpPr/>
            <p:nvPr/>
          </p:nvGrpSpPr>
          <p:grpSpPr>
            <a:xfrm>
              <a:off x="2780846" y="3836913"/>
              <a:ext cx="1280580" cy="1541384"/>
              <a:chOff x="3414684" y="3994088"/>
              <a:chExt cx="1570048" cy="1683109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C30DE0F-8E23-4A28-9656-6C4E04437CF6}"/>
                  </a:ext>
                </a:extLst>
              </p:cNvPr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A327AE1D-F579-48D7-9DF7-0B4828CEA4B3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283" name="그룹 282">
                  <a:extLst>
                    <a:ext uri="{FF2B5EF4-FFF2-40B4-BE49-F238E27FC236}">
                      <a16:creationId xmlns:a16="http://schemas.microsoft.com/office/drawing/2014/main" id="{61727491-F7B6-4AC3-98B1-310E9BE252A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2E12055F-8D3D-4EBB-8BAA-534F6E7ADFD2}"/>
                      </a:ext>
                    </a:extLst>
                  </p:cNvPr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3CE24958-0449-45B9-BF80-12DB89C12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ECC39348-28E1-4E41-B84A-A2E7296E3D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84" name="그래픽 283" descr="산">
                  <a:extLst>
                    <a:ext uri="{FF2B5EF4-FFF2-40B4-BE49-F238E27FC236}">
                      <a16:creationId xmlns:a16="http://schemas.microsoft.com/office/drawing/2014/main" id="{4BD1B945-DCBE-4342-B69C-A3BE317EED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51A93233-4F35-462F-BB26-B4CAC5C46851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7550" cy="520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 </a:t>
                </a:r>
              </a:p>
            </p:txBody>
          </p:sp>
        </p:grp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4E7DDB1-325F-4EA0-9E21-A317C7CD10D6}"/>
                </a:ext>
              </a:extLst>
            </p:cNvPr>
            <p:cNvSpPr/>
            <p:nvPr/>
          </p:nvSpPr>
          <p:spPr>
            <a:xfrm>
              <a:off x="3403987" y="5192960"/>
              <a:ext cx="591949" cy="1430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2">
                      <a:lumMod val="75000"/>
                    </a:schemeClr>
                  </a:solidFill>
                </a:rPr>
                <a:t>무료배송</a:t>
              </a:r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20B20F3-592F-4E2D-9F0D-23CD74DF9D38}"/>
              </a:ext>
            </a:extLst>
          </p:cNvPr>
          <p:cNvGrpSpPr/>
          <p:nvPr/>
        </p:nvGrpSpPr>
        <p:grpSpPr>
          <a:xfrm>
            <a:off x="6819812" y="3738875"/>
            <a:ext cx="1280580" cy="1541384"/>
            <a:chOff x="2780846" y="3836913"/>
            <a:chExt cx="1280580" cy="1541384"/>
          </a:xfrm>
        </p:grpSpPr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AF03E5FA-9BDC-4B28-A2AE-A8BBE1F39570}"/>
                </a:ext>
              </a:extLst>
            </p:cNvPr>
            <p:cNvGrpSpPr/>
            <p:nvPr/>
          </p:nvGrpSpPr>
          <p:grpSpPr>
            <a:xfrm>
              <a:off x="2780846" y="3836913"/>
              <a:ext cx="1280580" cy="1541384"/>
              <a:chOff x="3414684" y="3994088"/>
              <a:chExt cx="1570048" cy="1683109"/>
            </a:xfrm>
          </p:grpSpPr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7A45DFAE-A1AE-426E-8C90-AF99C6DBA946}"/>
                  </a:ext>
                </a:extLst>
              </p:cNvPr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85FF5BB7-E5E4-4464-9BCB-866F7ADFC8B0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294" name="그룹 293">
                  <a:extLst>
                    <a:ext uri="{FF2B5EF4-FFF2-40B4-BE49-F238E27FC236}">
                      <a16:creationId xmlns:a16="http://schemas.microsoft.com/office/drawing/2014/main" id="{7176BCF1-6041-4835-8CD0-3205D49BF783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96" name="직사각형 295">
                    <a:extLst>
                      <a:ext uri="{FF2B5EF4-FFF2-40B4-BE49-F238E27FC236}">
                        <a16:creationId xmlns:a16="http://schemas.microsoft.com/office/drawing/2014/main" id="{2966F598-08C9-496D-8B5D-D1A9ABB5B5D8}"/>
                      </a:ext>
                    </a:extLst>
                  </p:cNvPr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EF62C705-15B3-4601-B873-5C9EEDC55B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20FA111-FC7A-4881-A0F1-71CD52533C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95" name="그래픽 294" descr="산">
                  <a:extLst>
                    <a:ext uri="{FF2B5EF4-FFF2-40B4-BE49-F238E27FC236}">
                      <a16:creationId xmlns:a16="http://schemas.microsoft.com/office/drawing/2014/main" id="{780A338D-6C17-4129-B09C-E3655F9C6B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83762CC-543C-4A2C-AC41-DE5B173450E6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7550" cy="520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 </a:t>
                </a:r>
              </a:p>
            </p:txBody>
          </p:sp>
        </p:grp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9A604A8-9651-4A2E-9EF7-117B2A3737DD}"/>
                </a:ext>
              </a:extLst>
            </p:cNvPr>
            <p:cNvSpPr/>
            <p:nvPr/>
          </p:nvSpPr>
          <p:spPr>
            <a:xfrm>
              <a:off x="3403987" y="5192960"/>
              <a:ext cx="591949" cy="1430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2">
                      <a:lumMod val="75000"/>
                    </a:schemeClr>
                  </a:solidFill>
                </a:rPr>
                <a:t>무료배송</a:t>
              </a:r>
            </a:p>
          </p:txBody>
        </p:sp>
      </p:grpSp>
      <p:sp>
        <p:nvSpPr>
          <p:cNvPr id="323" name="모서리가 둥근 사각형 설명선 95">
            <a:extLst>
              <a:ext uri="{FF2B5EF4-FFF2-40B4-BE49-F238E27FC236}">
                <a16:creationId xmlns:a16="http://schemas.microsoft.com/office/drawing/2014/main" id="{B4FCD503-A5E9-4042-820F-E6A7E607ABB5}"/>
              </a:ext>
            </a:extLst>
          </p:cNvPr>
          <p:cNvSpPr/>
          <p:nvPr/>
        </p:nvSpPr>
        <p:spPr>
          <a:xfrm>
            <a:off x="3379825" y="3054776"/>
            <a:ext cx="1607597" cy="604780"/>
          </a:xfrm>
          <a:prstGeom prst="wedgeRoundRectCallout">
            <a:avLst>
              <a:gd name="adj1" fmla="val -33657"/>
              <a:gd name="adj2" fmla="val 76978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히트상품 리스트</a:t>
            </a:r>
            <a:endParaRPr lang="en-US" altLang="ko-KR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가로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4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개 세로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2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개</a:t>
            </a:r>
            <a:endParaRPr lang="en-US" altLang="ko-KR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총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8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개 상품 리스트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26" name="모서리가 둥근 사각형 설명선 95">
            <a:extLst>
              <a:ext uri="{FF2B5EF4-FFF2-40B4-BE49-F238E27FC236}">
                <a16:creationId xmlns:a16="http://schemas.microsoft.com/office/drawing/2014/main" id="{EBC77269-1085-47BA-B8B6-0D8E275BDA80}"/>
              </a:ext>
            </a:extLst>
          </p:cNvPr>
          <p:cNvSpPr/>
          <p:nvPr/>
        </p:nvSpPr>
        <p:spPr>
          <a:xfrm>
            <a:off x="121508" y="614332"/>
            <a:ext cx="820030" cy="331161"/>
          </a:xfrm>
          <a:prstGeom prst="wedgeRoundRectCallout">
            <a:avLst>
              <a:gd name="adj1" fmla="val 60844"/>
              <a:gd name="adj2" fmla="val 12590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800" u="sng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Header</a:t>
            </a:r>
            <a:r>
              <a:rPr 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영역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5" name="자유형: 도형 354">
            <a:extLst>
              <a:ext uri="{FF2B5EF4-FFF2-40B4-BE49-F238E27FC236}">
                <a16:creationId xmlns:a16="http://schemas.microsoft.com/office/drawing/2014/main" id="{C9A60450-2196-4611-B3FD-5D39F93BC687}"/>
              </a:ext>
            </a:extLst>
          </p:cNvPr>
          <p:cNvSpPr/>
          <p:nvPr/>
        </p:nvSpPr>
        <p:spPr>
          <a:xfrm>
            <a:off x="2722569" y="5378783"/>
            <a:ext cx="5373221" cy="269662"/>
          </a:xfrm>
          <a:custGeom>
            <a:avLst/>
            <a:gdLst>
              <a:gd name="connsiteX0" fmla="*/ 3669399 w 5088360"/>
              <a:gd name="connsiteY0" fmla="*/ 23 h 384836"/>
              <a:gd name="connsiteX1" fmla="*/ 4005524 w 5088360"/>
              <a:gd name="connsiteY1" fmla="*/ 42524 h 384836"/>
              <a:gd name="connsiteX2" fmla="*/ 4063980 w 5088360"/>
              <a:gd name="connsiteY2" fmla="*/ 24657 h 384836"/>
              <a:gd name="connsiteX3" fmla="*/ 4063980 w 5088360"/>
              <a:gd name="connsiteY3" fmla="*/ 22955 h 384836"/>
              <a:gd name="connsiteX4" fmla="*/ 4576170 w 5088360"/>
              <a:gd name="connsiteY4" fmla="*/ 22955 h 384836"/>
              <a:gd name="connsiteX5" fmla="*/ 5088360 w 5088360"/>
              <a:gd name="connsiteY5" fmla="*/ 22955 h 384836"/>
              <a:gd name="connsiteX6" fmla="*/ 5088360 w 5088360"/>
              <a:gd name="connsiteY6" fmla="*/ 356924 h 384836"/>
              <a:gd name="connsiteX7" fmla="*/ 4576170 w 5088360"/>
              <a:gd name="connsiteY7" fmla="*/ 356924 h 384836"/>
              <a:gd name="connsiteX8" fmla="*/ 4128004 w 5088360"/>
              <a:gd name="connsiteY8" fmla="*/ 337356 h 384836"/>
              <a:gd name="connsiteX9" fmla="*/ 4069548 w 5088360"/>
              <a:gd name="connsiteY9" fmla="*/ 355222 h 384836"/>
              <a:gd name="connsiteX10" fmla="*/ 4069548 w 5088360"/>
              <a:gd name="connsiteY10" fmla="*/ 356924 h 384836"/>
              <a:gd name="connsiteX11" fmla="*/ 3557358 w 5088360"/>
              <a:gd name="connsiteY11" fmla="*/ 356924 h 384836"/>
              <a:gd name="connsiteX12" fmla="*/ 3109192 w 5088360"/>
              <a:gd name="connsiteY12" fmla="*/ 337356 h 384836"/>
              <a:gd name="connsiteX13" fmla="*/ 3059154 w 5088360"/>
              <a:gd name="connsiteY13" fmla="*/ 352650 h 384836"/>
              <a:gd name="connsiteX14" fmla="*/ 3059154 w 5088360"/>
              <a:gd name="connsiteY14" fmla="*/ 361349 h 384836"/>
              <a:gd name="connsiteX15" fmla="*/ 2546964 w 5088360"/>
              <a:gd name="connsiteY15" fmla="*/ 361349 h 384836"/>
              <a:gd name="connsiteX16" fmla="*/ 2098798 w 5088360"/>
              <a:gd name="connsiteY16" fmla="*/ 341781 h 384836"/>
              <a:gd name="connsiteX17" fmla="*/ 2041767 w 5088360"/>
              <a:gd name="connsiteY17" fmla="*/ 359212 h 384836"/>
              <a:gd name="connsiteX18" fmla="*/ 2041767 w 5088360"/>
              <a:gd name="connsiteY18" fmla="*/ 361882 h 384836"/>
              <a:gd name="connsiteX19" fmla="*/ 1529577 w 5088360"/>
              <a:gd name="connsiteY19" fmla="*/ 361882 h 384836"/>
              <a:gd name="connsiteX20" fmla="*/ 1017387 w 5088360"/>
              <a:gd name="connsiteY20" fmla="*/ 361882 h 384836"/>
              <a:gd name="connsiteX21" fmla="*/ 1017387 w 5088360"/>
              <a:gd name="connsiteY21" fmla="*/ 359063 h 384836"/>
              <a:gd name="connsiteX22" fmla="*/ 960356 w 5088360"/>
              <a:gd name="connsiteY22" fmla="*/ 376494 h 384836"/>
              <a:gd name="connsiteX23" fmla="*/ 512190 w 5088360"/>
              <a:gd name="connsiteY23" fmla="*/ 356925 h 384836"/>
              <a:gd name="connsiteX24" fmla="*/ 0 w 5088360"/>
              <a:gd name="connsiteY24" fmla="*/ 356925 h 384836"/>
              <a:gd name="connsiteX25" fmla="*/ 0 w 5088360"/>
              <a:gd name="connsiteY25" fmla="*/ 22956 h 384836"/>
              <a:gd name="connsiteX26" fmla="*/ 512190 w 5088360"/>
              <a:gd name="connsiteY26" fmla="*/ 22956 h 384836"/>
              <a:gd name="connsiteX27" fmla="*/ 1024380 w 5088360"/>
              <a:gd name="connsiteY27" fmla="*/ 22956 h 384836"/>
              <a:gd name="connsiteX28" fmla="*/ 1024380 w 5088360"/>
              <a:gd name="connsiteY28" fmla="*/ 25776 h 384836"/>
              <a:gd name="connsiteX29" fmla="*/ 1081411 w 5088360"/>
              <a:gd name="connsiteY29" fmla="*/ 8345 h 384836"/>
              <a:gd name="connsiteX30" fmla="*/ 1529577 w 5088360"/>
              <a:gd name="connsiteY30" fmla="*/ 27913 h 384836"/>
              <a:gd name="connsiteX31" fmla="*/ 1977743 w 5088360"/>
              <a:gd name="connsiteY31" fmla="*/ 47482 h 384836"/>
              <a:gd name="connsiteX32" fmla="*/ 2034774 w 5088360"/>
              <a:gd name="connsiteY32" fmla="*/ 30051 h 384836"/>
              <a:gd name="connsiteX33" fmla="*/ 2034774 w 5088360"/>
              <a:gd name="connsiteY33" fmla="*/ 27380 h 384836"/>
              <a:gd name="connsiteX34" fmla="*/ 2546964 w 5088360"/>
              <a:gd name="connsiteY34" fmla="*/ 27380 h 384836"/>
              <a:gd name="connsiteX35" fmla="*/ 2995130 w 5088360"/>
              <a:gd name="connsiteY35" fmla="*/ 46949 h 384836"/>
              <a:gd name="connsiteX36" fmla="*/ 3045168 w 5088360"/>
              <a:gd name="connsiteY36" fmla="*/ 31655 h 384836"/>
              <a:gd name="connsiteX37" fmla="*/ 3045168 w 5088360"/>
              <a:gd name="connsiteY37" fmla="*/ 22955 h 384836"/>
              <a:gd name="connsiteX38" fmla="*/ 3173215 w 5088360"/>
              <a:gd name="connsiteY38" fmla="*/ 591 h 384836"/>
              <a:gd name="connsiteX39" fmla="*/ 3557358 w 5088360"/>
              <a:gd name="connsiteY39" fmla="*/ 22955 h 384836"/>
              <a:gd name="connsiteX40" fmla="*/ 3669399 w 5088360"/>
              <a:gd name="connsiteY40" fmla="*/ 23 h 38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088360" h="384836">
                <a:moveTo>
                  <a:pt x="3669399" y="23"/>
                </a:moveTo>
                <a:cubicBezTo>
                  <a:pt x="3781441" y="1348"/>
                  <a:pt x="3893482" y="60461"/>
                  <a:pt x="4005524" y="42524"/>
                </a:cubicBezTo>
                <a:lnTo>
                  <a:pt x="4063980" y="24657"/>
                </a:lnTo>
                <a:lnTo>
                  <a:pt x="4063980" y="22955"/>
                </a:lnTo>
                <a:cubicBezTo>
                  <a:pt x="4234710" y="-56562"/>
                  <a:pt x="4405440" y="102471"/>
                  <a:pt x="4576170" y="22955"/>
                </a:cubicBezTo>
                <a:cubicBezTo>
                  <a:pt x="4746900" y="-56562"/>
                  <a:pt x="4917630" y="102471"/>
                  <a:pt x="5088360" y="22955"/>
                </a:cubicBezTo>
                <a:lnTo>
                  <a:pt x="5088360" y="356924"/>
                </a:lnTo>
                <a:cubicBezTo>
                  <a:pt x="4917630" y="436441"/>
                  <a:pt x="4746900" y="277408"/>
                  <a:pt x="4576170" y="356924"/>
                </a:cubicBezTo>
                <a:cubicBezTo>
                  <a:pt x="4426782" y="426502"/>
                  <a:pt x="4277393" y="313439"/>
                  <a:pt x="4128004" y="337356"/>
                </a:cubicBezTo>
                <a:lnTo>
                  <a:pt x="4069548" y="355222"/>
                </a:lnTo>
                <a:lnTo>
                  <a:pt x="4069548" y="356924"/>
                </a:lnTo>
                <a:cubicBezTo>
                  <a:pt x="3898818" y="436441"/>
                  <a:pt x="3728088" y="277408"/>
                  <a:pt x="3557358" y="356924"/>
                </a:cubicBezTo>
                <a:cubicBezTo>
                  <a:pt x="3407969" y="426502"/>
                  <a:pt x="3258580" y="313439"/>
                  <a:pt x="3109192" y="337356"/>
                </a:cubicBezTo>
                <a:lnTo>
                  <a:pt x="3059154" y="352650"/>
                </a:lnTo>
                <a:lnTo>
                  <a:pt x="3059154" y="361349"/>
                </a:lnTo>
                <a:cubicBezTo>
                  <a:pt x="2888424" y="440866"/>
                  <a:pt x="2717694" y="281833"/>
                  <a:pt x="2546964" y="361349"/>
                </a:cubicBezTo>
                <a:cubicBezTo>
                  <a:pt x="2397575" y="430927"/>
                  <a:pt x="2248186" y="317864"/>
                  <a:pt x="2098798" y="341781"/>
                </a:cubicBezTo>
                <a:lnTo>
                  <a:pt x="2041767" y="359212"/>
                </a:lnTo>
                <a:lnTo>
                  <a:pt x="2041767" y="361882"/>
                </a:lnTo>
                <a:cubicBezTo>
                  <a:pt x="1871037" y="441399"/>
                  <a:pt x="1700307" y="282366"/>
                  <a:pt x="1529577" y="361882"/>
                </a:cubicBezTo>
                <a:cubicBezTo>
                  <a:pt x="1358847" y="441399"/>
                  <a:pt x="1188117" y="282366"/>
                  <a:pt x="1017387" y="361882"/>
                </a:cubicBezTo>
                <a:lnTo>
                  <a:pt x="1017387" y="359063"/>
                </a:lnTo>
                <a:lnTo>
                  <a:pt x="960356" y="376494"/>
                </a:lnTo>
                <a:cubicBezTo>
                  <a:pt x="810967" y="400411"/>
                  <a:pt x="661579" y="287349"/>
                  <a:pt x="512190" y="356925"/>
                </a:cubicBezTo>
                <a:cubicBezTo>
                  <a:pt x="341460" y="436442"/>
                  <a:pt x="170730" y="277409"/>
                  <a:pt x="0" y="356925"/>
                </a:cubicBezTo>
                <a:lnTo>
                  <a:pt x="0" y="22956"/>
                </a:lnTo>
                <a:cubicBezTo>
                  <a:pt x="170730" y="-56561"/>
                  <a:pt x="341460" y="102472"/>
                  <a:pt x="512190" y="22956"/>
                </a:cubicBezTo>
                <a:cubicBezTo>
                  <a:pt x="682920" y="-56561"/>
                  <a:pt x="853650" y="102472"/>
                  <a:pt x="1024380" y="22956"/>
                </a:cubicBezTo>
                <a:lnTo>
                  <a:pt x="1024380" y="25776"/>
                </a:lnTo>
                <a:lnTo>
                  <a:pt x="1081411" y="8345"/>
                </a:lnTo>
                <a:cubicBezTo>
                  <a:pt x="1230799" y="-15573"/>
                  <a:pt x="1380188" y="97490"/>
                  <a:pt x="1529577" y="27913"/>
                </a:cubicBezTo>
                <a:cubicBezTo>
                  <a:pt x="1678966" y="-41665"/>
                  <a:pt x="1828354" y="71398"/>
                  <a:pt x="1977743" y="47482"/>
                </a:cubicBezTo>
                <a:lnTo>
                  <a:pt x="2034774" y="30051"/>
                </a:lnTo>
                <a:lnTo>
                  <a:pt x="2034774" y="27380"/>
                </a:lnTo>
                <a:cubicBezTo>
                  <a:pt x="2205504" y="-52137"/>
                  <a:pt x="2376234" y="106896"/>
                  <a:pt x="2546964" y="27380"/>
                </a:cubicBezTo>
                <a:cubicBezTo>
                  <a:pt x="2696353" y="-42198"/>
                  <a:pt x="2845741" y="70865"/>
                  <a:pt x="2995130" y="46949"/>
                </a:cubicBezTo>
                <a:lnTo>
                  <a:pt x="3045168" y="31655"/>
                </a:lnTo>
                <a:lnTo>
                  <a:pt x="3045168" y="22955"/>
                </a:lnTo>
                <a:cubicBezTo>
                  <a:pt x="3087850" y="3076"/>
                  <a:pt x="3130533" y="-1894"/>
                  <a:pt x="3173215" y="591"/>
                </a:cubicBezTo>
                <a:cubicBezTo>
                  <a:pt x="3301263" y="8045"/>
                  <a:pt x="3429310" y="82592"/>
                  <a:pt x="3557358" y="22955"/>
                </a:cubicBezTo>
                <a:cubicBezTo>
                  <a:pt x="3594705" y="5561"/>
                  <a:pt x="3632052" y="-418"/>
                  <a:pt x="3669399" y="23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9B3FF4D0-8FDF-4209-9CD2-236A76F862C7}"/>
              </a:ext>
            </a:extLst>
          </p:cNvPr>
          <p:cNvSpPr/>
          <p:nvPr/>
        </p:nvSpPr>
        <p:spPr>
          <a:xfrm>
            <a:off x="2711795" y="5289321"/>
            <a:ext cx="45719" cy="422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50525EC9-FCC7-4C2C-9AE6-98F3BADB35E7}"/>
              </a:ext>
            </a:extLst>
          </p:cNvPr>
          <p:cNvSpPr/>
          <p:nvPr/>
        </p:nvSpPr>
        <p:spPr>
          <a:xfrm>
            <a:off x="8086522" y="5270755"/>
            <a:ext cx="45719" cy="395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F4FBF4D-6476-41D1-BF85-21763980BB2E}"/>
              </a:ext>
            </a:extLst>
          </p:cNvPr>
          <p:cNvGrpSpPr/>
          <p:nvPr/>
        </p:nvGrpSpPr>
        <p:grpSpPr>
          <a:xfrm>
            <a:off x="2713511" y="5790024"/>
            <a:ext cx="5442746" cy="665749"/>
            <a:chOff x="2713511" y="5790024"/>
            <a:chExt cx="5442746" cy="665749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5FBCE805-FE5D-403E-BB3A-E20C787FDDDC}"/>
                </a:ext>
              </a:extLst>
            </p:cNvPr>
            <p:cNvSpPr/>
            <p:nvPr/>
          </p:nvSpPr>
          <p:spPr>
            <a:xfrm>
              <a:off x="2713511" y="5790024"/>
              <a:ext cx="5442746" cy="665749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u="sng" dirty="0">
                  <a:solidFill>
                    <a:schemeClr val="tx1"/>
                  </a:solidFill>
                </a:rPr>
                <a:t>추천상품</a:t>
              </a:r>
            </a:p>
          </p:txBody>
        </p:sp>
        <p:pic>
          <p:nvPicPr>
            <p:cNvPr id="381" name="그림 380">
              <a:extLst>
                <a:ext uri="{FF2B5EF4-FFF2-40B4-BE49-F238E27FC236}">
                  <a16:creationId xmlns:a16="http://schemas.microsoft.com/office/drawing/2014/main" id="{18F3F93F-B875-4185-9A37-937BD252A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4091751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82" name="그림 381">
              <a:extLst>
                <a:ext uri="{FF2B5EF4-FFF2-40B4-BE49-F238E27FC236}">
                  <a16:creationId xmlns:a16="http://schemas.microsoft.com/office/drawing/2014/main" id="{E14AFB37-154A-4AEF-8017-719756A0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2744479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83" name="그림 382">
              <a:extLst>
                <a:ext uri="{FF2B5EF4-FFF2-40B4-BE49-F238E27FC236}">
                  <a16:creationId xmlns:a16="http://schemas.microsoft.com/office/drawing/2014/main" id="{9766128B-F67B-43F3-8622-5924D9A25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5458237" y="6027279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84" name="그림 383">
              <a:extLst>
                <a:ext uri="{FF2B5EF4-FFF2-40B4-BE49-F238E27FC236}">
                  <a16:creationId xmlns:a16="http://schemas.microsoft.com/office/drawing/2014/main" id="{4384F78F-9977-477E-ACEF-F7392DEA2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6815519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B6BABF9-AEFF-43E4-B6E2-76632F39C0D9}"/>
              </a:ext>
            </a:extLst>
          </p:cNvPr>
          <p:cNvSpPr/>
          <p:nvPr/>
        </p:nvSpPr>
        <p:spPr>
          <a:xfrm>
            <a:off x="2702639" y="1617446"/>
            <a:ext cx="5498056" cy="647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25" name="L 도형 324">
            <a:extLst>
              <a:ext uri="{FF2B5EF4-FFF2-40B4-BE49-F238E27FC236}">
                <a16:creationId xmlns:a16="http://schemas.microsoft.com/office/drawing/2014/main" id="{F2B6AEC9-F57F-44D7-83EE-743724C1FE2A}"/>
              </a:ext>
            </a:extLst>
          </p:cNvPr>
          <p:cNvSpPr/>
          <p:nvPr/>
        </p:nvSpPr>
        <p:spPr>
          <a:xfrm rot="5400000">
            <a:off x="1681831" y="-45274"/>
            <a:ext cx="5857661" cy="7134110"/>
          </a:xfrm>
          <a:prstGeom prst="corner">
            <a:avLst>
              <a:gd name="adj1" fmla="val 27978"/>
              <a:gd name="adj2" fmla="val 16785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37886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메인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메인 추천상품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sp>
        <p:nvSpPr>
          <p:cNvPr id="151" name="모서리가 둥근 사각형 설명선 95">
            <a:extLst>
              <a:ext uri="{FF2B5EF4-FFF2-40B4-BE49-F238E27FC236}">
                <a16:creationId xmlns:a16="http://schemas.microsoft.com/office/drawing/2014/main" id="{DE3B499E-0222-45AE-BE85-B4343AC95BCE}"/>
              </a:ext>
            </a:extLst>
          </p:cNvPr>
          <p:cNvSpPr/>
          <p:nvPr/>
        </p:nvSpPr>
        <p:spPr>
          <a:xfrm>
            <a:off x="121506" y="1561122"/>
            <a:ext cx="938135" cy="331161"/>
          </a:xfrm>
          <a:prstGeom prst="wedgeRoundRectCallout">
            <a:avLst>
              <a:gd name="adj1" fmla="val 60844"/>
              <a:gd name="adj2" fmla="val 12590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카테고리 메뉴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7"/>
              <a:ext cx="1563449" cy="1522652"/>
              <a:chOff x="3414684" y="3992237"/>
              <a:chExt cx="1570048" cy="166265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08" name="모서리가 둥근 사각형 설명선 95">
            <a:extLst>
              <a:ext uri="{FF2B5EF4-FFF2-40B4-BE49-F238E27FC236}">
                <a16:creationId xmlns:a16="http://schemas.microsoft.com/office/drawing/2014/main" id="{EB24C4C9-669B-4B46-9D15-73E7DB9422DA}"/>
              </a:ext>
            </a:extLst>
          </p:cNvPr>
          <p:cNvSpPr/>
          <p:nvPr/>
        </p:nvSpPr>
        <p:spPr>
          <a:xfrm>
            <a:off x="121507" y="3485328"/>
            <a:ext cx="981892" cy="331161"/>
          </a:xfrm>
          <a:prstGeom prst="wedgeRoundRectCallout">
            <a:avLst>
              <a:gd name="adj1" fmla="val 60844"/>
              <a:gd name="adj2" fmla="val -17188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베스트상품</a:t>
            </a:r>
            <a:endParaRPr lang="en-US" altLang="ko-KR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위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~ 5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위까지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26" name="모서리가 둥근 사각형 설명선 95">
            <a:extLst>
              <a:ext uri="{FF2B5EF4-FFF2-40B4-BE49-F238E27FC236}">
                <a16:creationId xmlns:a16="http://schemas.microsoft.com/office/drawing/2014/main" id="{EBC77269-1085-47BA-B8B6-0D8E275BDA80}"/>
              </a:ext>
            </a:extLst>
          </p:cNvPr>
          <p:cNvSpPr/>
          <p:nvPr/>
        </p:nvSpPr>
        <p:spPr>
          <a:xfrm>
            <a:off x="121508" y="614332"/>
            <a:ext cx="820030" cy="331161"/>
          </a:xfrm>
          <a:prstGeom prst="wedgeRoundRectCallout">
            <a:avLst>
              <a:gd name="adj1" fmla="val 60844"/>
              <a:gd name="adj2" fmla="val 12590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800" u="sng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Header</a:t>
            </a:r>
            <a:r>
              <a:rPr 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영역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11CA692-586D-47F1-822E-3122C5CB8348}"/>
              </a:ext>
            </a:extLst>
          </p:cNvPr>
          <p:cNvSpPr/>
          <p:nvPr/>
        </p:nvSpPr>
        <p:spPr>
          <a:xfrm>
            <a:off x="2715329" y="2320099"/>
            <a:ext cx="5498851" cy="3339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u="sng" dirty="0">
                <a:solidFill>
                  <a:schemeClr val="tx1"/>
                </a:solidFill>
              </a:rPr>
              <a:t>추천상품</a:t>
            </a:r>
          </a:p>
        </p:txBody>
      </p:sp>
      <p:pic>
        <p:nvPicPr>
          <p:cNvPr id="259" name="그림 258">
            <a:extLst>
              <a:ext uri="{FF2B5EF4-FFF2-40B4-BE49-F238E27FC236}">
                <a16:creationId xmlns:a16="http://schemas.microsoft.com/office/drawing/2014/main" id="{BF8328DE-DCE6-4FC9-A9E7-88460702CC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6" b="1378"/>
          <a:stretch>
            <a:fillRect/>
          </a:stretch>
        </p:blipFill>
        <p:spPr>
          <a:xfrm>
            <a:off x="2746376" y="1618294"/>
            <a:ext cx="1280271" cy="656370"/>
          </a:xfrm>
          <a:custGeom>
            <a:avLst/>
            <a:gdLst>
              <a:gd name="connsiteX0" fmla="*/ 0 w 1280271"/>
              <a:gd name="connsiteY0" fmla="*/ 0 h 656370"/>
              <a:gd name="connsiteX1" fmla="*/ 1280271 w 1280271"/>
              <a:gd name="connsiteY1" fmla="*/ 0 h 656370"/>
              <a:gd name="connsiteX2" fmla="*/ 1280271 w 1280271"/>
              <a:gd name="connsiteY2" fmla="*/ 656370 h 656370"/>
              <a:gd name="connsiteX3" fmla="*/ 0 w 1280271"/>
              <a:gd name="connsiteY3" fmla="*/ 656370 h 65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71" h="656370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</p:spPr>
      </p:pic>
      <p:pic>
        <p:nvPicPr>
          <p:cNvPr id="260" name="그림 259">
            <a:extLst>
              <a:ext uri="{FF2B5EF4-FFF2-40B4-BE49-F238E27FC236}">
                <a16:creationId xmlns:a16="http://schemas.microsoft.com/office/drawing/2014/main" id="{2C9E41F3-1787-423A-AB61-E9DBECED4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6" b="1378"/>
          <a:stretch>
            <a:fillRect/>
          </a:stretch>
        </p:blipFill>
        <p:spPr>
          <a:xfrm>
            <a:off x="4123615" y="1622831"/>
            <a:ext cx="1280271" cy="656370"/>
          </a:xfrm>
          <a:custGeom>
            <a:avLst/>
            <a:gdLst>
              <a:gd name="connsiteX0" fmla="*/ 0 w 1280271"/>
              <a:gd name="connsiteY0" fmla="*/ 0 h 656370"/>
              <a:gd name="connsiteX1" fmla="*/ 1280271 w 1280271"/>
              <a:gd name="connsiteY1" fmla="*/ 0 h 656370"/>
              <a:gd name="connsiteX2" fmla="*/ 1280271 w 1280271"/>
              <a:gd name="connsiteY2" fmla="*/ 656370 h 656370"/>
              <a:gd name="connsiteX3" fmla="*/ 0 w 1280271"/>
              <a:gd name="connsiteY3" fmla="*/ 656370 h 65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71" h="656370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</p:spPr>
      </p:pic>
      <p:pic>
        <p:nvPicPr>
          <p:cNvPr id="262" name="그림 261">
            <a:extLst>
              <a:ext uri="{FF2B5EF4-FFF2-40B4-BE49-F238E27FC236}">
                <a16:creationId xmlns:a16="http://schemas.microsoft.com/office/drawing/2014/main" id="{FEE0305B-4EE1-45A8-89FE-264CD61C45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6" b="1378"/>
          <a:stretch>
            <a:fillRect/>
          </a:stretch>
        </p:blipFill>
        <p:spPr>
          <a:xfrm>
            <a:off x="5492947" y="1621065"/>
            <a:ext cx="1280271" cy="656370"/>
          </a:xfrm>
          <a:custGeom>
            <a:avLst/>
            <a:gdLst>
              <a:gd name="connsiteX0" fmla="*/ 0 w 1280271"/>
              <a:gd name="connsiteY0" fmla="*/ 0 h 656370"/>
              <a:gd name="connsiteX1" fmla="*/ 1280271 w 1280271"/>
              <a:gd name="connsiteY1" fmla="*/ 0 h 656370"/>
              <a:gd name="connsiteX2" fmla="*/ 1280271 w 1280271"/>
              <a:gd name="connsiteY2" fmla="*/ 656370 h 656370"/>
              <a:gd name="connsiteX3" fmla="*/ 0 w 1280271"/>
              <a:gd name="connsiteY3" fmla="*/ 656370 h 65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71" h="656370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</p:spPr>
      </p:pic>
      <p:pic>
        <p:nvPicPr>
          <p:cNvPr id="263" name="그림 262">
            <a:extLst>
              <a:ext uri="{FF2B5EF4-FFF2-40B4-BE49-F238E27FC236}">
                <a16:creationId xmlns:a16="http://schemas.microsoft.com/office/drawing/2014/main" id="{8B0E3AB2-BF6A-46AB-9D42-866EEC8FF6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6" b="1378"/>
          <a:stretch>
            <a:fillRect/>
          </a:stretch>
        </p:blipFill>
        <p:spPr>
          <a:xfrm>
            <a:off x="6855684" y="1609501"/>
            <a:ext cx="1280271" cy="656370"/>
          </a:xfrm>
          <a:custGeom>
            <a:avLst/>
            <a:gdLst>
              <a:gd name="connsiteX0" fmla="*/ 0 w 1280271"/>
              <a:gd name="connsiteY0" fmla="*/ 0 h 656370"/>
              <a:gd name="connsiteX1" fmla="*/ 1280271 w 1280271"/>
              <a:gd name="connsiteY1" fmla="*/ 0 h 656370"/>
              <a:gd name="connsiteX2" fmla="*/ 1280271 w 1280271"/>
              <a:gd name="connsiteY2" fmla="*/ 656370 h 656370"/>
              <a:gd name="connsiteX3" fmla="*/ 0 w 1280271"/>
              <a:gd name="connsiteY3" fmla="*/ 656370 h 65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71" h="656370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B936EB-FBAF-4BAB-9664-3705B0C7DD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83" y="2528560"/>
            <a:ext cx="1280271" cy="1560711"/>
          </a:xfrm>
          <a:prstGeom prst="rect">
            <a:avLst/>
          </a:prstGeom>
        </p:spPr>
      </p:pic>
      <p:pic>
        <p:nvPicPr>
          <p:cNvPr id="264" name="그림 263">
            <a:extLst>
              <a:ext uri="{FF2B5EF4-FFF2-40B4-BE49-F238E27FC236}">
                <a16:creationId xmlns:a16="http://schemas.microsoft.com/office/drawing/2014/main" id="{332C0FD0-4A8A-4ABA-BAAD-D306D1C953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17" y="2528560"/>
            <a:ext cx="1280271" cy="1560711"/>
          </a:xfrm>
          <a:prstGeom prst="rect">
            <a:avLst/>
          </a:prstGeom>
        </p:spPr>
      </p:pic>
      <p:pic>
        <p:nvPicPr>
          <p:cNvPr id="299" name="그림 298">
            <a:extLst>
              <a:ext uri="{FF2B5EF4-FFF2-40B4-BE49-F238E27FC236}">
                <a16:creationId xmlns:a16="http://schemas.microsoft.com/office/drawing/2014/main" id="{0CBA431B-FF74-4CEC-8854-288AAADA4B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10" y="2528560"/>
            <a:ext cx="1280271" cy="1560711"/>
          </a:xfrm>
          <a:prstGeom prst="rect">
            <a:avLst/>
          </a:prstGeom>
        </p:spPr>
      </p:pic>
      <p:pic>
        <p:nvPicPr>
          <p:cNvPr id="300" name="그림 299">
            <a:extLst>
              <a:ext uri="{FF2B5EF4-FFF2-40B4-BE49-F238E27FC236}">
                <a16:creationId xmlns:a16="http://schemas.microsoft.com/office/drawing/2014/main" id="{034435C1-920F-4455-B4A7-A1762F46CC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96" y="2518506"/>
            <a:ext cx="1280271" cy="1560711"/>
          </a:xfrm>
          <a:prstGeom prst="rect">
            <a:avLst/>
          </a:prstGeom>
        </p:spPr>
      </p:pic>
      <p:sp>
        <p:nvSpPr>
          <p:cNvPr id="163" name="모서리가 둥근 사각형 설명선 95">
            <a:extLst>
              <a:ext uri="{FF2B5EF4-FFF2-40B4-BE49-F238E27FC236}">
                <a16:creationId xmlns:a16="http://schemas.microsoft.com/office/drawing/2014/main" id="{D8001938-C128-4F76-8C04-65A664BA353C}"/>
              </a:ext>
            </a:extLst>
          </p:cNvPr>
          <p:cNvSpPr/>
          <p:nvPr/>
        </p:nvSpPr>
        <p:spPr>
          <a:xfrm>
            <a:off x="3424300" y="1763185"/>
            <a:ext cx="1607597" cy="604780"/>
          </a:xfrm>
          <a:prstGeom prst="wedgeRoundRectCallout">
            <a:avLst>
              <a:gd name="adj1" fmla="val -57349"/>
              <a:gd name="adj2" fmla="val 40425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추천상품 리스트</a:t>
            </a:r>
            <a:endParaRPr lang="en-US" altLang="ko-KR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4 x 2, 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총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8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개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301" name="그림 300">
            <a:extLst>
              <a:ext uri="{FF2B5EF4-FFF2-40B4-BE49-F238E27FC236}">
                <a16:creationId xmlns:a16="http://schemas.microsoft.com/office/drawing/2014/main" id="{1C864E35-BED9-47E9-AE77-A6D7387ACC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82" y="4101299"/>
            <a:ext cx="1280271" cy="1560711"/>
          </a:xfrm>
          <a:prstGeom prst="rect">
            <a:avLst/>
          </a:prstGeom>
        </p:spPr>
      </p:pic>
      <p:pic>
        <p:nvPicPr>
          <p:cNvPr id="302" name="그림 301">
            <a:extLst>
              <a:ext uri="{FF2B5EF4-FFF2-40B4-BE49-F238E27FC236}">
                <a16:creationId xmlns:a16="http://schemas.microsoft.com/office/drawing/2014/main" id="{A5699637-94A9-4784-BDF5-558ECB6520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16" y="4101299"/>
            <a:ext cx="1280271" cy="1560711"/>
          </a:xfrm>
          <a:prstGeom prst="rect">
            <a:avLst/>
          </a:prstGeom>
        </p:spPr>
      </p:pic>
      <p:pic>
        <p:nvPicPr>
          <p:cNvPr id="303" name="그림 302">
            <a:extLst>
              <a:ext uri="{FF2B5EF4-FFF2-40B4-BE49-F238E27FC236}">
                <a16:creationId xmlns:a16="http://schemas.microsoft.com/office/drawing/2014/main" id="{A6D9A25E-9D83-45E5-AA94-8ED40A253C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09" y="4101299"/>
            <a:ext cx="1280271" cy="1560711"/>
          </a:xfrm>
          <a:prstGeom prst="rect">
            <a:avLst/>
          </a:prstGeom>
        </p:spPr>
      </p:pic>
      <p:pic>
        <p:nvPicPr>
          <p:cNvPr id="304" name="그림 303">
            <a:extLst>
              <a:ext uri="{FF2B5EF4-FFF2-40B4-BE49-F238E27FC236}">
                <a16:creationId xmlns:a16="http://schemas.microsoft.com/office/drawing/2014/main" id="{2EF933D9-444B-404A-AD93-5AA6144CF7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95" y="4091245"/>
            <a:ext cx="1280271" cy="1560711"/>
          </a:xfrm>
          <a:prstGeom prst="rect">
            <a:avLst/>
          </a:prstGeom>
        </p:spPr>
      </p:pic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D94888B-E688-4AB3-B41B-79EE7CF80581}"/>
              </a:ext>
            </a:extLst>
          </p:cNvPr>
          <p:cNvGrpSpPr/>
          <p:nvPr/>
        </p:nvGrpSpPr>
        <p:grpSpPr>
          <a:xfrm>
            <a:off x="2715329" y="5681125"/>
            <a:ext cx="5526856" cy="665749"/>
            <a:chOff x="2713511" y="5790024"/>
            <a:chExt cx="5442746" cy="665749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AEA19C44-71BB-40CA-BCC7-45810DB7CB2F}"/>
                </a:ext>
              </a:extLst>
            </p:cNvPr>
            <p:cNvSpPr/>
            <p:nvPr/>
          </p:nvSpPr>
          <p:spPr>
            <a:xfrm>
              <a:off x="2713511" y="5790024"/>
              <a:ext cx="5442746" cy="665749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u="sng" dirty="0">
                  <a:solidFill>
                    <a:schemeClr val="tx1"/>
                  </a:solidFill>
                </a:rPr>
                <a:t>최신상품</a:t>
              </a:r>
            </a:p>
          </p:txBody>
        </p:sp>
        <p:pic>
          <p:nvPicPr>
            <p:cNvPr id="307" name="그림 306">
              <a:extLst>
                <a:ext uri="{FF2B5EF4-FFF2-40B4-BE49-F238E27FC236}">
                  <a16:creationId xmlns:a16="http://schemas.microsoft.com/office/drawing/2014/main" id="{DE65BE2A-3C73-4065-803B-A3E18C13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4091751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08" name="그림 307">
              <a:extLst>
                <a:ext uri="{FF2B5EF4-FFF2-40B4-BE49-F238E27FC236}">
                  <a16:creationId xmlns:a16="http://schemas.microsoft.com/office/drawing/2014/main" id="{78A99038-55A1-42E8-B7A7-B8F03353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2744479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09" name="그림 308">
              <a:extLst>
                <a:ext uri="{FF2B5EF4-FFF2-40B4-BE49-F238E27FC236}">
                  <a16:creationId xmlns:a16="http://schemas.microsoft.com/office/drawing/2014/main" id="{E54256A5-D8A9-4E1B-8C0B-5D225F3DC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5458237" y="6027279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11" name="그림 310">
              <a:extLst>
                <a:ext uri="{FF2B5EF4-FFF2-40B4-BE49-F238E27FC236}">
                  <a16:creationId xmlns:a16="http://schemas.microsoft.com/office/drawing/2014/main" id="{4DD07804-833A-41CE-ACEA-D9AC425E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6815519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60609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B6BABF9-AEFF-43E4-B6E2-76632F39C0D9}"/>
              </a:ext>
            </a:extLst>
          </p:cNvPr>
          <p:cNvSpPr/>
          <p:nvPr/>
        </p:nvSpPr>
        <p:spPr>
          <a:xfrm>
            <a:off x="2702639" y="1617446"/>
            <a:ext cx="5498056" cy="647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25" name="L 도형 324">
            <a:extLst>
              <a:ext uri="{FF2B5EF4-FFF2-40B4-BE49-F238E27FC236}">
                <a16:creationId xmlns:a16="http://schemas.microsoft.com/office/drawing/2014/main" id="{F2B6AEC9-F57F-44D7-83EE-743724C1FE2A}"/>
              </a:ext>
            </a:extLst>
          </p:cNvPr>
          <p:cNvSpPr/>
          <p:nvPr/>
        </p:nvSpPr>
        <p:spPr>
          <a:xfrm rot="5400000">
            <a:off x="1681831" y="-45274"/>
            <a:ext cx="5857661" cy="7134110"/>
          </a:xfrm>
          <a:prstGeom prst="corner">
            <a:avLst>
              <a:gd name="adj1" fmla="val 27978"/>
              <a:gd name="adj2" fmla="val 16785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32432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메인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메인 최신상품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sp>
        <p:nvSpPr>
          <p:cNvPr id="151" name="모서리가 둥근 사각형 설명선 95">
            <a:extLst>
              <a:ext uri="{FF2B5EF4-FFF2-40B4-BE49-F238E27FC236}">
                <a16:creationId xmlns:a16="http://schemas.microsoft.com/office/drawing/2014/main" id="{DE3B499E-0222-45AE-BE85-B4343AC95BCE}"/>
              </a:ext>
            </a:extLst>
          </p:cNvPr>
          <p:cNvSpPr/>
          <p:nvPr/>
        </p:nvSpPr>
        <p:spPr>
          <a:xfrm>
            <a:off x="121506" y="1561122"/>
            <a:ext cx="938135" cy="331161"/>
          </a:xfrm>
          <a:prstGeom prst="wedgeRoundRectCallout">
            <a:avLst>
              <a:gd name="adj1" fmla="val 60844"/>
              <a:gd name="adj2" fmla="val 12590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카테고리 메뉴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7"/>
              <a:ext cx="1563449" cy="1522652"/>
              <a:chOff x="3414684" y="3992237"/>
              <a:chExt cx="1570048" cy="166265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08" name="모서리가 둥근 사각형 설명선 95">
            <a:extLst>
              <a:ext uri="{FF2B5EF4-FFF2-40B4-BE49-F238E27FC236}">
                <a16:creationId xmlns:a16="http://schemas.microsoft.com/office/drawing/2014/main" id="{EB24C4C9-669B-4B46-9D15-73E7DB9422DA}"/>
              </a:ext>
            </a:extLst>
          </p:cNvPr>
          <p:cNvSpPr/>
          <p:nvPr/>
        </p:nvSpPr>
        <p:spPr>
          <a:xfrm>
            <a:off x="121507" y="3485328"/>
            <a:ext cx="981892" cy="331161"/>
          </a:xfrm>
          <a:prstGeom prst="wedgeRoundRectCallout">
            <a:avLst>
              <a:gd name="adj1" fmla="val 60844"/>
              <a:gd name="adj2" fmla="val -17188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베스트상품</a:t>
            </a:r>
            <a:endParaRPr lang="en-US" altLang="ko-KR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위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~ 5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위까지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26" name="모서리가 둥근 사각형 설명선 95">
            <a:extLst>
              <a:ext uri="{FF2B5EF4-FFF2-40B4-BE49-F238E27FC236}">
                <a16:creationId xmlns:a16="http://schemas.microsoft.com/office/drawing/2014/main" id="{EBC77269-1085-47BA-B8B6-0D8E275BDA80}"/>
              </a:ext>
            </a:extLst>
          </p:cNvPr>
          <p:cNvSpPr/>
          <p:nvPr/>
        </p:nvSpPr>
        <p:spPr>
          <a:xfrm>
            <a:off x="121508" y="614332"/>
            <a:ext cx="820030" cy="331161"/>
          </a:xfrm>
          <a:prstGeom prst="wedgeRoundRectCallout">
            <a:avLst>
              <a:gd name="adj1" fmla="val 60844"/>
              <a:gd name="adj2" fmla="val 12590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800" u="sng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Header</a:t>
            </a:r>
            <a:r>
              <a:rPr 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영역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11CA692-586D-47F1-822E-3122C5CB8348}"/>
              </a:ext>
            </a:extLst>
          </p:cNvPr>
          <p:cNvSpPr/>
          <p:nvPr/>
        </p:nvSpPr>
        <p:spPr>
          <a:xfrm>
            <a:off x="2715329" y="2320099"/>
            <a:ext cx="5498851" cy="3339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u="sng" dirty="0">
                <a:solidFill>
                  <a:schemeClr val="tx1"/>
                </a:solidFill>
              </a:rPr>
              <a:t>최신상품</a:t>
            </a:r>
          </a:p>
        </p:txBody>
      </p:sp>
      <p:pic>
        <p:nvPicPr>
          <p:cNvPr id="259" name="그림 258">
            <a:extLst>
              <a:ext uri="{FF2B5EF4-FFF2-40B4-BE49-F238E27FC236}">
                <a16:creationId xmlns:a16="http://schemas.microsoft.com/office/drawing/2014/main" id="{BF8328DE-DCE6-4FC9-A9E7-88460702CC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6" b="1378"/>
          <a:stretch>
            <a:fillRect/>
          </a:stretch>
        </p:blipFill>
        <p:spPr>
          <a:xfrm>
            <a:off x="2746376" y="1618294"/>
            <a:ext cx="1280271" cy="656370"/>
          </a:xfrm>
          <a:custGeom>
            <a:avLst/>
            <a:gdLst>
              <a:gd name="connsiteX0" fmla="*/ 0 w 1280271"/>
              <a:gd name="connsiteY0" fmla="*/ 0 h 656370"/>
              <a:gd name="connsiteX1" fmla="*/ 1280271 w 1280271"/>
              <a:gd name="connsiteY1" fmla="*/ 0 h 656370"/>
              <a:gd name="connsiteX2" fmla="*/ 1280271 w 1280271"/>
              <a:gd name="connsiteY2" fmla="*/ 656370 h 656370"/>
              <a:gd name="connsiteX3" fmla="*/ 0 w 1280271"/>
              <a:gd name="connsiteY3" fmla="*/ 656370 h 65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71" h="656370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</p:spPr>
      </p:pic>
      <p:pic>
        <p:nvPicPr>
          <p:cNvPr id="260" name="그림 259">
            <a:extLst>
              <a:ext uri="{FF2B5EF4-FFF2-40B4-BE49-F238E27FC236}">
                <a16:creationId xmlns:a16="http://schemas.microsoft.com/office/drawing/2014/main" id="{2C9E41F3-1787-423A-AB61-E9DBECED4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6" b="1378"/>
          <a:stretch>
            <a:fillRect/>
          </a:stretch>
        </p:blipFill>
        <p:spPr>
          <a:xfrm>
            <a:off x="4123615" y="1622831"/>
            <a:ext cx="1280271" cy="656370"/>
          </a:xfrm>
          <a:custGeom>
            <a:avLst/>
            <a:gdLst>
              <a:gd name="connsiteX0" fmla="*/ 0 w 1280271"/>
              <a:gd name="connsiteY0" fmla="*/ 0 h 656370"/>
              <a:gd name="connsiteX1" fmla="*/ 1280271 w 1280271"/>
              <a:gd name="connsiteY1" fmla="*/ 0 h 656370"/>
              <a:gd name="connsiteX2" fmla="*/ 1280271 w 1280271"/>
              <a:gd name="connsiteY2" fmla="*/ 656370 h 656370"/>
              <a:gd name="connsiteX3" fmla="*/ 0 w 1280271"/>
              <a:gd name="connsiteY3" fmla="*/ 656370 h 65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71" h="656370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</p:spPr>
      </p:pic>
      <p:pic>
        <p:nvPicPr>
          <p:cNvPr id="262" name="그림 261">
            <a:extLst>
              <a:ext uri="{FF2B5EF4-FFF2-40B4-BE49-F238E27FC236}">
                <a16:creationId xmlns:a16="http://schemas.microsoft.com/office/drawing/2014/main" id="{FEE0305B-4EE1-45A8-89FE-264CD61C45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6" b="1378"/>
          <a:stretch>
            <a:fillRect/>
          </a:stretch>
        </p:blipFill>
        <p:spPr>
          <a:xfrm>
            <a:off x="5492947" y="1621065"/>
            <a:ext cx="1280271" cy="656370"/>
          </a:xfrm>
          <a:custGeom>
            <a:avLst/>
            <a:gdLst>
              <a:gd name="connsiteX0" fmla="*/ 0 w 1280271"/>
              <a:gd name="connsiteY0" fmla="*/ 0 h 656370"/>
              <a:gd name="connsiteX1" fmla="*/ 1280271 w 1280271"/>
              <a:gd name="connsiteY1" fmla="*/ 0 h 656370"/>
              <a:gd name="connsiteX2" fmla="*/ 1280271 w 1280271"/>
              <a:gd name="connsiteY2" fmla="*/ 656370 h 656370"/>
              <a:gd name="connsiteX3" fmla="*/ 0 w 1280271"/>
              <a:gd name="connsiteY3" fmla="*/ 656370 h 65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71" h="656370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</p:spPr>
      </p:pic>
      <p:pic>
        <p:nvPicPr>
          <p:cNvPr id="263" name="그림 262">
            <a:extLst>
              <a:ext uri="{FF2B5EF4-FFF2-40B4-BE49-F238E27FC236}">
                <a16:creationId xmlns:a16="http://schemas.microsoft.com/office/drawing/2014/main" id="{8B0E3AB2-BF6A-46AB-9D42-866EEC8FF6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6" b="1378"/>
          <a:stretch>
            <a:fillRect/>
          </a:stretch>
        </p:blipFill>
        <p:spPr>
          <a:xfrm>
            <a:off x="6855684" y="1609501"/>
            <a:ext cx="1280271" cy="656370"/>
          </a:xfrm>
          <a:custGeom>
            <a:avLst/>
            <a:gdLst>
              <a:gd name="connsiteX0" fmla="*/ 0 w 1280271"/>
              <a:gd name="connsiteY0" fmla="*/ 0 h 656370"/>
              <a:gd name="connsiteX1" fmla="*/ 1280271 w 1280271"/>
              <a:gd name="connsiteY1" fmla="*/ 0 h 656370"/>
              <a:gd name="connsiteX2" fmla="*/ 1280271 w 1280271"/>
              <a:gd name="connsiteY2" fmla="*/ 656370 h 656370"/>
              <a:gd name="connsiteX3" fmla="*/ 0 w 1280271"/>
              <a:gd name="connsiteY3" fmla="*/ 656370 h 65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71" h="656370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B936EB-FBAF-4BAB-9664-3705B0C7DD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83" y="2528560"/>
            <a:ext cx="1280271" cy="1560711"/>
          </a:xfrm>
          <a:prstGeom prst="rect">
            <a:avLst/>
          </a:prstGeom>
        </p:spPr>
      </p:pic>
      <p:pic>
        <p:nvPicPr>
          <p:cNvPr id="264" name="그림 263">
            <a:extLst>
              <a:ext uri="{FF2B5EF4-FFF2-40B4-BE49-F238E27FC236}">
                <a16:creationId xmlns:a16="http://schemas.microsoft.com/office/drawing/2014/main" id="{332C0FD0-4A8A-4ABA-BAAD-D306D1C953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17" y="2528560"/>
            <a:ext cx="1280271" cy="1560711"/>
          </a:xfrm>
          <a:prstGeom prst="rect">
            <a:avLst/>
          </a:prstGeom>
        </p:spPr>
      </p:pic>
      <p:pic>
        <p:nvPicPr>
          <p:cNvPr id="299" name="그림 298">
            <a:extLst>
              <a:ext uri="{FF2B5EF4-FFF2-40B4-BE49-F238E27FC236}">
                <a16:creationId xmlns:a16="http://schemas.microsoft.com/office/drawing/2014/main" id="{0CBA431B-FF74-4CEC-8854-288AAADA4B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10" y="2528560"/>
            <a:ext cx="1280271" cy="1560711"/>
          </a:xfrm>
          <a:prstGeom prst="rect">
            <a:avLst/>
          </a:prstGeom>
        </p:spPr>
      </p:pic>
      <p:pic>
        <p:nvPicPr>
          <p:cNvPr id="300" name="그림 299">
            <a:extLst>
              <a:ext uri="{FF2B5EF4-FFF2-40B4-BE49-F238E27FC236}">
                <a16:creationId xmlns:a16="http://schemas.microsoft.com/office/drawing/2014/main" id="{034435C1-920F-4455-B4A7-A1762F46CC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96" y="2518506"/>
            <a:ext cx="1280271" cy="1560711"/>
          </a:xfrm>
          <a:prstGeom prst="rect">
            <a:avLst/>
          </a:prstGeom>
        </p:spPr>
      </p:pic>
      <p:sp>
        <p:nvSpPr>
          <p:cNvPr id="163" name="모서리가 둥근 사각형 설명선 95">
            <a:extLst>
              <a:ext uri="{FF2B5EF4-FFF2-40B4-BE49-F238E27FC236}">
                <a16:creationId xmlns:a16="http://schemas.microsoft.com/office/drawing/2014/main" id="{D8001938-C128-4F76-8C04-65A664BA353C}"/>
              </a:ext>
            </a:extLst>
          </p:cNvPr>
          <p:cNvSpPr/>
          <p:nvPr/>
        </p:nvSpPr>
        <p:spPr>
          <a:xfrm>
            <a:off x="3424300" y="1763185"/>
            <a:ext cx="1607597" cy="604780"/>
          </a:xfrm>
          <a:prstGeom prst="wedgeRoundRectCallout">
            <a:avLst>
              <a:gd name="adj1" fmla="val -57349"/>
              <a:gd name="adj2" fmla="val 40425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최신상품 리스트</a:t>
            </a:r>
            <a:endParaRPr lang="en-US" altLang="ko-KR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4 x 2, 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총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8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개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301" name="그림 300">
            <a:extLst>
              <a:ext uri="{FF2B5EF4-FFF2-40B4-BE49-F238E27FC236}">
                <a16:creationId xmlns:a16="http://schemas.microsoft.com/office/drawing/2014/main" id="{1C864E35-BED9-47E9-AE77-A6D7387ACC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82" y="4101299"/>
            <a:ext cx="1280271" cy="1560711"/>
          </a:xfrm>
          <a:prstGeom prst="rect">
            <a:avLst/>
          </a:prstGeom>
        </p:spPr>
      </p:pic>
      <p:pic>
        <p:nvPicPr>
          <p:cNvPr id="302" name="그림 301">
            <a:extLst>
              <a:ext uri="{FF2B5EF4-FFF2-40B4-BE49-F238E27FC236}">
                <a16:creationId xmlns:a16="http://schemas.microsoft.com/office/drawing/2014/main" id="{A5699637-94A9-4784-BDF5-558ECB6520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16" y="4101299"/>
            <a:ext cx="1280271" cy="1560711"/>
          </a:xfrm>
          <a:prstGeom prst="rect">
            <a:avLst/>
          </a:prstGeom>
        </p:spPr>
      </p:pic>
      <p:pic>
        <p:nvPicPr>
          <p:cNvPr id="303" name="그림 302">
            <a:extLst>
              <a:ext uri="{FF2B5EF4-FFF2-40B4-BE49-F238E27FC236}">
                <a16:creationId xmlns:a16="http://schemas.microsoft.com/office/drawing/2014/main" id="{A6D9A25E-9D83-45E5-AA94-8ED40A253C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09" y="4101299"/>
            <a:ext cx="1280271" cy="1560711"/>
          </a:xfrm>
          <a:prstGeom prst="rect">
            <a:avLst/>
          </a:prstGeom>
        </p:spPr>
      </p:pic>
      <p:pic>
        <p:nvPicPr>
          <p:cNvPr id="304" name="그림 303">
            <a:extLst>
              <a:ext uri="{FF2B5EF4-FFF2-40B4-BE49-F238E27FC236}">
                <a16:creationId xmlns:a16="http://schemas.microsoft.com/office/drawing/2014/main" id="{2EF933D9-444B-404A-AD93-5AA6144CF7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95" y="4091245"/>
            <a:ext cx="1280271" cy="1560711"/>
          </a:xfrm>
          <a:prstGeom prst="rect">
            <a:avLst/>
          </a:prstGeom>
        </p:spPr>
      </p:pic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D94888B-E688-4AB3-B41B-79EE7CF80581}"/>
              </a:ext>
            </a:extLst>
          </p:cNvPr>
          <p:cNvGrpSpPr/>
          <p:nvPr/>
        </p:nvGrpSpPr>
        <p:grpSpPr>
          <a:xfrm>
            <a:off x="2715329" y="5681125"/>
            <a:ext cx="5526856" cy="665749"/>
            <a:chOff x="2713511" y="5790024"/>
            <a:chExt cx="5442746" cy="665749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AEA19C44-71BB-40CA-BCC7-45810DB7CB2F}"/>
                </a:ext>
              </a:extLst>
            </p:cNvPr>
            <p:cNvSpPr/>
            <p:nvPr/>
          </p:nvSpPr>
          <p:spPr>
            <a:xfrm>
              <a:off x="2713511" y="5790024"/>
              <a:ext cx="5442746" cy="665749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u="sng" dirty="0">
                  <a:solidFill>
                    <a:schemeClr val="tx1"/>
                  </a:solidFill>
                </a:rPr>
                <a:t>할인상품</a:t>
              </a:r>
            </a:p>
          </p:txBody>
        </p:sp>
        <p:pic>
          <p:nvPicPr>
            <p:cNvPr id="307" name="그림 306">
              <a:extLst>
                <a:ext uri="{FF2B5EF4-FFF2-40B4-BE49-F238E27FC236}">
                  <a16:creationId xmlns:a16="http://schemas.microsoft.com/office/drawing/2014/main" id="{DE65BE2A-3C73-4065-803B-A3E18C13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4091751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08" name="그림 307">
              <a:extLst>
                <a:ext uri="{FF2B5EF4-FFF2-40B4-BE49-F238E27FC236}">
                  <a16:creationId xmlns:a16="http://schemas.microsoft.com/office/drawing/2014/main" id="{78A99038-55A1-42E8-B7A7-B8F03353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2744479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09" name="그림 308">
              <a:extLst>
                <a:ext uri="{FF2B5EF4-FFF2-40B4-BE49-F238E27FC236}">
                  <a16:creationId xmlns:a16="http://schemas.microsoft.com/office/drawing/2014/main" id="{E54256A5-D8A9-4E1B-8C0B-5D225F3DC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5458237" y="6027279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  <p:pic>
          <p:nvPicPr>
            <p:cNvPr id="311" name="그림 310">
              <a:extLst>
                <a:ext uri="{FF2B5EF4-FFF2-40B4-BE49-F238E27FC236}">
                  <a16:creationId xmlns:a16="http://schemas.microsoft.com/office/drawing/2014/main" id="{4DD07804-833A-41CE-ACEA-D9AC425E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876"/>
            <a:stretch>
              <a:fillRect/>
            </a:stretch>
          </p:blipFill>
          <p:spPr>
            <a:xfrm>
              <a:off x="6815519" y="6030003"/>
              <a:ext cx="1280271" cy="423333"/>
            </a:xfrm>
            <a:custGeom>
              <a:avLst/>
              <a:gdLst>
                <a:gd name="connsiteX0" fmla="*/ 0 w 1280271"/>
                <a:gd name="connsiteY0" fmla="*/ 0 h 423333"/>
                <a:gd name="connsiteX1" fmla="*/ 1280271 w 1280271"/>
                <a:gd name="connsiteY1" fmla="*/ 0 h 423333"/>
                <a:gd name="connsiteX2" fmla="*/ 1280271 w 1280271"/>
                <a:gd name="connsiteY2" fmla="*/ 423333 h 423333"/>
                <a:gd name="connsiteX3" fmla="*/ 0 w 1280271"/>
                <a:gd name="connsiteY3" fmla="*/ 423333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71" h="423333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63523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7177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메인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메인 할인상품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푸터영역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48271" y="700253"/>
            <a:ext cx="71501" cy="5161942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71571" y="6044527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1290" y="700253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7"/>
              <a:ext cx="1531755" cy="1522652"/>
              <a:chOff x="3414684" y="3992237"/>
              <a:chExt cx="1538220" cy="166265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8"/>
                <a:ext cx="1538220" cy="1660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1" y="5276293"/>
              <a:ext cx="1519845" cy="600979"/>
              <a:chOff x="4168902" y="4017195"/>
              <a:chExt cx="1531512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31512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3" y="5847877"/>
              <a:ext cx="1531664" cy="600979"/>
              <a:chOff x="4168903" y="4017195"/>
              <a:chExt cx="1543421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3" y="4018891"/>
                <a:ext cx="1543421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63" name="모서리가 둥근 사각형 설명선 95">
            <a:extLst>
              <a:ext uri="{FF2B5EF4-FFF2-40B4-BE49-F238E27FC236}">
                <a16:creationId xmlns:a16="http://schemas.microsoft.com/office/drawing/2014/main" id="{D8001938-C128-4F76-8C04-65A664BA353C}"/>
              </a:ext>
            </a:extLst>
          </p:cNvPr>
          <p:cNvSpPr/>
          <p:nvPr/>
        </p:nvSpPr>
        <p:spPr>
          <a:xfrm>
            <a:off x="3424300" y="849752"/>
            <a:ext cx="1607597" cy="604780"/>
          </a:xfrm>
          <a:prstGeom prst="wedgeRoundRectCallout">
            <a:avLst>
              <a:gd name="adj1" fmla="val -57349"/>
              <a:gd name="adj2" fmla="val 40425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할인상품 리스트</a:t>
            </a:r>
            <a:endParaRPr lang="en-US" altLang="ko-KR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ct val="25000"/>
            </a:pP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4 x 2, 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총 </a:t>
            </a:r>
            <a:r>
              <a:rPr lang="en-US" altLang="ko-KR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8</a:t>
            </a: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개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01E9B2-4FAF-4616-A576-24846040E86B}"/>
              </a:ext>
            </a:extLst>
          </p:cNvPr>
          <p:cNvGrpSpPr/>
          <p:nvPr/>
        </p:nvGrpSpPr>
        <p:grpSpPr>
          <a:xfrm>
            <a:off x="2715329" y="692696"/>
            <a:ext cx="5498851" cy="3341911"/>
            <a:chOff x="2715329" y="2320099"/>
            <a:chExt cx="5498851" cy="3341911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11CA692-586D-47F1-822E-3122C5CB8348}"/>
                </a:ext>
              </a:extLst>
            </p:cNvPr>
            <p:cNvSpPr/>
            <p:nvPr/>
          </p:nvSpPr>
          <p:spPr>
            <a:xfrm>
              <a:off x="2715329" y="2320099"/>
              <a:ext cx="5498851" cy="33399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u="sng" dirty="0">
                  <a:solidFill>
                    <a:schemeClr val="tx1"/>
                  </a:solidFill>
                </a:rPr>
                <a:t>할인상품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0B936EB-FBAF-4BAB-9664-3705B0C7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583" y="2528560"/>
              <a:ext cx="1280271" cy="1560711"/>
            </a:xfrm>
            <a:prstGeom prst="rect">
              <a:avLst/>
            </a:prstGeom>
          </p:spPr>
        </p:pic>
        <p:pic>
          <p:nvPicPr>
            <p:cNvPr id="264" name="그림 263">
              <a:extLst>
                <a:ext uri="{FF2B5EF4-FFF2-40B4-BE49-F238E27FC236}">
                  <a16:creationId xmlns:a16="http://schemas.microsoft.com/office/drawing/2014/main" id="{332C0FD0-4A8A-4ABA-BAAD-D306D1C9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8317" y="2528560"/>
              <a:ext cx="1280271" cy="1560711"/>
            </a:xfrm>
            <a:prstGeom prst="rect">
              <a:avLst/>
            </a:prstGeom>
          </p:spPr>
        </p:pic>
        <p:pic>
          <p:nvPicPr>
            <p:cNvPr id="299" name="그림 298">
              <a:extLst>
                <a:ext uri="{FF2B5EF4-FFF2-40B4-BE49-F238E27FC236}">
                  <a16:creationId xmlns:a16="http://schemas.microsoft.com/office/drawing/2014/main" id="{0CBA431B-FF74-4CEC-8854-288AAADA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0" y="2528560"/>
              <a:ext cx="1280271" cy="1560711"/>
            </a:xfrm>
            <a:prstGeom prst="rect">
              <a:avLst/>
            </a:prstGeom>
          </p:spPr>
        </p:pic>
        <p:pic>
          <p:nvPicPr>
            <p:cNvPr id="300" name="그림 299">
              <a:extLst>
                <a:ext uri="{FF2B5EF4-FFF2-40B4-BE49-F238E27FC236}">
                  <a16:creationId xmlns:a16="http://schemas.microsoft.com/office/drawing/2014/main" id="{034435C1-920F-4455-B4A7-A1762F46C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96" y="2518506"/>
              <a:ext cx="1280271" cy="1560711"/>
            </a:xfrm>
            <a:prstGeom prst="rect">
              <a:avLst/>
            </a:prstGeom>
          </p:spPr>
        </p:pic>
        <p:pic>
          <p:nvPicPr>
            <p:cNvPr id="301" name="그림 300">
              <a:extLst>
                <a:ext uri="{FF2B5EF4-FFF2-40B4-BE49-F238E27FC236}">
                  <a16:creationId xmlns:a16="http://schemas.microsoft.com/office/drawing/2014/main" id="{1C864E35-BED9-47E9-AE77-A6D7387AC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882" y="4101299"/>
              <a:ext cx="1280271" cy="1560711"/>
            </a:xfrm>
            <a:prstGeom prst="rect">
              <a:avLst/>
            </a:prstGeom>
          </p:spPr>
        </p:pic>
        <p:pic>
          <p:nvPicPr>
            <p:cNvPr id="302" name="그림 301">
              <a:extLst>
                <a:ext uri="{FF2B5EF4-FFF2-40B4-BE49-F238E27FC236}">
                  <a16:creationId xmlns:a16="http://schemas.microsoft.com/office/drawing/2014/main" id="{A5699637-94A9-4784-BDF5-558ECB652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616" y="4101299"/>
              <a:ext cx="1280271" cy="1560711"/>
            </a:xfrm>
            <a:prstGeom prst="rect">
              <a:avLst/>
            </a:prstGeom>
          </p:spPr>
        </p:pic>
        <p:pic>
          <p:nvPicPr>
            <p:cNvPr id="303" name="그림 302">
              <a:extLst>
                <a:ext uri="{FF2B5EF4-FFF2-40B4-BE49-F238E27FC236}">
                  <a16:creationId xmlns:a16="http://schemas.microsoft.com/office/drawing/2014/main" id="{A6D9A25E-9D83-45E5-AA94-8ED40A253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809" y="4101299"/>
              <a:ext cx="1280271" cy="1560711"/>
            </a:xfrm>
            <a:prstGeom prst="rect">
              <a:avLst/>
            </a:prstGeom>
          </p:spPr>
        </p:pic>
        <p:pic>
          <p:nvPicPr>
            <p:cNvPr id="304" name="그림 303">
              <a:extLst>
                <a:ext uri="{FF2B5EF4-FFF2-40B4-BE49-F238E27FC236}">
                  <a16:creationId xmlns:a16="http://schemas.microsoft.com/office/drawing/2014/main" id="{2EF933D9-444B-404A-AD93-5AA6144C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695" y="4091245"/>
              <a:ext cx="1280271" cy="1560711"/>
            </a:xfrm>
            <a:prstGeom prst="rect">
              <a:avLst/>
            </a:prstGeom>
          </p:spPr>
        </p:pic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4B80DC3-0DD4-4F2D-96CA-2F9FBE8F0597}"/>
              </a:ext>
            </a:extLst>
          </p:cNvPr>
          <p:cNvSpPr/>
          <p:nvPr/>
        </p:nvSpPr>
        <p:spPr>
          <a:xfrm>
            <a:off x="1082230" y="4275121"/>
            <a:ext cx="7130369" cy="15870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3998CED-9A1F-437E-88FA-B6C1B07E273C}"/>
              </a:ext>
            </a:extLst>
          </p:cNvPr>
          <p:cNvGrpSpPr/>
          <p:nvPr/>
        </p:nvGrpSpPr>
        <p:grpSpPr>
          <a:xfrm>
            <a:off x="3474464" y="4314356"/>
            <a:ext cx="3073086" cy="218452"/>
            <a:chOff x="6457065" y="600386"/>
            <a:chExt cx="2723456" cy="21845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B8706A0-DEB8-4315-8D5A-68685D5217F6}"/>
                </a:ext>
              </a:extLst>
            </p:cNvPr>
            <p:cNvSpPr txBox="1"/>
            <p:nvPr/>
          </p:nvSpPr>
          <p:spPr>
            <a:xfrm>
              <a:off x="6457065" y="603394"/>
              <a:ext cx="575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회사소개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2A07E78-02FD-4EE2-9D0F-E14A446D19DB}"/>
                </a:ext>
              </a:extLst>
            </p:cNvPr>
            <p:cNvSpPr txBox="1"/>
            <p:nvPr/>
          </p:nvSpPr>
          <p:spPr>
            <a:xfrm>
              <a:off x="6852264" y="602035"/>
              <a:ext cx="8000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서비스이용약관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1C2A0A5-095C-461F-8BB2-36B41554B85F}"/>
                </a:ext>
              </a:extLst>
            </p:cNvPr>
            <p:cNvSpPr txBox="1"/>
            <p:nvPr/>
          </p:nvSpPr>
          <p:spPr>
            <a:xfrm>
              <a:off x="7526196" y="602035"/>
              <a:ext cx="891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개인정보처리방침</a:t>
              </a:r>
              <a:endParaRPr lang="en-US" altLang="ko-KR" sz="800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2D145A9-32E8-4098-8CEB-E031A913D71F}"/>
                </a:ext>
              </a:extLst>
            </p:cNvPr>
            <p:cNvSpPr txBox="1"/>
            <p:nvPr/>
          </p:nvSpPr>
          <p:spPr>
            <a:xfrm>
              <a:off x="8289504" y="600386"/>
              <a:ext cx="8910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전자금융거래약관</a:t>
              </a: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2D9B9E-2828-4114-8B37-F0403EF22DBA}"/>
              </a:ext>
            </a:extLst>
          </p:cNvPr>
          <p:cNvCxnSpPr/>
          <p:nvPr/>
        </p:nvCxnSpPr>
        <p:spPr>
          <a:xfrm>
            <a:off x="1329111" y="4581128"/>
            <a:ext cx="672764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3DD711-2869-468C-9517-0C6E510C2E7C}"/>
              </a:ext>
            </a:extLst>
          </p:cNvPr>
          <p:cNvGrpSpPr/>
          <p:nvPr/>
        </p:nvGrpSpPr>
        <p:grpSpPr>
          <a:xfrm>
            <a:off x="1329111" y="4644773"/>
            <a:ext cx="1010641" cy="771142"/>
            <a:chOff x="1171524" y="3763115"/>
            <a:chExt cx="1406211" cy="978439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B8AE21E-7D14-4CB5-A5B6-981A48E82E77}"/>
                </a:ext>
              </a:extLst>
            </p:cNvPr>
            <p:cNvSpPr/>
            <p:nvPr/>
          </p:nvSpPr>
          <p:spPr>
            <a:xfrm>
              <a:off x="1171524" y="3763115"/>
              <a:ext cx="1398850" cy="9784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AD30B936-F44A-452E-A849-2F33D3B88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524" y="3768276"/>
              <a:ext cx="1401364" cy="96338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6600B478-A94F-4D5D-B5FF-D515F6FA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63" y="3770029"/>
              <a:ext cx="1402372" cy="96882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그래픽 182" descr="산">
              <a:extLst>
                <a:ext uri="{FF2B5EF4-FFF2-40B4-BE49-F238E27FC236}">
                  <a16:creationId xmlns:a16="http://schemas.microsoft.com/office/drawing/2014/main" id="{E9627432-88BA-48A5-A6DC-8BD23F526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8454" y="4035367"/>
              <a:ext cx="610536" cy="424810"/>
            </a:xfrm>
            <a:prstGeom prst="rect">
              <a:avLst/>
            </a:prstGeom>
          </p:spPr>
        </p:pic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FC0FAA4C-A736-4CC9-B59B-5C3213DE5BCF}"/>
              </a:ext>
            </a:extLst>
          </p:cNvPr>
          <p:cNvSpPr txBox="1"/>
          <p:nvPr/>
        </p:nvSpPr>
        <p:spPr>
          <a:xfrm>
            <a:off x="1507211" y="5138199"/>
            <a:ext cx="649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32214-37B7-426A-8B79-1A557C20ADC1}"/>
              </a:ext>
            </a:extLst>
          </p:cNvPr>
          <p:cNvSpPr txBox="1"/>
          <p:nvPr/>
        </p:nvSpPr>
        <p:spPr>
          <a:xfrm>
            <a:off x="2374462" y="4621140"/>
            <a:ext cx="2742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㈜케이마켓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부산시 강남구 테헤란로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152 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역삼동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강남파이낸스센터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대표이사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사업자등록번호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220-81-83676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사업자정보확인</a:t>
            </a:r>
            <a:b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통신판매업신고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강남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10630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Fax : 02-589-8842</a:t>
            </a:r>
            <a:endParaRPr lang="ko-KR" altLang="en-US" sz="8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5E3E3C5-E7F9-457F-94B9-C828E1F99BF2}"/>
              </a:ext>
            </a:extLst>
          </p:cNvPr>
          <p:cNvSpPr txBox="1"/>
          <p:nvPr/>
        </p:nvSpPr>
        <p:spPr>
          <a:xfrm>
            <a:off x="5179357" y="4621140"/>
            <a:ext cx="274246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고객센터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/>
              <a:t>Tel : 1234-5678 (</a:t>
            </a:r>
            <a:r>
              <a:rPr lang="ko-KR" altLang="en-US" sz="800" dirty="0"/>
              <a:t>평일 </a:t>
            </a:r>
            <a:r>
              <a:rPr lang="en-US" altLang="ko-KR" sz="800" dirty="0"/>
              <a:t>09:00~18:00)</a:t>
            </a:r>
            <a:br>
              <a:rPr lang="ko-KR" altLang="en-US" sz="800" dirty="0"/>
            </a:br>
            <a:r>
              <a:rPr lang="ko-KR" altLang="en-US" sz="800" dirty="0"/>
              <a:t>스마일클럽</a:t>
            </a:r>
            <a:r>
              <a:rPr lang="en-US" altLang="ko-KR" sz="800" dirty="0"/>
              <a:t>/SVIP </a:t>
            </a:r>
            <a:r>
              <a:rPr lang="ko-KR" altLang="en-US" sz="800" dirty="0"/>
              <a:t>전용 </a:t>
            </a:r>
            <a:r>
              <a:rPr lang="en-US" altLang="ko-KR" sz="800" dirty="0"/>
              <a:t>: 1522-5700 (365</a:t>
            </a:r>
            <a:r>
              <a:rPr lang="ko-KR" altLang="en-US" sz="800" dirty="0"/>
              <a:t>일 </a:t>
            </a:r>
            <a:r>
              <a:rPr lang="en-US" altLang="ko-KR" sz="800" dirty="0"/>
              <a:t>09:00~18:00)</a:t>
            </a:r>
            <a:br>
              <a:rPr lang="ko-KR" altLang="en-US" sz="800" dirty="0"/>
            </a:br>
            <a:r>
              <a:rPr lang="ko-KR" altLang="en-US" sz="800" dirty="0"/>
              <a:t>경기도 부천시 원미구 부일로 </a:t>
            </a:r>
            <a:r>
              <a:rPr lang="en-US" altLang="ko-KR" sz="800" dirty="0"/>
              <a:t>223(</a:t>
            </a:r>
            <a:r>
              <a:rPr lang="ko-KR" altLang="en-US" sz="800" dirty="0"/>
              <a:t>상동</a:t>
            </a:r>
            <a:r>
              <a:rPr lang="en-US" altLang="ko-KR" sz="800" dirty="0"/>
              <a:t>) </a:t>
            </a:r>
            <a:r>
              <a:rPr lang="ko-KR" altLang="en-US" sz="800" dirty="0" err="1"/>
              <a:t>투나빌딩</a:t>
            </a:r>
            <a:r>
              <a:rPr lang="ko-KR" altLang="en-US" sz="800" dirty="0"/>
              <a:t> </a:t>
            </a:r>
            <a:r>
              <a:rPr lang="en-US" altLang="ko-KR" sz="800" dirty="0"/>
              <a:t>6</a:t>
            </a:r>
            <a:r>
              <a:rPr lang="ko-KR" altLang="en-US" sz="800" dirty="0"/>
              <a:t>층</a:t>
            </a:r>
            <a:br>
              <a:rPr lang="ko-KR" altLang="en-US" sz="800" dirty="0"/>
            </a:br>
            <a:r>
              <a:rPr lang="en-US" altLang="ko-KR" sz="800" dirty="0"/>
              <a:t>Fax : 051-123-4567 | Mail : kmarket@kmarket.co.kr</a:t>
            </a:r>
            <a:endParaRPr lang="ko-KR" altLang="en-US" sz="800" dirty="0"/>
          </a:p>
        </p:txBody>
      </p:sp>
      <p:sp>
        <p:nvSpPr>
          <p:cNvPr id="208" name="모서리가 둥근 사각형 설명선 95">
            <a:extLst>
              <a:ext uri="{FF2B5EF4-FFF2-40B4-BE49-F238E27FC236}">
                <a16:creationId xmlns:a16="http://schemas.microsoft.com/office/drawing/2014/main" id="{EB24C4C9-669B-4B46-9D15-73E7DB9422DA}"/>
              </a:ext>
            </a:extLst>
          </p:cNvPr>
          <p:cNvSpPr/>
          <p:nvPr/>
        </p:nvSpPr>
        <p:spPr>
          <a:xfrm>
            <a:off x="1081164" y="3731235"/>
            <a:ext cx="981892" cy="463543"/>
          </a:xfrm>
          <a:prstGeom prst="wedgeRoundRectCallout">
            <a:avLst>
              <a:gd name="adj1" fmla="val -13811"/>
              <a:gd name="adj2" fmla="val 105382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 err="1">
                <a:solidFill>
                  <a:srgbClr val="45AD4A"/>
                </a:solidFill>
                <a:latin typeface="+mn-ea"/>
                <a:cs typeface="Arial"/>
                <a:sym typeface="Arial"/>
              </a:rPr>
              <a:t>푸터영역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77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38974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상품 리스트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 목록페이지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300192" y="1653425"/>
            <a:ext cx="1848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HOME &gt; </a:t>
            </a:r>
            <a:r>
              <a:rPr lang="ko-KR" altLang="en-US" sz="800" dirty="0"/>
              <a:t>패션</a:t>
            </a:r>
            <a:r>
              <a:rPr lang="en-US" altLang="ko-KR" sz="800" dirty="0"/>
              <a:t>·</a:t>
            </a:r>
            <a:r>
              <a:rPr lang="ko-KR" altLang="en-US" sz="800" dirty="0"/>
              <a:t>의류</a:t>
            </a:r>
            <a:r>
              <a:rPr lang="en-US" altLang="ko-KR" sz="800" dirty="0"/>
              <a:t>·</a:t>
            </a:r>
            <a:r>
              <a:rPr lang="ko-KR" altLang="en-US" sz="800" dirty="0" err="1"/>
              <a:t>뷰티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b="1" dirty="0"/>
              <a:t>남성의류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767583" y="1639821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남성의류 상품리스트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1870856"/>
            <a:ext cx="51652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843808" y="1891686"/>
            <a:ext cx="3751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판매많은순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낮은가격순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높은가격순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평점높은순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후기많은순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최근등록순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2843808" y="2107130"/>
            <a:ext cx="516525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3847308-9C4F-4BCE-B123-8246D3123531}"/>
              </a:ext>
            </a:extLst>
          </p:cNvPr>
          <p:cNvGrpSpPr/>
          <p:nvPr/>
        </p:nvGrpSpPr>
        <p:grpSpPr>
          <a:xfrm>
            <a:off x="2836521" y="2210244"/>
            <a:ext cx="5165254" cy="858716"/>
            <a:chOff x="2843808" y="2210244"/>
            <a:chExt cx="5165254" cy="858716"/>
          </a:xfrm>
        </p:grpSpPr>
        <p:pic>
          <p:nvPicPr>
            <p:cNvPr id="118" name="그래픽 176" descr="산">
              <a:extLst>
                <a:ext uri="{FF2B5EF4-FFF2-40B4-BE49-F238E27FC236}">
                  <a16:creationId xmlns:a16="http://schemas.microsoft.com/office/drawing/2014/main" id="{3FAC4E51-399C-4840-9AFA-DBE71F23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206709" y="2445861"/>
              <a:ext cx="406084" cy="322131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ECCCC8F-AA2E-4AC3-8871-6D0434D94468}"/>
                </a:ext>
              </a:extLst>
            </p:cNvPr>
            <p:cNvSpPr txBox="1"/>
            <p:nvPr/>
          </p:nvSpPr>
          <p:spPr>
            <a:xfrm>
              <a:off x="3920715" y="2210244"/>
              <a:ext cx="1986441" cy="417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 err="1"/>
                <a:t>FreeMovement</a:t>
              </a:r>
              <a:r>
                <a:rPr lang="en-US" altLang="ko-KR" sz="800" b="1" dirty="0"/>
                <a:t> BLUEFORCE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u="sng" dirty="0"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ko-KR" altLang="en-US" sz="700" u="sng" dirty="0" err="1"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블루포스</a:t>
              </a:r>
              <a:r>
                <a:rPr lang="en-US" altLang="ko-KR" sz="700" u="sng" dirty="0"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 </a:t>
              </a:r>
              <a:r>
                <a:rPr lang="ko-KR" altLang="en-US" sz="700" u="sng" dirty="0"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여름신상 남방</a:t>
              </a:r>
              <a:r>
                <a:rPr lang="en-US" altLang="ko-KR" sz="700" u="sng" dirty="0"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ko-KR" altLang="en-US" sz="700" u="sng" dirty="0"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솔리드 </a:t>
              </a:r>
              <a:r>
                <a:rPr lang="ko-KR" altLang="en-US" sz="700" u="sng" dirty="0" err="1"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긴팔남자옷</a:t>
              </a:r>
              <a:endParaRPr lang="ko-KR" altLang="en-US" sz="700" u="sng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8D476A1-45A4-4E12-BF31-831168B9C344}"/>
                </a:ext>
              </a:extLst>
            </p:cNvPr>
            <p:cNvSpPr txBox="1"/>
            <p:nvPr/>
          </p:nvSpPr>
          <p:spPr>
            <a:xfrm>
              <a:off x="6031900" y="226852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27,000</a:t>
              </a:r>
              <a:r>
                <a:rPr lang="ko-KR" altLang="en-US" sz="1000" dirty="0"/>
                <a:t>원</a:t>
              </a:r>
              <a:endParaRPr lang="en-US" altLang="ko-KR" sz="1000" strike="sngStrike" dirty="0"/>
            </a:p>
            <a:p>
              <a:r>
                <a:rPr lang="en-US" altLang="ko-KR" sz="800" strike="sngStrike" dirty="0">
                  <a:solidFill>
                    <a:schemeClr val="bg1">
                      <a:lumMod val="50000"/>
                    </a:schemeClr>
                  </a:solidFill>
                </a:rPr>
                <a:t>30,000</a:t>
              </a:r>
              <a:r>
                <a:rPr lang="ko-KR" altLang="en-US" sz="800" strike="sngStrike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ko-KR" altLang="en-US" sz="800" dirty="0"/>
                <a:t> </a:t>
              </a:r>
              <a:r>
                <a:rPr lang="en-US" altLang="ko-KR" sz="800" dirty="0">
                  <a:solidFill>
                    <a:srgbClr val="C00000"/>
                  </a:solidFill>
                </a:rPr>
                <a:t>10%↓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8F52535-324D-4441-B65A-2D928C9AEB56}"/>
                </a:ext>
              </a:extLst>
            </p:cNvPr>
            <p:cNvSpPr/>
            <p:nvPr/>
          </p:nvSpPr>
          <p:spPr>
            <a:xfrm>
              <a:off x="6119612" y="2627361"/>
              <a:ext cx="503819" cy="1417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2">
                      <a:lumMod val="75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8470A6E-9AF2-4FC2-ACC5-D15DE3B2FD5C}"/>
                </a:ext>
              </a:extLst>
            </p:cNvPr>
            <p:cNvSpPr txBox="1"/>
            <p:nvPr/>
          </p:nvSpPr>
          <p:spPr>
            <a:xfrm>
              <a:off x="7327204" y="232257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블루포스</a:t>
              </a:r>
              <a:endParaRPr lang="en-US" altLang="ko-KR" sz="80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4F03922-A3C4-44AC-B9FA-DC8B91E7E12B}"/>
                </a:ext>
              </a:extLst>
            </p:cNvPr>
            <p:cNvCxnSpPr/>
            <p:nvPr/>
          </p:nvCxnSpPr>
          <p:spPr>
            <a:xfrm>
              <a:off x="2843808" y="3068960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그래픽 110" descr="홈">
              <a:extLst>
                <a:ext uri="{FF2B5EF4-FFF2-40B4-BE49-F238E27FC236}">
                  <a16:creationId xmlns:a16="http://schemas.microsoft.com/office/drawing/2014/main" id="{A0470CF9-A2E1-4A1A-AC93-BEFD0E26F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37714" y="2352121"/>
              <a:ext cx="129894" cy="129894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59456921-A602-4889-B8BC-982BEAA4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342" y="2584498"/>
              <a:ext cx="518955" cy="122107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76BCEDB-4B30-42A9-9873-D542666F64B5}"/>
              </a:ext>
            </a:extLst>
          </p:cNvPr>
          <p:cNvGrpSpPr/>
          <p:nvPr/>
        </p:nvGrpSpPr>
        <p:grpSpPr>
          <a:xfrm>
            <a:off x="2842709" y="3146348"/>
            <a:ext cx="5165254" cy="858716"/>
            <a:chOff x="2843808" y="2210244"/>
            <a:chExt cx="5165254" cy="858716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2A201153-797C-48FD-A8F2-629ED1DCAA1F}"/>
                </a:ext>
              </a:extLst>
            </p:cNvPr>
            <p:cNvGrpSpPr/>
            <p:nvPr/>
          </p:nvGrpSpPr>
          <p:grpSpPr>
            <a:xfrm>
              <a:off x="2942699" y="2239414"/>
              <a:ext cx="935309" cy="741944"/>
              <a:chOff x="1323924" y="3915516"/>
              <a:chExt cx="1406211" cy="978439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7EDDCF9-E4F5-4E82-98C8-67F93957D908}"/>
                  </a:ext>
                </a:extLst>
              </p:cNvPr>
              <p:cNvSpPr/>
              <p:nvPr/>
            </p:nvSpPr>
            <p:spPr>
              <a:xfrm>
                <a:off x="1323924" y="3915516"/>
                <a:ext cx="1398850" cy="9784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226E67B6-5130-422F-9BF5-B42C0F179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3924" y="3920677"/>
                <a:ext cx="1401364" cy="963381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CE13E14C-D9DE-4482-B31F-753AD8FAD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763" y="3922430"/>
                <a:ext cx="1402372" cy="968828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2" name="그래픽 176" descr="산">
                <a:extLst>
                  <a:ext uri="{FF2B5EF4-FFF2-40B4-BE49-F238E27FC236}">
                    <a16:creationId xmlns:a16="http://schemas.microsoft.com/office/drawing/2014/main" id="{878B096E-71D2-4CDE-9ECC-6A2588A64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20854" y="4187768"/>
                <a:ext cx="610536" cy="424810"/>
              </a:xfrm>
              <a:prstGeom prst="rect">
                <a:avLst/>
              </a:prstGeom>
            </p:spPr>
          </p:pic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37CF7C-8024-44D4-8049-A620D38BE5FD}"/>
                </a:ext>
              </a:extLst>
            </p:cNvPr>
            <p:cNvSpPr txBox="1"/>
            <p:nvPr/>
          </p:nvSpPr>
          <p:spPr>
            <a:xfrm>
              <a:off x="3920715" y="2210244"/>
              <a:ext cx="97654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상품명</a:t>
              </a:r>
              <a:endParaRPr lang="en-US" altLang="ko-KR" sz="1000" b="1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간단한 상품 설명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5600844-A395-406D-9524-551B7A50F694}"/>
                </a:ext>
              </a:extLst>
            </p:cNvPr>
            <p:cNvSpPr txBox="1"/>
            <p:nvPr/>
          </p:nvSpPr>
          <p:spPr>
            <a:xfrm>
              <a:off x="6025712" y="226852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27,000</a:t>
              </a:r>
              <a:r>
                <a:rPr lang="ko-KR" altLang="en-US" sz="1000" dirty="0"/>
                <a:t>원</a:t>
              </a:r>
              <a:endParaRPr lang="en-US" altLang="ko-KR" sz="1000" strike="sngStrike" dirty="0"/>
            </a:p>
            <a:p>
              <a:r>
                <a:rPr lang="en-US" altLang="ko-KR" sz="800" strike="sngStrike" dirty="0">
                  <a:solidFill>
                    <a:schemeClr val="bg1">
                      <a:lumMod val="50000"/>
                    </a:schemeClr>
                  </a:solidFill>
                </a:rPr>
                <a:t>30,000</a:t>
              </a:r>
              <a:r>
                <a:rPr lang="ko-KR" altLang="en-US" sz="800" strike="sngStrike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ko-KR" altLang="en-US" sz="800" dirty="0"/>
                <a:t> </a:t>
              </a:r>
              <a:r>
                <a:rPr lang="en-US" altLang="ko-KR" sz="800" dirty="0">
                  <a:solidFill>
                    <a:srgbClr val="C00000"/>
                  </a:solidFill>
                </a:rPr>
                <a:t>10%↓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D496BD2-5EE6-49D8-8405-B3CA25233A9F}"/>
                </a:ext>
              </a:extLst>
            </p:cNvPr>
            <p:cNvSpPr/>
            <p:nvPr/>
          </p:nvSpPr>
          <p:spPr>
            <a:xfrm>
              <a:off x="6113424" y="2627361"/>
              <a:ext cx="503819" cy="1417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2">
                      <a:lumMod val="75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6F1E55-6882-4F97-B5FF-856B8B60DBD3}"/>
                </a:ext>
              </a:extLst>
            </p:cNvPr>
            <p:cNvSpPr txBox="1"/>
            <p:nvPr/>
          </p:nvSpPr>
          <p:spPr>
            <a:xfrm>
              <a:off x="7321016" y="232257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판매자</a:t>
              </a:r>
              <a:endParaRPr lang="en-US" altLang="ko-KR" sz="800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664EE08F-D5FB-43D0-97C3-DC0CA1586EB5}"/>
                </a:ext>
              </a:extLst>
            </p:cNvPr>
            <p:cNvCxnSpPr/>
            <p:nvPr/>
          </p:nvCxnSpPr>
          <p:spPr>
            <a:xfrm>
              <a:off x="2843808" y="3068960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그래픽 127" descr="홈">
              <a:extLst>
                <a:ext uri="{FF2B5EF4-FFF2-40B4-BE49-F238E27FC236}">
                  <a16:creationId xmlns:a16="http://schemas.microsoft.com/office/drawing/2014/main" id="{4EF84649-33FE-499D-8DA7-8EE40A53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31526" y="2352121"/>
              <a:ext cx="129894" cy="129894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BF96D62-EEA1-430C-8300-3A466B64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54" y="2584498"/>
              <a:ext cx="518955" cy="122107"/>
            </a:xfrm>
            <a:prstGeom prst="rect">
              <a:avLst/>
            </a:prstGeom>
          </p:spPr>
        </p:pic>
      </p:grpSp>
      <p:pic>
        <p:nvPicPr>
          <p:cNvPr id="1026" name="Picture 2" descr="상품이미지">
            <a:extLst>
              <a:ext uri="{FF2B5EF4-FFF2-40B4-BE49-F238E27FC236}">
                <a16:creationId xmlns:a16="http://schemas.microsoft.com/office/drawing/2014/main" id="{82673E34-6321-4DC7-8F5C-E4CC97DF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5" y="2237524"/>
            <a:ext cx="776104" cy="7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C0EAAF6-284B-418D-B933-BAAC4CDF7A49}"/>
              </a:ext>
            </a:extLst>
          </p:cNvPr>
          <p:cNvGrpSpPr/>
          <p:nvPr/>
        </p:nvGrpSpPr>
        <p:grpSpPr>
          <a:xfrm>
            <a:off x="2845801" y="4053128"/>
            <a:ext cx="5165254" cy="858716"/>
            <a:chOff x="2843808" y="2210244"/>
            <a:chExt cx="5165254" cy="858716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EF204B7-9184-4B1C-9623-95879AC36AA4}"/>
                </a:ext>
              </a:extLst>
            </p:cNvPr>
            <p:cNvGrpSpPr/>
            <p:nvPr/>
          </p:nvGrpSpPr>
          <p:grpSpPr>
            <a:xfrm>
              <a:off x="2942699" y="2239414"/>
              <a:ext cx="935309" cy="741944"/>
              <a:chOff x="1323924" y="3915516"/>
              <a:chExt cx="1406211" cy="978439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A272074D-D05E-458F-8635-F930D56A5B43}"/>
                  </a:ext>
                </a:extLst>
              </p:cNvPr>
              <p:cNvSpPr/>
              <p:nvPr/>
            </p:nvSpPr>
            <p:spPr>
              <a:xfrm>
                <a:off x="1323924" y="3915516"/>
                <a:ext cx="1398850" cy="9784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AA0E665C-75FA-49E7-A324-0DE2EE2858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3924" y="3920677"/>
                <a:ext cx="1401364" cy="963381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60646EDA-268E-4E68-985A-108D5DA48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763" y="3922430"/>
                <a:ext cx="1402372" cy="968828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9" name="그래픽 176" descr="산">
                <a:extLst>
                  <a:ext uri="{FF2B5EF4-FFF2-40B4-BE49-F238E27FC236}">
                    <a16:creationId xmlns:a16="http://schemas.microsoft.com/office/drawing/2014/main" id="{BEC42135-17BD-474D-BBD9-8E3252C5D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20854" y="4187768"/>
                <a:ext cx="610536" cy="424810"/>
              </a:xfrm>
              <a:prstGeom prst="rect">
                <a:avLst/>
              </a:prstGeom>
            </p:spPr>
          </p:pic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D5274AC-CA70-4B77-AACB-F28CC57C3C5D}"/>
                </a:ext>
              </a:extLst>
            </p:cNvPr>
            <p:cNvSpPr txBox="1"/>
            <p:nvPr/>
          </p:nvSpPr>
          <p:spPr>
            <a:xfrm>
              <a:off x="3920715" y="2210244"/>
              <a:ext cx="97654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상품명</a:t>
              </a:r>
              <a:endParaRPr lang="en-US" altLang="ko-KR" sz="1000" b="1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간단한 상품 설명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2464F48-9853-4D9F-B21C-24ED04FED237}"/>
                </a:ext>
              </a:extLst>
            </p:cNvPr>
            <p:cNvSpPr txBox="1"/>
            <p:nvPr/>
          </p:nvSpPr>
          <p:spPr>
            <a:xfrm>
              <a:off x="6025712" y="226852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27,000</a:t>
              </a:r>
              <a:r>
                <a:rPr lang="ko-KR" altLang="en-US" sz="1000" dirty="0"/>
                <a:t>원</a:t>
              </a:r>
              <a:endParaRPr lang="en-US" altLang="ko-KR" sz="1000" strike="sngStrike" dirty="0"/>
            </a:p>
            <a:p>
              <a:r>
                <a:rPr lang="en-US" altLang="ko-KR" sz="800" strike="sngStrike" dirty="0">
                  <a:solidFill>
                    <a:schemeClr val="bg1">
                      <a:lumMod val="50000"/>
                    </a:schemeClr>
                  </a:solidFill>
                </a:rPr>
                <a:t>30,000</a:t>
              </a:r>
              <a:r>
                <a:rPr lang="ko-KR" altLang="en-US" sz="800" strike="sngStrike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ko-KR" altLang="en-US" sz="800" dirty="0"/>
                <a:t> </a:t>
              </a:r>
              <a:r>
                <a:rPr lang="en-US" altLang="ko-KR" sz="800" dirty="0">
                  <a:solidFill>
                    <a:srgbClr val="C00000"/>
                  </a:solidFill>
                </a:rPr>
                <a:t>10%↓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712BDA1-29DB-4EC0-B761-AE9514C7687E}"/>
                </a:ext>
              </a:extLst>
            </p:cNvPr>
            <p:cNvSpPr/>
            <p:nvPr/>
          </p:nvSpPr>
          <p:spPr>
            <a:xfrm>
              <a:off x="6113424" y="2627361"/>
              <a:ext cx="503819" cy="1417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2">
                      <a:lumMod val="75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FA25DD8-AD86-4F24-9F84-F385330C50DF}"/>
                </a:ext>
              </a:extLst>
            </p:cNvPr>
            <p:cNvSpPr txBox="1"/>
            <p:nvPr/>
          </p:nvSpPr>
          <p:spPr>
            <a:xfrm>
              <a:off x="7321016" y="232257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판매자</a:t>
              </a:r>
              <a:endParaRPr lang="en-US" altLang="ko-KR" sz="800" dirty="0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FCBFFADF-6531-4AF3-8275-A20860399D6B}"/>
                </a:ext>
              </a:extLst>
            </p:cNvPr>
            <p:cNvCxnSpPr/>
            <p:nvPr/>
          </p:nvCxnSpPr>
          <p:spPr>
            <a:xfrm>
              <a:off x="2843808" y="3068960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" name="그래픽 149" descr="홈">
              <a:extLst>
                <a:ext uri="{FF2B5EF4-FFF2-40B4-BE49-F238E27FC236}">
                  <a16:creationId xmlns:a16="http://schemas.microsoft.com/office/drawing/2014/main" id="{CB7ED21E-1B26-478A-A7F0-C2EB6767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31526" y="2352121"/>
              <a:ext cx="129894" cy="129894"/>
            </a:xfrm>
            <a:prstGeom prst="rect">
              <a:avLst/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3E69F5BE-972F-4AF6-9F86-02F86DFE1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54" y="2584498"/>
              <a:ext cx="518955" cy="122107"/>
            </a:xfrm>
            <a:prstGeom prst="rect">
              <a:avLst/>
            </a:prstGeom>
          </p:spPr>
        </p:pic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CAF741E-7D3F-4383-A402-E58849CF6595}"/>
              </a:ext>
            </a:extLst>
          </p:cNvPr>
          <p:cNvGrpSpPr/>
          <p:nvPr/>
        </p:nvGrpSpPr>
        <p:grpSpPr>
          <a:xfrm>
            <a:off x="2843808" y="4972174"/>
            <a:ext cx="5165254" cy="858716"/>
            <a:chOff x="2843808" y="2210244"/>
            <a:chExt cx="5165254" cy="858716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B3C13D81-DBE7-4A21-A2EE-A32924B45047}"/>
                </a:ext>
              </a:extLst>
            </p:cNvPr>
            <p:cNvGrpSpPr/>
            <p:nvPr/>
          </p:nvGrpSpPr>
          <p:grpSpPr>
            <a:xfrm>
              <a:off x="2942699" y="2239414"/>
              <a:ext cx="935309" cy="741944"/>
              <a:chOff x="1323924" y="3915516"/>
              <a:chExt cx="1406211" cy="978439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49D8433A-8F80-4F5B-9CF8-E89D5C56836F}"/>
                  </a:ext>
                </a:extLst>
              </p:cNvPr>
              <p:cNvSpPr/>
              <p:nvPr/>
            </p:nvSpPr>
            <p:spPr>
              <a:xfrm>
                <a:off x="1323924" y="3915516"/>
                <a:ext cx="1398850" cy="9784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49EC4ADA-F3C8-4566-BACD-B6FAF5AFFA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3924" y="3920677"/>
                <a:ext cx="1401364" cy="963381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65D9357-A49D-4AE1-9DB3-7F0678B25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763" y="3922430"/>
                <a:ext cx="1402372" cy="968828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3" name="그래픽 176" descr="산">
                <a:extLst>
                  <a:ext uri="{FF2B5EF4-FFF2-40B4-BE49-F238E27FC236}">
                    <a16:creationId xmlns:a16="http://schemas.microsoft.com/office/drawing/2014/main" id="{10F31E9F-BC30-45FA-8C14-BB675D8D8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20854" y="4187768"/>
                <a:ext cx="610536" cy="424810"/>
              </a:xfrm>
              <a:prstGeom prst="rect">
                <a:avLst/>
              </a:prstGeom>
            </p:spPr>
          </p:pic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0DC49BD-C464-472E-A1A3-4340C5BB2E43}"/>
                </a:ext>
              </a:extLst>
            </p:cNvPr>
            <p:cNvSpPr txBox="1"/>
            <p:nvPr/>
          </p:nvSpPr>
          <p:spPr>
            <a:xfrm>
              <a:off x="3920715" y="2210244"/>
              <a:ext cx="97654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상품명</a:t>
              </a:r>
              <a:endParaRPr lang="en-US" altLang="ko-KR" sz="1000" b="1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간단한 상품 설명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E8A280C-DDCC-41F8-8F8E-7677D336399C}"/>
                </a:ext>
              </a:extLst>
            </p:cNvPr>
            <p:cNvSpPr txBox="1"/>
            <p:nvPr/>
          </p:nvSpPr>
          <p:spPr>
            <a:xfrm>
              <a:off x="6025712" y="226852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27,000</a:t>
              </a:r>
              <a:r>
                <a:rPr lang="ko-KR" altLang="en-US" sz="1000" dirty="0"/>
                <a:t>원</a:t>
              </a:r>
              <a:endParaRPr lang="en-US" altLang="ko-KR" sz="1000" strike="sngStrike" dirty="0"/>
            </a:p>
            <a:p>
              <a:r>
                <a:rPr lang="en-US" altLang="ko-KR" sz="800" strike="sngStrike" dirty="0">
                  <a:solidFill>
                    <a:schemeClr val="bg1">
                      <a:lumMod val="50000"/>
                    </a:schemeClr>
                  </a:solidFill>
                </a:rPr>
                <a:t>30,000</a:t>
              </a:r>
              <a:r>
                <a:rPr lang="ko-KR" altLang="en-US" sz="800" strike="sngStrike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ko-KR" altLang="en-US" sz="800" dirty="0"/>
                <a:t> </a:t>
              </a:r>
              <a:r>
                <a:rPr lang="en-US" altLang="ko-KR" sz="800" dirty="0">
                  <a:solidFill>
                    <a:srgbClr val="C00000"/>
                  </a:solidFill>
                </a:rPr>
                <a:t>10%↓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82D6FE6-0ADD-4474-821E-B7FCF3E6164E}"/>
                </a:ext>
              </a:extLst>
            </p:cNvPr>
            <p:cNvSpPr/>
            <p:nvPr/>
          </p:nvSpPr>
          <p:spPr>
            <a:xfrm>
              <a:off x="6113424" y="2627361"/>
              <a:ext cx="503819" cy="1417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2">
                      <a:lumMod val="75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45F0812-6E15-4A33-86F6-D772F13D1F01}"/>
                </a:ext>
              </a:extLst>
            </p:cNvPr>
            <p:cNvSpPr txBox="1"/>
            <p:nvPr/>
          </p:nvSpPr>
          <p:spPr>
            <a:xfrm>
              <a:off x="7321016" y="232257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판매자</a:t>
              </a:r>
              <a:endParaRPr lang="en-US" altLang="ko-KR" sz="800" dirty="0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9DDF7B3-0B25-4EAE-B54B-39068B286BB1}"/>
                </a:ext>
              </a:extLst>
            </p:cNvPr>
            <p:cNvCxnSpPr/>
            <p:nvPr/>
          </p:nvCxnSpPr>
          <p:spPr>
            <a:xfrm>
              <a:off x="2843808" y="3068960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2" name="그래픽 171" descr="홈">
              <a:extLst>
                <a:ext uri="{FF2B5EF4-FFF2-40B4-BE49-F238E27FC236}">
                  <a16:creationId xmlns:a16="http://schemas.microsoft.com/office/drawing/2014/main" id="{586FDD5C-F8C0-4DB7-8DE9-A2C73B5D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31526" y="2352121"/>
              <a:ext cx="129894" cy="129894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2F8B98C9-4BCE-4099-B5A5-4841890ED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54" y="2584498"/>
              <a:ext cx="518955" cy="12210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154C88-7565-4FB6-A9BF-DEB5E08DB684}"/>
              </a:ext>
            </a:extLst>
          </p:cNvPr>
          <p:cNvGrpSpPr/>
          <p:nvPr/>
        </p:nvGrpSpPr>
        <p:grpSpPr>
          <a:xfrm>
            <a:off x="2767583" y="5753134"/>
            <a:ext cx="5447051" cy="342796"/>
            <a:chOff x="2767583" y="5750500"/>
            <a:chExt cx="5447051" cy="342796"/>
          </a:xfrm>
          <a:solidFill>
            <a:schemeClr val="bg1"/>
          </a:solidFill>
        </p:grpSpPr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11FE964-1521-472D-860C-704EC8F916AE}"/>
                </a:ext>
              </a:extLst>
            </p:cNvPr>
            <p:cNvSpPr/>
            <p:nvPr/>
          </p:nvSpPr>
          <p:spPr>
            <a:xfrm>
              <a:off x="2799179" y="5779638"/>
              <a:ext cx="5373221" cy="269662"/>
            </a:xfrm>
            <a:custGeom>
              <a:avLst/>
              <a:gdLst>
                <a:gd name="connsiteX0" fmla="*/ 3669399 w 5088360"/>
                <a:gd name="connsiteY0" fmla="*/ 23 h 384836"/>
                <a:gd name="connsiteX1" fmla="*/ 4005524 w 5088360"/>
                <a:gd name="connsiteY1" fmla="*/ 42524 h 384836"/>
                <a:gd name="connsiteX2" fmla="*/ 4063980 w 5088360"/>
                <a:gd name="connsiteY2" fmla="*/ 24657 h 384836"/>
                <a:gd name="connsiteX3" fmla="*/ 4063980 w 5088360"/>
                <a:gd name="connsiteY3" fmla="*/ 22955 h 384836"/>
                <a:gd name="connsiteX4" fmla="*/ 4576170 w 5088360"/>
                <a:gd name="connsiteY4" fmla="*/ 22955 h 384836"/>
                <a:gd name="connsiteX5" fmla="*/ 5088360 w 5088360"/>
                <a:gd name="connsiteY5" fmla="*/ 22955 h 384836"/>
                <a:gd name="connsiteX6" fmla="*/ 5088360 w 5088360"/>
                <a:gd name="connsiteY6" fmla="*/ 356924 h 384836"/>
                <a:gd name="connsiteX7" fmla="*/ 4576170 w 5088360"/>
                <a:gd name="connsiteY7" fmla="*/ 356924 h 384836"/>
                <a:gd name="connsiteX8" fmla="*/ 4128004 w 5088360"/>
                <a:gd name="connsiteY8" fmla="*/ 337356 h 384836"/>
                <a:gd name="connsiteX9" fmla="*/ 4069548 w 5088360"/>
                <a:gd name="connsiteY9" fmla="*/ 355222 h 384836"/>
                <a:gd name="connsiteX10" fmla="*/ 4069548 w 5088360"/>
                <a:gd name="connsiteY10" fmla="*/ 356924 h 384836"/>
                <a:gd name="connsiteX11" fmla="*/ 3557358 w 5088360"/>
                <a:gd name="connsiteY11" fmla="*/ 356924 h 384836"/>
                <a:gd name="connsiteX12" fmla="*/ 3109192 w 5088360"/>
                <a:gd name="connsiteY12" fmla="*/ 337356 h 384836"/>
                <a:gd name="connsiteX13" fmla="*/ 3059154 w 5088360"/>
                <a:gd name="connsiteY13" fmla="*/ 352650 h 384836"/>
                <a:gd name="connsiteX14" fmla="*/ 3059154 w 5088360"/>
                <a:gd name="connsiteY14" fmla="*/ 361349 h 384836"/>
                <a:gd name="connsiteX15" fmla="*/ 2546964 w 5088360"/>
                <a:gd name="connsiteY15" fmla="*/ 361349 h 384836"/>
                <a:gd name="connsiteX16" fmla="*/ 2098798 w 5088360"/>
                <a:gd name="connsiteY16" fmla="*/ 341781 h 384836"/>
                <a:gd name="connsiteX17" fmla="*/ 2041767 w 5088360"/>
                <a:gd name="connsiteY17" fmla="*/ 359212 h 384836"/>
                <a:gd name="connsiteX18" fmla="*/ 2041767 w 5088360"/>
                <a:gd name="connsiteY18" fmla="*/ 361882 h 384836"/>
                <a:gd name="connsiteX19" fmla="*/ 1529577 w 5088360"/>
                <a:gd name="connsiteY19" fmla="*/ 361882 h 384836"/>
                <a:gd name="connsiteX20" fmla="*/ 1017387 w 5088360"/>
                <a:gd name="connsiteY20" fmla="*/ 361882 h 384836"/>
                <a:gd name="connsiteX21" fmla="*/ 1017387 w 5088360"/>
                <a:gd name="connsiteY21" fmla="*/ 359063 h 384836"/>
                <a:gd name="connsiteX22" fmla="*/ 960356 w 5088360"/>
                <a:gd name="connsiteY22" fmla="*/ 376494 h 384836"/>
                <a:gd name="connsiteX23" fmla="*/ 512190 w 5088360"/>
                <a:gd name="connsiteY23" fmla="*/ 356925 h 384836"/>
                <a:gd name="connsiteX24" fmla="*/ 0 w 5088360"/>
                <a:gd name="connsiteY24" fmla="*/ 356925 h 384836"/>
                <a:gd name="connsiteX25" fmla="*/ 0 w 5088360"/>
                <a:gd name="connsiteY25" fmla="*/ 22956 h 384836"/>
                <a:gd name="connsiteX26" fmla="*/ 512190 w 5088360"/>
                <a:gd name="connsiteY26" fmla="*/ 22956 h 384836"/>
                <a:gd name="connsiteX27" fmla="*/ 1024380 w 5088360"/>
                <a:gd name="connsiteY27" fmla="*/ 22956 h 384836"/>
                <a:gd name="connsiteX28" fmla="*/ 1024380 w 5088360"/>
                <a:gd name="connsiteY28" fmla="*/ 25776 h 384836"/>
                <a:gd name="connsiteX29" fmla="*/ 1081411 w 5088360"/>
                <a:gd name="connsiteY29" fmla="*/ 8345 h 384836"/>
                <a:gd name="connsiteX30" fmla="*/ 1529577 w 5088360"/>
                <a:gd name="connsiteY30" fmla="*/ 27913 h 384836"/>
                <a:gd name="connsiteX31" fmla="*/ 1977743 w 5088360"/>
                <a:gd name="connsiteY31" fmla="*/ 47482 h 384836"/>
                <a:gd name="connsiteX32" fmla="*/ 2034774 w 5088360"/>
                <a:gd name="connsiteY32" fmla="*/ 30051 h 384836"/>
                <a:gd name="connsiteX33" fmla="*/ 2034774 w 5088360"/>
                <a:gd name="connsiteY33" fmla="*/ 27380 h 384836"/>
                <a:gd name="connsiteX34" fmla="*/ 2546964 w 5088360"/>
                <a:gd name="connsiteY34" fmla="*/ 27380 h 384836"/>
                <a:gd name="connsiteX35" fmla="*/ 2995130 w 5088360"/>
                <a:gd name="connsiteY35" fmla="*/ 46949 h 384836"/>
                <a:gd name="connsiteX36" fmla="*/ 3045168 w 5088360"/>
                <a:gd name="connsiteY36" fmla="*/ 31655 h 384836"/>
                <a:gd name="connsiteX37" fmla="*/ 3045168 w 5088360"/>
                <a:gd name="connsiteY37" fmla="*/ 22955 h 384836"/>
                <a:gd name="connsiteX38" fmla="*/ 3173215 w 5088360"/>
                <a:gd name="connsiteY38" fmla="*/ 591 h 384836"/>
                <a:gd name="connsiteX39" fmla="*/ 3557358 w 5088360"/>
                <a:gd name="connsiteY39" fmla="*/ 22955 h 384836"/>
                <a:gd name="connsiteX40" fmla="*/ 3669399 w 5088360"/>
                <a:gd name="connsiteY40" fmla="*/ 23 h 3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088360" h="384836">
                  <a:moveTo>
                    <a:pt x="3669399" y="23"/>
                  </a:moveTo>
                  <a:cubicBezTo>
                    <a:pt x="3781441" y="1348"/>
                    <a:pt x="3893482" y="60461"/>
                    <a:pt x="4005524" y="42524"/>
                  </a:cubicBezTo>
                  <a:lnTo>
                    <a:pt x="4063980" y="24657"/>
                  </a:lnTo>
                  <a:lnTo>
                    <a:pt x="4063980" y="22955"/>
                  </a:lnTo>
                  <a:cubicBezTo>
                    <a:pt x="4234710" y="-56562"/>
                    <a:pt x="4405440" y="102471"/>
                    <a:pt x="4576170" y="22955"/>
                  </a:cubicBezTo>
                  <a:cubicBezTo>
                    <a:pt x="4746900" y="-56562"/>
                    <a:pt x="4917630" y="102471"/>
                    <a:pt x="5088360" y="22955"/>
                  </a:cubicBezTo>
                  <a:lnTo>
                    <a:pt x="5088360" y="356924"/>
                  </a:lnTo>
                  <a:cubicBezTo>
                    <a:pt x="4917630" y="436441"/>
                    <a:pt x="4746900" y="277408"/>
                    <a:pt x="4576170" y="356924"/>
                  </a:cubicBezTo>
                  <a:cubicBezTo>
                    <a:pt x="4426782" y="426502"/>
                    <a:pt x="4277393" y="313439"/>
                    <a:pt x="4128004" y="337356"/>
                  </a:cubicBezTo>
                  <a:lnTo>
                    <a:pt x="4069548" y="355222"/>
                  </a:lnTo>
                  <a:lnTo>
                    <a:pt x="4069548" y="356924"/>
                  </a:lnTo>
                  <a:cubicBezTo>
                    <a:pt x="3898818" y="436441"/>
                    <a:pt x="3728088" y="277408"/>
                    <a:pt x="3557358" y="356924"/>
                  </a:cubicBezTo>
                  <a:cubicBezTo>
                    <a:pt x="3407969" y="426502"/>
                    <a:pt x="3258580" y="313439"/>
                    <a:pt x="3109192" y="337356"/>
                  </a:cubicBezTo>
                  <a:lnTo>
                    <a:pt x="3059154" y="352650"/>
                  </a:lnTo>
                  <a:lnTo>
                    <a:pt x="3059154" y="361349"/>
                  </a:lnTo>
                  <a:cubicBezTo>
                    <a:pt x="2888424" y="440866"/>
                    <a:pt x="2717694" y="281833"/>
                    <a:pt x="2546964" y="361349"/>
                  </a:cubicBezTo>
                  <a:cubicBezTo>
                    <a:pt x="2397575" y="430927"/>
                    <a:pt x="2248186" y="317864"/>
                    <a:pt x="2098798" y="341781"/>
                  </a:cubicBezTo>
                  <a:lnTo>
                    <a:pt x="2041767" y="359212"/>
                  </a:lnTo>
                  <a:lnTo>
                    <a:pt x="2041767" y="361882"/>
                  </a:lnTo>
                  <a:cubicBezTo>
                    <a:pt x="1871037" y="441399"/>
                    <a:pt x="1700307" y="282366"/>
                    <a:pt x="1529577" y="361882"/>
                  </a:cubicBezTo>
                  <a:cubicBezTo>
                    <a:pt x="1358847" y="441399"/>
                    <a:pt x="1188117" y="282366"/>
                    <a:pt x="1017387" y="361882"/>
                  </a:cubicBezTo>
                  <a:lnTo>
                    <a:pt x="1017387" y="359063"/>
                  </a:lnTo>
                  <a:lnTo>
                    <a:pt x="960356" y="376494"/>
                  </a:lnTo>
                  <a:cubicBezTo>
                    <a:pt x="810967" y="400411"/>
                    <a:pt x="661579" y="287349"/>
                    <a:pt x="512190" y="356925"/>
                  </a:cubicBezTo>
                  <a:cubicBezTo>
                    <a:pt x="341460" y="436442"/>
                    <a:pt x="170730" y="277409"/>
                    <a:pt x="0" y="356925"/>
                  </a:cubicBezTo>
                  <a:lnTo>
                    <a:pt x="0" y="22956"/>
                  </a:lnTo>
                  <a:cubicBezTo>
                    <a:pt x="170730" y="-56561"/>
                    <a:pt x="341460" y="102472"/>
                    <a:pt x="512190" y="22956"/>
                  </a:cubicBezTo>
                  <a:cubicBezTo>
                    <a:pt x="682920" y="-56561"/>
                    <a:pt x="853650" y="102472"/>
                    <a:pt x="1024380" y="22956"/>
                  </a:cubicBezTo>
                  <a:lnTo>
                    <a:pt x="1024380" y="25776"/>
                  </a:lnTo>
                  <a:lnTo>
                    <a:pt x="1081411" y="8345"/>
                  </a:lnTo>
                  <a:cubicBezTo>
                    <a:pt x="1230799" y="-15573"/>
                    <a:pt x="1380188" y="97490"/>
                    <a:pt x="1529577" y="27913"/>
                  </a:cubicBezTo>
                  <a:cubicBezTo>
                    <a:pt x="1678966" y="-41665"/>
                    <a:pt x="1828354" y="71398"/>
                    <a:pt x="1977743" y="47482"/>
                  </a:cubicBezTo>
                  <a:lnTo>
                    <a:pt x="2034774" y="30051"/>
                  </a:lnTo>
                  <a:lnTo>
                    <a:pt x="2034774" y="27380"/>
                  </a:lnTo>
                  <a:cubicBezTo>
                    <a:pt x="2205504" y="-52137"/>
                    <a:pt x="2376234" y="106896"/>
                    <a:pt x="2546964" y="27380"/>
                  </a:cubicBezTo>
                  <a:cubicBezTo>
                    <a:pt x="2696353" y="-42198"/>
                    <a:pt x="2845741" y="70865"/>
                    <a:pt x="2995130" y="46949"/>
                  </a:cubicBezTo>
                  <a:lnTo>
                    <a:pt x="3045168" y="31655"/>
                  </a:lnTo>
                  <a:lnTo>
                    <a:pt x="3045168" y="22955"/>
                  </a:lnTo>
                  <a:cubicBezTo>
                    <a:pt x="3087850" y="3076"/>
                    <a:pt x="3130533" y="-1894"/>
                    <a:pt x="3173215" y="591"/>
                  </a:cubicBezTo>
                  <a:cubicBezTo>
                    <a:pt x="3301263" y="8045"/>
                    <a:pt x="3429310" y="82592"/>
                    <a:pt x="3557358" y="22955"/>
                  </a:cubicBezTo>
                  <a:cubicBezTo>
                    <a:pt x="3594705" y="5561"/>
                    <a:pt x="3632052" y="-418"/>
                    <a:pt x="3669399" y="23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197AC71-E252-4494-8DAE-D6F4E0E0151D}"/>
                </a:ext>
              </a:extLst>
            </p:cNvPr>
            <p:cNvSpPr/>
            <p:nvPr/>
          </p:nvSpPr>
          <p:spPr>
            <a:xfrm>
              <a:off x="2767583" y="5750500"/>
              <a:ext cx="68938" cy="331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6F484D5-7ED0-4426-9953-D555C21A79BA}"/>
                </a:ext>
              </a:extLst>
            </p:cNvPr>
            <p:cNvSpPr/>
            <p:nvPr/>
          </p:nvSpPr>
          <p:spPr>
            <a:xfrm>
              <a:off x="8145696" y="5761650"/>
              <a:ext cx="68938" cy="331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E7A438-7C10-48E0-8877-1334C0208D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10" y="6158024"/>
            <a:ext cx="2226650" cy="2953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모서리가 둥근 사각형 설명선 95">
            <a:extLst>
              <a:ext uri="{FF2B5EF4-FFF2-40B4-BE49-F238E27FC236}">
                <a16:creationId xmlns:a16="http://schemas.microsoft.com/office/drawing/2014/main" id="{F3638C5F-F706-4D10-84D3-B03B7485D07B}"/>
              </a:ext>
            </a:extLst>
          </p:cNvPr>
          <p:cNvSpPr/>
          <p:nvPr/>
        </p:nvSpPr>
        <p:spPr>
          <a:xfrm>
            <a:off x="6112324" y="5761347"/>
            <a:ext cx="1124829" cy="288749"/>
          </a:xfrm>
          <a:prstGeom prst="wedgeRoundRectCallout">
            <a:avLst>
              <a:gd name="adj1" fmla="val -39454"/>
              <a:gd name="adj2" fmla="val 80555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리스트 페이지 번호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08" name="모서리가 둥근 사각형 설명선 95">
            <a:extLst>
              <a:ext uri="{FF2B5EF4-FFF2-40B4-BE49-F238E27FC236}">
                <a16:creationId xmlns:a16="http://schemas.microsoft.com/office/drawing/2014/main" id="{DDE4F38A-0F15-4D57-A668-F15E32C68B9B}"/>
              </a:ext>
            </a:extLst>
          </p:cNvPr>
          <p:cNvSpPr/>
          <p:nvPr/>
        </p:nvSpPr>
        <p:spPr>
          <a:xfrm>
            <a:off x="5924023" y="1199053"/>
            <a:ext cx="1124829" cy="288749"/>
          </a:xfrm>
          <a:prstGeom prst="wedgeRoundRectCallout">
            <a:avLst>
              <a:gd name="adj1" fmla="val -7055"/>
              <a:gd name="adj2" fmla="val 105797"/>
              <a:gd name="adj3" fmla="val 16667"/>
            </a:avLst>
          </a:prstGeom>
          <a:solidFill>
            <a:schemeClr val="bg1"/>
          </a:solidFill>
          <a:ln w="3175">
            <a:solidFill>
              <a:srgbClr val="45A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>
                <a:solidFill>
                  <a:srgbClr val="45AD4A"/>
                </a:solidFill>
                <a:latin typeface="+mn-ea"/>
                <a:cs typeface="Arial"/>
                <a:sym typeface="Arial"/>
              </a:rPr>
              <a:t>페이지 네비게이션</a:t>
            </a:r>
            <a:endParaRPr lang="en" sz="800" dirty="0">
              <a:solidFill>
                <a:srgbClr val="45AD4A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9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5E64E2-5F0D-42BB-BFB8-B8510D996E51}"/>
              </a:ext>
            </a:extLst>
          </p:cNvPr>
          <p:cNvGraphicFramePr>
            <a:graphicFrameLocks noGrp="1"/>
          </p:cNvGraphicFramePr>
          <p:nvPr/>
        </p:nvGraphicFramePr>
        <p:xfrm>
          <a:off x="1088847" y="1614981"/>
          <a:ext cx="1571636" cy="1868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8097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81193"/>
              </p:ext>
            </p:extLst>
          </p:nvPr>
        </p:nvGraphicFramePr>
        <p:xfrm>
          <a:off x="142845" y="122866"/>
          <a:ext cx="885831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view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상품 상세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상품 상세페이지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</a:rPr>
                        <a:t>기본정보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125672" y="768694"/>
          <a:ext cx="1571636" cy="5000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CI (</a:t>
                      </a:r>
                      <a:r>
                        <a:rPr lang="ko-KR" altLang="en-US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로고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42976" y="1339048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864871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86766" y="13380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08183" y="1335647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028825" y="1343432"/>
          <a:ext cx="64294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Scroll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area</a:t>
            </a: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A7BAB844-949D-4BA6-ADDA-D054A041A58B}"/>
              </a:ext>
            </a:extLst>
          </p:cNvPr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8215338" y="979723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0800000">
              <a:off x="8215338" y="5904167"/>
              <a:ext cx="142876" cy="100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5822959" y="3444545"/>
              <a:ext cx="4928428" cy="79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EF4EE3-3501-43C9-8A22-70A06186EB1D}"/>
              </a:ext>
            </a:extLst>
          </p:cNvPr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>
            <a:xfrm rot="5400000">
              <a:off x="1072332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5400000">
              <a:off x="8000228" y="6428602"/>
              <a:ext cx="142876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rot="10800000">
              <a:off x="1160462" y="6429396"/>
              <a:ext cx="6912000" cy="1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1200 </a:t>
              </a:r>
              <a:r>
                <a:rPr lang="en-US" sz="800" b="1" dirty="0">
                  <a:solidFill>
                    <a:srgbClr val="FF0000"/>
                  </a:solidFill>
                  <a:latin typeface="+mn-ea"/>
                </a:rPr>
                <a:t>pixel 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2" name="직사각형 8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Copyleft</a:t>
              </a:r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    chhak.kr All rights reserved.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ⓒ</a:t>
              </a:r>
              <a:endParaRPr lang="ko-KR" altLang="en-US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466344C-0C55-497B-9DE3-660C956420F3}"/>
              </a:ext>
            </a:extLst>
          </p:cNvPr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8CDAAE2-5384-4A63-95D5-AEAFA3954F77}"/>
                </a:ext>
              </a:extLst>
            </p:cNvPr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95D6C-3FB5-4D35-B4A1-754E8FEE37F3}"/>
                  </a:ext>
                </a:extLst>
              </p:cNvPr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로그인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93993-B051-4FEA-B96E-DFF4BE816AF3}"/>
                  </a:ext>
                </a:extLst>
              </p:cNvPr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회원가입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BA74F2-14B8-4648-B3D1-8EC66D433CD8}"/>
                  </a:ext>
                </a:extLst>
              </p:cNvPr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>
                    <a:solidFill>
                      <a:schemeClr val="accent1">
                        <a:lumMod val="75000"/>
                      </a:schemeClr>
                    </a:solidFill>
                  </a:rPr>
                  <a:t>마이페이지</a:t>
                </a:r>
                <a:endParaRPr lang="ko-KR" altLang="en-US" sz="8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971EAE-EEB8-4312-8D2F-05C26DBC27F2}"/>
                  </a:ext>
                </a:extLst>
              </p:cNvPr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>
                    <a:solidFill>
                      <a:schemeClr val="accent1">
                        <a:lumMod val="75000"/>
                      </a:schemeClr>
                    </a:solidFill>
                  </a:rPr>
                  <a:t>장바구니</a:t>
                </a:r>
              </a:p>
            </p:txBody>
          </p:sp>
        </p:grpSp>
        <p:pic>
          <p:nvPicPr>
            <p:cNvPr id="43" name="그래픽 42" descr="쇼핑 카트">
              <a:extLst>
                <a:ext uri="{FF2B5EF4-FFF2-40B4-BE49-F238E27FC236}">
                  <a16:creationId xmlns:a16="http://schemas.microsoft.com/office/drawing/2014/main" id="{CADF55CB-8174-4ED4-8FA7-A9939890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9761" y="674224"/>
              <a:ext cx="111283" cy="111283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2A4CB4-7A78-431D-8260-5699E950331A}"/>
              </a:ext>
            </a:extLst>
          </p:cNvPr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78D4CA-2622-4E24-AAD2-B76E69F70DA2}"/>
                </a:ext>
              </a:extLst>
            </p:cNvPr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1D59F59-F496-4D1E-ACB8-5C8EC77CA1B6}"/>
                  </a:ext>
                </a:extLst>
              </p:cNvPr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패션 〮 의류 〮 뷰티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103" name="그래픽 102" descr="셔츠">
                <a:extLst>
                  <a:ext uri="{FF2B5EF4-FFF2-40B4-BE49-F238E27FC236}">
                    <a16:creationId xmlns:a16="http://schemas.microsoft.com/office/drawing/2014/main" id="{6A91B2D2-1ABC-4A70-A057-10AF0999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1F173E-FB70-4B51-82C0-43F31980825E}"/>
                </a:ext>
              </a:extLst>
            </p:cNvPr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C0D17F5-FFC1-48EB-A972-69DAD6C7085A}"/>
                  </a:ext>
                </a:extLst>
              </p:cNvPr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가전 〮 디지털          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〉</a:t>
                </a:r>
              </a:p>
            </p:txBody>
          </p:sp>
          <p:pic>
            <p:nvPicPr>
              <p:cNvPr id="50" name="그래픽 49" descr="랩톱">
                <a:extLst>
                  <a:ext uri="{FF2B5EF4-FFF2-40B4-BE49-F238E27FC236}">
                    <a16:creationId xmlns:a16="http://schemas.microsoft.com/office/drawing/2014/main" id="{25D05862-D6D2-4C35-BB14-BB409382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61139D-E22F-4B2C-944D-C35FAFD4849C}"/>
                </a:ext>
              </a:extLst>
            </p:cNvPr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C5DBF-1076-4760-82B7-F5CCF4407A03}"/>
                  </a:ext>
                </a:extLst>
              </p:cNvPr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식품 〮 생필품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   〉</a:t>
                </a:r>
              </a:p>
            </p:txBody>
          </p:sp>
          <p:pic>
            <p:nvPicPr>
              <p:cNvPr id="55" name="그래픽 54" descr="포크와 나이프">
                <a:extLst>
                  <a:ext uri="{FF2B5EF4-FFF2-40B4-BE49-F238E27FC236}">
                    <a16:creationId xmlns:a16="http://schemas.microsoft.com/office/drawing/2014/main" id="{946D556D-C979-43E5-8D57-0411DC35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FD1DBC-C20F-4697-AEC6-29A4A0492C29}"/>
                </a:ext>
              </a:extLst>
            </p:cNvPr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8B1C9DF-5A6F-48F0-BF75-21ECDCA3B000}"/>
                  </a:ext>
                </a:extLst>
              </p:cNvPr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      홈 〮 문구 〮 취미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+mn-ea"/>
                  </a:rPr>
                  <a:t>        〉</a:t>
                </a:r>
              </a:p>
            </p:txBody>
          </p:sp>
          <p:pic>
            <p:nvPicPr>
              <p:cNvPr id="59" name="그래픽 58" descr="홈">
                <a:extLst>
                  <a:ext uri="{FF2B5EF4-FFF2-40B4-BE49-F238E27FC236}">
                    <a16:creationId xmlns:a16="http://schemas.microsoft.com/office/drawing/2014/main" id="{845C3B2D-9AE2-4663-BEFA-33F0BC8CD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3A5989B-8299-4CC0-B526-459B38B50ADA}"/>
              </a:ext>
            </a:extLst>
          </p:cNvPr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1A1419A-4693-44A6-93F7-E7CAE5A0C763}"/>
                </a:ext>
              </a:extLst>
            </p:cNvPr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45AD4A"/>
                  </a:solidFill>
                </a:rPr>
                <a:t>검색</a:t>
              </a:r>
            </a:p>
          </p:txBody>
        </p:sp>
        <p:sp>
          <p:nvSpPr>
            <p:cNvPr id="44" name="그래픽 5" descr="돋보기">
              <a:extLst>
                <a:ext uri="{FF2B5EF4-FFF2-40B4-BE49-F238E27FC236}">
                  <a16:creationId xmlns:a16="http://schemas.microsoft.com/office/drawing/2014/main" id="{225FF03A-1950-4794-8906-C75A40A26993}"/>
                </a:ext>
              </a:extLst>
            </p:cNvPr>
            <p:cNvSpPr/>
            <p:nvPr/>
          </p:nvSpPr>
          <p:spPr>
            <a:xfrm>
              <a:off x="5520010" y="1095859"/>
              <a:ext cx="171515" cy="171651"/>
            </a:xfrm>
            <a:custGeom>
              <a:avLst/>
              <a:gdLst>
                <a:gd name="connsiteX0" fmla="*/ 167088 w 171515"/>
                <a:gd name="connsiteY0" fmla="*/ 145578 h 171651"/>
                <a:gd name="connsiteX1" fmla="*/ 139928 w 171515"/>
                <a:gd name="connsiteY1" fmla="*/ 118418 h 171651"/>
                <a:gd name="connsiteX2" fmla="*/ 126457 w 171515"/>
                <a:gd name="connsiteY2" fmla="*/ 114289 h 171651"/>
                <a:gd name="connsiteX3" fmla="*/ 116897 w 171515"/>
                <a:gd name="connsiteY3" fmla="*/ 104729 h 171651"/>
                <a:gd name="connsiteX4" fmla="*/ 130368 w 171515"/>
                <a:gd name="connsiteY4" fmla="*/ 65184 h 171651"/>
                <a:gd name="connsiteX5" fmla="*/ 65184 w 171515"/>
                <a:gd name="connsiteY5" fmla="*/ 0 h 171651"/>
                <a:gd name="connsiteX6" fmla="*/ 0 w 171515"/>
                <a:gd name="connsiteY6" fmla="*/ 65184 h 171651"/>
                <a:gd name="connsiteX7" fmla="*/ 65184 w 171515"/>
                <a:gd name="connsiteY7" fmla="*/ 130368 h 171651"/>
                <a:gd name="connsiteX8" fmla="*/ 104729 w 171515"/>
                <a:gd name="connsiteY8" fmla="*/ 116897 h 171651"/>
                <a:gd name="connsiteX9" fmla="*/ 114289 w 171515"/>
                <a:gd name="connsiteY9" fmla="*/ 126457 h 171651"/>
                <a:gd name="connsiteX10" fmla="*/ 118418 w 171515"/>
                <a:gd name="connsiteY10" fmla="*/ 139928 h 171651"/>
                <a:gd name="connsiteX11" fmla="*/ 145578 w 171515"/>
                <a:gd name="connsiteY11" fmla="*/ 167088 h 171651"/>
                <a:gd name="connsiteX12" fmla="*/ 156442 w 171515"/>
                <a:gd name="connsiteY12" fmla="*/ 171651 h 171651"/>
                <a:gd name="connsiteX13" fmla="*/ 167306 w 171515"/>
                <a:gd name="connsiteY13" fmla="*/ 167088 h 171651"/>
                <a:gd name="connsiteX14" fmla="*/ 167088 w 171515"/>
                <a:gd name="connsiteY14" fmla="*/ 145578 h 171651"/>
                <a:gd name="connsiteX15" fmla="*/ 64967 w 171515"/>
                <a:gd name="connsiteY15" fmla="*/ 117114 h 171651"/>
                <a:gd name="connsiteX16" fmla="*/ 12820 w 171515"/>
                <a:gd name="connsiteY16" fmla="*/ 64967 h 171651"/>
                <a:gd name="connsiteX17" fmla="*/ 64967 w 171515"/>
                <a:gd name="connsiteY17" fmla="*/ 12820 h 171651"/>
                <a:gd name="connsiteX18" fmla="*/ 117114 w 171515"/>
                <a:gd name="connsiteY18" fmla="*/ 64967 h 171651"/>
                <a:gd name="connsiteX19" fmla="*/ 64967 w 171515"/>
                <a:gd name="connsiteY19" fmla="*/ 117114 h 1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515" h="171651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solidFill>
                  <a:srgbClr val="45AD4A"/>
                </a:solidFill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160" name="그래픽 159" descr="레이블">
              <a:extLst>
                <a:ext uri="{FF2B5EF4-FFF2-40B4-BE49-F238E27FC236}">
                  <a16:creationId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7" name="그래픽 176" descr="산">
                  <a:extLst>
                    <a:ext uri="{FF2B5EF4-FFF2-40B4-BE49-F238E27FC236}">
                      <a16:creationId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그래픽 192" descr="산">
                  <a:extLst>
                    <a:ext uri="{FF2B5EF4-FFF2-40B4-BE49-F238E27FC236}">
                      <a16:creationId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그래픽 203" descr="산">
                  <a:extLst>
                    <a:ext uri="{FF2B5EF4-FFF2-40B4-BE49-F238E27FC236}">
                      <a16:creationId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300192" y="1653425"/>
            <a:ext cx="1848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HOME &gt; </a:t>
            </a:r>
            <a:r>
              <a:rPr lang="ko-KR" altLang="en-US" sz="800" dirty="0"/>
              <a:t>패션</a:t>
            </a:r>
            <a:r>
              <a:rPr lang="en-US" altLang="ko-KR" sz="800" dirty="0"/>
              <a:t>·</a:t>
            </a:r>
            <a:r>
              <a:rPr lang="ko-KR" altLang="en-US" sz="800" dirty="0"/>
              <a:t>의류</a:t>
            </a:r>
            <a:r>
              <a:rPr lang="en-US" altLang="ko-KR" sz="800" dirty="0"/>
              <a:t>·</a:t>
            </a:r>
            <a:r>
              <a:rPr lang="ko-KR" altLang="en-US" sz="800" dirty="0" err="1"/>
              <a:t>뷰티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b="1" dirty="0"/>
              <a:t>남성의류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767583" y="1639821"/>
            <a:ext cx="2047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</a:t>
            </a:r>
            <a:r>
              <a:rPr lang="ko-KR" altLang="en-US" sz="800" b="1" dirty="0" err="1"/>
              <a:t>블루포스</a:t>
            </a:r>
            <a:r>
              <a:rPr lang="en-US" altLang="ko-KR" sz="800" b="1" dirty="0"/>
              <a:t>] </a:t>
            </a:r>
            <a:r>
              <a:rPr lang="en-US" altLang="ko-KR" sz="800" b="1" dirty="0" err="1"/>
              <a:t>FreeMovement</a:t>
            </a:r>
            <a:r>
              <a:rPr lang="en-US" altLang="ko-KR" sz="800" b="1" dirty="0"/>
              <a:t> BLUEFORCE</a:t>
            </a:r>
            <a:endParaRPr lang="ko-KR" altLang="en-US" sz="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1870856"/>
            <a:ext cx="51652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의류, 사람, 남자, 정장이(가) 표시된 사진&#10;&#10;자동 생성된 설명">
            <a:extLst>
              <a:ext uri="{FF2B5EF4-FFF2-40B4-BE49-F238E27FC236}">
                <a16:creationId xmlns:a16="http://schemas.microsoft.com/office/drawing/2014/main" id="{C55EB5B4-F1AB-497B-B723-63BE83DA86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9" y="1930457"/>
            <a:ext cx="2190750" cy="219075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20D6A-63EF-4A9E-9E33-2251703532EC}"/>
              </a:ext>
            </a:extLst>
          </p:cNvPr>
          <p:cNvGrpSpPr/>
          <p:nvPr/>
        </p:nvGrpSpPr>
        <p:grpSpPr>
          <a:xfrm>
            <a:off x="2764486" y="4415235"/>
            <a:ext cx="5244576" cy="237901"/>
            <a:chOff x="2764486" y="4127203"/>
            <a:chExt cx="5244576" cy="237901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2843808" y="4365104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A695B83-A4C7-4EC8-AB23-277B94E80F61}"/>
                </a:ext>
              </a:extLst>
            </p:cNvPr>
            <p:cNvSpPr txBox="1"/>
            <p:nvPr/>
          </p:nvSpPr>
          <p:spPr>
            <a:xfrm>
              <a:off x="2764486" y="412720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상품정보</a:t>
              </a:r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CD85B64F-4C52-4662-9186-799D39686DE7}"/>
              </a:ext>
            </a:extLst>
          </p:cNvPr>
          <p:cNvCxnSpPr>
            <a:cxnSpLocks/>
          </p:cNvCxnSpPr>
          <p:nvPr/>
        </p:nvCxnSpPr>
        <p:spPr>
          <a:xfrm>
            <a:off x="5360063" y="2214734"/>
            <a:ext cx="2648999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5B22551-1F67-4944-9183-3A306C4D0AF6}"/>
              </a:ext>
            </a:extLst>
          </p:cNvPr>
          <p:cNvSpPr txBox="1"/>
          <p:nvPr/>
        </p:nvSpPr>
        <p:spPr>
          <a:xfrm>
            <a:off x="5267408" y="1977191"/>
            <a:ext cx="819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(</a:t>
            </a:r>
            <a:r>
              <a:rPr lang="ko-KR" altLang="en-US" sz="800" b="1" dirty="0"/>
              <a:t>주</a:t>
            </a:r>
            <a:r>
              <a:rPr lang="en-US" altLang="ko-KR" sz="800" b="1" dirty="0"/>
              <a:t>)</a:t>
            </a:r>
            <a:r>
              <a:rPr lang="ko-KR" altLang="en-US" sz="800" b="1" dirty="0" err="1"/>
              <a:t>블루포스</a:t>
            </a:r>
            <a:endParaRPr lang="ko-KR" altLang="en-US" sz="8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722761B-2BD8-45F5-92B6-3AB0923E0188}"/>
              </a:ext>
            </a:extLst>
          </p:cNvPr>
          <p:cNvSpPr txBox="1"/>
          <p:nvPr/>
        </p:nvSpPr>
        <p:spPr>
          <a:xfrm>
            <a:off x="7042968" y="2006657"/>
            <a:ext cx="110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상품번호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: 10010118412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453C119-ACF1-4E76-B1B2-5AF984657A3F}"/>
              </a:ext>
            </a:extLst>
          </p:cNvPr>
          <p:cNvCxnSpPr>
            <a:cxnSpLocks/>
          </p:cNvCxnSpPr>
          <p:nvPr/>
        </p:nvCxnSpPr>
        <p:spPr>
          <a:xfrm>
            <a:off x="5360063" y="2648830"/>
            <a:ext cx="2648999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FAC57A4C-3C55-4E5A-8C50-608129635D1C}"/>
              </a:ext>
            </a:extLst>
          </p:cNvPr>
          <p:cNvSpPr txBox="1"/>
          <p:nvPr/>
        </p:nvSpPr>
        <p:spPr>
          <a:xfrm>
            <a:off x="5267408" y="2225336"/>
            <a:ext cx="222541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[</a:t>
            </a:r>
            <a:r>
              <a:rPr lang="ko-KR" altLang="en-US" sz="800" dirty="0" err="1"/>
              <a:t>블루포스</a:t>
            </a:r>
            <a:r>
              <a:rPr lang="en-US" altLang="ko-KR" sz="800" dirty="0"/>
              <a:t>] </a:t>
            </a:r>
            <a:r>
              <a:rPr lang="ko-KR" altLang="en-US" sz="800" dirty="0"/>
              <a:t>여름신상 남방</a:t>
            </a:r>
            <a:r>
              <a:rPr lang="en-US" altLang="ko-KR" sz="800" dirty="0"/>
              <a:t>/</a:t>
            </a:r>
            <a:r>
              <a:rPr lang="ko-KR" altLang="en-US" sz="800" dirty="0"/>
              <a:t>솔리드 </a:t>
            </a:r>
            <a:r>
              <a:rPr lang="ko-KR" altLang="en-US" sz="800" dirty="0" err="1"/>
              <a:t>긴팔남자옷</a:t>
            </a:r>
            <a:endParaRPr lang="ko-KR" altLang="en-US" sz="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6329A3-332D-4A46-9B80-847CD2A464B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63" y="2490128"/>
            <a:ext cx="847588" cy="134966"/>
          </a:xfrm>
          <a:prstGeom prst="rect">
            <a:avLst/>
          </a:prstGeom>
        </p:spPr>
      </p:pic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48378E97-0E41-444D-86C6-ED38EE803C8D}"/>
              </a:ext>
            </a:extLst>
          </p:cNvPr>
          <p:cNvCxnSpPr>
            <a:cxnSpLocks/>
          </p:cNvCxnSpPr>
          <p:nvPr/>
        </p:nvCxnSpPr>
        <p:spPr>
          <a:xfrm>
            <a:off x="5364088" y="3140968"/>
            <a:ext cx="2648999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733258F-26E1-4FF6-8512-3D764C233E54}"/>
              </a:ext>
            </a:extLst>
          </p:cNvPr>
          <p:cNvSpPr txBox="1"/>
          <p:nvPr/>
        </p:nvSpPr>
        <p:spPr>
          <a:xfrm>
            <a:off x="5274232" y="277163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trike="sngStrike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lang="ko-KR" altLang="en-US" sz="800" strike="sngStrike" dirty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lang="ko-KR" altLang="en-US" sz="800" dirty="0"/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10%↓</a:t>
            </a:r>
            <a:endParaRPr lang="en-US" altLang="ko-KR" sz="800" dirty="0"/>
          </a:p>
          <a:p>
            <a:r>
              <a:rPr lang="en-US" altLang="ko-KR" sz="1000" dirty="0"/>
              <a:t>27,000</a:t>
            </a:r>
            <a:r>
              <a:rPr lang="ko-KR" altLang="en-US" sz="1000" dirty="0"/>
              <a:t>원</a:t>
            </a:r>
            <a:endParaRPr lang="en-US" altLang="ko-KR" sz="1000" strike="sngStrike" dirty="0"/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7113FCA9-3F3E-4C43-95DE-C942AB8E9E29}"/>
              </a:ext>
            </a:extLst>
          </p:cNvPr>
          <p:cNvCxnSpPr>
            <a:cxnSpLocks/>
          </p:cNvCxnSpPr>
          <p:nvPr/>
        </p:nvCxnSpPr>
        <p:spPr>
          <a:xfrm>
            <a:off x="5365737" y="3645024"/>
            <a:ext cx="2648999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7F9889C9-660D-4624-8774-C6FD927B32D5}"/>
              </a:ext>
            </a:extLst>
          </p:cNvPr>
          <p:cNvSpPr txBox="1"/>
          <p:nvPr/>
        </p:nvSpPr>
        <p:spPr>
          <a:xfrm>
            <a:off x="5275881" y="3212976"/>
            <a:ext cx="1640193" cy="41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무료배송</a:t>
            </a:r>
            <a:r>
              <a:rPr lang="ko-KR" altLang="en-US" sz="800" dirty="0"/>
              <a:t> 모레</a:t>
            </a:r>
            <a:r>
              <a:rPr lang="en-US" altLang="ko-KR" sz="800" dirty="0"/>
              <a:t>(</a:t>
            </a:r>
            <a:r>
              <a:rPr lang="ko-KR" altLang="en-US" sz="800" dirty="0"/>
              <a:t>금</a:t>
            </a:r>
            <a:r>
              <a:rPr lang="en-US" altLang="ko-KR" sz="800" dirty="0"/>
              <a:t>) 7/8 </a:t>
            </a:r>
            <a:r>
              <a:rPr lang="ko-KR" altLang="en-US" sz="800" dirty="0"/>
              <a:t>도착예정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본상품은 국내배송만 가능합니다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700" strike="sngStrik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76CD8D95-B529-4361-916B-478EB2B22404}"/>
              </a:ext>
            </a:extLst>
          </p:cNvPr>
          <p:cNvCxnSpPr>
            <a:cxnSpLocks/>
          </p:cNvCxnSpPr>
          <p:nvPr/>
        </p:nvCxnSpPr>
        <p:spPr>
          <a:xfrm>
            <a:off x="5364088" y="3930038"/>
            <a:ext cx="2648999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D84D7FB-BE08-4FD7-8F25-6C2727D4C2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63" y="3717032"/>
            <a:ext cx="1246471" cy="179780"/>
          </a:xfrm>
          <a:prstGeom prst="rect">
            <a:avLst/>
          </a:prstGeom>
        </p:spPr>
      </p:pic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13F3D39-E396-4CC6-B3D9-2B2A1E70E1D3}"/>
              </a:ext>
            </a:extLst>
          </p:cNvPr>
          <p:cNvCxnSpPr>
            <a:cxnSpLocks/>
          </p:cNvCxnSpPr>
          <p:nvPr/>
        </p:nvCxnSpPr>
        <p:spPr>
          <a:xfrm>
            <a:off x="5360063" y="4221761"/>
            <a:ext cx="2648999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FE5F0D1-7EC6-4AA2-91D1-30278713FEC7}"/>
              </a:ext>
            </a:extLst>
          </p:cNvPr>
          <p:cNvSpPr txBox="1"/>
          <p:nvPr/>
        </p:nvSpPr>
        <p:spPr>
          <a:xfrm>
            <a:off x="5267408" y="3972510"/>
            <a:ext cx="222541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원산지 </a:t>
            </a:r>
            <a:r>
              <a:rPr lang="en-US" altLang="ko-KR" sz="800" dirty="0"/>
              <a:t>– </a:t>
            </a:r>
            <a:r>
              <a:rPr lang="ko-KR" altLang="en-US" sz="800" dirty="0"/>
              <a:t>상세설명 참조</a:t>
            </a:r>
          </a:p>
        </p:txBody>
      </p:sp>
      <p:pic>
        <p:nvPicPr>
          <p:cNvPr id="2050" name="Picture 2" descr="100원만 결제해도 1만원 적립!">
            <a:extLst>
              <a:ext uri="{FF2B5EF4-FFF2-40B4-BE49-F238E27FC236}">
                <a16:creationId xmlns:a16="http://schemas.microsoft.com/office/drawing/2014/main" id="{C5B7C9AF-169F-4501-A2AC-B2BA99165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63" y="4284850"/>
            <a:ext cx="2624524" cy="3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 descr="사람, 남자, 서있는, 쥐고있는이(가) 표시된 사진&#10;&#10;자동 생성된 설명">
            <a:extLst>
              <a:ext uri="{FF2B5EF4-FFF2-40B4-BE49-F238E27FC236}">
                <a16:creationId xmlns:a16="http://schemas.microsoft.com/office/drawing/2014/main" id="{106EBF6F-2A8A-4502-9486-D012DD66C9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51" y="4791178"/>
            <a:ext cx="5144811" cy="1292185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C14DE22-EB43-44DD-B652-28EBDB9A5DD4}"/>
              </a:ext>
            </a:extLst>
          </p:cNvPr>
          <p:cNvGrpSpPr/>
          <p:nvPr/>
        </p:nvGrpSpPr>
        <p:grpSpPr>
          <a:xfrm>
            <a:off x="2717376" y="5949280"/>
            <a:ext cx="5447051" cy="342796"/>
            <a:chOff x="2767583" y="5750500"/>
            <a:chExt cx="5447051" cy="342796"/>
          </a:xfrm>
          <a:solidFill>
            <a:schemeClr val="bg1"/>
          </a:solidFill>
        </p:grpSpPr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9D03D939-A262-4A4B-8D15-8CF288CC4C3E}"/>
                </a:ext>
              </a:extLst>
            </p:cNvPr>
            <p:cNvSpPr/>
            <p:nvPr/>
          </p:nvSpPr>
          <p:spPr>
            <a:xfrm>
              <a:off x="2799179" y="5779638"/>
              <a:ext cx="5373221" cy="269662"/>
            </a:xfrm>
            <a:custGeom>
              <a:avLst/>
              <a:gdLst>
                <a:gd name="connsiteX0" fmla="*/ 3669399 w 5088360"/>
                <a:gd name="connsiteY0" fmla="*/ 23 h 384836"/>
                <a:gd name="connsiteX1" fmla="*/ 4005524 w 5088360"/>
                <a:gd name="connsiteY1" fmla="*/ 42524 h 384836"/>
                <a:gd name="connsiteX2" fmla="*/ 4063980 w 5088360"/>
                <a:gd name="connsiteY2" fmla="*/ 24657 h 384836"/>
                <a:gd name="connsiteX3" fmla="*/ 4063980 w 5088360"/>
                <a:gd name="connsiteY3" fmla="*/ 22955 h 384836"/>
                <a:gd name="connsiteX4" fmla="*/ 4576170 w 5088360"/>
                <a:gd name="connsiteY4" fmla="*/ 22955 h 384836"/>
                <a:gd name="connsiteX5" fmla="*/ 5088360 w 5088360"/>
                <a:gd name="connsiteY5" fmla="*/ 22955 h 384836"/>
                <a:gd name="connsiteX6" fmla="*/ 5088360 w 5088360"/>
                <a:gd name="connsiteY6" fmla="*/ 356924 h 384836"/>
                <a:gd name="connsiteX7" fmla="*/ 4576170 w 5088360"/>
                <a:gd name="connsiteY7" fmla="*/ 356924 h 384836"/>
                <a:gd name="connsiteX8" fmla="*/ 4128004 w 5088360"/>
                <a:gd name="connsiteY8" fmla="*/ 337356 h 384836"/>
                <a:gd name="connsiteX9" fmla="*/ 4069548 w 5088360"/>
                <a:gd name="connsiteY9" fmla="*/ 355222 h 384836"/>
                <a:gd name="connsiteX10" fmla="*/ 4069548 w 5088360"/>
                <a:gd name="connsiteY10" fmla="*/ 356924 h 384836"/>
                <a:gd name="connsiteX11" fmla="*/ 3557358 w 5088360"/>
                <a:gd name="connsiteY11" fmla="*/ 356924 h 384836"/>
                <a:gd name="connsiteX12" fmla="*/ 3109192 w 5088360"/>
                <a:gd name="connsiteY12" fmla="*/ 337356 h 384836"/>
                <a:gd name="connsiteX13" fmla="*/ 3059154 w 5088360"/>
                <a:gd name="connsiteY13" fmla="*/ 352650 h 384836"/>
                <a:gd name="connsiteX14" fmla="*/ 3059154 w 5088360"/>
                <a:gd name="connsiteY14" fmla="*/ 361349 h 384836"/>
                <a:gd name="connsiteX15" fmla="*/ 2546964 w 5088360"/>
                <a:gd name="connsiteY15" fmla="*/ 361349 h 384836"/>
                <a:gd name="connsiteX16" fmla="*/ 2098798 w 5088360"/>
                <a:gd name="connsiteY16" fmla="*/ 341781 h 384836"/>
                <a:gd name="connsiteX17" fmla="*/ 2041767 w 5088360"/>
                <a:gd name="connsiteY17" fmla="*/ 359212 h 384836"/>
                <a:gd name="connsiteX18" fmla="*/ 2041767 w 5088360"/>
                <a:gd name="connsiteY18" fmla="*/ 361882 h 384836"/>
                <a:gd name="connsiteX19" fmla="*/ 1529577 w 5088360"/>
                <a:gd name="connsiteY19" fmla="*/ 361882 h 384836"/>
                <a:gd name="connsiteX20" fmla="*/ 1017387 w 5088360"/>
                <a:gd name="connsiteY20" fmla="*/ 361882 h 384836"/>
                <a:gd name="connsiteX21" fmla="*/ 1017387 w 5088360"/>
                <a:gd name="connsiteY21" fmla="*/ 359063 h 384836"/>
                <a:gd name="connsiteX22" fmla="*/ 960356 w 5088360"/>
                <a:gd name="connsiteY22" fmla="*/ 376494 h 384836"/>
                <a:gd name="connsiteX23" fmla="*/ 512190 w 5088360"/>
                <a:gd name="connsiteY23" fmla="*/ 356925 h 384836"/>
                <a:gd name="connsiteX24" fmla="*/ 0 w 5088360"/>
                <a:gd name="connsiteY24" fmla="*/ 356925 h 384836"/>
                <a:gd name="connsiteX25" fmla="*/ 0 w 5088360"/>
                <a:gd name="connsiteY25" fmla="*/ 22956 h 384836"/>
                <a:gd name="connsiteX26" fmla="*/ 512190 w 5088360"/>
                <a:gd name="connsiteY26" fmla="*/ 22956 h 384836"/>
                <a:gd name="connsiteX27" fmla="*/ 1024380 w 5088360"/>
                <a:gd name="connsiteY27" fmla="*/ 22956 h 384836"/>
                <a:gd name="connsiteX28" fmla="*/ 1024380 w 5088360"/>
                <a:gd name="connsiteY28" fmla="*/ 25776 h 384836"/>
                <a:gd name="connsiteX29" fmla="*/ 1081411 w 5088360"/>
                <a:gd name="connsiteY29" fmla="*/ 8345 h 384836"/>
                <a:gd name="connsiteX30" fmla="*/ 1529577 w 5088360"/>
                <a:gd name="connsiteY30" fmla="*/ 27913 h 384836"/>
                <a:gd name="connsiteX31" fmla="*/ 1977743 w 5088360"/>
                <a:gd name="connsiteY31" fmla="*/ 47482 h 384836"/>
                <a:gd name="connsiteX32" fmla="*/ 2034774 w 5088360"/>
                <a:gd name="connsiteY32" fmla="*/ 30051 h 384836"/>
                <a:gd name="connsiteX33" fmla="*/ 2034774 w 5088360"/>
                <a:gd name="connsiteY33" fmla="*/ 27380 h 384836"/>
                <a:gd name="connsiteX34" fmla="*/ 2546964 w 5088360"/>
                <a:gd name="connsiteY34" fmla="*/ 27380 h 384836"/>
                <a:gd name="connsiteX35" fmla="*/ 2995130 w 5088360"/>
                <a:gd name="connsiteY35" fmla="*/ 46949 h 384836"/>
                <a:gd name="connsiteX36" fmla="*/ 3045168 w 5088360"/>
                <a:gd name="connsiteY36" fmla="*/ 31655 h 384836"/>
                <a:gd name="connsiteX37" fmla="*/ 3045168 w 5088360"/>
                <a:gd name="connsiteY37" fmla="*/ 22955 h 384836"/>
                <a:gd name="connsiteX38" fmla="*/ 3173215 w 5088360"/>
                <a:gd name="connsiteY38" fmla="*/ 591 h 384836"/>
                <a:gd name="connsiteX39" fmla="*/ 3557358 w 5088360"/>
                <a:gd name="connsiteY39" fmla="*/ 22955 h 384836"/>
                <a:gd name="connsiteX40" fmla="*/ 3669399 w 5088360"/>
                <a:gd name="connsiteY40" fmla="*/ 23 h 3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088360" h="384836">
                  <a:moveTo>
                    <a:pt x="3669399" y="23"/>
                  </a:moveTo>
                  <a:cubicBezTo>
                    <a:pt x="3781441" y="1348"/>
                    <a:pt x="3893482" y="60461"/>
                    <a:pt x="4005524" y="42524"/>
                  </a:cubicBezTo>
                  <a:lnTo>
                    <a:pt x="4063980" y="24657"/>
                  </a:lnTo>
                  <a:lnTo>
                    <a:pt x="4063980" y="22955"/>
                  </a:lnTo>
                  <a:cubicBezTo>
                    <a:pt x="4234710" y="-56562"/>
                    <a:pt x="4405440" y="102471"/>
                    <a:pt x="4576170" y="22955"/>
                  </a:cubicBezTo>
                  <a:cubicBezTo>
                    <a:pt x="4746900" y="-56562"/>
                    <a:pt x="4917630" y="102471"/>
                    <a:pt x="5088360" y="22955"/>
                  </a:cubicBezTo>
                  <a:lnTo>
                    <a:pt x="5088360" y="356924"/>
                  </a:lnTo>
                  <a:cubicBezTo>
                    <a:pt x="4917630" y="436441"/>
                    <a:pt x="4746900" y="277408"/>
                    <a:pt x="4576170" y="356924"/>
                  </a:cubicBezTo>
                  <a:cubicBezTo>
                    <a:pt x="4426782" y="426502"/>
                    <a:pt x="4277393" y="313439"/>
                    <a:pt x="4128004" y="337356"/>
                  </a:cubicBezTo>
                  <a:lnTo>
                    <a:pt x="4069548" y="355222"/>
                  </a:lnTo>
                  <a:lnTo>
                    <a:pt x="4069548" y="356924"/>
                  </a:lnTo>
                  <a:cubicBezTo>
                    <a:pt x="3898818" y="436441"/>
                    <a:pt x="3728088" y="277408"/>
                    <a:pt x="3557358" y="356924"/>
                  </a:cubicBezTo>
                  <a:cubicBezTo>
                    <a:pt x="3407969" y="426502"/>
                    <a:pt x="3258580" y="313439"/>
                    <a:pt x="3109192" y="337356"/>
                  </a:cubicBezTo>
                  <a:lnTo>
                    <a:pt x="3059154" y="352650"/>
                  </a:lnTo>
                  <a:lnTo>
                    <a:pt x="3059154" y="361349"/>
                  </a:lnTo>
                  <a:cubicBezTo>
                    <a:pt x="2888424" y="440866"/>
                    <a:pt x="2717694" y="281833"/>
                    <a:pt x="2546964" y="361349"/>
                  </a:cubicBezTo>
                  <a:cubicBezTo>
                    <a:pt x="2397575" y="430927"/>
                    <a:pt x="2248186" y="317864"/>
                    <a:pt x="2098798" y="341781"/>
                  </a:cubicBezTo>
                  <a:lnTo>
                    <a:pt x="2041767" y="359212"/>
                  </a:lnTo>
                  <a:lnTo>
                    <a:pt x="2041767" y="361882"/>
                  </a:lnTo>
                  <a:cubicBezTo>
                    <a:pt x="1871037" y="441399"/>
                    <a:pt x="1700307" y="282366"/>
                    <a:pt x="1529577" y="361882"/>
                  </a:cubicBezTo>
                  <a:cubicBezTo>
                    <a:pt x="1358847" y="441399"/>
                    <a:pt x="1188117" y="282366"/>
                    <a:pt x="1017387" y="361882"/>
                  </a:cubicBezTo>
                  <a:lnTo>
                    <a:pt x="1017387" y="359063"/>
                  </a:lnTo>
                  <a:lnTo>
                    <a:pt x="960356" y="376494"/>
                  </a:lnTo>
                  <a:cubicBezTo>
                    <a:pt x="810967" y="400411"/>
                    <a:pt x="661579" y="287349"/>
                    <a:pt x="512190" y="356925"/>
                  </a:cubicBezTo>
                  <a:cubicBezTo>
                    <a:pt x="341460" y="436442"/>
                    <a:pt x="170730" y="277409"/>
                    <a:pt x="0" y="356925"/>
                  </a:cubicBezTo>
                  <a:lnTo>
                    <a:pt x="0" y="22956"/>
                  </a:lnTo>
                  <a:cubicBezTo>
                    <a:pt x="170730" y="-56561"/>
                    <a:pt x="341460" y="102472"/>
                    <a:pt x="512190" y="22956"/>
                  </a:cubicBezTo>
                  <a:cubicBezTo>
                    <a:pt x="682920" y="-56561"/>
                    <a:pt x="853650" y="102472"/>
                    <a:pt x="1024380" y="22956"/>
                  </a:cubicBezTo>
                  <a:lnTo>
                    <a:pt x="1024380" y="25776"/>
                  </a:lnTo>
                  <a:lnTo>
                    <a:pt x="1081411" y="8345"/>
                  </a:lnTo>
                  <a:cubicBezTo>
                    <a:pt x="1230799" y="-15573"/>
                    <a:pt x="1380188" y="97490"/>
                    <a:pt x="1529577" y="27913"/>
                  </a:cubicBezTo>
                  <a:cubicBezTo>
                    <a:pt x="1678966" y="-41665"/>
                    <a:pt x="1828354" y="71398"/>
                    <a:pt x="1977743" y="47482"/>
                  </a:cubicBezTo>
                  <a:lnTo>
                    <a:pt x="2034774" y="30051"/>
                  </a:lnTo>
                  <a:lnTo>
                    <a:pt x="2034774" y="27380"/>
                  </a:lnTo>
                  <a:cubicBezTo>
                    <a:pt x="2205504" y="-52137"/>
                    <a:pt x="2376234" y="106896"/>
                    <a:pt x="2546964" y="27380"/>
                  </a:cubicBezTo>
                  <a:cubicBezTo>
                    <a:pt x="2696353" y="-42198"/>
                    <a:pt x="2845741" y="70865"/>
                    <a:pt x="2995130" y="46949"/>
                  </a:cubicBezTo>
                  <a:lnTo>
                    <a:pt x="3045168" y="31655"/>
                  </a:lnTo>
                  <a:lnTo>
                    <a:pt x="3045168" y="22955"/>
                  </a:lnTo>
                  <a:cubicBezTo>
                    <a:pt x="3087850" y="3076"/>
                    <a:pt x="3130533" y="-1894"/>
                    <a:pt x="3173215" y="591"/>
                  </a:cubicBezTo>
                  <a:cubicBezTo>
                    <a:pt x="3301263" y="8045"/>
                    <a:pt x="3429310" y="82592"/>
                    <a:pt x="3557358" y="22955"/>
                  </a:cubicBezTo>
                  <a:cubicBezTo>
                    <a:pt x="3594705" y="5561"/>
                    <a:pt x="3632052" y="-418"/>
                    <a:pt x="3669399" y="23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0868662-18D4-473B-94EA-A1372241EB38}"/>
                </a:ext>
              </a:extLst>
            </p:cNvPr>
            <p:cNvSpPr/>
            <p:nvPr/>
          </p:nvSpPr>
          <p:spPr>
            <a:xfrm>
              <a:off x="2767583" y="5750500"/>
              <a:ext cx="68938" cy="331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63C2101B-0386-4CEF-A701-10C84227ACA2}"/>
                </a:ext>
              </a:extLst>
            </p:cNvPr>
            <p:cNvSpPr/>
            <p:nvPr/>
          </p:nvSpPr>
          <p:spPr>
            <a:xfrm>
              <a:off x="8145696" y="5761650"/>
              <a:ext cx="68938" cy="331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3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3732</Words>
  <Application>Microsoft Office PowerPoint</Application>
  <PresentationFormat>화면 슬라이드 쇼(4:3)</PresentationFormat>
  <Paragraphs>1426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 Sans KR</vt:lpstr>
      <vt:lpstr>나눔바른고딕 Light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a4150</cp:lastModifiedBy>
  <cp:revision>1853</cp:revision>
  <dcterms:created xsi:type="dcterms:W3CDTF">2006-10-05T04:04:58Z</dcterms:created>
  <dcterms:modified xsi:type="dcterms:W3CDTF">2020-08-10T12:25:32Z</dcterms:modified>
</cp:coreProperties>
</file>