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87" r:id="rId2"/>
  </p:sldMasterIdLst>
  <p:notesMasterIdLst>
    <p:notesMasterId r:id="rId28"/>
  </p:notesMasterIdLst>
  <p:sldIdLst>
    <p:sldId id="316" r:id="rId3"/>
    <p:sldId id="342" r:id="rId4"/>
    <p:sldId id="344" r:id="rId5"/>
    <p:sldId id="346" r:id="rId6"/>
    <p:sldId id="347" r:id="rId7"/>
    <p:sldId id="348" r:id="rId8"/>
    <p:sldId id="349" r:id="rId9"/>
    <p:sldId id="350" r:id="rId10"/>
    <p:sldId id="351" r:id="rId11"/>
    <p:sldId id="354" r:id="rId12"/>
    <p:sldId id="355" r:id="rId13"/>
    <p:sldId id="359" r:id="rId14"/>
    <p:sldId id="356" r:id="rId15"/>
    <p:sldId id="357" r:id="rId16"/>
    <p:sldId id="361" r:id="rId17"/>
    <p:sldId id="358" r:id="rId18"/>
    <p:sldId id="360" r:id="rId19"/>
    <p:sldId id="362" r:id="rId20"/>
    <p:sldId id="363" r:id="rId21"/>
    <p:sldId id="353" r:id="rId22"/>
    <p:sldId id="364" r:id="rId23"/>
    <p:sldId id="365" r:id="rId24"/>
    <p:sldId id="366" r:id="rId25"/>
    <p:sldId id="367" r:id="rId26"/>
    <p:sldId id="338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521415D9-36F7-43E2-AB2F-B90AF26B5E84}">
      <p14:sectionLst xmlns:p14="http://schemas.microsoft.com/office/powerpoint/2010/main">
        <p14:section name="기본 구역" id="{7C8B8811-F016-4416-830D-77DA43DCC1D0}">
          <p14:sldIdLst/>
        </p14:section>
        <p14:section name="작성 템플릿 양식" id="{5271D748-228F-40E1-97DF-DF987A30028F}">
          <p14:sldIdLst>
            <p14:sldId id="316"/>
            <p14:sldId id="342"/>
            <p14:sldId id="344"/>
            <p14:sldId id="346"/>
            <p14:sldId id="347"/>
            <p14:sldId id="348"/>
            <p14:sldId id="349"/>
            <p14:sldId id="350"/>
            <p14:sldId id="351"/>
            <p14:sldId id="354"/>
            <p14:sldId id="355"/>
            <p14:sldId id="359"/>
            <p14:sldId id="356"/>
            <p14:sldId id="357"/>
            <p14:sldId id="361"/>
            <p14:sldId id="358"/>
            <p14:sldId id="360"/>
            <p14:sldId id="362"/>
            <p14:sldId id="363"/>
            <p14:sldId id="353"/>
            <p14:sldId id="364"/>
            <p14:sldId id="365"/>
            <p14:sldId id="366"/>
            <p14:sldId id="36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ds_User" initials="K" lastIdx="1" clrIdx="0">
    <p:extLst>
      <p:ext uri="{19B8F6BF-5375-455C-9EA6-DF929625EA0E}">
        <p15:presenceInfo xmlns:p15="http://schemas.microsoft.com/office/powerpoint/2012/main" userId="KTds_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AA"/>
    <a:srgbClr val="C5E3F1"/>
    <a:srgbClr val="FBA200"/>
    <a:srgbClr val="6C95AD"/>
    <a:srgbClr val="6390D4"/>
    <a:srgbClr val="92D050"/>
    <a:srgbClr val="5B86C8"/>
    <a:srgbClr val="07A398"/>
    <a:srgbClr val="97B738"/>
    <a:srgbClr val="55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6E7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6" autoAdjust="0"/>
    <p:restoredTop sz="91647" autoAdjust="0"/>
  </p:normalViewPr>
  <p:slideViewPr>
    <p:cSldViewPr snapToGrid="0">
      <p:cViewPr varScale="1">
        <p:scale>
          <a:sx n="116" d="100"/>
          <a:sy n="116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9783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55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86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23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64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7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1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766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51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00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93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381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015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824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33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16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56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4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90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77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1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87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0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xmlns="" id="{6EDC6F8B-A081-4034-A2E8-DB4590A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xmlns="" id="{75E9B8C8-679A-4ACD-AC51-C2B2C142F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CB99A2F3-0EDC-4D95-9842-2C5F0955C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E7A5D4-F21C-44AE-A95A-4EE7296C6D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AD4273-CA23-4B6D-9E04-89816A70B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4D3E7948-2D15-4428-9A7F-BE60CE6751C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1655763"/>
            <a:ext cx="8923019" cy="5202237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클릭하여 이미지 삽입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xmlns="" id="{8100F0D9-43FA-4B25-8DA0-064A24FE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xmlns="" id="{B3943541-866A-4755-8012-C5CE73C33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xmlns="" id="{A8A712C9-FCE7-41FF-A0E2-43D7458E43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66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_상단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F98DB77-477F-4417-9616-B8B88ED0B0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xmlns="" id="{CDABF896-3220-4F47-9C2F-2E5D729F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xmlns="" id="{82E7F833-B63B-453D-B911-5833230B15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xmlns="" id="{B86A0805-B27F-422E-9ACF-9D24D6CA4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18D5927F-3156-442E-8BFC-3C69FCE691BF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866E07D7-546F-4261-A3E9-457F68098C1F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336394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07861F-0833-42C5-B2ED-AE36AE769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xmlns="" id="{0406CA9F-66F2-4AB0-93AC-FEDA7F3D7D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xmlns="" id="{F8C22416-8B7D-4D07-943C-DDD80E421C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80999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304875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White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07861F-0833-42C5-B2ED-AE36AE769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xmlns="" id="{CF79F344-0CF2-4127-BEAF-CD6D102A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xmlns="" id="{746A9B4C-97F6-4F09-8335-83DEFC0F9D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6A5F93B6-AA4F-4DA4-89A3-E0E2A44F25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xmlns="" id="{8FB9E774-B207-4624-9457-9DAFC89412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350084"/>
            <a:ext cx="7800975" cy="55079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클릭하여 이미지 삽입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80999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423304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83EF2F-87BD-4D91-8608-4B8C44691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xmlns="" id="{75D6041A-6A7A-4324-82CE-C62A6453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xmlns="" id="{E2692E65-075E-43AB-9559-70CF1558C4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DF12A574-C32D-475D-90B8-2E57361A2A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92597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7F7F7F"/>
              </a:solidFill>
              <a:ea typeface="+mn-ea"/>
              <a:cs typeface="+mn-cs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42468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_Black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83EF2F-87BD-4D91-8608-4B8C44691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그림 개체 틀 5">
            <a:extLst>
              <a:ext uri="{FF2B5EF4-FFF2-40B4-BE49-F238E27FC236}">
                <a16:creationId xmlns:a16="http://schemas.microsoft.com/office/drawing/2014/main" xmlns="" id="{BA39CB75-A47F-4481-B85E-79D77E0ED0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350084"/>
            <a:ext cx="7800975" cy="55079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클릭하여 이미지 삽입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EF0342DE-754F-4146-944F-689C9A88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xmlns="" id="{FF35EFA6-B033-4F18-9202-5123F4CFAB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xmlns="" id="{A2B9BAD4-E1A0-4E80-A7FB-14921B6F70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 userDrawn="1"/>
        </p:nvSpPr>
        <p:spPr>
          <a:xfrm>
            <a:off x="8492597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7F7F7F"/>
              </a:solidFill>
              <a:ea typeface="+mn-ea"/>
              <a:cs typeface="+mn-cs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 userDrawn="1"/>
        </p:nvSpPr>
        <p:spPr>
          <a:xfrm>
            <a:off x="574676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92361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5FF747FD-8E98-43A1-9756-5EBC4FBFDC2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xmlns="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805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87C25C1-8442-489A-AF1A-E580C470D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xmlns="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E7D3DD72-A510-4BD1-82D9-80770A71BFDA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2E2038A6-5149-4C64-AAED-DFDFFBADF0BF}"/>
              </a:ext>
            </a:extLst>
          </p:cNvPr>
          <p:cNvSpPr/>
          <p:nvPr/>
        </p:nvSpPr>
        <p:spPr>
          <a:xfrm>
            <a:off x="33655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 smtClean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고객서비스본부</a:t>
            </a:r>
            <a:endParaRPr lang="ko-KR" altLang="en-US" sz="800" kern="1200" dirty="0">
              <a:solidFill>
                <a:srgbClr val="4C4C4E"/>
              </a:solidFill>
              <a:latin typeface="Malgun Gothic"/>
              <a:ea typeface="맑은 고딕" panose="020B0503020000020004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8408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059A719-D776-48C6-8F1C-905721D1A80B}"/>
              </a:ext>
            </a:extLst>
          </p:cNvPr>
          <p:cNvSpPr/>
          <p:nvPr userDrawn="1"/>
        </p:nvSpPr>
        <p:spPr>
          <a:xfrm>
            <a:off x="0" y="0"/>
            <a:ext cx="91436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ko-KR" altLang="en-US" kern="120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2267CF-6750-4C88-BE8E-CF356D21A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xmlns="" id="{7DA3AB9B-7687-4061-9AF4-CFA6DAA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D3D8CE8-531A-442E-9EEC-7939D7E11C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B61A49DB-263A-49A2-BBDC-1E05E8130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464F6832-C8F1-482D-9692-272144AC8D78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16FAA2AF-0BF4-4960-AA34-91EA9D674EE8}"/>
              </a:ext>
            </a:extLst>
          </p:cNvPr>
          <p:cNvSpPr/>
          <p:nvPr/>
        </p:nvSpPr>
        <p:spPr>
          <a:xfrm>
            <a:off x="33655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495486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1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CD8709C-680D-4B3B-B8AA-600E58D8BAB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pic>
        <p:nvPicPr>
          <p:cNvPr id="4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xmlns="" id="{F5BFFC1D-08B6-40D0-A1A4-BBAE5C64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3201611"/>
            <a:ext cx="4006800" cy="4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F637167-1C64-40CF-BA8F-0548CAB0030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n-US" kern="1200">
              <a:solidFill>
                <a:prstClr val="white"/>
              </a:solidFill>
            </a:endParaRPr>
          </a:p>
        </p:txBody>
      </p:sp>
      <p:pic>
        <p:nvPicPr>
          <p:cNvPr id="6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xmlns="" id="{4585E47A-B2FF-4550-AAE7-4F367F9C1E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3201611"/>
            <a:ext cx="4006800" cy="4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6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ko-KR" altLang="en-US" kern="1200">
              <a:solidFill>
                <a:prstClr val="white"/>
              </a:solidFill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xmlns="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10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059A719-D776-48C6-8F1C-905721D1A80B}"/>
              </a:ext>
            </a:extLst>
          </p:cNvPr>
          <p:cNvSpPr/>
          <p:nvPr userDrawn="1"/>
        </p:nvSpPr>
        <p:spPr>
          <a:xfrm>
            <a:off x="0" y="0"/>
            <a:ext cx="91436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ko-KR" altLang="en-US" kern="120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2267CF-6750-4C88-BE8E-CF356D21A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xmlns="" id="{7DA3AB9B-7687-4061-9AF4-CFA6DAA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3D3D8CE8-531A-442E-9EEC-7939D7E11C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B61A49DB-263A-49A2-BBDC-1E05E8130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464F6832-C8F1-482D-9692-272144AC8D78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16FAA2AF-0BF4-4960-AA34-91EA9D674EE8}"/>
              </a:ext>
            </a:extLst>
          </p:cNvPr>
          <p:cNvSpPr/>
          <p:nvPr/>
        </p:nvSpPr>
        <p:spPr>
          <a:xfrm>
            <a:off x="33655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1371310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-0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xmlns="" id="{ED1DB012-4A6D-464F-ACCF-AF2B4632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xmlns="" id="{0294C6A7-1BE5-4FBB-9A64-89286403B3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xmlns="" id="{9389F581-6134-4208-A6CA-29EA9C2CC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13659EB-3EAF-416D-BA59-EB5649FC0935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srgbClr val="4C4C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srgbClr val="4C4C4E"/>
              </a:solidFill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954CCF5-A042-4052-B626-B6A0AD6D2194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4C4C4E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48393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+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-0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C75782E8-04B0-4C46-A957-77558CEBEB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1676401"/>
            <a:ext cx="8924191" cy="5181600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클릭하여 이미지 삽입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xmlns="" id="{11753FF7-64D2-45E3-976D-E5B6B2DA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xmlns="" id="{BBD8F858-1163-4041-93D8-70C25DA97D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xmlns="" id="{7CB25616-679C-4906-AA3F-91C4065B44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35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White_상단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-0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xmlns="" id="{601A7FFD-C4A7-441E-BD72-7CEC04FB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xmlns="" id="{CBA5F360-A9AE-4C2E-A1ED-008E9730E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xmlns="" id="{9B42CCB7-E86E-48AE-93CA-175EB50C42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xmlns="" id="{FC83E0F2-5352-4BDC-A04F-2B88486CFF09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xmlns="" id="{07EB7E99-9F9B-465C-837F-CC30E91E0C29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237196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B30B63-66AD-428B-9EF1-DB67B21476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xmlns="" id="{DBB1F3EA-12A6-4BBC-B3DF-9D052A37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7BF46613-FA3E-43DE-A699-74B888E6ED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xmlns="" id="{368EB458-BAE7-4530-9E21-99792FA7E1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D5927F-3156-442E-8BFC-3C69FCE691BF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1"/>
            <a:fld id="{88B3AE5A-10BA-4173-8E7E-D8F2BB88D393}" type="slidenum">
              <a:rPr kumimoji="1" lang="en-US" altLang="ko-KR" sz="900" kern="1200" spc="-6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pPr algn="ctr" hangingPunct="1"/>
              <a:t>‹#›</a:t>
            </a:fld>
            <a:endParaRPr lang="en-US" sz="900" kern="1200" dirty="0">
              <a:solidFill>
                <a:prstClr val="white">
                  <a:lumMod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6E07D7-546F-4261-A3E9-457F68098C1F}"/>
              </a:ext>
            </a:extLst>
          </p:cNvPr>
          <p:cNvSpPr/>
          <p:nvPr/>
        </p:nvSpPr>
        <p:spPr>
          <a:xfrm>
            <a:off x="73448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hangingPunct="1"/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본부 </a:t>
            </a:r>
            <a:r>
              <a:rPr lang="en-US" altLang="ko-KR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0000</a:t>
            </a:r>
            <a:r>
              <a:rPr lang="ko-KR" altLang="en-US" sz="800" kern="1200" dirty="0">
                <a:solidFill>
                  <a:srgbClr val="7F7F7F"/>
                </a:solidFill>
                <a:latin typeface="Malgun Gothic"/>
                <a:ea typeface="맑은 고딕" panose="020B0503020000020004" pitchFamily="50" charset="-127"/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233260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0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90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8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30" y="868861"/>
            <a:ext cx="5834378" cy="533446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673755" y="3101117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solidFill>
                  <a:srgbClr val="6C95AD"/>
                </a:solidFill>
                <a:latin typeface="+mj-ea"/>
              </a:rPr>
              <a:t>머신 비전</a:t>
            </a:r>
            <a:endParaRPr lang="en-US" altLang="ko-KR" sz="3200" spc="-100" dirty="0" smtClean="0">
              <a:solidFill>
                <a:srgbClr val="6C95AD"/>
              </a:solidFill>
              <a:latin typeface="+mj-ea"/>
            </a:endParaRPr>
          </a:p>
          <a:p>
            <a:pPr algn="ctr"/>
            <a:r>
              <a:rPr lang="en-US" altLang="ko-KR" sz="3200" spc="-100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idea</a:t>
            </a:r>
            <a:endParaRPr lang="ko-KR" altLang="en-US" sz="3200" spc="-100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2244490" y="1767502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smtClean="0">
                <a:latin typeface="+mj-ea"/>
              </a:rPr>
              <a:t>방범</a:t>
            </a:r>
            <a:r>
              <a:rPr lang="en-US" altLang="ko-KR" sz="3200" spc="-100" dirty="0" smtClean="0">
                <a:latin typeface="+mj-ea"/>
              </a:rPr>
              <a:t>/</a:t>
            </a:r>
            <a:r>
              <a:rPr lang="ko-KR" altLang="en-US" sz="3200" spc="-100" smtClean="0">
                <a:latin typeface="+mj-ea"/>
              </a:rPr>
              <a:t>재난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041236" y="1767502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latin typeface="+mj-ea"/>
              </a:rPr>
              <a:t>로봇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712621" y="3985412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smtClean="0">
                <a:latin typeface="+mj-ea"/>
              </a:rPr>
              <a:t>농업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1441303" y="3855538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latin typeface="+mj-ea"/>
              </a:rPr>
              <a:t>유통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996124" y="4482856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Smart Casher</a:t>
            </a:r>
            <a:r>
              <a:rPr lang="ko-KR" altLang="en-US" sz="1400" spc="-100">
                <a:latin typeface="+mj-ea"/>
              </a:rPr>
              <a:t> </a:t>
            </a:r>
            <a:r>
              <a:rPr lang="ko-KR" altLang="en-US" sz="1400" spc="-100" smtClean="0">
                <a:latin typeface="+mj-ea"/>
              </a:rPr>
              <a:t>편의점 일괄 결재 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381208" y="2354550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</a:t>
            </a:r>
            <a:r>
              <a:rPr lang="ko-KR" altLang="en-US" sz="1400" spc="-100" smtClean="0">
                <a:latin typeface="+mj-ea"/>
              </a:rPr>
              <a:t>올빼미 로봇 활용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1781275" y="2292859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</a:t>
            </a:r>
            <a:r>
              <a:rPr lang="ko-KR" altLang="en-US" sz="1400" spc="-100" smtClean="0">
                <a:latin typeface="+mj-ea"/>
              </a:rPr>
              <a:t>드론 기반 조난자 색출 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940472" y="4550648"/>
            <a:ext cx="2874014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Smart Farm, </a:t>
            </a:r>
            <a:r>
              <a:rPr lang="ko-KR" altLang="en-US" sz="1400" spc="-100" smtClean="0">
                <a:latin typeface="+mj-ea"/>
              </a:rPr>
              <a:t>농작물 자동 분류기 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657598" y="4917831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latin typeface="+mj-ea"/>
              </a:rPr>
              <a:t>사회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4013727" y="5550860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</a:t>
            </a:r>
            <a:r>
              <a:rPr lang="ko-KR" altLang="en-US" sz="1400" spc="-100" smtClean="0">
                <a:latin typeface="+mj-ea"/>
              </a:rPr>
              <a:t>포트홀 관리 시스템</a:t>
            </a:r>
            <a:r>
              <a:rPr lang="en-US" altLang="ko-KR" sz="1400" spc="-100" dirty="0" smtClean="0">
                <a:latin typeface="+mj-ea"/>
              </a:rPr>
              <a:t>, </a:t>
            </a:r>
            <a:r>
              <a:rPr lang="ko-KR" altLang="en-US" sz="1400" spc="-100" smtClean="0">
                <a:latin typeface="+mj-ea"/>
              </a:rPr>
              <a:t>차량 사고 유무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06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(8)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미아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행불자 찾는 블랙박스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8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정보가 공개된 미아나 </a:t>
            </a:r>
            <a:r>
              <a:rPr lang="ko-KR" altLang="en-US" b="0" dirty="0" err="1" smtClean="0"/>
              <a:t>행방불명자를</a:t>
            </a:r>
            <a:r>
              <a:rPr lang="ko-KR" altLang="en-US" b="0" dirty="0" smtClean="0"/>
              <a:t> 대상으로 공공장소에서 식별하여 알림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공개 전환된 미아</a:t>
            </a:r>
            <a:r>
              <a:rPr lang="en-US" altLang="ko-KR" sz="1000" b="0" dirty="0"/>
              <a:t>/</a:t>
            </a:r>
            <a:r>
              <a:rPr lang="ko-KR" altLang="en-US" sz="1000" b="0" smtClean="0"/>
              <a:t>행방불명자 </a:t>
            </a:r>
            <a:r>
              <a:rPr lang="en-US" altLang="ko-KR" sz="1000" b="0" dirty="0"/>
              <a:t>DB</a:t>
            </a:r>
            <a:r>
              <a:rPr lang="ko-KR" altLang="en-US" sz="1000" b="0"/>
              <a:t>를 블랙박스에서 지나가는 사람과 </a:t>
            </a:r>
            <a:r>
              <a:rPr lang="ko-KR" altLang="en-US" sz="1000" b="0" smtClean="0"/>
              <a:t>대조</a:t>
            </a:r>
            <a:endParaRPr lang="ko-KR" altLang="en-US" sz="1000" b="0"/>
          </a:p>
          <a:p>
            <a:pPr marL="0" indent="0">
              <a:buNone/>
            </a:pPr>
            <a:r>
              <a:rPr lang="ko-KR" altLang="en-US" sz="1000" b="0" dirty="0" smtClean="0"/>
              <a:t>                           거의 </a:t>
            </a:r>
            <a:r>
              <a:rPr lang="ko-KR" altLang="en-US" sz="1000" b="0" dirty="0"/>
              <a:t>대부분의 차량에는 </a:t>
            </a:r>
            <a:r>
              <a:rPr lang="ko-KR" altLang="en-US" sz="1000" b="0" dirty="0" smtClean="0"/>
              <a:t>카메라</a:t>
            </a:r>
            <a:r>
              <a:rPr lang="en-US" altLang="ko-KR" sz="1000" b="0" dirty="0" smtClean="0"/>
              <a:t>/</a:t>
            </a:r>
            <a:r>
              <a:rPr lang="ko-KR" altLang="en-US" sz="1000" b="0" smtClean="0"/>
              <a:t>모바일기기가 </a:t>
            </a:r>
            <a:r>
              <a:rPr lang="ko-KR" altLang="en-US" sz="1000" b="0" dirty="0"/>
              <a:t>달려있고 통신을 </a:t>
            </a:r>
            <a:r>
              <a:rPr lang="ko-KR" altLang="en-US" sz="1000" b="0"/>
              <a:t>지원하는 </a:t>
            </a:r>
            <a:r>
              <a:rPr lang="ko-KR" altLang="en-US" sz="1000" b="0" smtClean="0"/>
              <a:t>단말도 </a:t>
            </a:r>
            <a:r>
              <a:rPr lang="ko-KR" altLang="en-US" sz="1000" b="0" dirty="0"/>
              <a:t>증가 </a:t>
            </a:r>
            <a:r>
              <a:rPr lang="ko-KR" altLang="en-US" sz="1000" b="0" dirty="0" smtClean="0"/>
              <a:t>추세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촬영된 개개인을 식별하는 방식이 아닌 공개 등록된 사람이 맞는지 대조하는 방식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(1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모바일 앱으로 기능 구현 후 공공 개념으로 참여 유도 발견시 포상금 유도</a:t>
            </a:r>
            <a:r>
              <a:rPr lang="en-US" altLang="ko-KR" sz="1000" b="0" dirty="0" smtClean="0"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smtClean="0">
                <a:sym typeface="Wingdings" panose="05000000000000000000" pitchFamily="2" charset="2"/>
              </a:rPr>
              <a:t>정부 협조하 공기관 차량 탑재 납품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308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610292" y="1927808"/>
            <a:ext cx="1208014" cy="119962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76" y="2942955"/>
            <a:ext cx="2438400" cy="24384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135849" y="3358909"/>
            <a:ext cx="419450" cy="3020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38" y="3620288"/>
            <a:ext cx="815829" cy="81582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72" y="4358519"/>
            <a:ext cx="815829" cy="81582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990027"/>
            <a:ext cx="815829" cy="81582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17" y="3399377"/>
            <a:ext cx="815829" cy="81582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75" y="3044244"/>
            <a:ext cx="576044" cy="57604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24" y="3392465"/>
            <a:ext cx="234892" cy="23489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23" y="2150816"/>
            <a:ext cx="666924" cy="66692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9" y="2191593"/>
            <a:ext cx="843793" cy="843793"/>
          </a:xfrm>
          <a:prstGeom prst="rect">
            <a:avLst/>
          </a:prstGeom>
        </p:spPr>
      </p:pic>
      <p:cxnSp>
        <p:nvCxnSpPr>
          <p:cNvPr id="55" name="직선 화살표 연결선 54"/>
          <p:cNvCxnSpPr>
            <a:stCxn id="37" idx="3"/>
          </p:cNvCxnSpPr>
          <p:nvPr/>
        </p:nvCxnSpPr>
        <p:spPr>
          <a:xfrm flipV="1">
            <a:off x="3555299" y="2679744"/>
            <a:ext cx="2945587" cy="8301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8" y="2236387"/>
            <a:ext cx="2763310" cy="2763310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(9)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유아 수면 건강관리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9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 smtClean="0"/>
              <a:t>24</a:t>
            </a:r>
            <a:r>
              <a:rPr lang="ko-KR" altLang="en-US" b="0" smtClean="0"/>
              <a:t>시간 케어가 필요한 유아의 수면 관리 도우미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성인은 헬스밴드 등으로 수면관리를 하지만 아기는 알 수가 없음</a:t>
            </a:r>
            <a:r>
              <a:rPr lang="en-US" altLang="ko-KR" sz="1000" b="0" dirty="0" smtClean="0"/>
              <a:t>.</a:t>
            </a:r>
            <a:r>
              <a:rPr lang="ko-KR" altLang="en-US" sz="1000" b="0" smtClean="0"/>
              <a:t> 수면 질에 </a:t>
            </a:r>
            <a:r>
              <a:rPr lang="ko-KR" altLang="en-US" sz="1000" b="0" dirty="0"/>
              <a:t>따라 하루 컨디션이 좌우되고 아프거나 </a:t>
            </a:r>
            <a:r>
              <a:rPr lang="ko-KR" altLang="en-US" sz="1000" b="0" dirty="0" smtClean="0"/>
              <a:t>할 </a:t>
            </a:r>
            <a:r>
              <a:rPr lang="ko-KR" altLang="en-US" sz="1000" b="0" smtClean="0"/>
              <a:t>때 </a:t>
            </a: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          </a:t>
            </a:r>
            <a:r>
              <a:rPr lang="ko-KR" altLang="en-US" sz="1000" b="0" smtClean="0"/>
              <a:t>밤새 </a:t>
            </a:r>
            <a:r>
              <a:rPr lang="ko-KR" altLang="en-US" sz="1000" b="0" dirty="0"/>
              <a:t>간호가 필요함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아기가 밤새 편히 잠을 자는지</a:t>
            </a:r>
            <a:r>
              <a:rPr lang="en-US" altLang="ko-KR" sz="1000" b="0" dirty="0"/>
              <a:t>/</a:t>
            </a:r>
            <a:r>
              <a:rPr lang="ko-KR" altLang="en-US" sz="1000" b="0"/>
              <a:t>깨어있는지</a:t>
            </a:r>
            <a:r>
              <a:rPr lang="en-US" altLang="ko-KR" sz="1000" b="0" dirty="0"/>
              <a:t>/</a:t>
            </a:r>
            <a:r>
              <a:rPr lang="ko-KR" altLang="en-US" sz="1000" b="0"/>
              <a:t>울지는 않는지</a:t>
            </a:r>
            <a:r>
              <a:rPr lang="en-US" altLang="ko-KR" sz="1000" b="0" dirty="0"/>
              <a:t>/</a:t>
            </a:r>
            <a:r>
              <a:rPr lang="ko-KR" altLang="en-US" sz="1000" b="0"/>
              <a:t>아프지 않는지 등 수면 패턴을 </a:t>
            </a:r>
            <a:r>
              <a:rPr lang="ko-KR" altLang="en-US" sz="1000" b="0" smtClean="0"/>
              <a:t>분석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(1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아기의 컨디션을 관리할수 있는 앱 개발로 무상 배포</a:t>
            </a:r>
            <a:r>
              <a:rPr lang="en-US" altLang="ko-KR" sz="1000" b="0" dirty="0" smtClean="0"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smtClean="0">
                <a:sym typeface="Wingdings" panose="05000000000000000000" pitchFamily="2" charset="2"/>
              </a:rPr>
              <a:t>유아관련 업체</a:t>
            </a:r>
            <a:r>
              <a:rPr lang="en-US" altLang="ko-KR" sz="1000" dirty="0" smtClean="0">
                <a:sym typeface="Wingdings" panose="05000000000000000000" pitchFamily="2" charset="2"/>
              </a:rPr>
              <a:t>(</a:t>
            </a:r>
            <a:r>
              <a:rPr lang="ko-KR" altLang="en-US" sz="1000" smtClean="0">
                <a:sym typeface="Wingdings" panose="05000000000000000000" pitchFamily="2" charset="2"/>
              </a:rPr>
              <a:t>건강</a:t>
            </a:r>
            <a:r>
              <a:rPr lang="en-US" altLang="ko-KR" sz="1000" dirty="0" smtClean="0">
                <a:sym typeface="Wingdings" panose="05000000000000000000" pitchFamily="2" charset="2"/>
              </a:rPr>
              <a:t>/</a:t>
            </a:r>
            <a:r>
              <a:rPr lang="ko-KR" altLang="en-US" sz="1000" smtClean="0">
                <a:sym typeface="Wingdings" panose="05000000000000000000" pitchFamily="2" charset="2"/>
              </a:rPr>
              <a:t>의류</a:t>
            </a:r>
            <a:r>
              <a:rPr lang="en-US" altLang="ko-KR" sz="1000" dirty="0" smtClean="0">
                <a:sym typeface="Wingdings" panose="05000000000000000000" pitchFamily="2" charset="2"/>
              </a:rPr>
              <a:t>/</a:t>
            </a:r>
            <a:r>
              <a:rPr lang="ko-KR" altLang="en-US" sz="1000" smtClean="0">
                <a:sym typeface="Wingdings" panose="05000000000000000000" pitchFamily="2" charset="2"/>
              </a:rPr>
              <a:t>식품 등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  <a:r>
              <a:rPr lang="ko-KR" altLang="en-US" sz="1000" smtClean="0">
                <a:sym typeface="Wingdings" panose="05000000000000000000" pitchFamily="2" charset="2"/>
              </a:rPr>
              <a:t> 제휴로 광고 입점 및 마케팅 창구 역할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6"/>
            <a:ext cx="8463592" cy="12768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73" y="1976361"/>
            <a:ext cx="778783" cy="7787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58" y="3499673"/>
            <a:ext cx="1080978" cy="10809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68" y="3070242"/>
            <a:ext cx="840271" cy="8402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73" y="4297199"/>
            <a:ext cx="830112" cy="8301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97" y="1849426"/>
            <a:ext cx="884034" cy="8840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55" y="3156324"/>
            <a:ext cx="850701" cy="85070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5802490" y="2915962"/>
            <a:ext cx="683664" cy="50420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802490" y="3793081"/>
            <a:ext cx="750710" cy="1656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802490" y="4507327"/>
            <a:ext cx="683664" cy="366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198228" y="2771537"/>
            <a:ext cx="284860" cy="7691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91036" y="2797174"/>
            <a:ext cx="153824" cy="5554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81592" y="2737354"/>
            <a:ext cx="316195" cy="52983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778113" y="2115064"/>
            <a:ext cx="683740" cy="640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정상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763534" y="3235804"/>
            <a:ext cx="683740" cy="640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상</a:t>
            </a:r>
          </a:p>
        </p:txBody>
      </p:sp>
      <p:sp>
        <p:nvSpPr>
          <p:cNvPr id="27" name="타원 26"/>
          <p:cNvSpPr/>
          <p:nvPr/>
        </p:nvSpPr>
        <p:spPr>
          <a:xfrm>
            <a:off x="7748955" y="4455400"/>
            <a:ext cx="683740" cy="640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족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8" y="2236387"/>
            <a:ext cx="2763310" cy="2763310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(10)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영상 기반 건강 케어 </a:t>
            </a:r>
            <a:endParaRPr lang="ko-KR" altLang="en-US" sz="1400" b="1" spc="-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10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병원 내진 전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후 등 신체 영상을 통한 건강 체크 솔루션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특히 유아가 병원 내진 후 상태 호전이 되는 지 여부를 궁금해 하는 부모가 많음에 착안한 아이디어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영상 데이터 확보가 어려워 보이니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이 부분에 대한 해결 방안 모색이 우선 중요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스마트폰과 연결할 </a:t>
            </a:r>
            <a:r>
              <a:rPr lang="en-US" altLang="ko-KR" sz="1000" b="0" dirty="0" smtClean="0"/>
              <a:t>HW </a:t>
            </a:r>
            <a:r>
              <a:rPr lang="ko-KR" altLang="en-US" sz="1000" b="0" smtClean="0"/>
              <a:t>소형카메라</a:t>
            </a: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000" b="0" dirty="0" smtClean="0"/>
              <a:t>                                  </a:t>
            </a:r>
            <a:r>
              <a:rPr lang="ko-KR" altLang="en-US" sz="1000" b="0" smtClean="0"/>
              <a:t>장착 필요</a:t>
            </a:r>
            <a:r>
              <a:rPr lang="en-US" altLang="ko-KR" sz="1000" b="0" dirty="0"/>
              <a:t>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스마트폰 사진으로도 가능하게 병행</a:t>
            </a:r>
            <a:r>
              <a:rPr lang="en-US" altLang="ko-KR" sz="1000" b="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b="0" dirty="0"/>
              <a:t>:</a:t>
            </a:r>
            <a:r>
              <a:rPr lang="ko-KR" altLang="en-US" sz="1000" b="0" smtClean="0"/>
              <a:t> 의료 기관 연계를 통한 </a:t>
            </a:r>
            <a:r>
              <a:rPr lang="ko-KR" altLang="en-US" sz="1000" b="0" smtClean="0">
                <a:sym typeface="Wingdings" panose="05000000000000000000" pitchFamily="2" charset="2"/>
              </a:rPr>
              <a:t>토탈 건강 케어 솔루션으로 확대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1038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17" y="3106036"/>
            <a:ext cx="840271" cy="8402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31858" y="3402401"/>
            <a:ext cx="394580" cy="39458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191256" y="3591452"/>
            <a:ext cx="2037385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4162" y="366782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소형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카메라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5503714" y="4040689"/>
            <a:ext cx="2009193" cy="562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귀속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입안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안구상태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치아상태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등 건강 체크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구름 모양 설명선 21"/>
          <p:cNvSpPr/>
          <p:nvPr/>
        </p:nvSpPr>
        <p:spPr>
          <a:xfrm>
            <a:off x="6026627" y="1785775"/>
            <a:ext cx="1412140" cy="1151306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49910" y="2007179"/>
            <a:ext cx="12177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유아의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건강 상태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호전 여부 궁금</a:t>
            </a:r>
            <a:endParaRPr lang="en-US" altLang="ko-KR" sz="11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914264" y="2980778"/>
            <a:ext cx="1028602" cy="5623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영상딥러닝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모델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0905" y="3655394"/>
            <a:ext cx="1028602" cy="562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이상여부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진행상태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 비교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분석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2746" y="4384192"/>
            <a:ext cx="1148340" cy="562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처방약 양 조절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 제안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>
            <a:endCxn id="38" idx="1"/>
          </p:cNvCxnSpPr>
          <p:nvPr/>
        </p:nvCxnSpPr>
        <p:spPr>
          <a:xfrm>
            <a:off x="3191256" y="4475527"/>
            <a:ext cx="321490" cy="1898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(11)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ATM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 안면 분석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사기로 인한 인출 사고 예방을 위한 고객 안면 분석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사칭등 사기로 인한 인출이 의심되는 경우 은행 직원이 상세 상담</a:t>
            </a:r>
            <a:r>
              <a:rPr lang="en-US" altLang="ko-KR" sz="1000" b="0" dirty="0"/>
              <a:t>/</a:t>
            </a:r>
            <a:r>
              <a:rPr lang="ko-KR" altLang="en-US" sz="1000" b="0"/>
              <a:t>질의를 통해 금융사기 예방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en-US" altLang="ko-KR" sz="1000" b="0" dirty="0"/>
              <a:t>ATM/</a:t>
            </a:r>
            <a:r>
              <a:rPr lang="ko-KR" altLang="en-US" sz="1000" b="0"/>
              <a:t>은행에 돈을 인출하러오는 고객을 대상으로 안면 상태 분석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(1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은행과 제휴하여 </a:t>
            </a:r>
            <a:r>
              <a:rPr lang="en-US" altLang="ko-KR" sz="1000" dirty="0" smtClean="0"/>
              <a:t>ATM </a:t>
            </a:r>
            <a:r>
              <a:rPr lang="ko-KR" altLang="en-US" sz="1000" smtClean="0"/>
              <a:t>기기에 탑재하여 고객 재정 보안 긍정 이미지 향상</a:t>
            </a:r>
            <a:r>
              <a:rPr lang="en-US" altLang="ko-KR" sz="1000" b="0" dirty="0" smtClean="0"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smtClean="0">
                <a:sym typeface="Wingdings" panose="05000000000000000000" pitchFamily="2" charset="2"/>
              </a:rPr>
              <a:t>각종 금융거래시 확대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308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67" y="1976361"/>
            <a:ext cx="884034" cy="8840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75" y="3824808"/>
            <a:ext cx="1181304" cy="11813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31" y="4020929"/>
            <a:ext cx="789061" cy="7890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44" y="4085023"/>
            <a:ext cx="908703" cy="90870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3186078" y="4567148"/>
            <a:ext cx="1358782" cy="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49133" y="2857989"/>
            <a:ext cx="2136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29422" y="2986176"/>
            <a:ext cx="273464" cy="64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43066" y="2934901"/>
            <a:ext cx="974220" cy="666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8958" y="42615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불안 고객 상담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70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(12)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야간 바닷가 드론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순찰</a:t>
            </a:r>
            <a:endParaRPr lang="ko-KR" altLang="en-US" sz="1400" b="1" spc="-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야간 적외선 및 파도 패턴 분석으로 사람식별 하여 선 구조 조치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야간 수영이 통제된 시간 적외선 카메라로 바닷가를 순찰하며 사람 식별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사람으로 식별되면 자동으로 구조 요청 및 튜브 등 투척</a:t>
            </a:r>
          </a:p>
          <a:p>
            <a:pPr marL="0" indent="0">
              <a:buNone/>
            </a:pPr>
            <a:r>
              <a:rPr lang="ko-KR" altLang="en-US" sz="1000" b="0" dirty="0" smtClean="0"/>
              <a:t>                                  사람이 조종해서 </a:t>
            </a:r>
            <a:r>
              <a:rPr lang="ko-KR" altLang="en-US" sz="1000" b="0" dirty="0" err="1"/>
              <a:t>드론으로</a:t>
            </a:r>
            <a:r>
              <a:rPr lang="ko-KR" altLang="en-US" sz="1000" b="0" dirty="0"/>
              <a:t> 구조활동 </a:t>
            </a:r>
            <a:r>
              <a:rPr lang="ko-KR" altLang="en-US" sz="1000" b="0" dirty="0" smtClean="0"/>
              <a:t>하는 것이 </a:t>
            </a:r>
            <a:r>
              <a:rPr lang="ko-KR" altLang="en-US" sz="1000" b="0" dirty="0"/>
              <a:t>아닌 자동으로 </a:t>
            </a:r>
            <a:r>
              <a:rPr lang="ko-KR" altLang="en-US" sz="1000" b="0" dirty="0" smtClean="0"/>
              <a:t>인지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자살시도자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음주자 식별하여 안전 해변 이미지 구축</a:t>
            </a:r>
            <a:r>
              <a:rPr lang="en-US" altLang="ko-KR" sz="1000" b="0" dirty="0" smtClean="0"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smtClean="0">
                <a:sym typeface="Wingdings" panose="05000000000000000000" pitchFamily="2" charset="2"/>
              </a:rPr>
              <a:t>공공기관과 연계</a:t>
            </a:r>
            <a:r>
              <a:rPr lang="en-US" altLang="ko-KR" sz="1000" dirty="0" smtClean="0">
                <a:sym typeface="Wingdings" panose="05000000000000000000" pitchFamily="2" charset="2"/>
              </a:rPr>
              <a:t>/</a:t>
            </a:r>
            <a:r>
              <a:rPr lang="ko-KR" altLang="en-US" sz="1000" smtClean="0">
                <a:sym typeface="Wingdings" panose="05000000000000000000" pitchFamily="2" charset="2"/>
              </a:rPr>
              <a:t>납품하여 공익에 기여하며 매출 증대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308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34" y="3459126"/>
            <a:ext cx="3638971" cy="17815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10" y="4479745"/>
            <a:ext cx="403509" cy="40350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667164" y="2546466"/>
            <a:ext cx="19993" cy="1754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205597" y="2563213"/>
            <a:ext cx="531486" cy="9403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399813" y="2720232"/>
            <a:ext cx="11144" cy="7322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27457" y="2515074"/>
            <a:ext cx="739093" cy="7779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18" y="1816010"/>
            <a:ext cx="797863" cy="7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96" y="2321188"/>
            <a:ext cx="2617058" cy="2617058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(13)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주변사물 파인더</a:t>
            </a:r>
            <a:endParaRPr lang="ko-KR" altLang="en-US" sz="1400" b="1" spc="-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13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필요한 물건을 찾을 수 없어 곤란한 상황에 </a:t>
            </a:r>
            <a:r>
              <a:rPr lang="ko-KR" altLang="en-US" b="0" dirty="0" err="1" smtClean="0"/>
              <a:t>모바일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앱으로</a:t>
            </a:r>
            <a:r>
              <a:rPr lang="ko-KR" altLang="en-US" b="0" dirty="0" smtClean="0"/>
              <a:t> 주변을 촬영하여 물건 인식을 하고 알림을 </a:t>
            </a:r>
            <a:r>
              <a:rPr lang="ko-KR" altLang="en-US" b="0" dirty="0" err="1" smtClean="0"/>
              <a:t>할수</a:t>
            </a:r>
            <a:r>
              <a:rPr lang="ko-KR" altLang="en-US" b="0" dirty="0" smtClean="0"/>
              <a:t> 있는 </a:t>
            </a:r>
            <a:r>
              <a:rPr lang="ko-KR" altLang="en-US" b="0" dirty="0" err="1" smtClean="0"/>
              <a:t>앱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TV</a:t>
            </a:r>
            <a:r>
              <a:rPr lang="ko-KR" altLang="en-US" sz="1000" b="0" smtClean="0"/>
              <a:t>를 보거나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자동차 키가 필요할때 바로 찾을수 없어 시간을 지체하면 곤란을 겪는 상황에서 필요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사람의 눈으로 둘러보면 잘 보이지 않는 물건들도 카메라로 물건의 일부분이라도 인식하면 바로 식별해서 알림을 줄수 있는 기능으로 사람은 여러 이미지가 겹쳐있으면 쉽게 구분하여 판단하지 못 하지만 머신비젼을 활용하여 객체를 분리 식별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집안 내물건 찾는 앱으로 데이터 확보 및 사용자 확대</a:t>
            </a:r>
            <a:r>
              <a:rPr lang="en-US" altLang="ko-KR" sz="1000" b="0" dirty="0" smtClean="0"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smtClean="0">
                <a:sym typeface="Wingdings" panose="05000000000000000000" pitchFamily="2" charset="2"/>
              </a:rPr>
              <a:t>물건 인지 빅데이터 확보 후 다양한 영역에 확장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308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03" y="3325005"/>
            <a:ext cx="998734" cy="9987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41" y="2853794"/>
            <a:ext cx="1201692" cy="12016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7" y="3629717"/>
            <a:ext cx="510010" cy="5100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1" y="2488199"/>
            <a:ext cx="747076" cy="7470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" y="3629717"/>
            <a:ext cx="857137" cy="8571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72" y="2781955"/>
            <a:ext cx="729608" cy="729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04" y="2739042"/>
            <a:ext cx="394756" cy="39475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16" y="3229697"/>
            <a:ext cx="333931" cy="33393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61" y="4169696"/>
            <a:ext cx="421617" cy="4216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81" y="3653565"/>
            <a:ext cx="467755" cy="4677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60" y="2783708"/>
            <a:ext cx="156057" cy="15605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56" y="3777279"/>
            <a:ext cx="179952" cy="17995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34" y="4207226"/>
            <a:ext cx="183769" cy="18376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16" y="2780669"/>
            <a:ext cx="182392" cy="18239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585449" y="2311400"/>
            <a:ext cx="865428" cy="46926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546783" y="3363249"/>
            <a:ext cx="935508" cy="2966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1557586" y="4075829"/>
            <a:ext cx="935242" cy="5611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1376253" y="2871865"/>
            <a:ext cx="1116575" cy="27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98504" y="3638793"/>
            <a:ext cx="377905" cy="4918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(14)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AI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기반 차량 사고 여부 파악 시스템</a:t>
            </a:r>
            <a:endParaRPr lang="ko-KR" altLang="en-US" sz="1400" b="1" spc="-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14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en-US" altLang="ko-KR" sz="1000" b="0" dirty="0" err="1" smtClean="0"/>
              <a:t>Socar</a:t>
            </a:r>
            <a:r>
              <a:rPr lang="en-US" altLang="ko-KR" sz="1000" b="0" dirty="0" smtClean="0"/>
              <a:t> </a:t>
            </a:r>
            <a:r>
              <a:rPr lang="ko-KR" altLang="en-US" sz="1000" b="0" smtClean="0"/>
              <a:t>이용 후 반납 처리 프로세스에서 실무 담당자와 사용자간의 복잡한 확인 절차에 </a:t>
            </a:r>
            <a:r>
              <a:rPr lang="en-US" altLang="ko-KR" sz="1000" b="0" dirty="0" smtClean="0"/>
              <a:t>AI </a:t>
            </a:r>
            <a:r>
              <a:rPr lang="ko-KR" altLang="en-US" sz="1000" b="0" smtClean="0"/>
              <a:t>기반 사고 여부 판단 필요성</a:t>
            </a:r>
            <a:r>
              <a:rPr lang="en-US" altLang="ko-KR" sz="1000" b="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차량 인도 시 차량 상태와 차량 반납 시 차량 상태를</a:t>
            </a:r>
            <a:r>
              <a:rPr lang="en-US" altLang="ko-KR" sz="1000" b="0" dirty="0"/>
              <a:t> </a:t>
            </a:r>
            <a:r>
              <a:rPr lang="en-US" altLang="ko-KR" sz="1000" b="0" dirty="0" smtClean="0"/>
              <a:t>AI</a:t>
            </a:r>
            <a:r>
              <a:rPr lang="ko-KR" altLang="en-US" sz="1000" b="0" smtClean="0"/>
              <a:t>기반으로 분석하여 사고 유무를 자동 판단하여 보고</a:t>
            </a:r>
            <a:endParaRPr lang="ko-KR" altLang="en-US" sz="1000" b="0"/>
          </a:p>
          <a:p>
            <a:pPr marL="0" indent="0">
              <a:buNone/>
            </a:pPr>
            <a:r>
              <a:rPr lang="ko-KR" altLang="en-US" sz="1000" b="0" dirty="0" smtClean="0"/>
              <a:t>                                  이미지 비교 기준의 모호함으로 사고 유무 판단에 전문적 기술 및 분석 필요해 보임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(1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b="0" smtClean="0"/>
              <a:t>다양한 각도 및 환경에서의 첫 영상과 비교 영상 간의 통합적 관점에서 영상을 비교 할 수 있는 기술력 확보</a:t>
            </a:r>
            <a:r>
              <a:rPr lang="en-US" altLang="ko-KR" sz="1000" b="0" dirty="0" smtClean="0"/>
              <a:t>,</a:t>
            </a:r>
            <a:r>
              <a:rPr lang="en-US" altLang="ko-KR" sz="1000" b="0" dirty="0" smtClean="0"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en-US" altLang="ko-KR" sz="1000" b="0" dirty="0" err="1" smtClean="0">
                <a:sym typeface="Wingdings" panose="05000000000000000000" pitchFamily="2" charset="2"/>
              </a:rPr>
              <a:t>Socar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</a:t>
            </a:r>
            <a:r>
              <a:rPr lang="ko-KR" altLang="en-US" sz="1000" b="0" smtClean="0">
                <a:sym typeface="Wingdings" panose="05000000000000000000" pitchFamily="2" charset="2"/>
              </a:rPr>
              <a:t>등 사업 제안 및 서비스 확장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308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7" y="2718743"/>
            <a:ext cx="2394890" cy="16285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30" y="2746474"/>
            <a:ext cx="2394890" cy="1628525"/>
          </a:xfrm>
          <a:prstGeom prst="rect">
            <a:avLst/>
          </a:prstGeom>
        </p:spPr>
      </p:pic>
      <p:sp>
        <p:nvSpPr>
          <p:cNvPr id="3" name="폭발 1 2"/>
          <p:cNvSpPr/>
          <p:nvPr/>
        </p:nvSpPr>
        <p:spPr>
          <a:xfrm>
            <a:off x="6450220" y="3871467"/>
            <a:ext cx="321276" cy="36246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폭발 1 20"/>
          <p:cNvSpPr/>
          <p:nvPr/>
        </p:nvSpPr>
        <p:spPr>
          <a:xfrm>
            <a:off x="6802762" y="3476050"/>
            <a:ext cx="321276" cy="36246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0143" y="235503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차량 인도 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79739" y="235503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차량 반납 시</a:t>
            </a:r>
            <a:endParaRPr lang="ko-KR" altLang="en-US" sz="1400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3247348" y="3162654"/>
            <a:ext cx="1217553" cy="7585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97565" y="339628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상태 비교</a:t>
            </a:r>
            <a:endParaRPr lang="ko-KR" altLang="en-US" sz="14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05" y="1824141"/>
            <a:ext cx="576638" cy="57663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38885" y="427995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차량 사고 여부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7" idx="2"/>
          </p:cNvCxnSpPr>
          <p:nvPr/>
        </p:nvCxnSpPr>
        <p:spPr>
          <a:xfrm flipH="1">
            <a:off x="1103862" y="2400779"/>
            <a:ext cx="2752262" cy="11662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2"/>
          </p:cNvCxnSpPr>
          <p:nvPr/>
        </p:nvCxnSpPr>
        <p:spPr>
          <a:xfrm flipH="1">
            <a:off x="2545483" y="2400779"/>
            <a:ext cx="1310641" cy="15204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7" idx="2"/>
          </p:cNvCxnSpPr>
          <p:nvPr/>
        </p:nvCxnSpPr>
        <p:spPr>
          <a:xfrm>
            <a:off x="3856124" y="2400779"/>
            <a:ext cx="1597316" cy="16934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7" idx="2"/>
          </p:cNvCxnSpPr>
          <p:nvPr/>
        </p:nvCxnSpPr>
        <p:spPr>
          <a:xfrm>
            <a:off x="3856124" y="2400779"/>
            <a:ext cx="3203694" cy="10752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" idx="2"/>
            <a:endCxn id="28" idx="2"/>
          </p:cNvCxnSpPr>
          <p:nvPr/>
        </p:nvCxnSpPr>
        <p:spPr>
          <a:xfrm rot="16200000" flipH="1">
            <a:off x="3995651" y="2005218"/>
            <a:ext cx="209685" cy="4893783"/>
          </a:xfrm>
          <a:prstGeom prst="bentConnector3">
            <a:avLst>
              <a:gd name="adj1" fmla="val 20902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2" name="직사각형 41"/>
          <p:cNvSpPr/>
          <p:nvPr/>
        </p:nvSpPr>
        <p:spPr>
          <a:xfrm>
            <a:off x="2933298" y="4506807"/>
            <a:ext cx="2009193" cy="562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Socar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입장에서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차량 사고 유무 확인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핵심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Task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76816" y="2172926"/>
            <a:ext cx="1067840" cy="9797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585042" y="3354657"/>
            <a:ext cx="1067840" cy="9797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654894" y="2383984"/>
            <a:ext cx="989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이삿짐 센터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이용 시 물건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파손 여부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784170" y="3560736"/>
            <a:ext cx="6575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 smtClean="0"/>
              <a:t>렌탈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서비스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반납 시</a:t>
            </a:r>
            <a:endParaRPr lang="ko-KR" altLang="en-US" sz="11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547319" y="4818321"/>
            <a:ext cx="1228745" cy="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08687" y="4576297"/>
            <a:ext cx="1506007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서비스 확장</a:t>
            </a: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딥러닝을</a:t>
            </a:r>
            <a:r>
              <a:rPr lang="ko-KR" altLang="en-US" b="0" dirty="0" smtClean="0"/>
              <a:t> 활용하여 차량의 사고 여부를 파악 할 수 있는 솔루션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다양한 영역에서도 확대 사용 가능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0704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(15)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AI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트레이너</a:t>
            </a:r>
            <a:endParaRPr lang="ko-KR" altLang="en-US" sz="1400" b="1" spc="-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15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 err="1" smtClean="0"/>
              <a:t>Openpose</a:t>
            </a:r>
            <a:r>
              <a:rPr lang="en-US" altLang="ko-KR" b="0" dirty="0" smtClean="0"/>
              <a:t> </a:t>
            </a:r>
            <a:r>
              <a:rPr lang="ko-KR" altLang="en-US" b="0" smtClean="0"/>
              <a:t>라이브러리를 이용하여 각 인체 </a:t>
            </a:r>
            <a:r>
              <a:rPr lang="en-US" altLang="ko-KR" b="0" dirty="0" smtClean="0"/>
              <a:t>core </a:t>
            </a:r>
            <a:r>
              <a:rPr lang="ko-KR" altLang="en-US" b="0" smtClean="0"/>
              <a:t>식별 및 신체의 비대칭</a:t>
            </a:r>
            <a:r>
              <a:rPr lang="en-US" altLang="ko-KR" b="0" dirty="0" smtClean="0"/>
              <a:t>/</a:t>
            </a:r>
            <a:r>
              <a:rPr lang="ko-KR" altLang="en-US" b="0" smtClean="0"/>
              <a:t>자세 교정 솔루션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현대인들의 잘못된 자세가 피로감 누적 및 건강악화로 이어지지 않도록 교정 필요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업무환경 내 자세 교정을 통한 건강 증진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거북목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디스크 회복 등 </a:t>
            </a:r>
            <a:r>
              <a:rPr lang="en-US" altLang="ko-KR" sz="1000" b="0" dirty="0" smtClean="0"/>
              <a:t>)</a:t>
            </a:r>
            <a:endParaRPr lang="ko-KR" altLang="en-US" sz="1000" b="0"/>
          </a:p>
          <a:p>
            <a:pPr marL="0" indent="0">
              <a:buNone/>
            </a:pPr>
            <a:r>
              <a:rPr lang="ko-KR" altLang="en-US" sz="1000" b="0" dirty="0" smtClean="0"/>
              <a:t>                                  운동 간 자세 체크 및 피드백을 통한 운동 효율성 향상 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smtClean="0"/>
              <a:t>사내 적용하여 업무 간 자세 비대칭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비표준일 시 경고알림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운동 자세 좌우 비대칭 시 알림 및 영상전송 </a:t>
            </a:r>
            <a:r>
              <a:rPr lang="en-US" altLang="ko-KR" sz="1000" b="0" dirty="0" smtClean="0">
                <a:sym typeface="Wingdings" panose="05000000000000000000" pitchFamily="2" charset="2"/>
              </a:rPr>
              <a:t/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smtClean="0">
                <a:sym typeface="Wingdings" panose="05000000000000000000" pitchFamily="2" charset="2"/>
              </a:rPr>
              <a:t>솔루션화 진행 및 헬스케어</a:t>
            </a:r>
            <a:r>
              <a:rPr lang="en-US" altLang="ko-KR" sz="1000" dirty="0" smtClean="0">
                <a:sym typeface="Wingdings" panose="05000000000000000000" pitchFamily="2" charset="2"/>
              </a:rPr>
              <a:t>/</a:t>
            </a:r>
            <a:r>
              <a:rPr lang="ko-KR" altLang="en-US" sz="1000" smtClean="0">
                <a:sym typeface="Wingdings" panose="05000000000000000000" pitchFamily="2" charset="2"/>
              </a:rPr>
              <a:t>사업체 제휴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308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98" y="2596853"/>
            <a:ext cx="2028825" cy="208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0432" y="22917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정상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12278" y="267895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smtClean="0"/>
              <a:t>비정상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26" y="2751906"/>
            <a:ext cx="1800225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69" y="2766194"/>
            <a:ext cx="1619250" cy="187642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478024" y="3237475"/>
            <a:ext cx="1963966" cy="164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09063" y="3171569"/>
            <a:ext cx="1905114" cy="24729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47010" y="4596183"/>
            <a:ext cx="411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smtClean="0"/>
              <a:t>운동 간 코어 식별하여 </a:t>
            </a:r>
            <a:r>
              <a:rPr lang="ko-KR" altLang="en-US" sz="1400" dirty="0" smtClean="0"/>
              <a:t>일직선</a:t>
            </a:r>
            <a:r>
              <a:rPr lang="en-US" altLang="ko-KR" sz="1400" dirty="0" smtClean="0"/>
              <a:t>/</a:t>
            </a:r>
            <a:r>
              <a:rPr lang="ko-KR" altLang="en-US" sz="1400" smtClean="0"/>
              <a:t>대칭 여부 체크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0100" y="25046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정상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23920" y="250076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비정상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5984" y="4582301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smtClean="0"/>
              <a:t>요추</a:t>
            </a:r>
            <a:r>
              <a:rPr lang="en-US" altLang="ko-KR" sz="1400" dirty="0" smtClean="0"/>
              <a:t>~</a:t>
            </a:r>
            <a:r>
              <a:rPr lang="ko-KR" altLang="en-US" sz="1400" smtClean="0"/>
              <a:t>경추 </a:t>
            </a:r>
            <a:r>
              <a:rPr lang="ko-KR" altLang="en-US" sz="1400" dirty="0" smtClean="0"/>
              <a:t>식별하여 </a:t>
            </a:r>
            <a:r>
              <a:rPr lang="ko-KR" altLang="en-US" sz="1400" smtClean="0"/>
              <a:t>정상자세 체크</a:t>
            </a:r>
            <a:r>
              <a:rPr lang="en-US" altLang="ko-KR" sz="1400" dirty="0" smtClean="0"/>
              <a:t>&gt;</a:t>
            </a:r>
          </a:p>
        </p:txBody>
      </p:sp>
      <p:pic>
        <p:nvPicPr>
          <p:cNvPr id="37" name="Picture 98" descr="http://upload.wikimedia.org/wikipedia/commons/7/77/Crystal_Clear_action_re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76942">
            <a:off x="2912860" y="2288331"/>
            <a:ext cx="461585" cy="46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034084" y="20558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피드백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898386" y="206600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smtClean="0"/>
              <a:t>피드백</a:t>
            </a:r>
            <a:endParaRPr lang="ko-KR" altLang="en-US" sz="1400" dirty="0"/>
          </a:p>
        </p:txBody>
      </p:sp>
      <p:pic>
        <p:nvPicPr>
          <p:cNvPr id="41" name="Picture 98" descr="http://upload.wikimedia.org/wikipedia/commons/7/77/Crystal_Clear_action_re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76942">
            <a:off x="7713786" y="2284135"/>
            <a:ext cx="461585" cy="46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210100" y="1958277"/>
            <a:ext cx="2349007" cy="36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운동 학습 데이터 축적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73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(16)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영상기반의 농작물 품질 관리 솔루션</a:t>
            </a:r>
            <a:endParaRPr lang="ko-KR" altLang="en-US" sz="1400" b="1" spc="-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16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이미지 기반으로 농작물의 크기 및 색상 등 분석과 함께 당도 센서 등을 활용하여 농작물 자동 분류 시스템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스마트 팜의 일환으로 농작물에 대한 품질 분류를 머신비전과 센서를 활용하여 자동 분류를 통한 효율화 취지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단순 크기만으로 분류하는 것이 아닌 크기 </a:t>
            </a:r>
            <a:r>
              <a:rPr lang="en-US" altLang="ko-KR" sz="1000" b="0" dirty="0" smtClean="0"/>
              <a:t>/ </a:t>
            </a:r>
            <a:r>
              <a:rPr lang="ko-KR" altLang="en-US" sz="1000" b="0" smtClean="0"/>
              <a:t>색상 </a:t>
            </a:r>
            <a:r>
              <a:rPr lang="en-US" altLang="ko-KR" sz="1000" b="0" dirty="0" smtClean="0"/>
              <a:t>/ </a:t>
            </a:r>
            <a:r>
              <a:rPr lang="ko-KR" altLang="en-US" sz="1000" b="0" smtClean="0"/>
              <a:t>당도 등 종합적인 기준을 통한 자동 분류기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 smtClean="0"/>
              <a:t>: </a:t>
            </a:r>
            <a:r>
              <a:rPr lang="ko-KR" altLang="en-US" sz="1000" b="0" smtClean="0"/>
              <a:t>초반 과일 위주에서 향후는 모든 농작물로 확대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0728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45923" y="2982101"/>
            <a:ext cx="4861272" cy="601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12525" y="3340444"/>
            <a:ext cx="547816" cy="135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222807" y="3340443"/>
            <a:ext cx="547816" cy="135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33089" y="3340442"/>
            <a:ext cx="547816" cy="135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043371" y="3340441"/>
            <a:ext cx="547816" cy="135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482822" y="2504303"/>
            <a:ext cx="510746" cy="5148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15089" y="3045877"/>
            <a:ext cx="663149" cy="669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993568" y="2921363"/>
            <a:ext cx="469564" cy="484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폭발 2 6"/>
          <p:cNvSpPr/>
          <p:nvPr/>
        </p:nvSpPr>
        <p:spPr>
          <a:xfrm>
            <a:off x="2095509" y="2961504"/>
            <a:ext cx="265681" cy="216308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76558" y="261358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</a:t>
            </a:r>
            <a:r>
              <a:rPr lang="ko-KR" altLang="en-US" sz="1200" smtClean="0"/>
              <a:t>급사과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184729" y="325363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smtClean="0"/>
              <a:t>급사과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878238" y="3200418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</a:t>
            </a:r>
            <a:r>
              <a:rPr lang="ko-KR" altLang="en-US" sz="1200" smtClean="0"/>
              <a:t>급사과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1304669" y="2287778"/>
            <a:ext cx="178153" cy="2925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429783" y="224667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당도 보통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1101130" y="3873943"/>
            <a:ext cx="178153" cy="2925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89538" y="392071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당도 높음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2168244" y="3484792"/>
            <a:ext cx="178153" cy="2925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78047" y="379760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당도 높음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943619" y="4817198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smtClean="0"/>
              <a:t>급 사과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033337" y="4817197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</a:t>
            </a:r>
            <a:r>
              <a:rPr lang="ko-KR" altLang="en-US" sz="1200" smtClean="0"/>
              <a:t>급 사과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23055" y="481719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r>
              <a:rPr lang="ko-KR" altLang="en-US" sz="1200" smtClean="0"/>
              <a:t>급 사과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2773" y="4817195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</a:t>
            </a:r>
            <a:r>
              <a:rPr lang="ko-KR" altLang="en-US" sz="1200" smtClean="0"/>
              <a:t>급 사과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6143386" y="4154099"/>
            <a:ext cx="510746" cy="5148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985704" y="4015056"/>
            <a:ext cx="663149" cy="6693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361936" y="4184207"/>
            <a:ext cx="469564" cy="484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폭발 2 61"/>
          <p:cNvSpPr/>
          <p:nvPr/>
        </p:nvSpPr>
        <p:spPr>
          <a:xfrm>
            <a:off x="4463877" y="4224348"/>
            <a:ext cx="265681" cy="216308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855432" y="2811542"/>
            <a:ext cx="4151762" cy="1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54671" y="2568285"/>
            <a:ext cx="1506007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smtClean="0"/>
              <a:t>자동 분류기</a:t>
            </a:r>
            <a:endParaRPr lang="ko-KR" altLang="en-US" sz="1100" b="1" spc="-6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970652" y="3130161"/>
            <a:ext cx="341873" cy="3101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794591" y="316075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당도 센서</a:t>
            </a:r>
            <a:endParaRPr lang="ko-KR" altLang="en-US" sz="1000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23" y="1916262"/>
            <a:ext cx="576638" cy="5766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101524" y="24733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머신비전</a:t>
            </a:r>
            <a:endParaRPr lang="ko-KR" altLang="en-US" sz="1000" dirty="0"/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3068535" y="2650812"/>
            <a:ext cx="339898" cy="87690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9" idx="2"/>
          </p:cNvCxnSpPr>
          <p:nvPr/>
        </p:nvCxnSpPr>
        <p:spPr>
          <a:xfrm>
            <a:off x="3450338" y="2719584"/>
            <a:ext cx="344253" cy="7652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175700" y="3043514"/>
            <a:ext cx="510746" cy="5148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1185758" y="4982721"/>
            <a:ext cx="1936827" cy="14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93745" y="4752250"/>
            <a:ext cx="1506007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분류할 농작물</a:t>
            </a:r>
          </a:p>
        </p:txBody>
      </p:sp>
    </p:spTree>
    <p:extLst>
      <p:ext uri="{BB962C8B-B14F-4D97-AF65-F5344CB8AC3E}">
        <p14:creationId xmlns:p14="http://schemas.microsoft.com/office/powerpoint/2010/main" val="35172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(17)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드론 활용한 적용 사례들</a:t>
            </a:r>
            <a:endParaRPr lang="ko-KR" altLang="en-US" sz="1400" b="1" spc="-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17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드론을</a:t>
            </a:r>
            <a:r>
              <a:rPr lang="ko-KR" altLang="en-US" b="0" dirty="0" smtClean="0"/>
              <a:t> 활용한 적용 사례들</a:t>
            </a:r>
            <a:endParaRPr lang="en-US" altLang="ko-KR" b="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3186"/>
              </p:ext>
            </p:extLst>
          </p:nvPr>
        </p:nvGraphicFramePr>
        <p:xfrm>
          <a:off x="536070" y="1825366"/>
          <a:ext cx="8164585" cy="4339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026"/>
                <a:gridCol w="6031559"/>
              </a:tblGrid>
              <a:tr h="40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도메인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활용 분야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2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드론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적용 분야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항공촬영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시설물 관리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해안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smtClean="0"/>
                        <a:t>환경 감시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대형건축물 감시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산불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smtClean="0"/>
                        <a:t>산림 감시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터널 및 실내비행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해상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smtClean="0"/>
                        <a:t>선박 전용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지형 및 구조물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범죄색출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건설현장 환경감시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실시간 정찰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문화재 시설 관리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적조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smtClean="0"/>
                        <a:t>해파리 감시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방사능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smtClean="0"/>
                        <a:t>유해 가스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선박충돌 예방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화재현장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/>
                        <a:t>자살사고 대응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err="1" smtClean="0"/>
                        <a:t>트레킹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smtClean="0"/>
                        <a:t>차량추적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smtClean="0"/>
                        <a:t>이동형 </a:t>
                      </a:r>
                      <a:r>
                        <a:rPr lang="en-US" altLang="ko-KR" sz="1400" baseline="0" dirty="0" smtClean="0"/>
                        <a:t>ITS </a:t>
                      </a:r>
                      <a:r>
                        <a:rPr lang="ko-KR" altLang="en-US" sz="1400" baseline="0" smtClean="0"/>
                        <a:t>감시시스템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30" y="868861"/>
            <a:ext cx="5834378" cy="533446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673755" y="3101117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err="1" smtClean="0">
                <a:solidFill>
                  <a:srgbClr val="6C95AD"/>
                </a:solidFill>
                <a:latin typeface="+mj-ea"/>
              </a:rPr>
              <a:t>드론</a:t>
            </a:r>
            <a:endParaRPr lang="en-US" altLang="ko-KR" sz="3200" spc="-100" dirty="0" smtClean="0">
              <a:solidFill>
                <a:srgbClr val="6C95AD"/>
              </a:solidFill>
              <a:latin typeface="+mj-ea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2244490" y="1767502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err="1" smtClean="0">
                <a:latin typeface="+mj-ea"/>
              </a:rPr>
              <a:t>스펙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041236" y="1767502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latin typeface="+mj-ea"/>
              </a:rPr>
              <a:t>활용분야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712621" y="3985412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latin typeface="+mj-ea"/>
              </a:rPr>
              <a:t>장점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1441303" y="3855538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latin typeface="+mj-ea"/>
              </a:rPr>
              <a:t>제약사항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646352" y="4500505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Smart Casher</a:t>
            </a:r>
            <a:r>
              <a:rPr lang="ko-KR" altLang="en-US" sz="1400" spc="-100">
                <a:latin typeface="+mj-ea"/>
              </a:rPr>
              <a:t> </a:t>
            </a:r>
            <a:r>
              <a:rPr lang="ko-KR" altLang="en-US" sz="1400" spc="-100" smtClean="0">
                <a:latin typeface="+mj-ea"/>
              </a:rPr>
              <a:t>편의점 일괄 결재</a:t>
            </a:r>
            <a:r>
              <a:rPr lang="en-US" altLang="ko-KR" sz="1400" spc="-100" dirty="0" smtClean="0">
                <a:latin typeface="+mj-ea"/>
              </a:rPr>
              <a:t>, </a:t>
            </a:r>
            <a:r>
              <a:rPr lang="ko-KR" altLang="en-US" sz="1400" spc="-100" smtClean="0">
                <a:latin typeface="+mj-ea"/>
              </a:rPr>
              <a:t> 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381208" y="2354550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Smart Casher</a:t>
            </a:r>
            <a:r>
              <a:rPr lang="ko-KR" altLang="en-US" sz="1400" spc="-100">
                <a:latin typeface="+mj-ea"/>
              </a:rPr>
              <a:t> </a:t>
            </a:r>
            <a:r>
              <a:rPr lang="ko-KR" altLang="en-US" sz="1400" spc="-100" smtClean="0">
                <a:latin typeface="+mj-ea"/>
              </a:rPr>
              <a:t>편의점 일괄 결재</a:t>
            </a:r>
            <a:r>
              <a:rPr lang="en-US" altLang="ko-KR" sz="1400" spc="-100" dirty="0" smtClean="0">
                <a:latin typeface="+mj-ea"/>
              </a:rPr>
              <a:t>, </a:t>
            </a:r>
            <a:r>
              <a:rPr lang="ko-KR" altLang="en-US" sz="1400" spc="-100" smtClean="0">
                <a:latin typeface="+mj-ea"/>
              </a:rPr>
              <a:t> 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1781275" y="2292859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</a:t>
            </a:r>
            <a:r>
              <a:rPr lang="ko-KR" altLang="en-US" sz="1400" spc="-100" smtClean="0">
                <a:latin typeface="+mj-ea"/>
              </a:rPr>
              <a:t>종류 및 유형</a:t>
            </a:r>
            <a:r>
              <a:rPr lang="en-US" altLang="ko-KR" sz="1400" spc="-100" dirty="0" smtClean="0">
                <a:latin typeface="+mj-ea"/>
              </a:rPr>
              <a:t>, </a:t>
            </a:r>
            <a:r>
              <a:rPr lang="ko-KR" altLang="en-US" sz="1400" spc="-100" smtClean="0">
                <a:latin typeface="+mj-ea"/>
              </a:rPr>
              <a:t>법</a:t>
            </a:r>
            <a:r>
              <a:rPr lang="en-US" altLang="ko-KR" sz="1400" spc="-100" dirty="0" smtClean="0">
                <a:latin typeface="+mj-ea"/>
              </a:rPr>
              <a:t>, </a:t>
            </a:r>
            <a:r>
              <a:rPr lang="ko-KR" altLang="en-US" sz="1400" spc="-100" smtClean="0">
                <a:latin typeface="+mj-ea"/>
              </a:rPr>
              <a:t>제도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5712621" y="4659392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Smart Casher</a:t>
            </a:r>
            <a:r>
              <a:rPr lang="ko-KR" altLang="en-US" sz="1400" spc="-100">
                <a:latin typeface="+mj-ea"/>
              </a:rPr>
              <a:t> </a:t>
            </a:r>
            <a:r>
              <a:rPr lang="ko-KR" altLang="en-US" sz="1400" spc="-100" smtClean="0">
                <a:latin typeface="+mj-ea"/>
              </a:rPr>
              <a:t>편의점 일괄 결재</a:t>
            </a:r>
            <a:r>
              <a:rPr lang="en-US" altLang="ko-KR" sz="1400" spc="-100" dirty="0" smtClean="0">
                <a:latin typeface="+mj-ea"/>
              </a:rPr>
              <a:t>, </a:t>
            </a:r>
            <a:r>
              <a:rPr lang="ko-KR" altLang="en-US" sz="1400" spc="-100" smtClean="0">
                <a:latin typeface="+mj-ea"/>
              </a:rPr>
              <a:t> 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3657598" y="4917831"/>
            <a:ext cx="1911499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spc="-100" dirty="0" smtClean="0">
                <a:latin typeface="+mj-ea"/>
              </a:rPr>
              <a:t>단점</a:t>
            </a:r>
            <a:endParaRPr lang="ko-KR" altLang="en-US" sz="3200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 txBox="1">
            <a:spLocks/>
          </p:cNvSpPr>
          <p:nvPr/>
        </p:nvSpPr>
        <p:spPr>
          <a:xfrm>
            <a:off x="4013727" y="5550860"/>
            <a:ext cx="3143053" cy="4349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spc="-100" dirty="0" smtClean="0">
                <a:latin typeface="+mj-ea"/>
              </a:rPr>
              <a:t>- Smart Casher</a:t>
            </a:r>
            <a:r>
              <a:rPr lang="ko-KR" altLang="en-US" sz="1400" spc="-100">
                <a:latin typeface="+mj-ea"/>
              </a:rPr>
              <a:t> </a:t>
            </a:r>
            <a:r>
              <a:rPr lang="ko-KR" altLang="en-US" sz="1400" spc="-100" smtClean="0">
                <a:latin typeface="+mj-ea"/>
              </a:rPr>
              <a:t>편의점 일괄 결재</a:t>
            </a:r>
            <a:r>
              <a:rPr lang="en-US" altLang="ko-KR" sz="1400" spc="-100" dirty="0" smtClean="0">
                <a:latin typeface="+mj-ea"/>
              </a:rPr>
              <a:t>, </a:t>
            </a:r>
            <a:r>
              <a:rPr lang="ko-KR" altLang="en-US" sz="1400" spc="-100" smtClean="0">
                <a:latin typeface="+mj-ea"/>
              </a:rPr>
              <a:t> </a:t>
            </a:r>
            <a:endParaRPr lang="ko-KR" altLang="en-US" sz="1400" spc="-100" dirty="0">
              <a:solidFill>
                <a:srgbClr val="4C4C4E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0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3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기타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아이디어 도출 및 정리를 위한 마인드 맵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구글드라이브</a:t>
            </a:r>
            <a:r>
              <a:rPr lang="ko-KR" altLang="en-US" b="0" dirty="0" smtClean="0"/>
              <a:t> 내 그룹초대인원이 함께 작성</a:t>
            </a:r>
            <a:r>
              <a:rPr lang="en-US" altLang="ko-KR" b="0" dirty="0" smtClean="0"/>
              <a:t>/</a:t>
            </a:r>
            <a:r>
              <a:rPr lang="ko-KR" altLang="en-US" b="0" smtClean="0"/>
              <a:t>수정 가능  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gmail</a:t>
            </a:r>
            <a:r>
              <a:rPr lang="ko-KR" altLang="en-US" b="0" smtClean="0"/>
              <a:t>주소 전달 시 그룹초대 가능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46461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3" y="2035389"/>
            <a:ext cx="7703000" cy="42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3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기타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반려로봇 시대가 온다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구글드라이브</a:t>
            </a:r>
            <a:r>
              <a:rPr lang="ko-KR" altLang="en-US" b="0" dirty="0" smtClean="0"/>
              <a:t> 내 그룹초대인원이 함께 작성</a:t>
            </a:r>
            <a:r>
              <a:rPr lang="en-US" altLang="ko-KR" b="0" dirty="0" smtClean="0"/>
              <a:t>/</a:t>
            </a:r>
            <a:r>
              <a:rPr lang="ko-KR" altLang="en-US" b="0" smtClean="0"/>
              <a:t>수정 가능  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gmail</a:t>
            </a:r>
            <a:r>
              <a:rPr lang="ko-KR" altLang="en-US" b="0" smtClean="0"/>
              <a:t>주소 전달 시 그룹초대 가능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46461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5984" y="1943866"/>
          <a:ext cx="8290230" cy="4181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2423"/>
                <a:gridCol w="740979"/>
                <a:gridCol w="638504"/>
                <a:gridCol w="3689131"/>
                <a:gridCol w="2609193"/>
              </a:tblGrid>
              <a:tr h="31963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r>
                        <a:rPr lang="ko-KR" sz="1000" b="1">
                          <a:effectLst/>
                        </a:rPr>
                        <a:t>구분</a:t>
                      </a:r>
                      <a:endParaRPr lang="ko-KR" sz="10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r>
                        <a:rPr lang="ko-KR" sz="1000" b="1">
                          <a:effectLst/>
                        </a:rPr>
                        <a:t>제조사</a:t>
                      </a:r>
                      <a:r>
                        <a:rPr lang="en-US" sz="1000" b="1" dirty="0">
                          <a:effectLst/>
                        </a:rPr>
                        <a:t> / </a:t>
                      </a:r>
                      <a:r>
                        <a:rPr lang="ko-KR" sz="1000" b="1">
                          <a:effectLst/>
                        </a:rPr>
                        <a:t>나라</a:t>
                      </a:r>
                      <a:endParaRPr lang="ko-KR" sz="10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r>
                        <a:rPr lang="ko-KR" sz="1000" b="1">
                          <a:effectLst/>
                        </a:rPr>
                        <a:t>제품취지</a:t>
                      </a:r>
                      <a:r>
                        <a:rPr lang="en-US" sz="1000" b="1" dirty="0">
                          <a:effectLst/>
                        </a:rPr>
                        <a:t>(</a:t>
                      </a:r>
                      <a:r>
                        <a:rPr lang="ko-KR" sz="1000" b="1">
                          <a:effectLst/>
                        </a:rPr>
                        <a:t>목적</a:t>
                      </a:r>
                      <a:r>
                        <a:rPr lang="en-US" sz="1000" b="1" dirty="0">
                          <a:effectLst/>
                        </a:rPr>
                        <a:t>)</a:t>
                      </a:r>
                      <a:endParaRPr lang="ko-KR" sz="10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</a:rPr>
                        <a:t>기능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</a:rPr>
                        <a:t>외형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319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러봇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 err="1" smtClean="0">
                          <a:effectLst/>
                        </a:rPr>
                        <a:t>그루브엑스</a:t>
                      </a:r>
                      <a:r>
                        <a:rPr lang="en-US" sz="1000" dirty="0" smtClean="0">
                          <a:effectLst/>
                        </a:rPr>
                        <a:t>/ </a:t>
                      </a:r>
                      <a:r>
                        <a:rPr lang="ko-KR" sz="1000">
                          <a:effectLst/>
                        </a:rPr>
                        <a:t>일본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감정로봇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 smtClean="0">
                          <a:effectLst/>
                        </a:rPr>
                        <a:t>두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개의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바퀴가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달려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있어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자율주행으로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집안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곳곳을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altLang="en-US" sz="1000" smtClean="0">
                          <a:effectLst/>
                        </a:rPr>
                        <a:t>이동가능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FF0000"/>
                          </a:solidFill>
                          <a:effectLst/>
                        </a:rPr>
                        <a:t>머리에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달려있는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카메라</a:t>
                      </a:r>
                      <a:r>
                        <a:rPr lang="ko-KR" sz="1000">
                          <a:effectLst/>
                        </a:rPr>
                        <a:t>는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사람의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움직임이나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신체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언어를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추적</a:t>
                      </a:r>
                      <a:r>
                        <a:rPr lang="ko-KR" sz="1000">
                          <a:effectLst/>
                        </a:rPr>
                        <a:t>하는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데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사용되며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ko-KR" sz="1000" smtClean="0">
                          <a:effectLst/>
                        </a:rPr>
                        <a:t>부드러운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로봇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덮개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속에는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사용자의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터치를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감지하는</a:t>
                      </a:r>
                      <a:r>
                        <a:rPr lang="en-US" sz="1000" dirty="0">
                          <a:effectLst/>
                        </a:rPr>
                        <a:t> 20</a:t>
                      </a:r>
                      <a:r>
                        <a:rPr lang="ko-KR" sz="1000">
                          <a:effectLst/>
                        </a:rPr>
                        <a:t>여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가지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센서를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갖추고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있어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만져주면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기분이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좋아지거나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잠을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자기도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함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</a:rPr>
                        <a:t>러봇에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탑재된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카메라는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주인과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사람들의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얼굴을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식별</a:t>
                      </a:r>
                      <a:r>
                        <a:rPr lang="ko-KR" sz="1000">
                          <a:effectLst/>
                        </a:rPr>
                        <a:t>하기도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하고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또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가정용</a:t>
                      </a:r>
                      <a:r>
                        <a:rPr lang="en-US" sz="1000" dirty="0">
                          <a:effectLst/>
                        </a:rPr>
                        <a:t> CCTV</a:t>
                      </a:r>
                      <a:r>
                        <a:rPr lang="ko-KR" sz="1000">
                          <a:effectLst/>
                        </a:rPr>
                        <a:t>로도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사용될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수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있음</a:t>
                      </a:r>
                      <a:r>
                        <a:rPr lang="en-US" sz="1000" dirty="0">
                          <a:effectLst/>
                        </a:rPr>
                        <a:t>.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사람이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없을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때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집안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곳곳을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살필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수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있고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ko-KR" sz="1000">
                          <a:effectLst/>
                        </a:rPr>
                        <a:t>아기를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추적할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수도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있어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아기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모니터링용으로도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사용할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수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있음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86834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 smtClean="0">
                          <a:effectLst/>
                        </a:rPr>
                        <a:t>파이보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서큘러스</a:t>
                      </a:r>
                      <a:r>
                        <a:rPr lang="en-US" sz="1000">
                          <a:effectLst/>
                        </a:rPr>
                        <a:t> / </a:t>
                      </a:r>
                      <a:r>
                        <a:rPr lang="ko-KR" sz="1000">
                          <a:effectLst/>
                        </a:rPr>
                        <a:t>한국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상호연결</a:t>
                      </a:r>
                      <a:r>
                        <a:rPr lang="en-US" sz="1000" dirty="0">
                          <a:effectLst/>
                        </a:rPr>
                        <a:t>(Personal Interconnect)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눈과 귀로 </a:t>
                      </a:r>
                      <a:r>
                        <a:rPr lang="ko-KR" sz="1000" b="1" dirty="0">
                          <a:solidFill>
                            <a:srgbClr val="FF0000"/>
                          </a:solidFill>
                          <a:effectLst/>
                        </a:rPr>
                        <a:t>사용자의 표정과 말뿐 아니라 주변의 환경까지 인식</a:t>
                      </a:r>
                      <a:r>
                        <a:rPr lang="ko-KR" sz="1000" dirty="0">
                          <a:effectLst/>
                        </a:rPr>
                        <a:t>해서 사용자가 필요로 하는 서비스를 제공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dirty="0" smtClean="0">
                          <a:effectLst/>
                        </a:rPr>
                        <a:t>말하기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ko-KR" sz="1000" smtClean="0">
                          <a:effectLst/>
                        </a:rPr>
                        <a:t>춤추기</a:t>
                      </a:r>
                      <a:r>
                        <a:rPr lang="en-US" altLang="ko-KR" sz="1000" dirty="0" smtClean="0">
                          <a:effectLst/>
                        </a:rPr>
                        <a:t>, </a:t>
                      </a:r>
                      <a:r>
                        <a:rPr lang="ko-KR" altLang="ko-KR" sz="1000" smtClean="0">
                          <a:effectLst/>
                        </a:rPr>
                        <a:t>일기 쓰기 등 총</a:t>
                      </a:r>
                      <a:r>
                        <a:rPr lang="en-US" altLang="ko-KR" sz="1000" dirty="0" smtClean="0">
                          <a:effectLst/>
                        </a:rPr>
                        <a:t> 20</a:t>
                      </a:r>
                      <a:r>
                        <a:rPr lang="ko-KR" altLang="ko-KR" sz="1000" smtClean="0">
                          <a:effectLst/>
                        </a:rPr>
                        <a:t>여가지 기능을 구현할 수 있음</a:t>
                      </a:r>
                      <a:r>
                        <a:rPr lang="en-US" altLang="ko-KR" sz="1000" dirty="0" smtClean="0">
                          <a:effectLst/>
                        </a:rPr>
                        <a:t>.(</a:t>
                      </a:r>
                      <a:r>
                        <a:rPr lang="ko-KR" altLang="ko-KR" sz="1000" smtClean="0">
                          <a:effectLst/>
                        </a:rPr>
                        <a:t>로봇은 이 </a:t>
                      </a:r>
                      <a:r>
                        <a:rPr lang="ko-KR" altLang="ko-KR" sz="1000" b="1" smtClean="0">
                          <a:solidFill>
                            <a:srgbClr val="FF0000"/>
                          </a:solidFill>
                          <a:effectLst/>
                        </a:rPr>
                        <a:t>기능들을 학습하고 응용</a:t>
                      </a:r>
                      <a:r>
                        <a:rPr lang="ko-KR" altLang="ko-KR" sz="1000" smtClean="0">
                          <a:effectLst/>
                        </a:rPr>
                        <a:t>하기 때문에 경우의 수를 따지자면</a:t>
                      </a:r>
                      <a:r>
                        <a:rPr lang="en-US" altLang="ko-KR" sz="1000" dirty="0" smtClean="0">
                          <a:effectLst/>
                        </a:rPr>
                        <a:t> 20</a:t>
                      </a:r>
                      <a:r>
                        <a:rPr lang="ko-KR" altLang="ko-KR" sz="1000" smtClean="0">
                          <a:effectLst/>
                        </a:rPr>
                        <a:t>가지 이상</a:t>
                      </a:r>
                      <a:r>
                        <a:rPr lang="en-US" altLang="ko-KR" sz="1000" dirty="0" smtClean="0">
                          <a:effectLst/>
                        </a:rPr>
                        <a:t>)</a:t>
                      </a:r>
                      <a:endParaRPr lang="ko-KR" altLang="ko-KR" sz="1000" smtClean="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</a:rPr>
                        <a:t>서큘러스</a:t>
                      </a:r>
                      <a:r>
                        <a:rPr lang="ko-KR" sz="1000" dirty="0">
                          <a:effectLst/>
                        </a:rPr>
                        <a:t>’만의 로봇 운영체제 존재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</a:rPr>
                        <a:t>스마트폰에서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ko-KR" sz="1000" dirty="0" err="1">
                          <a:effectLst/>
                        </a:rPr>
                        <a:t>구글의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ko-KR" sz="1000" dirty="0" err="1">
                          <a:effectLst/>
                        </a:rPr>
                        <a:t>안드로이드나</a:t>
                      </a:r>
                      <a:r>
                        <a:rPr lang="ko-KR" sz="1000" dirty="0">
                          <a:effectLst/>
                        </a:rPr>
                        <a:t> 애플의</a:t>
                      </a:r>
                      <a:r>
                        <a:rPr lang="en-US" sz="1000" dirty="0">
                          <a:effectLst/>
                        </a:rPr>
                        <a:t> IOS </a:t>
                      </a:r>
                      <a:r>
                        <a:rPr lang="ko-KR" sz="1000">
                          <a:effectLst/>
                        </a:rPr>
                        <a:t>체제를 통해 어플리케이션을 설치하듯이 로봇 본체에서도 로봇 전용 앱 플랫폼인</a:t>
                      </a:r>
                      <a:r>
                        <a:rPr lang="en-US" sz="1000" dirty="0">
                          <a:effectLst/>
                        </a:rPr>
                        <a:t> '</a:t>
                      </a:r>
                      <a:r>
                        <a:rPr lang="ko-KR" sz="1000">
                          <a:effectLst/>
                        </a:rPr>
                        <a:t>봇스토어</a:t>
                      </a:r>
                      <a:r>
                        <a:rPr lang="en-US" sz="1000" dirty="0">
                          <a:effectLst/>
                        </a:rPr>
                        <a:t>'</a:t>
                      </a:r>
                      <a:r>
                        <a:rPr lang="ko-KR" sz="1000">
                          <a:effectLst/>
                        </a:rPr>
                        <a:t>에서 시행 가능한 앱들을 다운받을 수 </a:t>
                      </a:r>
                      <a:r>
                        <a:rPr lang="ko-KR" sz="1000" smtClean="0">
                          <a:effectLst/>
                        </a:rPr>
                        <a:t>있음</a:t>
                      </a:r>
                      <a:endParaRPr lang="ko-KR" sz="1000">
                        <a:effectLst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904" y="2282881"/>
            <a:ext cx="2591781" cy="195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30" y="4272452"/>
            <a:ext cx="2574000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2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3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기타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반려로봇 시대가 온다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구글드라이브</a:t>
            </a:r>
            <a:r>
              <a:rPr lang="ko-KR" altLang="en-US" b="0" dirty="0" smtClean="0"/>
              <a:t> 내 그룹초대인원이 함께 작성</a:t>
            </a:r>
            <a:r>
              <a:rPr lang="en-US" altLang="ko-KR" b="0" dirty="0" smtClean="0"/>
              <a:t>/</a:t>
            </a:r>
            <a:r>
              <a:rPr lang="ko-KR" altLang="en-US" b="0" smtClean="0"/>
              <a:t>수정 가능  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gmail</a:t>
            </a:r>
            <a:r>
              <a:rPr lang="ko-KR" altLang="en-US" b="0" smtClean="0"/>
              <a:t>주소 전달 시 그룹초대 가능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46461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5984" y="1943862"/>
          <a:ext cx="8290230" cy="43123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2423"/>
                <a:gridCol w="740979"/>
                <a:gridCol w="638504"/>
                <a:gridCol w="3689131"/>
                <a:gridCol w="2609193"/>
              </a:tblGrid>
              <a:tr h="22389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r>
                        <a:rPr lang="ko-KR" sz="1000" b="1">
                          <a:effectLst/>
                        </a:rPr>
                        <a:t>구분</a:t>
                      </a:r>
                      <a:endParaRPr lang="ko-KR" sz="10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r>
                        <a:rPr lang="ko-KR" sz="1000" b="1">
                          <a:effectLst/>
                        </a:rPr>
                        <a:t>제조사</a:t>
                      </a:r>
                      <a:r>
                        <a:rPr lang="en-US" sz="1000" b="1">
                          <a:effectLst/>
                        </a:rPr>
                        <a:t> / </a:t>
                      </a:r>
                      <a:r>
                        <a:rPr lang="ko-KR" sz="1000" b="1">
                          <a:effectLst/>
                        </a:rPr>
                        <a:t>나라</a:t>
                      </a:r>
                      <a:endParaRPr lang="ko-KR" sz="10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r>
                        <a:rPr lang="ko-KR" sz="1000" b="1">
                          <a:effectLst/>
                        </a:rPr>
                        <a:t>제품취지</a:t>
                      </a:r>
                      <a:r>
                        <a:rPr lang="en-US" sz="1000" b="1">
                          <a:effectLst/>
                        </a:rPr>
                        <a:t>(</a:t>
                      </a:r>
                      <a:r>
                        <a:rPr lang="ko-KR" sz="1000" b="1">
                          <a:effectLst/>
                        </a:rPr>
                        <a:t>목적</a:t>
                      </a:r>
                      <a:r>
                        <a:rPr lang="en-US" sz="1000" b="1">
                          <a:effectLst/>
                        </a:rPr>
                        <a:t>)</a:t>
                      </a:r>
                      <a:endParaRPr lang="ko-KR" sz="10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</a:rPr>
                        <a:t>기능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</a:rPr>
                        <a:t>외형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9048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아이보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Sony / </a:t>
                      </a:r>
                      <a:r>
                        <a:rPr lang="ko-KR" sz="1000">
                          <a:effectLst/>
                        </a:rPr>
                        <a:t>일본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애견로봇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</a:rPr>
                        <a:t>클라우드</a:t>
                      </a:r>
                      <a:r>
                        <a:rPr lang="ko-KR" sz="1000" dirty="0">
                          <a:effectLst/>
                        </a:rPr>
                        <a:t> 기반</a:t>
                      </a:r>
                      <a:r>
                        <a:rPr lang="en-US" sz="1000" dirty="0">
                          <a:effectLst/>
                        </a:rPr>
                        <a:t> AI</a:t>
                      </a:r>
                      <a:r>
                        <a:rPr lang="ko-KR" sz="1000">
                          <a:effectLst/>
                        </a:rPr>
                        <a:t>가 탑재돼 있어 주인과의 유대감으로 </a:t>
                      </a:r>
                      <a:r>
                        <a:rPr lang="ko-KR" sz="1000" b="1" smtClean="0">
                          <a:solidFill>
                            <a:srgbClr val="FF0000"/>
                          </a:solidFill>
                          <a:effectLst/>
                        </a:rPr>
                        <a:t>행동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  <a:effectLst/>
                        </a:rPr>
                        <a:t>변화</a:t>
                      </a:r>
                      <a:endParaRPr lang="ko-KR" sz="1000" b="1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아이보를 대하는 방식에 따라서 성격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행동</a:t>
                      </a: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지식이 형성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예전보다 훨씬 매끄러워진</a:t>
                      </a:r>
                      <a:r>
                        <a:rPr lang="en-US" sz="1000" dirty="0">
                          <a:effectLst/>
                        </a:rPr>
                        <a:t> 22</a:t>
                      </a:r>
                      <a:r>
                        <a:rPr lang="ko-KR" sz="1000">
                          <a:effectLst/>
                        </a:rPr>
                        <a:t>개의 관절축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>
                          <a:effectLst/>
                        </a:rPr>
                        <a:t>자연스러운 귀와 꼬리의 움직임으로 진짜 강아지와 비슷한 행동을 보임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>
                          <a:effectLst/>
                        </a:rPr>
                        <a:t>개의 터치 센서와 모션 감지기로 주인이 머리를 쓰다듬는 것을 감지하며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b="1">
                          <a:solidFill>
                            <a:srgbClr val="FF0000"/>
                          </a:solidFill>
                          <a:effectLst/>
                        </a:rPr>
                        <a:t>주위 환경을 파악</a:t>
                      </a:r>
                      <a:r>
                        <a:rPr lang="ko-KR" sz="1000">
                          <a:effectLst/>
                        </a:rPr>
                        <a:t>해 장애물도 손쉽게 피함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rgbClr val="FF0000"/>
                          </a:solidFill>
                          <a:effectLst/>
                        </a:rPr>
                        <a:t>코에 장착된 카메라</a:t>
                      </a:r>
                      <a:r>
                        <a:rPr lang="ko-KR" sz="1000" dirty="0">
                          <a:effectLst/>
                        </a:rPr>
                        <a:t>로 주인의 음성에 따라 사진을 찍어 </a:t>
                      </a:r>
                      <a:r>
                        <a:rPr lang="ko-KR" sz="1000" dirty="0" err="1">
                          <a:effectLst/>
                        </a:rPr>
                        <a:t>클라우드에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ko-KR" sz="1000" dirty="0" err="1">
                          <a:effectLst/>
                        </a:rPr>
                        <a:t>업로드하는</a:t>
                      </a:r>
                      <a:r>
                        <a:rPr lang="ko-KR" sz="1000" dirty="0">
                          <a:effectLst/>
                        </a:rPr>
                        <a:t> 기능 보유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한 달 약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>
                          <a:effectLst/>
                        </a:rPr>
                        <a:t>만</a:t>
                      </a:r>
                      <a:r>
                        <a:rPr lang="en-US" sz="1000" dirty="0">
                          <a:effectLst/>
                        </a:rPr>
                        <a:t> 5000</a:t>
                      </a:r>
                      <a:r>
                        <a:rPr lang="ko-KR" sz="1000">
                          <a:effectLst/>
                        </a:rPr>
                        <a:t>원을 내면 보안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>
                          <a:effectLst/>
                        </a:rPr>
                        <a:t>간병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>
                          <a:effectLst/>
                        </a:rPr>
                        <a:t>사진 등의 </a:t>
                      </a:r>
                      <a:r>
                        <a:rPr lang="ko-KR" sz="1000" smtClean="0">
                          <a:effectLst/>
                        </a:rPr>
                        <a:t>서비스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ko-KR" sz="1000" smtClean="0">
                          <a:effectLst/>
                        </a:rPr>
                        <a:t>추가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*</a:t>
                      </a:r>
                      <a:r>
                        <a:rPr lang="ko-KR" sz="1000">
                          <a:effectLst/>
                        </a:rPr>
                        <a:t>일본 내 출시 후</a:t>
                      </a:r>
                      <a:r>
                        <a:rPr lang="en-US" sz="1000" dirty="0">
                          <a:effectLst/>
                        </a:rPr>
                        <a:t> 3</a:t>
                      </a:r>
                      <a:r>
                        <a:rPr lang="ko-KR" sz="1000">
                          <a:effectLst/>
                        </a:rPr>
                        <a:t>개월 간 약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>
                          <a:effectLst/>
                        </a:rPr>
                        <a:t>만대 판매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미국 출시되었으며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>
                          <a:effectLst/>
                        </a:rPr>
                        <a:t>중국진출 검토 중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72156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ko-KR" sz="1000" smtClean="0">
                          <a:effectLst/>
                        </a:rPr>
                        <a:t>코즈모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Anki / </a:t>
                      </a:r>
                      <a:r>
                        <a:rPr lang="ko-KR" sz="1000">
                          <a:effectLst/>
                        </a:rPr>
                        <a:t>미국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휴대용</a:t>
                      </a:r>
                      <a:r>
                        <a:rPr lang="en-US" sz="1000">
                          <a:effectLst/>
                        </a:rPr>
                        <a:t> AI</a:t>
                      </a:r>
                      <a:r>
                        <a:rPr lang="ko-KR" sz="1000">
                          <a:effectLst/>
                        </a:rPr>
                        <a:t>로봇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‘</a:t>
                      </a:r>
                      <a:r>
                        <a:rPr lang="en-US" sz="1000">
                          <a:effectLst/>
                        </a:rPr>
                        <a:t>Hi Vector</a:t>
                      </a:r>
                      <a:r>
                        <a:rPr lang="ko-KR" sz="1000">
                          <a:effectLst/>
                        </a:rPr>
                        <a:t>’라는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음성명령을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통해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날씨나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시간을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물어보거나</a:t>
                      </a:r>
                      <a:r>
                        <a:rPr lang="en-US" sz="1000">
                          <a:effectLst/>
                        </a:rPr>
                        <a:t>, </a:t>
                      </a:r>
                      <a:r>
                        <a:rPr lang="ko-KR" sz="1000">
                          <a:effectLst/>
                        </a:rPr>
                        <a:t>사진을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찍고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게임</a:t>
                      </a:r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ko-KR" sz="1000">
                          <a:effectLst/>
                        </a:rPr>
                        <a:t>블랙잭</a:t>
                      </a:r>
                      <a:r>
                        <a:rPr lang="en-US" sz="1000">
                          <a:effectLst/>
                        </a:rPr>
                        <a:t>) </a:t>
                      </a:r>
                      <a:r>
                        <a:rPr lang="ko-KR" sz="1000">
                          <a:effectLst/>
                        </a:rPr>
                        <a:t>가능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드롭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센서를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이용해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높은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곳에서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떨어지는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것을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방지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배터리가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부족하면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스스로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충전하는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곳으로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돌아가는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r>
                        <a:rPr lang="ko-KR" sz="1000">
                          <a:effectLst/>
                        </a:rPr>
                        <a:t>기능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49" y="2272559"/>
            <a:ext cx="2573483" cy="22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66" y="4545392"/>
            <a:ext cx="257098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46"/>
          <p:cNvSpPr/>
          <p:nvPr/>
        </p:nvSpPr>
        <p:spPr bwMode="auto">
          <a:xfrm rot="5400000" flipH="1">
            <a:off x="5778580" y="4135968"/>
            <a:ext cx="2850341" cy="159784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423 w 10000"/>
              <a:gd name="connsiteY2" fmla="*/ 9966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423 w 10000"/>
              <a:gd name="connsiteY2" fmla="*/ 9966 h 10000"/>
              <a:gd name="connsiteX3" fmla="*/ 350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423" y="9966"/>
                </a:lnTo>
                <a:lnTo>
                  <a:pt x="3503" y="10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0000">
                <a:schemeClr val="bg1"/>
              </a:gs>
              <a:gs pos="83000">
                <a:schemeClr val="bg1">
                  <a:lumMod val="75000"/>
                </a:schemeClr>
              </a:gs>
            </a:gsLst>
            <a:lin ang="5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kern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3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기타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드론의 종류 및 동향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3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드론의</a:t>
            </a:r>
            <a:r>
              <a:rPr lang="ko-KR" altLang="en-US" b="0" dirty="0" smtClean="0"/>
              <a:t> 종류는 크게 </a:t>
            </a:r>
            <a:r>
              <a:rPr lang="en-US" altLang="ko-KR" b="0" dirty="0"/>
              <a:t>4</a:t>
            </a:r>
            <a:r>
              <a:rPr lang="ko-KR" altLang="en-US" b="0" smtClean="0"/>
              <a:t>가지로 구분되며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각 영역별 용도에 따라 세분화 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46461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45" y="4023870"/>
            <a:ext cx="2267802" cy="2193947"/>
          </a:xfrm>
          <a:prstGeom prst="rect">
            <a:avLst/>
          </a:prstGeom>
        </p:spPr>
      </p:pic>
      <p:sp>
        <p:nvSpPr>
          <p:cNvPr id="10" name="Rectangle 1002" descr="어두운 상향 대각선"/>
          <p:cNvSpPr>
            <a:spLocks noChangeArrowheads="1"/>
          </p:cNvSpPr>
          <p:nvPr/>
        </p:nvSpPr>
        <p:spPr bwMode="auto">
          <a:xfrm flipV="1">
            <a:off x="450419" y="2392420"/>
            <a:ext cx="1951124" cy="1497441"/>
          </a:xfrm>
          <a:prstGeom prst="round2SameRect">
            <a:avLst>
              <a:gd name="adj1" fmla="val 0"/>
              <a:gd name="adj2" fmla="val 11688"/>
            </a:avLst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txBody>
          <a:bodyPr lIns="48932" tIns="48932" rIns="48932" bIns="48932"/>
          <a:lstStyle/>
          <a:p>
            <a:pPr defTabSz="955187" latinLnBrk="0"/>
            <a:endParaRPr lang="ko-KR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700" y="2985706"/>
            <a:ext cx="1693825" cy="325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fontAlgn="base" latinLnBrk="0">
              <a:defRPr sz="2900" spc="-150">
                <a:solidFill>
                  <a:srgbClr val="D9D9D9"/>
                </a:solidFill>
                <a:latin typeface="DIN" pitchFamily="50" charset="0"/>
              </a:defRPr>
            </a:lvl1pPr>
          </a:lstStyle>
          <a:p>
            <a:pPr marL="88900" indent="-88900" latinLnBrk="1">
              <a:lnSpc>
                <a:spcPts val="1080"/>
              </a:lnSpc>
              <a:spcBef>
                <a:spcPts val="3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장난감용 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 </a:t>
            </a: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재미용</a:t>
            </a:r>
            <a:endParaRPr lang="en-US" altLang="ko-KR" sz="900" b="1" spc="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88900" indent="-88900" latinLnBrk="1">
              <a:lnSpc>
                <a:spcPts val="1080"/>
              </a:lnSpc>
              <a:spcBef>
                <a:spcPts val="3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약 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40 ~ 499 $</a:t>
            </a:r>
            <a:endParaRPr lang="en-US" altLang="ko-KR" sz="900" b="1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2" name="Rectangle 1002" descr="어두운 상향 대각선"/>
          <p:cNvSpPr>
            <a:spLocks noChangeArrowheads="1"/>
          </p:cNvSpPr>
          <p:nvPr/>
        </p:nvSpPr>
        <p:spPr bwMode="auto">
          <a:xfrm flipV="1">
            <a:off x="4686723" y="2392421"/>
            <a:ext cx="1958438" cy="1446482"/>
          </a:xfrm>
          <a:prstGeom prst="round2SameRect">
            <a:avLst>
              <a:gd name="adj1" fmla="val 0"/>
              <a:gd name="adj2" fmla="val 11688"/>
            </a:avLst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txBody>
          <a:bodyPr lIns="48932" tIns="48932" rIns="48932" bIns="48932"/>
          <a:lstStyle/>
          <a:p>
            <a:pPr defTabSz="955187" latinLnBrk="0"/>
            <a:endParaRPr lang="ko-KR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4366" y="2891111"/>
            <a:ext cx="1861406" cy="551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fontAlgn="base" latinLnBrk="0">
              <a:defRPr sz="2900" spc="-150">
                <a:solidFill>
                  <a:srgbClr val="D9D9D9"/>
                </a:solidFill>
                <a:latin typeface="DIN" pitchFamily="50" charset="0"/>
              </a:defRPr>
            </a:lvl1pPr>
          </a:lstStyle>
          <a:p>
            <a:pPr marL="88900" indent="-88900" latinLnBrk="1">
              <a:lnSpc>
                <a:spcPts val="1080"/>
              </a:lnSpc>
              <a:spcBef>
                <a:spcPts val="3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기업전용 </a:t>
            </a:r>
            <a:r>
              <a:rPr lang="ko-KR" altLang="en-US" sz="900" b="1" spc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드론</a:t>
            </a:r>
            <a:endParaRPr lang="en-US" altLang="ko-KR" sz="900" b="1" spc="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88900" indent="-88900" latinLnBrk="1">
              <a:lnSpc>
                <a:spcPts val="1080"/>
              </a:lnSpc>
              <a:spcBef>
                <a:spcPts val="3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고압선 점검 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 </a:t>
            </a: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영화촬영 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 </a:t>
            </a: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상업용</a:t>
            </a:r>
            <a:endParaRPr lang="en-US" altLang="ko-KR" sz="900" b="1" spc="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88900" indent="-88900" latinLnBrk="1">
              <a:lnSpc>
                <a:spcPts val="1080"/>
              </a:lnSpc>
              <a:spcBef>
                <a:spcPts val="3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용도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</a:t>
            </a: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부수장비에 따라 가격 형성</a:t>
            </a:r>
            <a:endParaRPr lang="en-US" altLang="ko-KR" sz="900" b="1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4" name="Rectangle 1002" descr="어두운 상향 대각선"/>
          <p:cNvSpPr>
            <a:spLocks noChangeArrowheads="1"/>
          </p:cNvSpPr>
          <p:nvPr/>
        </p:nvSpPr>
        <p:spPr bwMode="auto">
          <a:xfrm flipV="1">
            <a:off x="2521012" y="2392421"/>
            <a:ext cx="2029133" cy="1456952"/>
          </a:xfrm>
          <a:prstGeom prst="round2SameRect">
            <a:avLst>
              <a:gd name="adj1" fmla="val 0"/>
              <a:gd name="adj2" fmla="val 9723"/>
            </a:avLst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txBody>
          <a:bodyPr lIns="48932" tIns="48932" rIns="48932" bIns="48932"/>
          <a:lstStyle/>
          <a:p>
            <a:pPr defTabSz="955187" latinLnBrk="0"/>
            <a:endParaRPr lang="ko-KR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5082" y="2958798"/>
            <a:ext cx="1855535" cy="320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fontAlgn="base" latinLnBrk="0">
              <a:defRPr sz="2900" spc="-150">
                <a:solidFill>
                  <a:srgbClr val="D9D9D9"/>
                </a:solidFill>
                <a:latin typeface="DIN" pitchFamily="50" charset="0"/>
              </a:defRPr>
            </a:lvl1pPr>
          </a:lstStyle>
          <a:p>
            <a:pPr marL="88900" indent="-88900" latinLnBrk="1">
              <a:lnSpc>
                <a:spcPts val="1080"/>
              </a:lnSpc>
              <a:spcBef>
                <a:spcPts val="3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일반소비자용 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 </a:t>
            </a: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단순 영상 촬영용</a:t>
            </a:r>
            <a:endParaRPr lang="en-US" altLang="ko-KR" sz="900" b="1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88900" indent="-88900" latinLnBrk="1">
              <a:lnSpc>
                <a:spcPts val="1080"/>
              </a:lnSpc>
              <a:spcBef>
                <a:spcPts val="3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약 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299 ~ 1,299$</a:t>
            </a:r>
            <a:endParaRPr lang="en-US" altLang="ko-KR" sz="900" b="1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33562" y="1967342"/>
            <a:ext cx="851244" cy="8512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0F419A"/>
                </a:gs>
                <a:gs pos="51000">
                  <a:srgbClr val="359F3B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취미용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73623" y="1967342"/>
            <a:ext cx="851244" cy="8512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0F419A"/>
                </a:gs>
                <a:gs pos="51000">
                  <a:srgbClr val="359F3B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일반용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262343" y="1967342"/>
            <a:ext cx="851244" cy="851244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gradFill>
              <a:gsLst>
                <a:gs pos="50000">
                  <a:srgbClr val="0F419A"/>
                </a:gs>
                <a:gs pos="51000">
                  <a:srgbClr val="359F3B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기업용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002" descr="어두운 상향 대각선"/>
          <p:cNvSpPr>
            <a:spLocks noChangeArrowheads="1"/>
          </p:cNvSpPr>
          <p:nvPr/>
        </p:nvSpPr>
        <p:spPr bwMode="auto">
          <a:xfrm flipV="1">
            <a:off x="6762525" y="2395044"/>
            <a:ext cx="1958438" cy="1446482"/>
          </a:xfrm>
          <a:prstGeom prst="round2SameRect">
            <a:avLst>
              <a:gd name="adj1" fmla="val 0"/>
              <a:gd name="adj2" fmla="val 11688"/>
            </a:avLst>
          </a:prstGeom>
          <a:gradFill>
            <a:gsLst>
              <a:gs pos="0">
                <a:schemeClr val="bg1">
                  <a:lumMod val="9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  <a:effectLst/>
        </p:spPr>
        <p:txBody>
          <a:bodyPr lIns="48932" tIns="48932" rIns="48932" bIns="48932"/>
          <a:lstStyle/>
          <a:p>
            <a:pPr defTabSz="955187" latinLnBrk="0"/>
            <a:endParaRPr lang="ko-KR" altLang="en-US" sz="1900" kern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0168" y="2893734"/>
            <a:ext cx="1861406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fontAlgn="base" latinLnBrk="0">
              <a:defRPr sz="2900" spc="-150">
                <a:solidFill>
                  <a:srgbClr val="D9D9D9"/>
                </a:solidFill>
                <a:latin typeface="DIN" pitchFamily="50" charset="0"/>
              </a:defRPr>
            </a:lvl1pPr>
          </a:lstStyle>
          <a:p>
            <a:pPr marL="88900" indent="-88900" latinLnBrk="1">
              <a:lnSpc>
                <a:spcPts val="1080"/>
              </a:lnSpc>
              <a:spcBef>
                <a:spcPts val="3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군수용 </a:t>
            </a:r>
            <a:r>
              <a:rPr lang="ko-KR" altLang="en-US" sz="900" b="1" spc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드론</a:t>
            </a:r>
            <a:endParaRPr lang="en-US" altLang="ko-KR" sz="900" b="1" spc="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88900" indent="-88900" latinLnBrk="1">
              <a:lnSpc>
                <a:spcPts val="1080"/>
              </a:lnSpc>
              <a:spcBef>
                <a:spcPts val="3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무기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</a:t>
            </a: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정찰</a:t>
            </a:r>
            <a:r>
              <a:rPr lang="en-US" altLang="ko-KR" sz="900" b="1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</a:t>
            </a:r>
            <a:r>
              <a:rPr lang="ko-KR" altLang="en-US" sz="900" b="1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표적제거 등으로 활용</a:t>
            </a:r>
            <a:endParaRPr lang="en-US" altLang="ko-KR" sz="900" b="1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338145" y="1969965"/>
            <a:ext cx="851244" cy="851244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0F419A"/>
                </a:gs>
                <a:gs pos="51000">
                  <a:srgbClr val="359F3B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군수용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56"/>
          <p:cNvSpPr txBox="1"/>
          <p:nvPr/>
        </p:nvSpPr>
        <p:spPr>
          <a:xfrm>
            <a:off x="3546037" y="4974081"/>
            <a:ext cx="707952" cy="15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12700" marR="5080" algn="ctr">
              <a:lnSpc>
                <a:spcPct val="110000"/>
              </a:lnSpc>
              <a:defRPr sz="900" spc="-55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ulim"/>
              </a:defRPr>
            </a:lvl1pPr>
          </a:lstStyle>
          <a:p>
            <a:r>
              <a:rPr lang="ko-KR" altLang="en-US" smtClean="0"/>
              <a:t>군수용</a:t>
            </a:r>
            <a:endParaRPr lang="ko-KR" altLang="en-US" dirty="0"/>
          </a:p>
        </p:txBody>
      </p:sp>
      <p:sp>
        <p:nvSpPr>
          <p:cNvPr id="34" name="Oval 18"/>
          <p:cNvSpPr/>
          <p:nvPr/>
        </p:nvSpPr>
        <p:spPr bwMode="auto">
          <a:xfrm>
            <a:off x="7198647" y="3664280"/>
            <a:ext cx="690145" cy="686334"/>
          </a:xfrm>
          <a:prstGeom prst="ellipse">
            <a:avLst/>
          </a:prstGeom>
          <a:solidFill>
            <a:schemeClr val="bg1"/>
          </a:solidFill>
          <a:ln>
            <a:solidFill>
              <a:srgbClr val="0F4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5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경량화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29640" y="3460593"/>
            <a:ext cx="3018461" cy="424409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100" b="1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드론의 종류</a:t>
            </a:r>
            <a:r>
              <a:rPr lang="en-US" altLang="ko-KR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100" b="1" i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13590" y="4284626"/>
            <a:ext cx="1242260" cy="1234579"/>
            <a:chOff x="-2139788" y="2778759"/>
            <a:chExt cx="2008652" cy="1945564"/>
          </a:xfrm>
        </p:grpSpPr>
        <p:sp>
          <p:nvSpPr>
            <p:cNvPr id="37" name="타원 36"/>
            <p:cNvSpPr/>
            <p:nvPr/>
          </p:nvSpPr>
          <p:spPr bwMode="auto">
            <a:xfrm>
              <a:off x="-2139788" y="2778759"/>
              <a:ext cx="2008652" cy="1945564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4684B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19190" eaLnBrk="0" latinLnBrk="0" hangingPunct="0">
                <a:spcBef>
                  <a:spcPct val="50000"/>
                </a:spcBef>
                <a:buClr>
                  <a:srgbClr val="006699"/>
                </a:buClr>
                <a:defRPr/>
              </a:pPr>
              <a:endParaRPr lang="en-US" sz="2200" b="1" i="1" kern="0" dirty="0">
                <a:solidFill>
                  <a:srgbClr val="0066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-2058158" y="2857825"/>
              <a:ext cx="1845392" cy="1787432"/>
            </a:xfrm>
            <a:prstGeom prst="ellipse">
              <a:avLst/>
            </a:prstGeom>
            <a:solidFill>
              <a:srgbClr val="2F7DCB"/>
            </a:solidFill>
            <a:ln w="38100" cap="flat" cmpd="sng" algn="ctr">
              <a:solidFill>
                <a:srgbClr val="A7C8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019190" eaLnBrk="0" latinLnBrk="0" hangingPunct="0">
                <a:spcBef>
                  <a:spcPct val="50000"/>
                </a:spcBef>
                <a:buClr>
                  <a:srgbClr val="006699"/>
                </a:buClr>
                <a:defRPr/>
              </a:pPr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Trend</a:t>
              </a:r>
              <a:endParaRPr lang="en-US" sz="2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804651" y="6102221"/>
            <a:ext cx="3018461" cy="424409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&lt;‘19.01 </a:t>
            </a:r>
            <a:r>
              <a:rPr lang="ko-KR" altLang="en-US" sz="1100" b="1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드론 제조사별 점유율</a:t>
            </a:r>
            <a:r>
              <a:rPr lang="en-US" altLang="ko-KR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100" b="1" i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Oval 18"/>
          <p:cNvSpPr/>
          <p:nvPr/>
        </p:nvSpPr>
        <p:spPr bwMode="auto">
          <a:xfrm>
            <a:off x="7198647" y="4186818"/>
            <a:ext cx="690145" cy="686334"/>
          </a:xfrm>
          <a:prstGeom prst="ellipse">
            <a:avLst/>
          </a:prstGeom>
          <a:solidFill>
            <a:schemeClr val="bg1"/>
          </a:solidFill>
          <a:ln>
            <a:solidFill>
              <a:srgbClr val="0F4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5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소형화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val 18"/>
          <p:cNvSpPr/>
          <p:nvPr/>
        </p:nvSpPr>
        <p:spPr bwMode="auto">
          <a:xfrm>
            <a:off x="7198647" y="4708231"/>
            <a:ext cx="690145" cy="686334"/>
          </a:xfrm>
          <a:prstGeom prst="ellipse">
            <a:avLst/>
          </a:prstGeom>
          <a:solidFill>
            <a:schemeClr val="bg1"/>
          </a:solidFill>
          <a:ln>
            <a:solidFill>
              <a:srgbClr val="0F4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5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고해상도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val 18"/>
          <p:cNvSpPr/>
          <p:nvPr/>
        </p:nvSpPr>
        <p:spPr bwMode="auto">
          <a:xfrm>
            <a:off x="7198647" y="5236506"/>
            <a:ext cx="690145" cy="686334"/>
          </a:xfrm>
          <a:prstGeom prst="ellipse">
            <a:avLst/>
          </a:prstGeom>
          <a:solidFill>
            <a:schemeClr val="bg1"/>
          </a:solidFill>
          <a:ln>
            <a:solidFill>
              <a:srgbClr val="0F4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고출력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18"/>
          <p:cNvSpPr/>
          <p:nvPr/>
        </p:nvSpPr>
        <p:spPr bwMode="auto">
          <a:xfrm>
            <a:off x="7198622" y="5753064"/>
            <a:ext cx="690145" cy="686334"/>
          </a:xfrm>
          <a:prstGeom prst="ellipse">
            <a:avLst/>
          </a:prstGeom>
          <a:solidFill>
            <a:schemeClr val="bg1"/>
          </a:solidFill>
          <a:ln>
            <a:solidFill>
              <a:srgbClr val="0F41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300"/>
              </a:lnSpc>
            </a:pPr>
            <a:r>
              <a:rPr lang="ko-KR" altLang="en-US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안티드론</a:t>
            </a:r>
            <a:endParaRPr lang="ko-KR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215838" y="5697451"/>
            <a:ext cx="3018461" cy="424409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100" b="1" i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드론의 발전동향</a:t>
            </a:r>
            <a:r>
              <a:rPr lang="en-US" altLang="ko-KR" sz="1100" b="1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100" b="1" i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3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기타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드론의 종류 및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동향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3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4418" y="1592309"/>
            <a:ext cx="8463592" cy="32195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5984" y="1707376"/>
          <a:ext cx="8290231" cy="30302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8257"/>
                <a:gridCol w="2128345"/>
                <a:gridCol w="2144111"/>
                <a:gridCol w="2049518"/>
              </a:tblGrid>
              <a:tr h="31963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r>
                        <a:rPr lang="ko-KR" altLang="en-US" sz="1000" b="1" smtClean="0">
                          <a:effectLst/>
                        </a:rPr>
                        <a:t>의료용</a:t>
                      </a:r>
                      <a:endParaRPr lang="ko-KR" sz="10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</a:rPr>
                        <a:t>측량용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</a:rPr>
                        <a:t>탐사용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양치기용</a:t>
                      </a:r>
                      <a:endParaRPr lang="ko-KR" sz="10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42308"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응급상황에서 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병원 이송 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골든타임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지원 가능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교통체증에 영향 없음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0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심제세동기 드론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고성능 카메라를 탑재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지형지물 촬영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측량 드론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드론에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부가장비 부착 후 위험지역 탐사용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직접 촬영 불가능한 위치도 접근 가능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ko-KR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짐볼</a:t>
                      </a:r>
                      <a:r>
                        <a:rPr lang="ko-KR" altLang="en-US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드론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:2016</a:t>
                      </a:r>
                      <a:r>
                        <a:rPr lang="ko-KR" altLang="ko-KR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드론</a:t>
                      </a:r>
                      <a:r>
                        <a:rPr lang="ko-KR" altLang="en-US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기술공</a:t>
                      </a:r>
                      <a:r>
                        <a:rPr lang="ko-KR" altLang="ko-KR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모전우승</a:t>
                      </a:r>
                      <a:endParaRPr lang="ko-KR" sz="10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ko-KR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직접 운송수단을 탑승할 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 없이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드론으로 양치기 대체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0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양치기용 드론</a:t>
                      </a:r>
                      <a:endParaRPr lang="ko-KR" sz="10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  <a:tr h="186834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</a:endParaRPr>
                    </a:p>
                  </a:txBody>
                  <a:tcPr marL="32414" marR="32414" marT="0" marB="0" anchor="ctr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ko-KR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30" y="2891978"/>
            <a:ext cx="2094717" cy="18143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17" y="2891978"/>
            <a:ext cx="2088854" cy="1838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" y="2884095"/>
            <a:ext cx="1939886" cy="1846823"/>
          </a:xfrm>
          <a:prstGeom prst="rect">
            <a:avLst/>
          </a:prstGeom>
        </p:spPr>
      </p:pic>
      <p:pic>
        <p:nvPicPr>
          <p:cNvPr id="6" name="그림 5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696606" y="2884096"/>
            <a:ext cx="1998000" cy="18216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711533" y="5227595"/>
            <a:ext cx="7812777" cy="1331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ko-KR" sz="1000" dirty="0"/>
              <a:t>해양수산부</a:t>
            </a:r>
            <a:r>
              <a:rPr lang="en-US" altLang="ko-KR" sz="1000" dirty="0"/>
              <a:t>, 2022</a:t>
            </a:r>
            <a:r>
              <a:rPr lang="ko-KR" altLang="ko-KR" sz="1000"/>
              <a:t>년까지 드론</a:t>
            </a:r>
            <a:r>
              <a:rPr lang="en-US" altLang="ko-KR" sz="1000" dirty="0"/>
              <a:t> 500</a:t>
            </a:r>
            <a:r>
              <a:rPr lang="ko-KR" altLang="ko-KR" sz="1000"/>
              <a:t>대 </a:t>
            </a:r>
            <a:r>
              <a:rPr lang="ko-KR" altLang="ko-KR" sz="1000" smtClean="0"/>
              <a:t>배치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smtClean="0"/>
              <a:t>불법조업 감시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항만시설 관리</a:t>
            </a:r>
            <a:endParaRPr lang="en-US" altLang="ko-KR" sz="1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국토교통부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측량 및 조사에 드론 적극 도입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smtClean="0"/>
              <a:t>도로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철도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택지 측량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하천지형 조사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시설물 조사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약 </a:t>
            </a:r>
            <a:r>
              <a:rPr lang="en-US" altLang="ko-KR" sz="1000" dirty="0" smtClean="0"/>
              <a:t>1,600</a:t>
            </a:r>
            <a:r>
              <a:rPr lang="ko-KR" altLang="en-US" sz="1000" smtClean="0"/>
              <a:t>억 규모의 공공측량 시장 중 </a:t>
            </a:r>
            <a:r>
              <a:rPr lang="en-US" altLang="ko-KR" sz="1000" dirty="0" smtClean="0"/>
              <a:t>300</a:t>
            </a:r>
            <a:r>
              <a:rPr lang="ko-KR" altLang="en-US" sz="1000" smtClean="0"/>
              <a:t>억 규모가 드론측량으로 전환될 전망</a:t>
            </a:r>
            <a:endParaRPr lang="en-US" altLang="ko-KR" sz="1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국립수산과학원</a:t>
            </a:r>
            <a:r>
              <a:rPr lang="en-US" altLang="ko-KR" sz="1000" dirty="0" smtClean="0"/>
              <a:t>, </a:t>
            </a:r>
            <a:r>
              <a:rPr lang="ko-KR" altLang="ko-KR" sz="1000"/>
              <a:t>해양 동물의 개체 수 조사나 이동 등의 </a:t>
            </a:r>
            <a:r>
              <a:rPr lang="ko-KR" altLang="ko-KR" sz="1000" smtClean="0"/>
              <a:t>생태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파악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- </a:t>
            </a:r>
            <a:r>
              <a:rPr lang="ko-KR" altLang="en-US" sz="1000" smtClean="0"/>
              <a:t>드론을 통해 </a:t>
            </a:r>
            <a:r>
              <a:rPr lang="ko-KR" altLang="ko-KR" sz="1000" smtClean="0"/>
              <a:t>항공기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대비 </a:t>
            </a:r>
            <a:r>
              <a:rPr lang="ko-KR" altLang="ko-KR" sz="1000" smtClean="0"/>
              <a:t>넓은 </a:t>
            </a:r>
            <a:r>
              <a:rPr lang="ko-KR" altLang="ko-KR" sz="1000"/>
              <a:t>범위를 경제적으로 관측할 </a:t>
            </a:r>
            <a:r>
              <a:rPr lang="ko-KR" altLang="en-US" sz="1000" smtClean="0"/>
              <a:t>수 있음</a:t>
            </a:r>
            <a:endParaRPr lang="en-US" altLang="ko-KR" sz="1000" b="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38534" y="5012363"/>
            <a:ext cx="8463592" cy="15463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334" y="4890731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 </a:t>
            </a:r>
            <a:r>
              <a:rPr lang="en-US" altLang="ko-KR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Hot News!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4418" y="138396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주요용도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1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2911" y="3064477"/>
            <a:ext cx="2172343" cy="778304"/>
          </a:xfrm>
        </p:spPr>
        <p:txBody>
          <a:bodyPr anchor="ctr" anchorCtr="0"/>
          <a:lstStyle/>
          <a:p>
            <a:pPr algn="ctr"/>
            <a:r>
              <a:rPr lang="ko-KR" altLang="en-US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(1)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Smart Casher (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상품 간편 인식</a:t>
            </a: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머신 비전을 활용하여 소규모 상점 및 중소 규모의 </a:t>
            </a:r>
            <a:r>
              <a:rPr lang="ko-KR" altLang="en-US" b="0" dirty="0" err="1" smtClean="0"/>
              <a:t>마트에</a:t>
            </a:r>
            <a:r>
              <a:rPr lang="ko-KR" altLang="en-US" b="0" dirty="0" smtClean="0"/>
              <a:t> 바코드 대신 간편 계산과 동시에 결재를 할 수 있는 모델</a:t>
            </a:r>
            <a:endParaRPr lang="en-US" altLang="ko-KR" b="0" dirty="0"/>
          </a:p>
        </p:txBody>
      </p:sp>
      <p:sp>
        <p:nvSpPr>
          <p:cNvPr id="3" name="직사각형 2"/>
          <p:cNvSpPr/>
          <p:nvPr/>
        </p:nvSpPr>
        <p:spPr>
          <a:xfrm>
            <a:off x="1255786" y="2726721"/>
            <a:ext cx="1894703" cy="21995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070244" y="2851779"/>
            <a:ext cx="659027" cy="6343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44110" y="2851779"/>
            <a:ext cx="659027" cy="6343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71331" y="4273382"/>
            <a:ext cx="659027" cy="634314"/>
          </a:xfrm>
          <a:prstGeom prst="ellipse">
            <a:avLst/>
          </a:prstGeom>
          <a:solidFill>
            <a:srgbClr val="FBA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832434" y="3192158"/>
            <a:ext cx="659027" cy="6343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2875011" y="1737499"/>
            <a:ext cx="889686" cy="59312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2"/>
          </p:cNvCxnSpPr>
          <p:nvPr/>
        </p:nvCxnSpPr>
        <p:spPr>
          <a:xfrm flipH="1">
            <a:off x="1255786" y="2330623"/>
            <a:ext cx="1619225" cy="39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4"/>
          </p:cNvCxnSpPr>
          <p:nvPr/>
        </p:nvCxnSpPr>
        <p:spPr>
          <a:xfrm flipH="1">
            <a:off x="3150489" y="2330623"/>
            <a:ext cx="614208" cy="2595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9319" y="2991013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음료수</a:t>
            </a:r>
            <a:r>
              <a:rPr lang="en-US" altLang="ko-KR" sz="900" spc="-60" dirty="0" smtClean="0"/>
              <a:t>(A</a:t>
            </a:r>
            <a:r>
              <a:rPr lang="ko-KR" altLang="en-US" sz="900" spc="-60" smtClean="0"/>
              <a:t>사</a:t>
            </a:r>
            <a:r>
              <a:rPr lang="en-US" altLang="ko-KR" sz="900" spc="-60" dirty="0" smtClean="0"/>
              <a:t>)</a:t>
            </a:r>
            <a:endParaRPr lang="ko-KR" altLang="en-US" sz="900" spc="-6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739458" y="3399482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음료수</a:t>
            </a:r>
            <a:r>
              <a:rPr lang="en-US" altLang="ko-KR" sz="900" spc="-60" dirty="0" smtClean="0"/>
              <a:t>(B</a:t>
            </a:r>
            <a:r>
              <a:rPr lang="ko-KR" altLang="en-US" sz="900" spc="-60" smtClean="0"/>
              <a:t>사</a:t>
            </a:r>
            <a:r>
              <a:rPr lang="en-US" altLang="ko-KR" sz="900" spc="-60" dirty="0" smtClean="0"/>
              <a:t>)</a:t>
            </a:r>
            <a:endParaRPr lang="ko-KR" altLang="en-US" sz="900" spc="-6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53713" y="3019511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과자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66130" y="4469045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다른 구매자</a:t>
            </a:r>
            <a:endParaRPr lang="en-US" altLang="ko-KR" sz="9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음료수</a:t>
            </a:r>
          </a:p>
        </p:txBody>
      </p:sp>
      <p:cxnSp>
        <p:nvCxnSpPr>
          <p:cNvPr id="17" name="직선 화살표 연결선 16"/>
          <p:cNvCxnSpPr>
            <a:stCxn id="5" idx="3"/>
          </p:cNvCxnSpPr>
          <p:nvPr/>
        </p:nvCxnSpPr>
        <p:spPr>
          <a:xfrm flipH="1">
            <a:off x="3135644" y="2330623"/>
            <a:ext cx="184210" cy="3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99882" y="2423397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회색 영역</a:t>
            </a:r>
            <a:endParaRPr lang="en-US" altLang="ko-KR" sz="9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이미지 인식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25163" y="2500179"/>
            <a:ext cx="1186248" cy="6687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23725" y="2719973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영상 인식</a:t>
            </a:r>
            <a:endParaRPr lang="en-US" altLang="ko-KR" sz="9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900" spc="-60" smtClean="0"/>
              <a:t>엔진</a:t>
            </a:r>
            <a:endParaRPr lang="ko-KR" altLang="en-US" sz="900" spc="-6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905603" y="1899879"/>
            <a:ext cx="828501" cy="4849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spc="-60" dirty="0" err="1" smtClean="0"/>
              <a:t>JetsonNano</a:t>
            </a:r>
            <a:endParaRPr lang="en-US" altLang="ko-KR" sz="900" spc="-60" dirty="0" smtClean="0"/>
          </a:p>
          <a:p>
            <a:pPr algn="ctr">
              <a:lnSpc>
                <a:spcPct val="130000"/>
              </a:lnSpc>
            </a:pPr>
            <a:r>
              <a:rPr lang="en-US" altLang="ko-KR" sz="900" spc="-60" dirty="0" smtClean="0">
                <a:solidFill>
                  <a:srgbClr val="FF0000"/>
                </a:solidFill>
              </a:rPr>
              <a:t>(</a:t>
            </a:r>
            <a:r>
              <a:rPr lang="ko-KR" altLang="en-US" sz="900" spc="-60" smtClean="0">
                <a:solidFill>
                  <a:srgbClr val="FF0000"/>
                </a:solidFill>
              </a:rPr>
              <a:t>부착형</a:t>
            </a:r>
            <a:r>
              <a:rPr lang="en-US" altLang="ko-KR" sz="900" spc="-60" dirty="0" smtClean="0">
                <a:solidFill>
                  <a:srgbClr val="FF0000"/>
                </a:solidFill>
              </a:rPr>
              <a:t>)</a:t>
            </a:r>
            <a:endParaRPr lang="ko-KR" altLang="en-US" sz="900" spc="-60" dirty="0" smtClean="0">
              <a:solidFill>
                <a:srgbClr val="FF0000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4258968" y="3531287"/>
            <a:ext cx="1107988" cy="72356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98711" y="3826472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이미지저장소</a:t>
            </a:r>
          </a:p>
        </p:txBody>
      </p:sp>
      <p:cxnSp>
        <p:nvCxnSpPr>
          <p:cNvPr id="33" name="직선 화살표 연결선 32"/>
          <p:cNvCxnSpPr>
            <a:stCxn id="19" idx="2"/>
            <a:endCxn id="23" idx="1"/>
          </p:cNvCxnSpPr>
          <p:nvPr/>
        </p:nvCxnSpPr>
        <p:spPr>
          <a:xfrm flipH="1">
            <a:off x="4812962" y="3168936"/>
            <a:ext cx="5325" cy="362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8862" y="3234710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err="1" smtClean="0"/>
              <a:t>딥러닝</a:t>
            </a:r>
            <a:r>
              <a:rPr lang="ko-KR" altLang="en-US" sz="900" spc="-60" dirty="0" smtClean="0"/>
              <a:t> 학습</a:t>
            </a:r>
          </a:p>
        </p:txBody>
      </p:sp>
      <p:cxnSp>
        <p:nvCxnSpPr>
          <p:cNvPr id="37" name="직선 화살표 연결선 36"/>
          <p:cNvCxnSpPr>
            <a:stCxn id="5" idx="5"/>
            <a:endCxn id="19" idx="0"/>
          </p:cNvCxnSpPr>
          <p:nvPr/>
        </p:nvCxnSpPr>
        <p:spPr>
          <a:xfrm>
            <a:off x="3542276" y="2034061"/>
            <a:ext cx="127601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2708" y="2036056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이미지분류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544114" y="2500179"/>
            <a:ext cx="1186248" cy="6687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742676" y="2719973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기존 </a:t>
            </a:r>
            <a:r>
              <a:rPr lang="en-US" altLang="ko-KR" sz="900" spc="-60" dirty="0" smtClean="0"/>
              <a:t>POS </a:t>
            </a:r>
            <a:r>
              <a:rPr lang="ko-KR" altLang="en-US" sz="900" spc="-60" smtClean="0"/>
              <a:t>및</a:t>
            </a:r>
            <a:endParaRPr lang="en-US" altLang="ko-KR" sz="9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결재 시스템 연계</a:t>
            </a:r>
          </a:p>
        </p:txBody>
      </p:sp>
      <p:cxnSp>
        <p:nvCxnSpPr>
          <p:cNvPr id="43" name="직선 화살표 연결선 42"/>
          <p:cNvCxnSpPr>
            <a:stCxn id="19" idx="3"/>
            <a:endCxn id="41" idx="1"/>
          </p:cNvCxnSpPr>
          <p:nvPr/>
        </p:nvCxnSpPr>
        <p:spPr>
          <a:xfrm>
            <a:off x="5411411" y="2834558"/>
            <a:ext cx="11327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09973" y="2547906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smtClean="0"/>
              <a:t>근거리통신</a:t>
            </a:r>
            <a:endParaRPr lang="ko-KR" altLang="en-US" sz="900" spc="-60" dirty="0" smtClean="0"/>
          </a:p>
        </p:txBody>
      </p:sp>
      <p:sp>
        <p:nvSpPr>
          <p:cNvPr id="49" name="타원 48"/>
          <p:cNvSpPr/>
          <p:nvPr/>
        </p:nvSpPr>
        <p:spPr>
          <a:xfrm>
            <a:off x="412697" y="2851779"/>
            <a:ext cx="659027" cy="6343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19721" y="3059103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음료수</a:t>
            </a:r>
            <a:r>
              <a:rPr lang="en-US" altLang="ko-KR" sz="900" spc="-60" dirty="0" smtClean="0"/>
              <a:t>(C</a:t>
            </a:r>
            <a:r>
              <a:rPr lang="ko-KR" altLang="en-US" sz="900" spc="-60" smtClean="0"/>
              <a:t>사</a:t>
            </a:r>
            <a:r>
              <a:rPr lang="en-US" altLang="ko-KR" sz="900" spc="-60" dirty="0" smtClean="0"/>
              <a:t>)</a:t>
            </a:r>
            <a:endParaRPr lang="ko-KR" altLang="en-US" sz="900" spc="-60" dirty="0" smtClean="0"/>
          </a:p>
        </p:txBody>
      </p:sp>
      <p:cxnSp>
        <p:nvCxnSpPr>
          <p:cNvPr id="51" name="직선 화살표 연결선 50"/>
          <p:cNvCxnSpPr>
            <a:stCxn id="50" idx="3"/>
          </p:cNvCxnSpPr>
          <p:nvPr/>
        </p:nvCxnSpPr>
        <p:spPr>
          <a:xfrm>
            <a:off x="1148222" y="3190909"/>
            <a:ext cx="425206" cy="1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4459" y="3265401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상품추가</a:t>
            </a:r>
          </a:p>
        </p:txBody>
      </p:sp>
      <p:sp>
        <p:nvSpPr>
          <p:cNvPr id="57" name="타원 56"/>
          <p:cNvSpPr/>
          <p:nvPr/>
        </p:nvSpPr>
        <p:spPr>
          <a:xfrm>
            <a:off x="427394" y="3809429"/>
            <a:ext cx="659027" cy="63431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34418" y="4016753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음료수</a:t>
            </a:r>
            <a:r>
              <a:rPr lang="en-US" altLang="ko-KR" sz="900" spc="-60" dirty="0" smtClean="0"/>
              <a:t>(B</a:t>
            </a:r>
            <a:r>
              <a:rPr lang="ko-KR" altLang="en-US" sz="900" spc="-60" smtClean="0"/>
              <a:t>사</a:t>
            </a:r>
            <a:r>
              <a:rPr lang="en-US" altLang="ko-KR" sz="900" spc="-60" dirty="0" smtClean="0"/>
              <a:t>)</a:t>
            </a:r>
            <a:endParaRPr lang="ko-KR" altLang="en-US" sz="900" spc="-60" dirty="0" smtClean="0"/>
          </a:p>
        </p:txBody>
      </p:sp>
      <p:cxnSp>
        <p:nvCxnSpPr>
          <p:cNvPr id="59" name="직선 화살표 연결선 58"/>
          <p:cNvCxnSpPr>
            <a:endCxn id="58" idx="3"/>
          </p:cNvCxnSpPr>
          <p:nvPr/>
        </p:nvCxnSpPr>
        <p:spPr>
          <a:xfrm flipH="1">
            <a:off x="1162919" y="3682994"/>
            <a:ext cx="686457" cy="46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3436" y="3640147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상품제거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35294" y="3205935"/>
            <a:ext cx="483431" cy="13956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>
                <a:solidFill>
                  <a:schemeClr val="tx1"/>
                </a:solidFill>
              </a:rPr>
              <a:t>실</a:t>
            </a:r>
            <a:endParaRPr lang="en-US" altLang="ko-KR" sz="1100" b="1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b="1" spc="-60" dirty="0" smtClean="0">
                <a:solidFill>
                  <a:schemeClr val="tx1"/>
                </a:solidFill>
              </a:rPr>
              <a:t>시</a:t>
            </a:r>
            <a:endParaRPr lang="en-US" altLang="ko-KR" sz="1100" b="1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b="1" spc="-60" dirty="0" smtClean="0">
                <a:solidFill>
                  <a:schemeClr val="tx1"/>
                </a:solidFill>
              </a:rPr>
              <a:t>간</a:t>
            </a:r>
            <a:endParaRPr lang="en-US" altLang="ko-KR" sz="1100" b="1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b="1" spc="-60" dirty="0" smtClean="0">
                <a:solidFill>
                  <a:schemeClr val="tx1"/>
                </a:solidFill>
              </a:rPr>
              <a:t>카</a:t>
            </a:r>
            <a:endParaRPr lang="en-US" altLang="ko-KR" sz="1100" b="1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b="1" spc="-60" dirty="0" smtClean="0">
                <a:solidFill>
                  <a:schemeClr val="tx1"/>
                </a:solidFill>
              </a:rPr>
              <a:t>운</a:t>
            </a:r>
            <a:endParaRPr lang="en-US" altLang="ko-KR" sz="1100" b="1" spc="-6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100" b="1" spc="-60" dirty="0" err="1">
                <a:solidFill>
                  <a:schemeClr val="tx1"/>
                </a:solidFill>
              </a:rPr>
              <a:t>팅</a:t>
            </a:r>
            <a:endParaRPr lang="ko-KR" altLang="en-US" sz="1100" b="1" spc="-60" dirty="0" smtClean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075935" y="3847070"/>
            <a:ext cx="5950" cy="375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00973" y="3900352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사용자 구분</a:t>
            </a:r>
            <a:endParaRPr lang="en-US" altLang="ko-KR" sz="900" spc="-60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1255786" y="5042381"/>
            <a:ext cx="1894701" cy="1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91560" y="4933785"/>
            <a:ext cx="828501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계산대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현재 바코드 기반의 물건 인식 시스템이 대다수 사용하고 있으나</a:t>
            </a:r>
            <a:r>
              <a:rPr lang="en-US" altLang="ko-KR" sz="1000" b="0" dirty="0" smtClean="0"/>
              <a:t>, </a:t>
            </a:r>
            <a:r>
              <a:rPr lang="ko-KR" altLang="en-US" sz="1000" smtClean="0">
                <a:solidFill>
                  <a:srgbClr val="FF0000"/>
                </a:solidFill>
              </a:rPr>
              <a:t>바코드 인식 등 시간 오래 걸리거나 여러 번 인식 시도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머신 비전을 활용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계산대에 있는 물건들 이미지를 한 번에 인식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물품명과 가격을 현재 </a:t>
            </a:r>
            <a:r>
              <a:rPr lang="en-US" altLang="ko-KR" sz="1000" b="0" dirty="0" smtClean="0"/>
              <a:t>POS </a:t>
            </a:r>
            <a:r>
              <a:rPr lang="ko-KR" altLang="en-US" sz="1000" b="0" smtClean="0"/>
              <a:t>시스템</a:t>
            </a: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               </a:t>
            </a:r>
            <a:r>
              <a:rPr lang="ko-KR" altLang="en-US" sz="1000" b="0" smtClean="0"/>
              <a:t>이나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자체 계산 시스템의 최소 변경으로 연계 가능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이미지 상으로 고객 분리 기능 제공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멀티 인식</a:t>
            </a:r>
            <a:endParaRPr lang="en-US" altLang="ko-KR" sz="1000" b="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000" dirty="0" smtClean="0"/>
              <a:t>(1</a:t>
            </a:r>
            <a:r>
              <a:rPr lang="ko-KR" altLang="en-US" sz="1000" smtClean="0"/>
              <a:t>단계 범위</a:t>
            </a:r>
            <a:r>
              <a:rPr lang="en-US" altLang="ko-KR" sz="1000" dirty="0" smtClean="0"/>
              <a:t>) </a:t>
            </a:r>
            <a:r>
              <a:rPr lang="ko-KR" altLang="en-US" sz="1000" b="0" smtClean="0"/>
              <a:t>현 바코드 인식 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 </a:t>
            </a:r>
            <a:r>
              <a:rPr lang="ko-KR" altLang="en-US" sz="1000" b="0" smtClean="0">
                <a:sym typeface="Wingdings" panose="05000000000000000000" pitchFamily="2" charset="2"/>
              </a:rPr>
              <a:t>머신 비전으로 대체</a:t>
            </a:r>
            <a:r>
              <a:rPr lang="en-US" altLang="ko-KR" sz="1000" b="0" dirty="0">
                <a:sym typeface="Wingdings" panose="05000000000000000000" pitchFamily="2" charset="2"/>
              </a:rPr>
              <a:t> 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&gt;&gt;&gt;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 범위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b="0" smtClean="0">
                <a:sym typeface="Wingdings" panose="05000000000000000000" pitchFamily="2" charset="2"/>
              </a:rPr>
              <a:t>바닐라 및 자체 자재 관리 시스템 신규 구축 연계 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6"/>
            <a:ext cx="8463592" cy="11203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96" name="갈매기형 수장 95"/>
          <p:cNvSpPr/>
          <p:nvPr/>
        </p:nvSpPr>
        <p:spPr>
          <a:xfrm rot="5400000">
            <a:off x="7007009" y="3164525"/>
            <a:ext cx="299833" cy="487741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562225" y="3640147"/>
            <a:ext cx="1186248" cy="6687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571317" y="3859941"/>
            <a:ext cx="1169924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바닐라 연계 </a:t>
            </a:r>
            <a:r>
              <a:rPr lang="en-US" altLang="ko-KR" sz="900" spc="-60" dirty="0" smtClean="0"/>
              <a:t>or </a:t>
            </a:r>
            <a:r>
              <a:rPr lang="ko-KR" altLang="en-US" sz="900" spc="-60" smtClean="0"/>
              <a:t>신규</a:t>
            </a:r>
            <a:endParaRPr lang="ko-KR" altLang="en-US" sz="900" spc="-6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6565440" y="3288119"/>
            <a:ext cx="1169924" cy="2636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확대 가능</a:t>
            </a:r>
          </a:p>
        </p:txBody>
      </p:sp>
    </p:spTree>
    <p:extLst>
      <p:ext uri="{BB962C8B-B14F-4D97-AF65-F5344CB8AC3E}">
        <p14:creationId xmlns:p14="http://schemas.microsoft.com/office/powerpoint/2010/main" val="24736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(2)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해충 탐지 및 제거 솔루션 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공개 오픈 소스인 </a:t>
            </a:r>
            <a:r>
              <a:rPr lang="ko-KR" altLang="en-US" b="0" dirty="0" err="1" smtClean="0"/>
              <a:t>욜로</a:t>
            </a:r>
            <a:r>
              <a:rPr lang="ko-KR" altLang="en-US" b="0" dirty="0" smtClean="0"/>
              <a:t> 기반의 </a:t>
            </a:r>
            <a:r>
              <a:rPr lang="ko-KR" altLang="en-US" b="0" dirty="0" err="1" smtClean="0"/>
              <a:t>트래킹</a:t>
            </a:r>
            <a:r>
              <a:rPr lang="ko-KR" altLang="en-US" b="0" dirty="0" smtClean="0"/>
              <a:t> 기술을 활용하여 해충 탐지 및 제거 할 수 있는 통합 해충 박멸 시스템  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욜로의 트래킹 기술을 활용하여 해충 탐지 및 제거 할 수 있는 통합 해충 박멸 아이디어 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딥러닝 기반 해충 인식과 분류 기술을 기반으로 </a:t>
            </a:r>
            <a:r>
              <a:rPr lang="en-US" altLang="ko-KR" sz="1000" b="0" dirty="0" smtClean="0"/>
              <a:t>HW</a:t>
            </a:r>
            <a:r>
              <a:rPr lang="ko-KR" altLang="en-US" sz="1000" b="0" smtClean="0"/>
              <a:t>의 해충 제거 장치 결합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야간 환경에서도 실시간 관리 할 수 있는</a:t>
            </a: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                  </a:t>
            </a:r>
            <a:r>
              <a:rPr lang="ko-KR" altLang="en-US" sz="1000" b="0" smtClean="0"/>
              <a:t>적외선 카메라 활용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위생관리 토탈 솔루션을 위한 플랫폼화 필요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b="0" smtClean="0"/>
              <a:t>단순 해충 인지 및 알람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해충 존재 여부 파악</a:t>
            </a:r>
            <a:r>
              <a:rPr lang="en-US" altLang="ko-KR" sz="1000" b="0" dirty="0" smtClean="0"/>
              <a:t>) &gt;&gt;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b="0" smtClean="0">
                <a:sym typeface="Wingdings" panose="05000000000000000000" pitchFamily="2" charset="2"/>
              </a:rPr>
              <a:t>해충 처리를 위한 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HW </a:t>
            </a:r>
            <a:r>
              <a:rPr lang="ko-KR" altLang="en-US" sz="1000" b="0" smtClean="0">
                <a:sym typeface="Wingdings" panose="05000000000000000000" pitchFamily="2" charset="2"/>
              </a:rPr>
              <a:t>장치 결합 및 세콤 등 협업 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BM </a:t>
            </a:r>
            <a:r>
              <a:rPr lang="ko-KR" altLang="en-US" sz="1000" b="0" smtClean="0">
                <a:sym typeface="Wingdings" panose="05000000000000000000" pitchFamily="2" charset="2"/>
              </a:rPr>
              <a:t>발굴 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6"/>
            <a:ext cx="8463592" cy="11203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85593" y="2013317"/>
            <a:ext cx="3591697" cy="23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20850" y="4368285"/>
            <a:ext cx="2948202" cy="2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해충의 이동 경로 분석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4663" y="4656607"/>
            <a:ext cx="2952627" cy="2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해충 출현 시 실시간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알람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24663" y="4945550"/>
            <a:ext cx="2952627" cy="2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해충 발생 시 조치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02860" y="2144431"/>
            <a:ext cx="1894091" cy="527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영상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트래킹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02860" y="2781426"/>
            <a:ext cx="1894091" cy="527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해충 여부 분류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02860" y="3418421"/>
            <a:ext cx="1894091" cy="527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Rule</a:t>
            </a:r>
            <a:r>
              <a:rPr lang="ko-KR" altLang="en-US" sz="1100" smtClean="0">
                <a:solidFill>
                  <a:schemeClr val="tx1"/>
                </a:solidFill>
              </a:rPr>
              <a:t>에 따른 </a:t>
            </a:r>
            <a:r>
              <a:rPr lang="en-US" altLang="ko-KR" sz="1100" dirty="0" smtClean="0">
                <a:solidFill>
                  <a:schemeClr val="tx1"/>
                </a:solidFill>
              </a:rPr>
              <a:t>Action </a:t>
            </a:r>
            <a:r>
              <a:rPr lang="ko-KR" altLang="en-US" sz="1100" smtClean="0">
                <a:solidFill>
                  <a:schemeClr val="tx1"/>
                </a:solidFill>
              </a:rPr>
              <a:t>수행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8242" y="3130094"/>
            <a:ext cx="1197756" cy="527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Alarm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8242" y="3696455"/>
            <a:ext cx="1197756" cy="527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해충 제거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810047" y="2119494"/>
            <a:ext cx="1044147" cy="9322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딥러닝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학습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모델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17" idx="3"/>
            <a:endCxn id="5" idx="2"/>
          </p:cNvCxnSpPr>
          <p:nvPr/>
        </p:nvCxnSpPr>
        <p:spPr>
          <a:xfrm flipV="1">
            <a:off x="4596951" y="2585625"/>
            <a:ext cx="213096" cy="4594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19" idx="1"/>
          </p:cNvCxnSpPr>
          <p:nvPr/>
        </p:nvCxnSpPr>
        <p:spPr>
          <a:xfrm flipV="1">
            <a:off x="4596951" y="3393705"/>
            <a:ext cx="191291" cy="2883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0" idx="1"/>
          </p:cNvCxnSpPr>
          <p:nvPr/>
        </p:nvCxnSpPr>
        <p:spPr>
          <a:xfrm>
            <a:off x="4596950" y="3682032"/>
            <a:ext cx="191292" cy="2780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228750" y="3657315"/>
            <a:ext cx="779867" cy="724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해충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38816" y="2279111"/>
            <a:ext cx="779867" cy="724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해충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48465" y="2932670"/>
            <a:ext cx="1261567" cy="741406"/>
          </a:xfrm>
          <a:custGeom>
            <a:avLst/>
            <a:gdLst>
              <a:gd name="connsiteX0" fmla="*/ 866151 w 1261567"/>
              <a:gd name="connsiteY0" fmla="*/ 741406 h 741406"/>
              <a:gd name="connsiteX1" fmla="*/ 874389 w 1261567"/>
              <a:gd name="connsiteY1" fmla="*/ 700216 h 741406"/>
              <a:gd name="connsiteX2" fmla="*/ 882627 w 1261567"/>
              <a:gd name="connsiteY2" fmla="*/ 650789 h 741406"/>
              <a:gd name="connsiteX3" fmla="*/ 899103 w 1261567"/>
              <a:gd name="connsiteY3" fmla="*/ 601362 h 741406"/>
              <a:gd name="connsiteX4" fmla="*/ 907340 w 1261567"/>
              <a:gd name="connsiteY4" fmla="*/ 576649 h 741406"/>
              <a:gd name="connsiteX5" fmla="*/ 923816 w 1261567"/>
              <a:gd name="connsiteY5" fmla="*/ 551935 h 741406"/>
              <a:gd name="connsiteX6" fmla="*/ 948530 w 1261567"/>
              <a:gd name="connsiteY6" fmla="*/ 502508 h 741406"/>
              <a:gd name="connsiteX7" fmla="*/ 956767 w 1261567"/>
              <a:gd name="connsiteY7" fmla="*/ 477795 h 741406"/>
              <a:gd name="connsiteX8" fmla="*/ 965005 w 1261567"/>
              <a:gd name="connsiteY8" fmla="*/ 420130 h 741406"/>
              <a:gd name="connsiteX9" fmla="*/ 989719 w 1261567"/>
              <a:gd name="connsiteY9" fmla="*/ 370703 h 741406"/>
              <a:gd name="connsiteX10" fmla="*/ 1039146 w 1261567"/>
              <a:gd name="connsiteY10" fmla="*/ 345989 h 741406"/>
              <a:gd name="connsiteX11" fmla="*/ 1072097 w 1261567"/>
              <a:gd name="connsiteY11" fmla="*/ 321276 h 741406"/>
              <a:gd name="connsiteX12" fmla="*/ 1096811 w 1261567"/>
              <a:gd name="connsiteY12" fmla="*/ 313038 h 741406"/>
              <a:gd name="connsiteX13" fmla="*/ 1154476 w 1261567"/>
              <a:gd name="connsiteY13" fmla="*/ 288325 h 741406"/>
              <a:gd name="connsiteX14" fmla="*/ 1203903 w 1261567"/>
              <a:gd name="connsiteY14" fmla="*/ 255373 h 741406"/>
              <a:gd name="connsiteX15" fmla="*/ 1228616 w 1261567"/>
              <a:gd name="connsiteY15" fmla="*/ 238898 h 741406"/>
              <a:gd name="connsiteX16" fmla="*/ 1245092 w 1261567"/>
              <a:gd name="connsiteY16" fmla="*/ 214184 h 741406"/>
              <a:gd name="connsiteX17" fmla="*/ 1261567 w 1261567"/>
              <a:gd name="connsiteY17" fmla="*/ 148281 h 741406"/>
              <a:gd name="connsiteX18" fmla="*/ 1253330 w 1261567"/>
              <a:gd name="connsiteY18" fmla="*/ 65903 h 741406"/>
              <a:gd name="connsiteX19" fmla="*/ 1179189 w 1261567"/>
              <a:gd name="connsiteY19" fmla="*/ 41189 h 741406"/>
              <a:gd name="connsiteX20" fmla="*/ 948530 w 1261567"/>
              <a:gd name="connsiteY20" fmla="*/ 49427 h 741406"/>
              <a:gd name="connsiteX21" fmla="*/ 899103 w 1261567"/>
              <a:gd name="connsiteY21" fmla="*/ 65903 h 741406"/>
              <a:gd name="connsiteX22" fmla="*/ 849676 w 1261567"/>
              <a:gd name="connsiteY22" fmla="*/ 98854 h 741406"/>
              <a:gd name="connsiteX23" fmla="*/ 800249 w 1261567"/>
              <a:gd name="connsiteY23" fmla="*/ 140044 h 741406"/>
              <a:gd name="connsiteX24" fmla="*/ 759059 w 1261567"/>
              <a:gd name="connsiteY24" fmla="*/ 197708 h 741406"/>
              <a:gd name="connsiteX25" fmla="*/ 734346 w 1261567"/>
              <a:gd name="connsiteY25" fmla="*/ 214184 h 741406"/>
              <a:gd name="connsiteX26" fmla="*/ 693157 w 1261567"/>
              <a:gd name="connsiteY26" fmla="*/ 263611 h 741406"/>
              <a:gd name="connsiteX27" fmla="*/ 660205 w 1261567"/>
              <a:gd name="connsiteY27" fmla="*/ 288325 h 741406"/>
              <a:gd name="connsiteX28" fmla="*/ 635492 w 1261567"/>
              <a:gd name="connsiteY28" fmla="*/ 313038 h 741406"/>
              <a:gd name="connsiteX29" fmla="*/ 610778 w 1261567"/>
              <a:gd name="connsiteY29" fmla="*/ 321276 h 741406"/>
              <a:gd name="connsiteX30" fmla="*/ 553113 w 1261567"/>
              <a:gd name="connsiteY30" fmla="*/ 354227 h 741406"/>
              <a:gd name="connsiteX31" fmla="*/ 528400 w 1261567"/>
              <a:gd name="connsiteY31" fmla="*/ 370703 h 741406"/>
              <a:gd name="connsiteX32" fmla="*/ 495449 w 1261567"/>
              <a:gd name="connsiteY32" fmla="*/ 387179 h 741406"/>
              <a:gd name="connsiteX33" fmla="*/ 454259 w 1261567"/>
              <a:gd name="connsiteY33" fmla="*/ 420130 h 741406"/>
              <a:gd name="connsiteX34" fmla="*/ 404832 w 1261567"/>
              <a:gd name="connsiteY34" fmla="*/ 436606 h 741406"/>
              <a:gd name="connsiteX35" fmla="*/ 314216 w 1261567"/>
              <a:gd name="connsiteY35" fmla="*/ 461319 h 741406"/>
              <a:gd name="connsiteX36" fmla="*/ 273027 w 1261567"/>
              <a:gd name="connsiteY36" fmla="*/ 477795 h 741406"/>
              <a:gd name="connsiteX37" fmla="*/ 190649 w 1261567"/>
              <a:gd name="connsiteY37" fmla="*/ 494271 h 741406"/>
              <a:gd name="connsiteX38" fmla="*/ 67081 w 1261567"/>
              <a:gd name="connsiteY38" fmla="*/ 477795 h 741406"/>
              <a:gd name="connsiteX39" fmla="*/ 42367 w 1261567"/>
              <a:gd name="connsiteY39" fmla="*/ 461319 h 741406"/>
              <a:gd name="connsiteX40" fmla="*/ 9416 w 1261567"/>
              <a:gd name="connsiteY40" fmla="*/ 420130 h 741406"/>
              <a:gd name="connsiteX41" fmla="*/ 17654 w 1261567"/>
              <a:gd name="connsiteY41" fmla="*/ 329514 h 741406"/>
              <a:gd name="connsiteX42" fmla="*/ 34130 w 1261567"/>
              <a:gd name="connsiteY42" fmla="*/ 288325 h 741406"/>
              <a:gd name="connsiteX43" fmla="*/ 58843 w 1261567"/>
              <a:gd name="connsiteY43" fmla="*/ 271849 h 741406"/>
              <a:gd name="connsiteX44" fmla="*/ 240076 w 1261567"/>
              <a:gd name="connsiteY44" fmla="*/ 263611 h 741406"/>
              <a:gd name="connsiteX45" fmla="*/ 256551 w 1261567"/>
              <a:gd name="connsiteY45" fmla="*/ 238898 h 741406"/>
              <a:gd name="connsiteX46" fmla="*/ 215362 w 1261567"/>
              <a:gd name="connsiteY46" fmla="*/ 197708 h 741406"/>
              <a:gd name="connsiteX47" fmla="*/ 67081 w 1261567"/>
              <a:gd name="connsiteY47" fmla="*/ 189471 h 741406"/>
              <a:gd name="connsiteX48" fmla="*/ 42367 w 1261567"/>
              <a:gd name="connsiteY48" fmla="*/ 172995 h 741406"/>
              <a:gd name="connsiteX49" fmla="*/ 17654 w 1261567"/>
              <a:gd name="connsiteY49" fmla="*/ 123568 h 741406"/>
              <a:gd name="connsiteX50" fmla="*/ 25892 w 1261567"/>
              <a:gd name="connsiteY50" fmla="*/ 90616 h 741406"/>
              <a:gd name="connsiteX51" fmla="*/ 100032 w 1261567"/>
              <a:gd name="connsiteY51" fmla="*/ 57665 h 741406"/>
              <a:gd name="connsiteX52" fmla="*/ 124746 w 1261567"/>
              <a:gd name="connsiteY52" fmla="*/ 41189 h 741406"/>
              <a:gd name="connsiteX53" fmla="*/ 174173 w 1261567"/>
              <a:gd name="connsiteY53" fmla="*/ 24714 h 741406"/>
              <a:gd name="connsiteX54" fmla="*/ 231838 w 1261567"/>
              <a:gd name="connsiteY54" fmla="*/ 8238 h 741406"/>
              <a:gd name="connsiteX55" fmla="*/ 248313 w 1261567"/>
              <a:gd name="connsiteY55" fmla="*/ 0 h 74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61567" h="741406">
                <a:moveTo>
                  <a:pt x="866151" y="741406"/>
                </a:moveTo>
                <a:cubicBezTo>
                  <a:pt x="868897" y="727676"/>
                  <a:pt x="871884" y="713992"/>
                  <a:pt x="874389" y="700216"/>
                </a:cubicBezTo>
                <a:cubicBezTo>
                  <a:pt x="877377" y="683782"/>
                  <a:pt x="878576" y="666993"/>
                  <a:pt x="882627" y="650789"/>
                </a:cubicBezTo>
                <a:cubicBezTo>
                  <a:pt x="886839" y="633941"/>
                  <a:pt x="893611" y="617838"/>
                  <a:pt x="899103" y="601362"/>
                </a:cubicBezTo>
                <a:cubicBezTo>
                  <a:pt x="901849" y="593124"/>
                  <a:pt x="902523" y="583874"/>
                  <a:pt x="907340" y="576649"/>
                </a:cubicBezTo>
                <a:cubicBezTo>
                  <a:pt x="912832" y="568411"/>
                  <a:pt x="919388" y="560791"/>
                  <a:pt x="923816" y="551935"/>
                </a:cubicBezTo>
                <a:cubicBezTo>
                  <a:pt x="957923" y="483722"/>
                  <a:pt x="901311" y="573336"/>
                  <a:pt x="948530" y="502508"/>
                </a:cubicBezTo>
                <a:cubicBezTo>
                  <a:pt x="951276" y="494270"/>
                  <a:pt x="955064" y="486310"/>
                  <a:pt x="956767" y="477795"/>
                </a:cubicBezTo>
                <a:cubicBezTo>
                  <a:pt x="960575" y="458755"/>
                  <a:pt x="961197" y="439170"/>
                  <a:pt x="965005" y="420130"/>
                </a:cubicBezTo>
                <a:cubicBezTo>
                  <a:pt x="968355" y="403379"/>
                  <a:pt x="977568" y="382854"/>
                  <a:pt x="989719" y="370703"/>
                </a:cubicBezTo>
                <a:cubicBezTo>
                  <a:pt x="1005689" y="354733"/>
                  <a:pt x="1019045" y="352689"/>
                  <a:pt x="1039146" y="345989"/>
                </a:cubicBezTo>
                <a:cubicBezTo>
                  <a:pt x="1050130" y="337751"/>
                  <a:pt x="1060176" y="328088"/>
                  <a:pt x="1072097" y="321276"/>
                </a:cubicBezTo>
                <a:cubicBezTo>
                  <a:pt x="1079637" y="316968"/>
                  <a:pt x="1088830" y="316459"/>
                  <a:pt x="1096811" y="313038"/>
                </a:cubicBezTo>
                <a:cubicBezTo>
                  <a:pt x="1168055" y="282504"/>
                  <a:pt x="1096526" y="307639"/>
                  <a:pt x="1154476" y="288325"/>
                </a:cubicBezTo>
                <a:lnTo>
                  <a:pt x="1203903" y="255373"/>
                </a:lnTo>
                <a:lnTo>
                  <a:pt x="1228616" y="238898"/>
                </a:lnTo>
                <a:cubicBezTo>
                  <a:pt x="1234108" y="230660"/>
                  <a:pt x="1240664" y="223040"/>
                  <a:pt x="1245092" y="214184"/>
                </a:cubicBezTo>
                <a:cubicBezTo>
                  <a:pt x="1253537" y="197294"/>
                  <a:pt x="1258433" y="163952"/>
                  <a:pt x="1261567" y="148281"/>
                </a:cubicBezTo>
                <a:cubicBezTo>
                  <a:pt x="1258821" y="120822"/>
                  <a:pt x="1262057" y="92083"/>
                  <a:pt x="1253330" y="65903"/>
                </a:cubicBezTo>
                <a:cubicBezTo>
                  <a:pt x="1246516" y="45462"/>
                  <a:pt x="1184738" y="42114"/>
                  <a:pt x="1179189" y="41189"/>
                </a:cubicBezTo>
                <a:cubicBezTo>
                  <a:pt x="1102303" y="43935"/>
                  <a:pt x="1025168" y="42665"/>
                  <a:pt x="948530" y="49427"/>
                </a:cubicBezTo>
                <a:cubicBezTo>
                  <a:pt x="931230" y="50953"/>
                  <a:pt x="913553" y="56270"/>
                  <a:pt x="899103" y="65903"/>
                </a:cubicBezTo>
                <a:lnTo>
                  <a:pt x="849676" y="98854"/>
                </a:lnTo>
                <a:cubicBezTo>
                  <a:pt x="807663" y="161873"/>
                  <a:pt x="865280" y="84303"/>
                  <a:pt x="800249" y="140044"/>
                </a:cubicBezTo>
                <a:cubicBezTo>
                  <a:pt x="754847" y="178960"/>
                  <a:pt x="793785" y="162982"/>
                  <a:pt x="759059" y="197708"/>
                </a:cubicBezTo>
                <a:cubicBezTo>
                  <a:pt x="752058" y="204709"/>
                  <a:pt x="741347" y="207183"/>
                  <a:pt x="734346" y="214184"/>
                </a:cubicBezTo>
                <a:cubicBezTo>
                  <a:pt x="719181" y="229349"/>
                  <a:pt x="708322" y="248446"/>
                  <a:pt x="693157" y="263611"/>
                </a:cubicBezTo>
                <a:cubicBezTo>
                  <a:pt x="683448" y="273320"/>
                  <a:pt x="670630" y="279390"/>
                  <a:pt x="660205" y="288325"/>
                </a:cubicBezTo>
                <a:cubicBezTo>
                  <a:pt x="651360" y="295907"/>
                  <a:pt x="645185" y="306576"/>
                  <a:pt x="635492" y="313038"/>
                </a:cubicBezTo>
                <a:cubicBezTo>
                  <a:pt x="628267" y="317855"/>
                  <a:pt x="618545" y="317393"/>
                  <a:pt x="610778" y="321276"/>
                </a:cubicBezTo>
                <a:cubicBezTo>
                  <a:pt x="590977" y="331177"/>
                  <a:pt x="572097" y="342837"/>
                  <a:pt x="553113" y="354227"/>
                </a:cubicBezTo>
                <a:cubicBezTo>
                  <a:pt x="544623" y="359321"/>
                  <a:pt x="536996" y="365791"/>
                  <a:pt x="528400" y="370703"/>
                </a:cubicBezTo>
                <a:cubicBezTo>
                  <a:pt x="517738" y="376796"/>
                  <a:pt x="505667" y="380367"/>
                  <a:pt x="495449" y="387179"/>
                </a:cubicBezTo>
                <a:cubicBezTo>
                  <a:pt x="480819" y="396932"/>
                  <a:pt x="469695" y="411711"/>
                  <a:pt x="454259" y="420130"/>
                </a:cubicBezTo>
                <a:cubicBezTo>
                  <a:pt x="439013" y="428446"/>
                  <a:pt x="421493" y="431706"/>
                  <a:pt x="404832" y="436606"/>
                </a:cubicBezTo>
                <a:cubicBezTo>
                  <a:pt x="374796" y="445440"/>
                  <a:pt x="344099" y="451980"/>
                  <a:pt x="314216" y="461319"/>
                </a:cubicBezTo>
                <a:cubicBezTo>
                  <a:pt x="300102" y="465730"/>
                  <a:pt x="287315" y="473985"/>
                  <a:pt x="273027" y="477795"/>
                </a:cubicBezTo>
                <a:cubicBezTo>
                  <a:pt x="245969" y="485011"/>
                  <a:pt x="190649" y="494271"/>
                  <a:pt x="190649" y="494271"/>
                </a:cubicBezTo>
                <a:cubicBezTo>
                  <a:pt x="168561" y="492430"/>
                  <a:pt x="100731" y="494620"/>
                  <a:pt x="67081" y="477795"/>
                </a:cubicBezTo>
                <a:cubicBezTo>
                  <a:pt x="58225" y="473367"/>
                  <a:pt x="49368" y="468320"/>
                  <a:pt x="42367" y="461319"/>
                </a:cubicBezTo>
                <a:cubicBezTo>
                  <a:pt x="29934" y="448886"/>
                  <a:pt x="20400" y="433860"/>
                  <a:pt x="9416" y="420130"/>
                </a:cubicBezTo>
                <a:cubicBezTo>
                  <a:pt x="-5127" y="376500"/>
                  <a:pt x="-3158" y="397151"/>
                  <a:pt x="17654" y="329514"/>
                </a:cubicBezTo>
                <a:cubicBezTo>
                  <a:pt x="22003" y="315381"/>
                  <a:pt x="25535" y="300358"/>
                  <a:pt x="34130" y="288325"/>
                </a:cubicBezTo>
                <a:cubicBezTo>
                  <a:pt x="39885" y="280269"/>
                  <a:pt x="49013" y="273029"/>
                  <a:pt x="58843" y="271849"/>
                </a:cubicBezTo>
                <a:cubicBezTo>
                  <a:pt x="118886" y="264644"/>
                  <a:pt x="179665" y="266357"/>
                  <a:pt x="240076" y="263611"/>
                </a:cubicBezTo>
                <a:cubicBezTo>
                  <a:pt x="245568" y="255373"/>
                  <a:pt x="255151" y="248699"/>
                  <a:pt x="256551" y="238898"/>
                </a:cubicBezTo>
                <a:cubicBezTo>
                  <a:pt x="261620" y="203412"/>
                  <a:pt x="243245" y="200243"/>
                  <a:pt x="215362" y="197708"/>
                </a:cubicBezTo>
                <a:cubicBezTo>
                  <a:pt x="166062" y="193226"/>
                  <a:pt x="116508" y="192217"/>
                  <a:pt x="67081" y="189471"/>
                </a:cubicBezTo>
                <a:cubicBezTo>
                  <a:pt x="58843" y="183979"/>
                  <a:pt x="49368" y="179996"/>
                  <a:pt x="42367" y="172995"/>
                </a:cubicBezTo>
                <a:cubicBezTo>
                  <a:pt x="26400" y="157027"/>
                  <a:pt x="24354" y="143666"/>
                  <a:pt x="17654" y="123568"/>
                </a:cubicBezTo>
                <a:cubicBezTo>
                  <a:pt x="20400" y="112584"/>
                  <a:pt x="19612" y="100037"/>
                  <a:pt x="25892" y="90616"/>
                </a:cubicBezTo>
                <a:cubicBezTo>
                  <a:pt x="39303" y="70499"/>
                  <a:pt x="86386" y="66762"/>
                  <a:pt x="100032" y="57665"/>
                </a:cubicBezTo>
                <a:cubicBezTo>
                  <a:pt x="108270" y="52173"/>
                  <a:pt x="115698" y="45210"/>
                  <a:pt x="124746" y="41189"/>
                </a:cubicBezTo>
                <a:cubicBezTo>
                  <a:pt x="140616" y="34136"/>
                  <a:pt x="157325" y="28926"/>
                  <a:pt x="174173" y="24714"/>
                </a:cubicBezTo>
                <a:cubicBezTo>
                  <a:pt x="195001" y="19507"/>
                  <a:pt x="212143" y="16116"/>
                  <a:pt x="231838" y="8238"/>
                </a:cubicBezTo>
                <a:cubicBezTo>
                  <a:pt x="237539" y="5958"/>
                  <a:pt x="242821" y="2746"/>
                  <a:pt x="248313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1228750" y="2144431"/>
            <a:ext cx="1474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183027" y="2144431"/>
            <a:ext cx="519834" cy="2345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89046" y="4347507"/>
            <a:ext cx="573619" cy="85836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기능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770" y="3466798"/>
            <a:ext cx="602279" cy="170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이동경로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588094" y="2824524"/>
            <a:ext cx="1944454" cy="527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음식점 위생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094" y="3417871"/>
            <a:ext cx="1944454" cy="527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농작물 해충 방지용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5593486" y="3277907"/>
            <a:ext cx="1563337" cy="24682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596332" y="4147055"/>
            <a:ext cx="194445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4635" y="4223676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활용 가능 분야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757192" y="4735611"/>
            <a:ext cx="16069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44999" y="4812232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영상 범위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641238" y="1903054"/>
            <a:ext cx="34447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30291" y="1650163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해충 탐지 시스템</a:t>
            </a:r>
          </a:p>
        </p:txBody>
      </p:sp>
    </p:spTree>
    <p:extLst>
      <p:ext uri="{BB962C8B-B14F-4D97-AF65-F5344CB8AC3E}">
        <p14:creationId xmlns:p14="http://schemas.microsoft.com/office/powerpoint/2010/main" val="23543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(3)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en-US" altLang="ko-KR" sz="14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지능형 지팡이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3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딥러닝</a:t>
            </a:r>
            <a:r>
              <a:rPr lang="ko-KR" altLang="en-US" b="0" dirty="0" smtClean="0"/>
              <a:t> 알고리즘 기반의 사물</a:t>
            </a:r>
            <a:r>
              <a:rPr lang="en-US" altLang="ko-KR" b="0" dirty="0" smtClean="0"/>
              <a:t>/</a:t>
            </a:r>
            <a:r>
              <a:rPr lang="ko-KR" altLang="en-US" b="0" smtClean="0"/>
              <a:t>객체 인식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길 안내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위험요소 식별 등 기능을 보유한 지능형 지팡이  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머신 비전 </a:t>
            </a:r>
            <a:r>
              <a:rPr lang="en-US" altLang="ko-KR" sz="1000" b="0" dirty="0" smtClean="0"/>
              <a:t>HW </a:t>
            </a:r>
            <a:r>
              <a:rPr lang="ko-KR" altLang="en-US" sz="1000" b="0" smtClean="0"/>
              <a:t>및 </a:t>
            </a:r>
            <a:r>
              <a:rPr lang="en-US" altLang="ko-KR" sz="1000" b="0" dirty="0" smtClean="0"/>
              <a:t>SW </a:t>
            </a:r>
            <a:r>
              <a:rPr lang="ko-KR" altLang="en-US" sz="1000" b="0" smtClean="0"/>
              <a:t>알고리즘의 발달로 인한 시각 장애인을 도와 줄 수 있는 지능형 지팡이 제안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시각 장애인의 눈을 대신하여 할 수 있는 기능들에 대한 초점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가장 중요한 위험 장애물과 움직이는 사물등 위험 요소</a:t>
            </a: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000" b="0" dirty="0" smtClean="0"/>
              <a:t>                                  </a:t>
            </a:r>
            <a:r>
              <a:rPr lang="ko-KR" altLang="en-US" sz="1000" b="0" smtClean="0"/>
              <a:t>를 사전에 인지하여 사고 방지 및 다양한 부가 서비스를 결합하여 플랫폼화 가능</a:t>
            </a:r>
            <a:r>
              <a:rPr lang="en-US" altLang="ko-KR" sz="1000" b="0" dirty="0" smtClean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b="0" smtClean="0"/>
              <a:t>기본 기능 탑재 제품 구현 및 출시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국내 시장 진출</a:t>
            </a:r>
            <a:r>
              <a:rPr lang="en-US" altLang="ko-KR" sz="1000" b="0" dirty="0" smtClean="0"/>
              <a:t>) &gt;&gt;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b="0" smtClean="0">
                <a:sym typeface="Wingdings" panose="05000000000000000000" pitchFamily="2" charset="2"/>
              </a:rPr>
              <a:t>고도화 및 글로벌 시장 진출 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6"/>
            <a:ext cx="8463592" cy="11203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076642" y="2244668"/>
            <a:ext cx="741405" cy="2862716"/>
            <a:chOff x="4076642" y="2361122"/>
            <a:chExt cx="741405" cy="2862716"/>
          </a:xfrm>
        </p:grpSpPr>
        <p:sp>
          <p:nvSpPr>
            <p:cNvPr id="2" name="직사각형 1"/>
            <p:cNvSpPr/>
            <p:nvPr/>
          </p:nvSpPr>
          <p:spPr>
            <a:xfrm>
              <a:off x="4076642" y="2685535"/>
              <a:ext cx="741405" cy="22736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4076642" y="2361122"/>
              <a:ext cx="741405" cy="6292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076642" y="4594625"/>
              <a:ext cx="741405" cy="6292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231256" y="2950761"/>
            <a:ext cx="432175" cy="378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1268163" y="2378496"/>
            <a:ext cx="2963096" cy="572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570205" y="3329701"/>
            <a:ext cx="1661050" cy="1772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/>
          <p:cNvSpPr/>
          <p:nvPr/>
        </p:nvSpPr>
        <p:spPr>
          <a:xfrm>
            <a:off x="1136821" y="3771040"/>
            <a:ext cx="1194487" cy="911944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장애물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8699" y="3352818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장애물 인지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331308" y="2950761"/>
            <a:ext cx="1899948" cy="888071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3"/>
          </p:cNvCxnSpPr>
          <p:nvPr/>
        </p:nvCxnSpPr>
        <p:spPr>
          <a:xfrm flipV="1">
            <a:off x="2331308" y="3262184"/>
            <a:ext cx="1899947" cy="964828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25688" y="3610885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소리</a:t>
            </a:r>
            <a:r>
              <a:rPr lang="en-US" altLang="ko-KR" sz="1100" spc="-60" dirty="0" smtClean="0"/>
              <a:t>/</a:t>
            </a:r>
            <a:r>
              <a:rPr lang="ko-KR" altLang="en-US" sz="1100" spc="-60" smtClean="0"/>
              <a:t>진동 회신</a:t>
            </a:r>
            <a:endParaRPr lang="ko-KR" altLang="en-US" sz="1100" spc="-6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892513" y="2357409"/>
            <a:ext cx="500052" cy="737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29129" y="2515066"/>
            <a:ext cx="1026819" cy="5351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60" dirty="0" smtClean="0"/>
              <a:t>Smart</a:t>
            </a:r>
          </a:p>
          <a:p>
            <a:pPr algn="ctr">
              <a:lnSpc>
                <a:spcPct val="130000"/>
              </a:lnSpc>
            </a:pPr>
            <a:r>
              <a:rPr lang="en-US" altLang="ko-KR" sz="1100" spc="-60" dirty="0" smtClean="0"/>
              <a:t>Phone</a:t>
            </a:r>
            <a:endParaRPr lang="ko-KR" altLang="en-US" sz="1100" spc="-60" dirty="0" smtClean="0"/>
          </a:p>
        </p:txBody>
      </p:sp>
      <p:cxnSp>
        <p:nvCxnSpPr>
          <p:cNvPr id="35" name="직선 화살표 연결선 34"/>
          <p:cNvCxnSpPr>
            <a:stCxn id="28" idx="6"/>
          </p:cNvCxnSpPr>
          <p:nvPr/>
        </p:nvCxnSpPr>
        <p:spPr>
          <a:xfrm flipV="1">
            <a:off x="4686493" y="2725911"/>
            <a:ext cx="1206020" cy="1461654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2676" y="3475432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연계</a:t>
            </a:r>
            <a:endParaRPr lang="en-US" altLang="ko-KR" sz="1100" spc="-6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821398" y="2244668"/>
            <a:ext cx="1338960" cy="3433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보행자 전용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네비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14629" y="2660537"/>
            <a:ext cx="1338960" cy="3433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간편 결제 기능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807860" y="3076406"/>
            <a:ext cx="1338960" cy="3433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택시 호출 기능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806391" y="3484037"/>
            <a:ext cx="1338960" cy="3433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긴급상황 대응</a:t>
            </a:r>
          </a:p>
        </p:txBody>
      </p:sp>
      <p:sp>
        <p:nvSpPr>
          <p:cNvPr id="26" name="왼쪽 중괄호 25"/>
          <p:cNvSpPr/>
          <p:nvPr/>
        </p:nvSpPr>
        <p:spPr>
          <a:xfrm>
            <a:off x="6524140" y="2244668"/>
            <a:ext cx="282251" cy="1594164"/>
          </a:xfrm>
          <a:prstGeom prst="leftBrace">
            <a:avLst>
              <a:gd name="adj1" fmla="val 8333"/>
              <a:gd name="adj2" fmla="val 319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849608" y="2660504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카메라</a:t>
            </a:r>
            <a:endParaRPr lang="en-US" altLang="ko-KR" sz="1100" spc="-60" dirty="0" smtClean="0"/>
          </a:p>
        </p:txBody>
      </p:sp>
      <p:sp>
        <p:nvSpPr>
          <p:cNvPr id="28" name="도넛 27"/>
          <p:cNvSpPr/>
          <p:nvPr/>
        </p:nvSpPr>
        <p:spPr>
          <a:xfrm>
            <a:off x="4208192" y="3946155"/>
            <a:ext cx="478301" cy="48282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861954" y="4493295"/>
            <a:ext cx="1195472" cy="467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60" dirty="0" err="1" smtClean="0"/>
              <a:t>Jetson</a:t>
            </a:r>
            <a:r>
              <a:rPr lang="en-US" altLang="ko-KR" sz="1100" spc="-60" dirty="0" smtClean="0"/>
              <a:t> </a:t>
            </a:r>
            <a:r>
              <a:rPr lang="en-US" altLang="ko-KR" sz="1100" spc="-60" dirty="0" err="1" smtClean="0"/>
              <a:t>nano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탑재</a:t>
            </a:r>
            <a:endParaRPr lang="en-US" altLang="ko-KR" sz="1100" spc="-6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5900754" y="4171372"/>
            <a:ext cx="500052" cy="737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642889" y="4341725"/>
            <a:ext cx="1026819" cy="5351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관리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시스템</a:t>
            </a:r>
            <a:endParaRPr lang="ko-KR" altLang="en-US" sz="1100" spc="-60" dirty="0" smtClean="0"/>
          </a:p>
        </p:txBody>
      </p:sp>
      <p:cxnSp>
        <p:nvCxnSpPr>
          <p:cNvPr id="52" name="직선 화살표 연결선 51"/>
          <p:cNvCxnSpPr>
            <a:stCxn id="28" idx="6"/>
          </p:cNvCxnSpPr>
          <p:nvPr/>
        </p:nvCxnSpPr>
        <p:spPr>
          <a:xfrm>
            <a:off x="4686493" y="4187565"/>
            <a:ext cx="1212792" cy="348733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81117" y="4461228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연계</a:t>
            </a:r>
            <a:endParaRPr lang="en-US" altLang="ko-KR" sz="1100" spc="-60" dirty="0" smtClean="0"/>
          </a:p>
        </p:txBody>
      </p:sp>
      <p:cxnSp>
        <p:nvCxnSpPr>
          <p:cNvPr id="56" name="직선 화살표 연결선 55"/>
          <p:cNvCxnSpPr>
            <a:stCxn id="28" idx="0"/>
            <a:endCxn id="5" idx="2"/>
          </p:cNvCxnSpPr>
          <p:nvPr/>
        </p:nvCxnSpPr>
        <p:spPr>
          <a:xfrm flipV="1">
            <a:off x="4447343" y="3329701"/>
            <a:ext cx="1" cy="616454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56891" y="3553132"/>
            <a:ext cx="765450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영상</a:t>
            </a:r>
            <a:endParaRPr lang="en-US" altLang="ko-KR" sz="1100" spc="-60" dirty="0" smtClean="0"/>
          </a:p>
        </p:txBody>
      </p:sp>
      <p:grpSp>
        <p:nvGrpSpPr>
          <p:cNvPr id="55" name="그룹 54"/>
          <p:cNvGrpSpPr/>
          <p:nvPr/>
        </p:nvGrpSpPr>
        <p:grpSpPr>
          <a:xfrm>
            <a:off x="980274" y="2873881"/>
            <a:ext cx="597816" cy="784020"/>
            <a:chOff x="2659841" y="4227012"/>
            <a:chExt cx="597816" cy="784020"/>
          </a:xfrm>
        </p:grpSpPr>
        <p:sp>
          <p:nvSpPr>
            <p:cNvPr id="44" name="타원 43"/>
            <p:cNvSpPr/>
            <p:nvPr/>
          </p:nvSpPr>
          <p:spPr>
            <a:xfrm>
              <a:off x="2725688" y="4227012"/>
              <a:ext cx="487069" cy="4646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2659841" y="4661928"/>
              <a:ext cx="597816" cy="34910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3424" y="2962842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지인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1541846" y="2967704"/>
            <a:ext cx="2681169" cy="82501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4362" y="2764152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등록된 얼굴 인식</a:t>
            </a:r>
          </a:p>
        </p:txBody>
      </p:sp>
    </p:spTree>
    <p:extLst>
      <p:ext uri="{BB962C8B-B14F-4D97-AF65-F5344CB8AC3E}">
        <p14:creationId xmlns:p14="http://schemas.microsoft.com/office/powerpoint/2010/main" val="20618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(4)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드론 활용한 도로 유지 관리 솔루션 </a:t>
            </a: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포트홀 관리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4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err="1" smtClean="0"/>
              <a:t>드론과</a:t>
            </a:r>
            <a:r>
              <a:rPr lang="ko-KR" altLang="en-US" b="0" dirty="0" smtClean="0"/>
              <a:t> 머신 비전을 융합하여 도로 유지 보수에 많은 인력 및 비용을 획기적으로 절감 할 수 있는 솔루션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총 국내 도로 길이는 </a:t>
            </a:r>
            <a:r>
              <a:rPr lang="en-US" altLang="ko-KR" sz="1000" b="0" dirty="0" smtClean="0"/>
              <a:t>1</a:t>
            </a:r>
            <a:r>
              <a:rPr lang="ko-KR" altLang="en-US" sz="1000" b="0" smtClean="0"/>
              <a:t>억</a:t>
            </a:r>
            <a:r>
              <a:rPr lang="en-US" altLang="ko-KR" sz="1000" b="0" dirty="0" smtClean="0"/>
              <a:t>570</a:t>
            </a:r>
            <a:r>
              <a:rPr lang="ko-KR" altLang="en-US" sz="1000" b="0" smtClean="0"/>
              <a:t>만</a:t>
            </a:r>
            <a:r>
              <a:rPr lang="en-US" altLang="ko-KR" sz="1000" b="0" dirty="0" smtClean="0"/>
              <a:t>m</a:t>
            </a:r>
            <a:r>
              <a:rPr lang="ko-KR" altLang="en-US" sz="1000" b="0" smtClean="0"/>
              <a:t>로 도로 유지 보수 인력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비용 부족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포트홀 사고 등 문제에 대한 신속한 대응이 어려움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드론 사용에 따른 제약 사항 고려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포트홀 이미지 분류 정확도에 초점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드론에서 영상처리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실시간성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협업 체계 구성 등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r>
              <a:rPr lang="ko-KR" altLang="en-US" sz="1000" b="0" dirty="0" smtClean="0"/>
              <a:t>주행간 자동수집이기 때문에 별도 데이터 수집을 위한 추가비용 없음</a:t>
            </a:r>
            <a:r>
              <a:rPr lang="en-US" altLang="ko-KR" sz="1000" b="0" dirty="0" smtClean="0"/>
              <a:t>.  </a:t>
            </a:r>
            <a:r>
              <a:rPr lang="ko-KR" altLang="en-US" sz="1000" b="0" smtClean="0"/>
              <a:t>공중에서 드론을 통한 상세분석으로 안전한 분석 가능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사람이 직접가서 확인하지 않고 상세 범위</a:t>
            </a:r>
            <a:r>
              <a:rPr lang="en-US" altLang="ko-KR" sz="1000" b="0" dirty="0" smtClean="0"/>
              <a:t>/</a:t>
            </a:r>
            <a:r>
              <a:rPr lang="ko-KR" altLang="en-US" sz="1000" b="0" smtClean="0"/>
              <a:t>심각도 확인 가능</a:t>
            </a:r>
            <a:r>
              <a:rPr lang="en-US" altLang="ko-KR" sz="1000" b="0" dirty="0" smtClean="0"/>
              <a:t>)</a:t>
            </a:r>
          </a:p>
          <a:p>
            <a:pPr marL="0" indent="0">
              <a:buNone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b="0" smtClean="0"/>
              <a:t>포트홀 이미지 분류 모델 구축</a:t>
            </a:r>
            <a:r>
              <a:rPr lang="en-US" altLang="ko-KR" sz="1000" b="0" dirty="0" smtClean="0"/>
              <a:t> &gt;&gt;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b="0" smtClean="0">
                <a:sym typeface="Wingdings" panose="05000000000000000000" pitchFamily="2" charset="2"/>
              </a:rPr>
              <a:t>블랙박스 및 자동 이동 가능한 드론에 탑재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, </a:t>
            </a:r>
            <a:r>
              <a:rPr lang="ko-KR" altLang="en-US" sz="1000" b="0" smtClean="0">
                <a:sym typeface="Wingdings" panose="05000000000000000000" pitchFamily="2" charset="2"/>
              </a:rPr>
              <a:t>블랙박스업체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&amp;</a:t>
            </a:r>
            <a:r>
              <a:rPr lang="ko-KR" altLang="en-US" sz="1000" b="0" smtClean="0">
                <a:sym typeface="Wingdings" panose="05000000000000000000" pitchFamily="2" charset="2"/>
              </a:rPr>
              <a:t>도로공사와 협업 </a:t>
            </a:r>
            <a:endParaRPr lang="en-US" altLang="ko-KR" sz="10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000" dirty="0" smtClean="0">
                <a:sym typeface="Wingdings" panose="05000000000000000000" pitchFamily="2" charset="2"/>
              </a:rPr>
              <a:t>(3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</a:t>
            </a:r>
            <a:r>
              <a:rPr lang="ko-KR" altLang="en-US" sz="1000" b="0" smtClean="0">
                <a:sym typeface="Wingdings" panose="05000000000000000000" pitchFamily="2" charset="2"/>
              </a:rPr>
              <a:t>도로 내 동물 사체</a:t>
            </a:r>
            <a:r>
              <a:rPr lang="en-US" altLang="ko-KR" sz="1000" b="0" dirty="0">
                <a:sym typeface="Wingdings" panose="05000000000000000000" pitchFamily="2" charset="2"/>
              </a:rPr>
              <a:t> </a:t>
            </a:r>
            <a:r>
              <a:rPr lang="ko-KR" altLang="en-US" sz="1000" b="0" smtClean="0">
                <a:sym typeface="Wingdings" panose="05000000000000000000" pitchFamily="2" charset="2"/>
              </a:rPr>
              <a:t>학습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, </a:t>
            </a:r>
            <a:r>
              <a:rPr lang="ko-KR" altLang="en-US" sz="1000" b="0" smtClean="0">
                <a:sym typeface="Wingdings" panose="05000000000000000000" pitchFamily="2" charset="2"/>
              </a:rPr>
              <a:t>도로 내 낙석 학습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, </a:t>
            </a:r>
            <a:r>
              <a:rPr lang="ko-KR" altLang="en-US" sz="1000" b="0" smtClean="0">
                <a:sym typeface="Wingdings" panose="05000000000000000000" pitchFamily="2" charset="2"/>
              </a:rPr>
              <a:t>교각균열 학습 등으로 모델 확대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6"/>
            <a:ext cx="8463592" cy="11203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97991" y="4117034"/>
            <a:ext cx="4214549" cy="911944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7901031" y="4266402"/>
            <a:ext cx="387179" cy="387179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3999480" y="4498500"/>
            <a:ext cx="387179" cy="387179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9629" y="4648681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err="1" smtClean="0"/>
              <a:t>포트홀</a:t>
            </a:r>
            <a:endParaRPr lang="en-US" altLang="ko-KR" sz="1100" spc="-6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603074" y="4261026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err="1" smtClean="0"/>
              <a:t>포트홀</a:t>
            </a:r>
            <a:endParaRPr lang="en-US" altLang="ko-KR" sz="1100" spc="-60" dirty="0" smtClean="0"/>
          </a:p>
        </p:txBody>
      </p:sp>
      <p:sp>
        <p:nvSpPr>
          <p:cNvPr id="16" name="폭발 1 15"/>
          <p:cNvSpPr/>
          <p:nvPr/>
        </p:nvSpPr>
        <p:spPr>
          <a:xfrm>
            <a:off x="4014628" y="4498500"/>
            <a:ext cx="345990" cy="43367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폭발 1 16"/>
          <p:cNvSpPr/>
          <p:nvPr/>
        </p:nvSpPr>
        <p:spPr>
          <a:xfrm>
            <a:off x="7914370" y="4243153"/>
            <a:ext cx="345990" cy="433678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70581" y="4003938"/>
            <a:ext cx="4241959" cy="9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6995" y="3757131"/>
            <a:ext cx="1506007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국내 총 </a:t>
            </a:r>
            <a:r>
              <a:rPr lang="en-US" altLang="ko-KR" sz="1100" b="1" spc="-60" dirty="0" smtClean="0"/>
              <a:t>1</a:t>
            </a:r>
            <a:r>
              <a:rPr lang="ko-KR" altLang="en-US" sz="1100" b="1" spc="-60" smtClean="0"/>
              <a:t>억</a:t>
            </a:r>
            <a:r>
              <a:rPr lang="en-US" altLang="ko-KR" sz="1100" b="1" spc="-60" dirty="0" smtClean="0"/>
              <a:t>570</a:t>
            </a:r>
            <a:r>
              <a:rPr lang="ko-KR" altLang="en-US" sz="1100" b="1" spc="-60" smtClean="0"/>
              <a:t>만</a:t>
            </a:r>
            <a:r>
              <a:rPr lang="en-US" altLang="ko-KR" sz="1100" b="1" spc="-60" dirty="0"/>
              <a:t>m</a:t>
            </a:r>
            <a:endParaRPr lang="ko-KR" altLang="en-US" sz="1100" b="1" spc="-6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7370327" y="2126588"/>
            <a:ext cx="1229202" cy="801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67617" y="2191579"/>
            <a:ext cx="1026819" cy="2675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b="1" u="sng" spc="-60" dirty="0" smtClean="0">
                <a:solidFill>
                  <a:schemeClr val="tx1"/>
                </a:solidFill>
              </a:rPr>
              <a:t>Drone</a:t>
            </a:r>
            <a:endParaRPr lang="ko-KR" altLang="en-US" sz="1200" b="1" u="sng" spc="-6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93812" y="2817633"/>
            <a:ext cx="432175" cy="378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412292" y="2898261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카메라</a:t>
            </a:r>
            <a:endParaRPr lang="en-US" altLang="ko-KR" sz="1100" spc="-60" dirty="0" smtClean="0"/>
          </a:p>
        </p:txBody>
      </p:sp>
      <p:sp>
        <p:nvSpPr>
          <p:cNvPr id="27" name="도넛 26"/>
          <p:cNvSpPr/>
          <p:nvPr/>
        </p:nvSpPr>
        <p:spPr>
          <a:xfrm>
            <a:off x="7412035" y="2455967"/>
            <a:ext cx="367085" cy="364849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650409" y="2539777"/>
            <a:ext cx="1066451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60" dirty="0" smtClean="0"/>
              <a:t>Edge Engine</a:t>
            </a:r>
          </a:p>
        </p:txBody>
      </p:sp>
      <p:cxnSp>
        <p:nvCxnSpPr>
          <p:cNvPr id="7" name="꺾인 연결선 6"/>
          <p:cNvCxnSpPr>
            <a:stCxn id="27" idx="4"/>
          </p:cNvCxnSpPr>
          <p:nvPr/>
        </p:nvCxnSpPr>
        <p:spPr>
          <a:xfrm rot="16200000" flipH="1">
            <a:off x="7603356" y="2813038"/>
            <a:ext cx="210710" cy="2262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7522775" y="3196573"/>
            <a:ext cx="282594" cy="1556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225988" y="3196573"/>
            <a:ext cx="424740" cy="1488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55621" y="2179008"/>
            <a:ext cx="2217024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심각도 기준으로 </a:t>
            </a:r>
            <a:r>
              <a:rPr lang="ko-KR" altLang="en-US" sz="1100" spc="-60" dirty="0" err="1" smtClean="0"/>
              <a:t>드론</a:t>
            </a:r>
            <a:r>
              <a:rPr lang="ko-KR" altLang="en-US" sz="1100" spc="-60" dirty="0" smtClean="0"/>
              <a:t> 자동 운행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및 분석</a:t>
            </a:r>
            <a:r>
              <a:rPr lang="en-US" altLang="ko-KR" sz="1100" spc="-60" dirty="0" smtClean="0"/>
              <a:t>/</a:t>
            </a:r>
            <a:r>
              <a:rPr lang="ko-KR" altLang="en-US" sz="1100" spc="-60" smtClean="0"/>
              <a:t>결과 전송</a:t>
            </a:r>
            <a:endParaRPr lang="en-US" altLang="ko-KR" sz="1100" spc="-60" dirty="0" smtClean="0"/>
          </a:p>
        </p:txBody>
      </p:sp>
      <p:sp>
        <p:nvSpPr>
          <p:cNvPr id="47" name="타원 46"/>
          <p:cNvSpPr/>
          <p:nvPr/>
        </p:nvSpPr>
        <p:spPr>
          <a:xfrm>
            <a:off x="4623063" y="2577671"/>
            <a:ext cx="867813" cy="8588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Center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235634" y="2040119"/>
            <a:ext cx="257152" cy="183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821882" y="1841808"/>
            <a:ext cx="1066451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spc="-60" dirty="0" smtClean="0"/>
              <a:t>Real Time</a:t>
            </a:r>
          </a:p>
        </p:txBody>
      </p:sp>
      <p:grpSp>
        <p:nvGrpSpPr>
          <p:cNvPr id="36" name="Group 112"/>
          <p:cNvGrpSpPr>
            <a:grpSpLocks/>
          </p:cNvGrpSpPr>
          <p:nvPr/>
        </p:nvGrpSpPr>
        <p:grpSpPr bwMode="auto">
          <a:xfrm>
            <a:off x="260050" y="4170277"/>
            <a:ext cx="1347788" cy="508000"/>
            <a:chOff x="3971" y="1412"/>
            <a:chExt cx="288" cy="176"/>
          </a:xfrm>
        </p:grpSpPr>
        <p:sp>
          <p:nvSpPr>
            <p:cNvPr id="37" name="Oval 113"/>
            <p:cNvSpPr>
              <a:spLocks noChangeArrowheads="1"/>
            </p:cNvSpPr>
            <p:nvPr/>
          </p:nvSpPr>
          <p:spPr bwMode="auto">
            <a:xfrm>
              <a:off x="4014" y="1515"/>
              <a:ext cx="33" cy="71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9" name="Oval 114"/>
            <p:cNvSpPr>
              <a:spLocks noChangeArrowheads="1"/>
            </p:cNvSpPr>
            <p:nvPr/>
          </p:nvSpPr>
          <p:spPr bwMode="auto">
            <a:xfrm>
              <a:off x="4019" y="1528"/>
              <a:ext cx="21" cy="47"/>
            </a:xfrm>
            <a:prstGeom prst="ellipse">
              <a:avLst/>
            </a:prstGeom>
            <a:solidFill>
              <a:srgbClr val="F5F5F5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0" name="Freeform 115"/>
            <p:cNvSpPr>
              <a:spLocks/>
            </p:cNvSpPr>
            <p:nvPr/>
          </p:nvSpPr>
          <p:spPr bwMode="auto">
            <a:xfrm>
              <a:off x="3979" y="1412"/>
              <a:ext cx="276" cy="151"/>
            </a:xfrm>
            <a:custGeom>
              <a:avLst/>
              <a:gdLst>
                <a:gd name="T0" fmla="*/ 151 w 276"/>
                <a:gd name="T1" fmla="*/ 2 h 151"/>
                <a:gd name="T2" fmla="*/ 156 w 276"/>
                <a:gd name="T3" fmla="*/ 8 h 151"/>
                <a:gd name="T4" fmla="*/ 189 w 276"/>
                <a:gd name="T5" fmla="*/ 54 h 151"/>
                <a:gd name="T6" fmla="*/ 206 w 276"/>
                <a:gd name="T7" fmla="*/ 58 h 151"/>
                <a:gd name="T8" fmla="*/ 245 w 276"/>
                <a:gd name="T9" fmla="*/ 74 h 151"/>
                <a:gd name="T10" fmla="*/ 268 w 276"/>
                <a:gd name="T11" fmla="*/ 84 h 151"/>
                <a:gd name="T12" fmla="*/ 273 w 276"/>
                <a:gd name="T13" fmla="*/ 93 h 151"/>
                <a:gd name="T14" fmla="*/ 275 w 276"/>
                <a:gd name="T15" fmla="*/ 98 h 151"/>
                <a:gd name="T16" fmla="*/ 275 w 276"/>
                <a:gd name="T17" fmla="*/ 105 h 151"/>
                <a:gd name="T18" fmla="*/ 275 w 276"/>
                <a:gd name="T19" fmla="*/ 112 h 151"/>
                <a:gd name="T20" fmla="*/ 230 w 276"/>
                <a:gd name="T21" fmla="*/ 111 h 151"/>
                <a:gd name="T22" fmla="*/ 223 w 276"/>
                <a:gd name="T23" fmla="*/ 100 h 151"/>
                <a:gd name="T24" fmla="*/ 214 w 276"/>
                <a:gd name="T25" fmla="*/ 95 h 151"/>
                <a:gd name="T26" fmla="*/ 205 w 276"/>
                <a:gd name="T27" fmla="*/ 96 h 151"/>
                <a:gd name="T28" fmla="*/ 197 w 276"/>
                <a:gd name="T29" fmla="*/ 101 h 151"/>
                <a:gd name="T30" fmla="*/ 193 w 276"/>
                <a:gd name="T31" fmla="*/ 109 h 151"/>
                <a:gd name="T32" fmla="*/ 189 w 276"/>
                <a:gd name="T33" fmla="*/ 117 h 151"/>
                <a:gd name="T34" fmla="*/ 188 w 276"/>
                <a:gd name="T35" fmla="*/ 129 h 151"/>
                <a:gd name="T36" fmla="*/ 187 w 276"/>
                <a:gd name="T37" fmla="*/ 137 h 151"/>
                <a:gd name="T38" fmla="*/ 189 w 276"/>
                <a:gd name="T39" fmla="*/ 150 h 151"/>
                <a:gd name="T40" fmla="*/ 72 w 276"/>
                <a:gd name="T41" fmla="*/ 148 h 151"/>
                <a:gd name="T42" fmla="*/ 73 w 276"/>
                <a:gd name="T43" fmla="*/ 139 h 151"/>
                <a:gd name="T44" fmla="*/ 74 w 276"/>
                <a:gd name="T45" fmla="*/ 130 h 151"/>
                <a:gd name="T46" fmla="*/ 72 w 276"/>
                <a:gd name="T47" fmla="*/ 117 h 151"/>
                <a:gd name="T48" fmla="*/ 68 w 276"/>
                <a:gd name="T49" fmla="*/ 109 h 151"/>
                <a:gd name="T50" fmla="*/ 11 w 276"/>
                <a:gd name="T51" fmla="*/ 109 h 151"/>
                <a:gd name="T52" fmla="*/ 1 w 276"/>
                <a:gd name="T53" fmla="*/ 110 h 151"/>
                <a:gd name="T54" fmla="*/ 3 w 276"/>
                <a:gd name="T55" fmla="*/ 105 h 151"/>
                <a:gd name="T56" fmla="*/ 0 w 276"/>
                <a:gd name="T57" fmla="*/ 99 h 151"/>
                <a:gd name="T58" fmla="*/ 4 w 276"/>
                <a:gd name="T59" fmla="*/ 66 h 151"/>
                <a:gd name="T60" fmla="*/ 6 w 276"/>
                <a:gd name="T61" fmla="*/ 54 h 151"/>
                <a:gd name="T62" fmla="*/ 10 w 276"/>
                <a:gd name="T63" fmla="*/ 49 h 151"/>
                <a:gd name="T64" fmla="*/ 33 w 276"/>
                <a:gd name="T65" fmla="*/ 47 h 151"/>
                <a:gd name="T66" fmla="*/ 61 w 276"/>
                <a:gd name="T67" fmla="*/ 5 h 151"/>
                <a:gd name="T68" fmla="*/ 70 w 276"/>
                <a:gd name="T69" fmla="*/ 1 h 151"/>
                <a:gd name="T70" fmla="*/ 109 w 276"/>
                <a:gd name="T71" fmla="*/ 0 h 151"/>
                <a:gd name="T72" fmla="*/ 151 w 276"/>
                <a:gd name="T73" fmla="*/ 2 h 1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6"/>
                <a:gd name="T112" fmla="*/ 0 h 151"/>
                <a:gd name="T113" fmla="*/ 276 w 276"/>
                <a:gd name="T114" fmla="*/ 151 h 1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6" h="151">
                  <a:moveTo>
                    <a:pt x="151" y="2"/>
                  </a:moveTo>
                  <a:lnTo>
                    <a:pt x="156" y="8"/>
                  </a:lnTo>
                  <a:lnTo>
                    <a:pt x="189" y="54"/>
                  </a:lnTo>
                  <a:lnTo>
                    <a:pt x="206" y="58"/>
                  </a:lnTo>
                  <a:lnTo>
                    <a:pt x="245" y="74"/>
                  </a:lnTo>
                  <a:lnTo>
                    <a:pt x="268" y="84"/>
                  </a:lnTo>
                  <a:lnTo>
                    <a:pt x="273" y="93"/>
                  </a:lnTo>
                  <a:lnTo>
                    <a:pt x="275" y="98"/>
                  </a:lnTo>
                  <a:lnTo>
                    <a:pt x="275" y="105"/>
                  </a:lnTo>
                  <a:lnTo>
                    <a:pt x="275" y="112"/>
                  </a:lnTo>
                  <a:lnTo>
                    <a:pt x="230" y="111"/>
                  </a:lnTo>
                  <a:lnTo>
                    <a:pt x="223" y="100"/>
                  </a:lnTo>
                  <a:lnTo>
                    <a:pt x="214" y="95"/>
                  </a:lnTo>
                  <a:lnTo>
                    <a:pt x="205" y="96"/>
                  </a:lnTo>
                  <a:lnTo>
                    <a:pt x="197" y="101"/>
                  </a:lnTo>
                  <a:lnTo>
                    <a:pt x="193" y="109"/>
                  </a:lnTo>
                  <a:lnTo>
                    <a:pt x="189" y="117"/>
                  </a:lnTo>
                  <a:lnTo>
                    <a:pt x="188" y="129"/>
                  </a:lnTo>
                  <a:lnTo>
                    <a:pt x="187" y="137"/>
                  </a:lnTo>
                  <a:lnTo>
                    <a:pt x="189" y="150"/>
                  </a:lnTo>
                  <a:lnTo>
                    <a:pt x="72" y="148"/>
                  </a:lnTo>
                  <a:lnTo>
                    <a:pt x="73" y="139"/>
                  </a:lnTo>
                  <a:lnTo>
                    <a:pt x="74" y="130"/>
                  </a:lnTo>
                  <a:lnTo>
                    <a:pt x="72" y="117"/>
                  </a:lnTo>
                  <a:lnTo>
                    <a:pt x="68" y="109"/>
                  </a:lnTo>
                  <a:lnTo>
                    <a:pt x="11" y="109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0" y="99"/>
                  </a:lnTo>
                  <a:lnTo>
                    <a:pt x="4" y="66"/>
                  </a:lnTo>
                  <a:lnTo>
                    <a:pt x="6" y="54"/>
                  </a:lnTo>
                  <a:lnTo>
                    <a:pt x="10" y="49"/>
                  </a:lnTo>
                  <a:lnTo>
                    <a:pt x="33" y="47"/>
                  </a:lnTo>
                  <a:lnTo>
                    <a:pt x="61" y="5"/>
                  </a:lnTo>
                  <a:lnTo>
                    <a:pt x="70" y="1"/>
                  </a:lnTo>
                  <a:lnTo>
                    <a:pt x="109" y="0"/>
                  </a:lnTo>
                  <a:lnTo>
                    <a:pt x="151" y="2"/>
                  </a:lnTo>
                </a:path>
              </a:pathLst>
            </a:custGeom>
            <a:solidFill>
              <a:srgbClr val="00FFFF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" name="Freeform 116"/>
            <p:cNvSpPr>
              <a:spLocks/>
            </p:cNvSpPr>
            <p:nvPr/>
          </p:nvSpPr>
          <p:spPr bwMode="auto">
            <a:xfrm>
              <a:off x="4210" y="1524"/>
              <a:ext cx="49" cy="41"/>
            </a:xfrm>
            <a:custGeom>
              <a:avLst/>
              <a:gdLst>
                <a:gd name="T0" fmla="*/ 44 w 49"/>
                <a:gd name="T1" fmla="*/ 1 h 41"/>
                <a:gd name="T2" fmla="*/ 0 w 49"/>
                <a:gd name="T3" fmla="*/ 0 h 41"/>
                <a:gd name="T4" fmla="*/ 1 w 49"/>
                <a:gd name="T5" fmla="*/ 5 h 41"/>
                <a:gd name="T6" fmla="*/ 3 w 49"/>
                <a:gd name="T7" fmla="*/ 11 h 41"/>
                <a:gd name="T8" fmla="*/ 3 w 49"/>
                <a:gd name="T9" fmla="*/ 16 h 41"/>
                <a:gd name="T10" fmla="*/ 3 w 49"/>
                <a:gd name="T11" fmla="*/ 23 h 41"/>
                <a:gd name="T12" fmla="*/ 3 w 49"/>
                <a:gd name="T13" fmla="*/ 30 h 41"/>
                <a:gd name="T14" fmla="*/ 2 w 49"/>
                <a:gd name="T15" fmla="*/ 37 h 41"/>
                <a:gd name="T16" fmla="*/ 6 w 49"/>
                <a:gd name="T17" fmla="*/ 40 h 41"/>
                <a:gd name="T18" fmla="*/ 26 w 49"/>
                <a:gd name="T19" fmla="*/ 36 h 41"/>
                <a:gd name="T20" fmla="*/ 36 w 49"/>
                <a:gd name="T21" fmla="*/ 40 h 41"/>
                <a:gd name="T22" fmla="*/ 42 w 49"/>
                <a:gd name="T23" fmla="*/ 37 h 41"/>
                <a:gd name="T24" fmla="*/ 41 w 49"/>
                <a:gd name="T25" fmla="*/ 33 h 41"/>
                <a:gd name="T26" fmla="*/ 36 w 49"/>
                <a:gd name="T27" fmla="*/ 31 h 41"/>
                <a:gd name="T28" fmla="*/ 32 w 49"/>
                <a:gd name="T29" fmla="*/ 29 h 41"/>
                <a:gd name="T30" fmla="*/ 34 w 49"/>
                <a:gd name="T31" fmla="*/ 21 h 41"/>
                <a:gd name="T32" fmla="*/ 45 w 49"/>
                <a:gd name="T33" fmla="*/ 17 h 41"/>
                <a:gd name="T34" fmla="*/ 48 w 49"/>
                <a:gd name="T35" fmla="*/ 7 h 41"/>
                <a:gd name="T36" fmla="*/ 46 w 49"/>
                <a:gd name="T37" fmla="*/ 3 h 41"/>
                <a:gd name="T38" fmla="*/ 44 w 49"/>
                <a:gd name="T39" fmla="*/ 1 h 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9"/>
                <a:gd name="T61" fmla="*/ 0 h 41"/>
                <a:gd name="T62" fmla="*/ 49 w 49"/>
                <a:gd name="T63" fmla="*/ 41 h 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9" h="41">
                  <a:moveTo>
                    <a:pt x="44" y="1"/>
                  </a:moveTo>
                  <a:lnTo>
                    <a:pt x="0" y="0"/>
                  </a:lnTo>
                  <a:lnTo>
                    <a:pt x="1" y="5"/>
                  </a:lnTo>
                  <a:lnTo>
                    <a:pt x="3" y="11"/>
                  </a:lnTo>
                  <a:lnTo>
                    <a:pt x="3" y="16"/>
                  </a:lnTo>
                  <a:lnTo>
                    <a:pt x="3" y="23"/>
                  </a:lnTo>
                  <a:lnTo>
                    <a:pt x="3" y="30"/>
                  </a:lnTo>
                  <a:lnTo>
                    <a:pt x="2" y="37"/>
                  </a:lnTo>
                  <a:lnTo>
                    <a:pt x="6" y="40"/>
                  </a:lnTo>
                  <a:lnTo>
                    <a:pt x="26" y="36"/>
                  </a:lnTo>
                  <a:lnTo>
                    <a:pt x="36" y="40"/>
                  </a:lnTo>
                  <a:lnTo>
                    <a:pt x="42" y="37"/>
                  </a:lnTo>
                  <a:lnTo>
                    <a:pt x="41" y="33"/>
                  </a:lnTo>
                  <a:lnTo>
                    <a:pt x="36" y="31"/>
                  </a:lnTo>
                  <a:lnTo>
                    <a:pt x="32" y="29"/>
                  </a:lnTo>
                  <a:lnTo>
                    <a:pt x="34" y="21"/>
                  </a:lnTo>
                  <a:lnTo>
                    <a:pt x="45" y="17"/>
                  </a:lnTo>
                  <a:lnTo>
                    <a:pt x="48" y="7"/>
                  </a:lnTo>
                  <a:lnTo>
                    <a:pt x="46" y="3"/>
                  </a:lnTo>
                  <a:lnTo>
                    <a:pt x="44" y="1"/>
                  </a:lnTo>
                </a:path>
              </a:pathLst>
            </a:custGeom>
            <a:solidFill>
              <a:srgbClr val="00FFFF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3" name="Freeform 117"/>
            <p:cNvSpPr>
              <a:spLocks/>
            </p:cNvSpPr>
            <p:nvPr/>
          </p:nvSpPr>
          <p:spPr bwMode="auto">
            <a:xfrm>
              <a:off x="3974" y="1524"/>
              <a:ext cx="40" cy="38"/>
            </a:xfrm>
            <a:custGeom>
              <a:avLst/>
              <a:gdLst>
                <a:gd name="T0" fmla="*/ 10 w 40"/>
                <a:gd name="T1" fmla="*/ 0 h 38"/>
                <a:gd name="T2" fmla="*/ 39 w 40"/>
                <a:gd name="T3" fmla="*/ 0 h 38"/>
                <a:gd name="T4" fmla="*/ 37 w 40"/>
                <a:gd name="T5" fmla="*/ 5 h 38"/>
                <a:gd name="T6" fmla="*/ 36 w 40"/>
                <a:gd name="T7" fmla="*/ 10 h 38"/>
                <a:gd name="T8" fmla="*/ 35 w 40"/>
                <a:gd name="T9" fmla="*/ 15 h 38"/>
                <a:gd name="T10" fmla="*/ 35 w 40"/>
                <a:gd name="T11" fmla="*/ 20 h 38"/>
                <a:gd name="T12" fmla="*/ 35 w 40"/>
                <a:gd name="T13" fmla="*/ 27 h 38"/>
                <a:gd name="T14" fmla="*/ 36 w 40"/>
                <a:gd name="T15" fmla="*/ 37 h 38"/>
                <a:gd name="T16" fmla="*/ 31 w 40"/>
                <a:gd name="T17" fmla="*/ 37 h 38"/>
                <a:gd name="T18" fmla="*/ 9 w 40"/>
                <a:gd name="T19" fmla="*/ 33 h 38"/>
                <a:gd name="T20" fmla="*/ 4 w 40"/>
                <a:gd name="T21" fmla="*/ 33 h 38"/>
                <a:gd name="T22" fmla="*/ 0 w 40"/>
                <a:gd name="T23" fmla="*/ 28 h 38"/>
                <a:gd name="T24" fmla="*/ 3 w 40"/>
                <a:gd name="T25" fmla="*/ 26 h 38"/>
                <a:gd name="T26" fmla="*/ 2 w 40"/>
                <a:gd name="T27" fmla="*/ 19 h 38"/>
                <a:gd name="T28" fmla="*/ 2 w 40"/>
                <a:gd name="T29" fmla="*/ 10 h 38"/>
                <a:gd name="T30" fmla="*/ 3 w 40"/>
                <a:gd name="T31" fmla="*/ 5 h 38"/>
                <a:gd name="T32" fmla="*/ 6 w 40"/>
                <a:gd name="T33" fmla="*/ 2 h 38"/>
                <a:gd name="T34" fmla="*/ 10 w 40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8"/>
                <a:gd name="T56" fmla="*/ 40 w 40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8">
                  <a:moveTo>
                    <a:pt x="10" y="0"/>
                  </a:moveTo>
                  <a:lnTo>
                    <a:pt x="39" y="0"/>
                  </a:lnTo>
                  <a:lnTo>
                    <a:pt x="37" y="5"/>
                  </a:lnTo>
                  <a:lnTo>
                    <a:pt x="36" y="10"/>
                  </a:lnTo>
                  <a:lnTo>
                    <a:pt x="35" y="15"/>
                  </a:lnTo>
                  <a:lnTo>
                    <a:pt x="35" y="20"/>
                  </a:lnTo>
                  <a:lnTo>
                    <a:pt x="35" y="27"/>
                  </a:lnTo>
                  <a:lnTo>
                    <a:pt x="36" y="37"/>
                  </a:lnTo>
                  <a:lnTo>
                    <a:pt x="31" y="37"/>
                  </a:lnTo>
                  <a:lnTo>
                    <a:pt x="9" y="33"/>
                  </a:lnTo>
                  <a:lnTo>
                    <a:pt x="4" y="33"/>
                  </a:lnTo>
                  <a:lnTo>
                    <a:pt x="0" y="28"/>
                  </a:lnTo>
                  <a:lnTo>
                    <a:pt x="3" y="26"/>
                  </a:lnTo>
                  <a:lnTo>
                    <a:pt x="2" y="19"/>
                  </a:lnTo>
                  <a:lnTo>
                    <a:pt x="2" y="10"/>
                  </a:lnTo>
                  <a:lnTo>
                    <a:pt x="3" y="5"/>
                  </a:lnTo>
                  <a:lnTo>
                    <a:pt x="6" y="2"/>
                  </a:lnTo>
                  <a:lnTo>
                    <a:pt x="10" y="0"/>
                  </a:lnTo>
                </a:path>
              </a:pathLst>
            </a:custGeom>
            <a:solidFill>
              <a:srgbClr val="00FFFF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4" name="Freeform 118"/>
            <p:cNvSpPr>
              <a:spLocks/>
            </p:cNvSpPr>
            <p:nvPr/>
          </p:nvSpPr>
          <p:spPr bwMode="auto">
            <a:xfrm>
              <a:off x="4094" y="1422"/>
              <a:ext cx="58" cy="54"/>
            </a:xfrm>
            <a:custGeom>
              <a:avLst/>
              <a:gdLst>
                <a:gd name="T0" fmla="*/ 35 w 58"/>
                <a:gd name="T1" fmla="*/ 6 h 54"/>
                <a:gd name="T2" fmla="*/ 57 w 58"/>
                <a:gd name="T3" fmla="*/ 53 h 54"/>
                <a:gd name="T4" fmla="*/ 3 w 58"/>
                <a:gd name="T5" fmla="*/ 53 h 54"/>
                <a:gd name="T6" fmla="*/ 0 w 58"/>
                <a:gd name="T7" fmla="*/ 0 h 54"/>
                <a:gd name="T8" fmla="*/ 29 w 58"/>
                <a:gd name="T9" fmla="*/ 0 h 54"/>
                <a:gd name="T10" fmla="*/ 35 w 58"/>
                <a:gd name="T11" fmla="*/ 6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54"/>
                <a:gd name="T20" fmla="*/ 58 w 58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54">
                  <a:moveTo>
                    <a:pt x="35" y="6"/>
                  </a:moveTo>
                  <a:lnTo>
                    <a:pt x="57" y="53"/>
                  </a:lnTo>
                  <a:lnTo>
                    <a:pt x="3" y="53"/>
                  </a:lnTo>
                  <a:lnTo>
                    <a:pt x="0" y="0"/>
                  </a:lnTo>
                  <a:lnTo>
                    <a:pt x="29" y="0"/>
                  </a:lnTo>
                  <a:lnTo>
                    <a:pt x="35" y="6"/>
                  </a:lnTo>
                </a:path>
              </a:pathLst>
            </a:custGeom>
            <a:solidFill>
              <a:srgbClr val="EFEDE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Freeform 119"/>
            <p:cNvSpPr>
              <a:spLocks/>
            </p:cNvSpPr>
            <p:nvPr/>
          </p:nvSpPr>
          <p:spPr bwMode="auto">
            <a:xfrm>
              <a:off x="4130" y="1419"/>
              <a:ext cx="40" cy="53"/>
            </a:xfrm>
            <a:custGeom>
              <a:avLst/>
              <a:gdLst>
                <a:gd name="T0" fmla="*/ 3 w 40"/>
                <a:gd name="T1" fmla="*/ 1 h 53"/>
                <a:gd name="T2" fmla="*/ 0 w 40"/>
                <a:gd name="T3" fmla="*/ 0 h 53"/>
                <a:gd name="T4" fmla="*/ 29 w 40"/>
                <a:gd name="T5" fmla="*/ 49 h 53"/>
                <a:gd name="T6" fmla="*/ 34 w 40"/>
                <a:gd name="T7" fmla="*/ 52 h 53"/>
                <a:gd name="T8" fmla="*/ 39 w 40"/>
                <a:gd name="T9" fmla="*/ 49 h 53"/>
                <a:gd name="T10" fmla="*/ 3 w 40"/>
                <a:gd name="T11" fmla="*/ 1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53"/>
                <a:gd name="T20" fmla="*/ 40 w 40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53">
                  <a:moveTo>
                    <a:pt x="3" y="1"/>
                  </a:moveTo>
                  <a:lnTo>
                    <a:pt x="0" y="0"/>
                  </a:lnTo>
                  <a:lnTo>
                    <a:pt x="29" y="49"/>
                  </a:lnTo>
                  <a:lnTo>
                    <a:pt x="34" y="52"/>
                  </a:lnTo>
                  <a:lnTo>
                    <a:pt x="39" y="49"/>
                  </a:lnTo>
                  <a:lnTo>
                    <a:pt x="3" y="1"/>
                  </a:lnTo>
                </a:path>
              </a:pathLst>
            </a:custGeom>
            <a:solidFill>
              <a:srgbClr val="ECFFFF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Freeform 120"/>
            <p:cNvSpPr>
              <a:spLocks/>
            </p:cNvSpPr>
            <p:nvPr/>
          </p:nvSpPr>
          <p:spPr bwMode="auto">
            <a:xfrm>
              <a:off x="4037" y="1420"/>
              <a:ext cx="52" cy="56"/>
            </a:xfrm>
            <a:custGeom>
              <a:avLst/>
              <a:gdLst>
                <a:gd name="T0" fmla="*/ 0 w 52"/>
                <a:gd name="T1" fmla="*/ 53 h 56"/>
                <a:gd name="T2" fmla="*/ 51 w 52"/>
                <a:gd name="T3" fmla="*/ 55 h 56"/>
                <a:gd name="T4" fmla="*/ 48 w 52"/>
                <a:gd name="T5" fmla="*/ 0 h 56"/>
                <a:gd name="T6" fmla="*/ 13 w 52"/>
                <a:gd name="T7" fmla="*/ 0 h 56"/>
                <a:gd name="T8" fmla="*/ 0 w 52"/>
                <a:gd name="T9" fmla="*/ 53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56"/>
                <a:gd name="T17" fmla="*/ 52 w 52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56">
                  <a:moveTo>
                    <a:pt x="0" y="53"/>
                  </a:moveTo>
                  <a:lnTo>
                    <a:pt x="51" y="55"/>
                  </a:lnTo>
                  <a:lnTo>
                    <a:pt x="48" y="0"/>
                  </a:lnTo>
                  <a:lnTo>
                    <a:pt x="13" y="0"/>
                  </a:lnTo>
                  <a:lnTo>
                    <a:pt x="0" y="53"/>
                  </a:lnTo>
                </a:path>
              </a:pathLst>
            </a:custGeom>
            <a:solidFill>
              <a:srgbClr val="F0F0F0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Freeform 121"/>
            <p:cNvSpPr>
              <a:spLocks/>
            </p:cNvSpPr>
            <p:nvPr/>
          </p:nvSpPr>
          <p:spPr bwMode="auto">
            <a:xfrm>
              <a:off x="4014" y="1420"/>
              <a:ext cx="33" cy="54"/>
            </a:xfrm>
            <a:custGeom>
              <a:avLst/>
              <a:gdLst>
                <a:gd name="T0" fmla="*/ 28 w 33"/>
                <a:gd name="T1" fmla="*/ 1 h 54"/>
                <a:gd name="T2" fmla="*/ 32 w 33"/>
                <a:gd name="T3" fmla="*/ 0 h 54"/>
                <a:gd name="T4" fmla="*/ 17 w 33"/>
                <a:gd name="T5" fmla="*/ 53 h 54"/>
                <a:gd name="T6" fmla="*/ 9 w 33"/>
                <a:gd name="T7" fmla="*/ 51 h 54"/>
                <a:gd name="T8" fmla="*/ 5 w 33"/>
                <a:gd name="T9" fmla="*/ 50 h 54"/>
                <a:gd name="T10" fmla="*/ 0 w 33"/>
                <a:gd name="T11" fmla="*/ 46 h 54"/>
                <a:gd name="T12" fmla="*/ 28 w 33"/>
                <a:gd name="T13" fmla="*/ 1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54"/>
                <a:gd name="T23" fmla="*/ 33 w 3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54">
                  <a:moveTo>
                    <a:pt x="28" y="1"/>
                  </a:moveTo>
                  <a:lnTo>
                    <a:pt x="32" y="0"/>
                  </a:lnTo>
                  <a:lnTo>
                    <a:pt x="17" y="53"/>
                  </a:lnTo>
                  <a:lnTo>
                    <a:pt x="9" y="51"/>
                  </a:lnTo>
                  <a:lnTo>
                    <a:pt x="5" y="50"/>
                  </a:lnTo>
                  <a:lnTo>
                    <a:pt x="0" y="46"/>
                  </a:lnTo>
                  <a:lnTo>
                    <a:pt x="28" y="1"/>
                  </a:lnTo>
                </a:path>
              </a:pathLst>
            </a:custGeom>
            <a:solidFill>
              <a:srgbClr val="F4F4F4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5" name="Rectangle 122"/>
            <p:cNvSpPr>
              <a:spLocks noChangeArrowheads="1"/>
            </p:cNvSpPr>
            <p:nvPr/>
          </p:nvSpPr>
          <p:spPr bwMode="auto">
            <a:xfrm>
              <a:off x="4056" y="1535"/>
              <a:ext cx="107" cy="13"/>
            </a:xfrm>
            <a:prstGeom prst="rect">
              <a:avLst/>
            </a:prstGeom>
            <a:solidFill>
              <a:srgbClr val="000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Rectangle 123"/>
            <p:cNvSpPr>
              <a:spLocks noChangeArrowheads="1"/>
            </p:cNvSpPr>
            <p:nvPr/>
          </p:nvSpPr>
          <p:spPr bwMode="auto">
            <a:xfrm>
              <a:off x="3979" y="1535"/>
              <a:ext cx="27" cy="13"/>
            </a:xfrm>
            <a:prstGeom prst="rect">
              <a:avLst/>
            </a:prstGeom>
            <a:solidFill>
              <a:srgbClr val="000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" name="Rectangle 124"/>
            <p:cNvSpPr>
              <a:spLocks noChangeArrowheads="1"/>
            </p:cNvSpPr>
            <p:nvPr/>
          </p:nvSpPr>
          <p:spPr bwMode="auto">
            <a:xfrm>
              <a:off x="4215" y="1533"/>
              <a:ext cx="38" cy="14"/>
            </a:xfrm>
            <a:prstGeom prst="rect">
              <a:avLst/>
            </a:prstGeom>
            <a:solidFill>
              <a:srgbClr val="000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8" name="Freeform 125"/>
            <p:cNvSpPr>
              <a:spLocks/>
            </p:cNvSpPr>
            <p:nvPr/>
          </p:nvSpPr>
          <p:spPr bwMode="auto">
            <a:xfrm>
              <a:off x="3984" y="1480"/>
              <a:ext cx="262" cy="27"/>
            </a:xfrm>
            <a:custGeom>
              <a:avLst/>
              <a:gdLst>
                <a:gd name="T0" fmla="*/ 261 w 262"/>
                <a:gd name="T1" fmla="*/ 26 h 27"/>
                <a:gd name="T2" fmla="*/ 219 w 262"/>
                <a:gd name="T3" fmla="*/ 12 h 27"/>
                <a:gd name="T4" fmla="*/ 170 w 262"/>
                <a:gd name="T5" fmla="*/ 0 h 27"/>
                <a:gd name="T6" fmla="*/ 0 w 262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27"/>
                <a:gd name="T14" fmla="*/ 262 w 262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27">
                  <a:moveTo>
                    <a:pt x="261" y="26"/>
                  </a:moveTo>
                  <a:lnTo>
                    <a:pt x="219" y="12"/>
                  </a:lnTo>
                  <a:lnTo>
                    <a:pt x="170" y="0"/>
                  </a:lnTo>
                  <a:lnTo>
                    <a:pt x="0" y="0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Freeform 126"/>
            <p:cNvSpPr>
              <a:spLocks/>
            </p:cNvSpPr>
            <p:nvPr/>
          </p:nvSpPr>
          <p:spPr bwMode="auto">
            <a:xfrm>
              <a:off x="4076" y="1416"/>
              <a:ext cx="19" cy="143"/>
            </a:xfrm>
            <a:custGeom>
              <a:avLst/>
              <a:gdLst>
                <a:gd name="T0" fmla="*/ 2 w 19"/>
                <a:gd name="T1" fmla="*/ 0 h 143"/>
                <a:gd name="T2" fmla="*/ 18 w 19"/>
                <a:gd name="T3" fmla="*/ 65 h 143"/>
                <a:gd name="T4" fmla="*/ 16 w 19"/>
                <a:gd name="T5" fmla="*/ 117 h 143"/>
                <a:gd name="T6" fmla="*/ 0 w 19"/>
                <a:gd name="T7" fmla="*/ 142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43"/>
                <a:gd name="T14" fmla="*/ 19 w 19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43">
                  <a:moveTo>
                    <a:pt x="2" y="0"/>
                  </a:moveTo>
                  <a:lnTo>
                    <a:pt x="18" y="65"/>
                  </a:lnTo>
                  <a:lnTo>
                    <a:pt x="16" y="117"/>
                  </a:lnTo>
                  <a:lnTo>
                    <a:pt x="0" y="142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4129" y="1419"/>
              <a:ext cx="34" cy="140"/>
            </a:xfrm>
            <a:custGeom>
              <a:avLst/>
              <a:gdLst>
                <a:gd name="T0" fmla="*/ 0 w 34"/>
                <a:gd name="T1" fmla="*/ 0 h 140"/>
                <a:gd name="T2" fmla="*/ 28 w 34"/>
                <a:gd name="T3" fmla="*/ 58 h 140"/>
                <a:gd name="T4" fmla="*/ 30 w 34"/>
                <a:gd name="T5" fmla="*/ 63 h 140"/>
                <a:gd name="T6" fmla="*/ 33 w 34"/>
                <a:gd name="T7" fmla="*/ 117 h 140"/>
                <a:gd name="T8" fmla="*/ 30 w 34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40"/>
                <a:gd name="T17" fmla="*/ 34 w 34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40">
                  <a:moveTo>
                    <a:pt x="0" y="0"/>
                  </a:moveTo>
                  <a:lnTo>
                    <a:pt x="28" y="58"/>
                  </a:lnTo>
                  <a:lnTo>
                    <a:pt x="30" y="63"/>
                  </a:lnTo>
                  <a:lnTo>
                    <a:pt x="33" y="117"/>
                  </a:lnTo>
                  <a:lnTo>
                    <a:pt x="30" y="139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1" name="Line 128"/>
            <p:cNvSpPr>
              <a:spLocks noChangeShapeType="1"/>
            </p:cNvSpPr>
            <p:nvPr/>
          </p:nvSpPr>
          <p:spPr bwMode="auto">
            <a:xfrm flipH="1">
              <a:off x="4058" y="1558"/>
              <a:ext cx="11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129"/>
            <p:cNvSpPr>
              <a:spLocks noChangeShapeType="1"/>
            </p:cNvSpPr>
            <p:nvPr/>
          </p:nvSpPr>
          <p:spPr bwMode="auto">
            <a:xfrm flipH="1">
              <a:off x="4243" y="1544"/>
              <a:ext cx="4" cy="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130"/>
            <p:cNvSpPr>
              <a:spLocks noChangeShapeType="1"/>
            </p:cNvSpPr>
            <p:nvPr/>
          </p:nvSpPr>
          <p:spPr bwMode="auto">
            <a:xfrm flipH="1">
              <a:off x="4247" y="1544"/>
              <a:ext cx="4" cy="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131"/>
            <p:cNvSpPr>
              <a:spLocks noChangeShapeType="1"/>
            </p:cNvSpPr>
            <p:nvPr/>
          </p:nvSpPr>
          <p:spPr bwMode="auto">
            <a:xfrm flipH="1">
              <a:off x="4250" y="1544"/>
              <a:ext cx="4" cy="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Rectangle 132"/>
            <p:cNvSpPr>
              <a:spLocks noChangeArrowheads="1"/>
            </p:cNvSpPr>
            <p:nvPr/>
          </p:nvSpPr>
          <p:spPr bwMode="auto">
            <a:xfrm>
              <a:off x="4096" y="1496"/>
              <a:ext cx="12" cy="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6" name="Rectangle 133"/>
            <p:cNvSpPr>
              <a:spLocks noChangeArrowheads="1"/>
            </p:cNvSpPr>
            <p:nvPr/>
          </p:nvSpPr>
          <p:spPr bwMode="auto">
            <a:xfrm>
              <a:off x="4038" y="1496"/>
              <a:ext cx="10" cy="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4032" y="1417"/>
              <a:ext cx="20" cy="108"/>
            </a:xfrm>
            <a:custGeom>
              <a:avLst/>
              <a:gdLst>
                <a:gd name="T0" fmla="*/ 19 w 20"/>
                <a:gd name="T1" fmla="*/ 0 h 108"/>
                <a:gd name="T2" fmla="*/ 1 w 20"/>
                <a:gd name="T3" fmla="*/ 63 h 108"/>
                <a:gd name="T4" fmla="*/ 0 w 20"/>
                <a:gd name="T5" fmla="*/ 107 h 108"/>
                <a:gd name="T6" fmla="*/ 0 60000 65536"/>
                <a:gd name="T7" fmla="*/ 0 60000 65536"/>
                <a:gd name="T8" fmla="*/ 0 60000 65536"/>
                <a:gd name="T9" fmla="*/ 0 w 20"/>
                <a:gd name="T10" fmla="*/ 0 h 108"/>
                <a:gd name="T11" fmla="*/ 20 w 2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08">
                  <a:moveTo>
                    <a:pt x="19" y="0"/>
                  </a:moveTo>
                  <a:lnTo>
                    <a:pt x="1" y="63"/>
                  </a:lnTo>
                  <a:lnTo>
                    <a:pt x="0" y="107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4049" y="1417"/>
              <a:ext cx="81" cy="23"/>
            </a:xfrm>
            <a:custGeom>
              <a:avLst/>
              <a:gdLst>
                <a:gd name="T0" fmla="*/ 80 w 81"/>
                <a:gd name="T1" fmla="*/ 19 h 23"/>
                <a:gd name="T2" fmla="*/ 41 w 81"/>
                <a:gd name="T3" fmla="*/ 0 h 23"/>
                <a:gd name="T4" fmla="*/ 0 w 81"/>
                <a:gd name="T5" fmla="*/ 22 h 23"/>
                <a:gd name="T6" fmla="*/ 0 60000 65536"/>
                <a:gd name="T7" fmla="*/ 0 60000 65536"/>
                <a:gd name="T8" fmla="*/ 0 60000 65536"/>
                <a:gd name="T9" fmla="*/ 0 w 81"/>
                <a:gd name="T10" fmla="*/ 0 h 23"/>
                <a:gd name="T11" fmla="*/ 81 w 81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23">
                  <a:moveTo>
                    <a:pt x="80" y="19"/>
                  </a:moveTo>
                  <a:lnTo>
                    <a:pt x="41" y="0"/>
                  </a:lnTo>
                  <a:lnTo>
                    <a:pt x="0" y="22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4234" y="1504"/>
              <a:ext cx="22" cy="21"/>
            </a:xfrm>
            <a:custGeom>
              <a:avLst/>
              <a:gdLst>
                <a:gd name="T0" fmla="*/ 19 w 22"/>
                <a:gd name="T1" fmla="*/ 6 h 21"/>
                <a:gd name="T2" fmla="*/ 12 w 22"/>
                <a:gd name="T3" fmla="*/ 2 h 21"/>
                <a:gd name="T4" fmla="*/ 4 w 22"/>
                <a:gd name="T5" fmla="*/ 0 h 21"/>
                <a:gd name="T6" fmla="*/ 0 w 22"/>
                <a:gd name="T7" fmla="*/ 7 h 21"/>
                <a:gd name="T8" fmla="*/ 1 w 22"/>
                <a:gd name="T9" fmla="*/ 20 h 21"/>
                <a:gd name="T10" fmla="*/ 21 w 22"/>
                <a:gd name="T11" fmla="*/ 20 h 21"/>
                <a:gd name="T12" fmla="*/ 21 w 22"/>
                <a:gd name="T13" fmla="*/ 14 h 21"/>
                <a:gd name="T14" fmla="*/ 20 w 22"/>
                <a:gd name="T15" fmla="*/ 10 h 21"/>
                <a:gd name="T16" fmla="*/ 19 w 22"/>
                <a:gd name="T17" fmla="*/ 7 h 21"/>
                <a:gd name="T18" fmla="*/ 19 w 22"/>
                <a:gd name="T19" fmla="*/ 6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1"/>
                <a:gd name="T32" fmla="*/ 22 w 22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1">
                  <a:moveTo>
                    <a:pt x="19" y="6"/>
                  </a:moveTo>
                  <a:lnTo>
                    <a:pt x="12" y="2"/>
                  </a:lnTo>
                  <a:lnTo>
                    <a:pt x="4" y="0"/>
                  </a:lnTo>
                  <a:lnTo>
                    <a:pt x="0" y="7"/>
                  </a:lnTo>
                  <a:lnTo>
                    <a:pt x="1" y="20"/>
                  </a:lnTo>
                  <a:lnTo>
                    <a:pt x="21" y="20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9" y="6"/>
                  </a:lnTo>
                </a:path>
              </a:pathLst>
            </a:custGeom>
            <a:solidFill>
              <a:srgbClr val="FFFF00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0" name="Line 137"/>
            <p:cNvSpPr>
              <a:spLocks noChangeShapeType="1"/>
            </p:cNvSpPr>
            <p:nvPr/>
          </p:nvSpPr>
          <p:spPr bwMode="auto">
            <a:xfrm flipH="1">
              <a:off x="4241" y="1507"/>
              <a:ext cx="2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138"/>
            <p:cNvSpPr>
              <a:spLocks/>
            </p:cNvSpPr>
            <p:nvPr/>
          </p:nvSpPr>
          <p:spPr bwMode="auto">
            <a:xfrm>
              <a:off x="3971" y="1489"/>
              <a:ext cx="20" cy="32"/>
            </a:xfrm>
            <a:custGeom>
              <a:avLst/>
              <a:gdLst>
                <a:gd name="T0" fmla="*/ 5 w 20"/>
                <a:gd name="T1" fmla="*/ 0 h 32"/>
                <a:gd name="T2" fmla="*/ 14 w 20"/>
                <a:gd name="T3" fmla="*/ 0 h 32"/>
                <a:gd name="T4" fmla="*/ 19 w 20"/>
                <a:gd name="T5" fmla="*/ 4 h 32"/>
                <a:gd name="T6" fmla="*/ 19 w 20"/>
                <a:gd name="T7" fmla="*/ 28 h 32"/>
                <a:gd name="T8" fmla="*/ 15 w 20"/>
                <a:gd name="T9" fmla="*/ 31 h 32"/>
                <a:gd name="T10" fmla="*/ 2 w 20"/>
                <a:gd name="T11" fmla="*/ 31 h 32"/>
                <a:gd name="T12" fmla="*/ 0 w 20"/>
                <a:gd name="T13" fmla="*/ 24 h 32"/>
                <a:gd name="T14" fmla="*/ 3 w 20"/>
                <a:gd name="T15" fmla="*/ 1 h 32"/>
                <a:gd name="T16" fmla="*/ 5 w 20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32"/>
                <a:gd name="T29" fmla="*/ 20 w 20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32">
                  <a:moveTo>
                    <a:pt x="5" y="0"/>
                  </a:moveTo>
                  <a:lnTo>
                    <a:pt x="14" y="0"/>
                  </a:lnTo>
                  <a:lnTo>
                    <a:pt x="19" y="4"/>
                  </a:lnTo>
                  <a:lnTo>
                    <a:pt x="19" y="28"/>
                  </a:lnTo>
                  <a:lnTo>
                    <a:pt x="15" y="31"/>
                  </a:lnTo>
                  <a:lnTo>
                    <a:pt x="2" y="31"/>
                  </a:lnTo>
                  <a:lnTo>
                    <a:pt x="0" y="24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solidFill>
              <a:srgbClr val="FEFEDC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2" name="Line 139"/>
            <p:cNvSpPr>
              <a:spLocks noChangeShapeType="1"/>
            </p:cNvSpPr>
            <p:nvPr/>
          </p:nvSpPr>
          <p:spPr bwMode="auto">
            <a:xfrm flipH="1">
              <a:off x="3979" y="1509"/>
              <a:ext cx="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140"/>
            <p:cNvSpPr>
              <a:spLocks noChangeShapeType="1"/>
            </p:cNvSpPr>
            <p:nvPr/>
          </p:nvSpPr>
          <p:spPr bwMode="auto">
            <a:xfrm flipH="1">
              <a:off x="3979" y="1515"/>
              <a:ext cx="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141"/>
            <p:cNvSpPr>
              <a:spLocks noChangeShapeType="1"/>
            </p:cNvSpPr>
            <p:nvPr/>
          </p:nvSpPr>
          <p:spPr bwMode="auto">
            <a:xfrm flipH="1">
              <a:off x="3979" y="1504"/>
              <a:ext cx="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142"/>
            <p:cNvSpPr>
              <a:spLocks noChangeShapeType="1"/>
            </p:cNvSpPr>
            <p:nvPr/>
          </p:nvSpPr>
          <p:spPr bwMode="auto">
            <a:xfrm flipH="1">
              <a:off x="3981" y="1497"/>
              <a:ext cx="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143"/>
            <p:cNvSpPr>
              <a:spLocks/>
            </p:cNvSpPr>
            <p:nvPr/>
          </p:nvSpPr>
          <p:spPr bwMode="auto">
            <a:xfrm>
              <a:off x="4135" y="1466"/>
              <a:ext cx="19" cy="22"/>
            </a:xfrm>
            <a:custGeom>
              <a:avLst/>
              <a:gdLst>
                <a:gd name="T0" fmla="*/ 13 w 19"/>
                <a:gd name="T1" fmla="*/ 11 h 22"/>
                <a:gd name="T2" fmla="*/ 9 w 19"/>
                <a:gd name="T3" fmla="*/ 0 h 22"/>
                <a:gd name="T4" fmla="*/ 1 w 19"/>
                <a:gd name="T5" fmla="*/ 0 h 22"/>
                <a:gd name="T6" fmla="*/ 0 w 19"/>
                <a:gd name="T7" fmla="*/ 14 h 22"/>
                <a:gd name="T8" fmla="*/ 2 w 19"/>
                <a:gd name="T9" fmla="*/ 21 h 22"/>
                <a:gd name="T10" fmla="*/ 12 w 19"/>
                <a:gd name="T11" fmla="*/ 21 h 22"/>
                <a:gd name="T12" fmla="*/ 18 w 19"/>
                <a:gd name="T13" fmla="*/ 14 h 22"/>
                <a:gd name="T14" fmla="*/ 15 w 19"/>
                <a:gd name="T15" fmla="*/ 6 h 22"/>
                <a:gd name="T16" fmla="*/ 13 w 19"/>
                <a:gd name="T17" fmla="*/ 11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2"/>
                <a:gd name="T29" fmla="*/ 19 w 19"/>
                <a:gd name="T30" fmla="*/ 22 h 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2">
                  <a:moveTo>
                    <a:pt x="13" y="11"/>
                  </a:moveTo>
                  <a:lnTo>
                    <a:pt x="9" y="0"/>
                  </a:lnTo>
                  <a:lnTo>
                    <a:pt x="1" y="0"/>
                  </a:lnTo>
                  <a:lnTo>
                    <a:pt x="0" y="14"/>
                  </a:lnTo>
                  <a:lnTo>
                    <a:pt x="2" y="21"/>
                  </a:lnTo>
                  <a:lnTo>
                    <a:pt x="12" y="21"/>
                  </a:lnTo>
                  <a:lnTo>
                    <a:pt x="18" y="14"/>
                  </a:lnTo>
                  <a:lnTo>
                    <a:pt x="15" y="6"/>
                  </a:lnTo>
                  <a:lnTo>
                    <a:pt x="13" y="11"/>
                  </a:lnTo>
                </a:path>
              </a:pathLst>
            </a:custGeom>
            <a:solidFill>
              <a:srgbClr val="FFFFFF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0" name="Line 144"/>
            <p:cNvSpPr>
              <a:spLocks noChangeShapeType="1"/>
            </p:cNvSpPr>
            <p:nvPr/>
          </p:nvSpPr>
          <p:spPr bwMode="auto">
            <a:xfrm>
              <a:off x="4141" y="1466"/>
              <a:ext cx="0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145"/>
            <p:cNvSpPr>
              <a:spLocks noChangeShapeType="1"/>
            </p:cNvSpPr>
            <p:nvPr/>
          </p:nvSpPr>
          <p:spPr bwMode="auto">
            <a:xfrm flipH="1">
              <a:off x="3982" y="1520"/>
              <a:ext cx="6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146"/>
            <p:cNvSpPr>
              <a:spLocks noChangeShapeType="1"/>
            </p:cNvSpPr>
            <p:nvPr/>
          </p:nvSpPr>
          <p:spPr bwMode="auto">
            <a:xfrm flipH="1" flipV="1">
              <a:off x="3975" y="1551"/>
              <a:ext cx="32" cy="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147"/>
            <p:cNvSpPr>
              <a:spLocks/>
            </p:cNvSpPr>
            <p:nvPr/>
          </p:nvSpPr>
          <p:spPr bwMode="auto">
            <a:xfrm>
              <a:off x="4214" y="1554"/>
              <a:ext cx="29" cy="22"/>
            </a:xfrm>
            <a:custGeom>
              <a:avLst/>
              <a:gdLst>
                <a:gd name="T0" fmla="*/ 28 w 29"/>
                <a:gd name="T1" fmla="*/ 1 h 22"/>
                <a:gd name="T2" fmla="*/ 24 w 29"/>
                <a:gd name="T3" fmla="*/ 0 h 22"/>
                <a:gd name="T4" fmla="*/ 7 w 29"/>
                <a:gd name="T5" fmla="*/ 21 h 22"/>
                <a:gd name="T6" fmla="*/ 0 w 29"/>
                <a:gd name="T7" fmla="*/ 7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2"/>
                <a:gd name="T14" fmla="*/ 29 w 29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2">
                  <a:moveTo>
                    <a:pt x="28" y="1"/>
                  </a:moveTo>
                  <a:lnTo>
                    <a:pt x="24" y="0"/>
                  </a:lnTo>
                  <a:lnTo>
                    <a:pt x="7" y="21"/>
                  </a:lnTo>
                  <a:lnTo>
                    <a:pt x="0" y="7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4" name="Line 148"/>
            <p:cNvSpPr>
              <a:spLocks noChangeShapeType="1"/>
            </p:cNvSpPr>
            <p:nvPr/>
          </p:nvSpPr>
          <p:spPr bwMode="auto">
            <a:xfrm flipH="1">
              <a:off x="3986" y="1462"/>
              <a:ext cx="28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149"/>
            <p:cNvSpPr>
              <a:spLocks/>
            </p:cNvSpPr>
            <p:nvPr/>
          </p:nvSpPr>
          <p:spPr bwMode="auto">
            <a:xfrm>
              <a:off x="4013" y="1420"/>
              <a:ext cx="30" cy="45"/>
            </a:xfrm>
            <a:custGeom>
              <a:avLst/>
              <a:gdLst>
                <a:gd name="T0" fmla="*/ 29 w 30"/>
                <a:gd name="T1" fmla="*/ 0 h 45"/>
                <a:gd name="T2" fmla="*/ 1 w 30"/>
                <a:gd name="T3" fmla="*/ 44 h 45"/>
                <a:gd name="T4" fmla="*/ 0 w 30"/>
                <a:gd name="T5" fmla="*/ 39 h 45"/>
                <a:gd name="T6" fmla="*/ 0 60000 65536"/>
                <a:gd name="T7" fmla="*/ 0 60000 65536"/>
                <a:gd name="T8" fmla="*/ 0 60000 65536"/>
                <a:gd name="T9" fmla="*/ 0 w 30"/>
                <a:gd name="T10" fmla="*/ 0 h 45"/>
                <a:gd name="T11" fmla="*/ 30 w 30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45">
                  <a:moveTo>
                    <a:pt x="29" y="0"/>
                  </a:moveTo>
                  <a:lnTo>
                    <a:pt x="1" y="44"/>
                  </a:lnTo>
                  <a:lnTo>
                    <a:pt x="0" y="39"/>
                  </a:lnTo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7" name="Oval 150"/>
            <p:cNvSpPr>
              <a:spLocks noChangeArrowheads="1"/>
            </p:cNvSpPr>
            <p:nvPr/>
          </p:nvSpPr>
          <p:spPr bwMode="auto">
            <a:xfrm>
              <a:off x="4173" y="1516"/>
              <a:ext cx="34" cy="72"/>
            </a:xfrm>
            <a:prstGeom prst="ellipse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8" name="Oval 151"/>
            <p:cNvSpPr>
              <a:spLocks noChangeArrowheads="1"/>
            </p:cNvSpPr>
            <p:nvPr/>
          </p:nvSpPr>
          <p:spPr bwMode="auto">
            <a:xfrm>
              <a:off x="4180" y="1528"/>
              <a:ext cx="21" cy="47"/>
            </a:xfrm>
            <a:prstGeom prst="ellipse">
              <a:avLst/>
            </a:prstGeom>
            <a:solidFill>
              <a:srgbClr val="F5F5F5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cxnSp>
        <p:nvCxnSpPr>
          <p:cNvPr id="4" name="직선 연결선 3"/>
          <p:cNvCxnSpPr/>
          <p:nvPr/>
        </p:nvCxnSpPr>
        <p:spPr>
          <a:xfrm>
            <a:off x="1162746" y="4266970"/>
            <a:ext cx="2116283" cy="632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1156614" y="4245178"/>
            <a:ext cx="2072595" cy="6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06572" y="4964399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도로</a:t>
            </a:r>
            <a:endParaRPr lang="en-US" altLang="ko-KR" sz="1100" spc="-6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1597157" y="4251813"/>
            <a:ext cx="16818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smtClean="0"/>
              <a:t>블랙박스 카메라 자동인식</a:t>
            </a:r>
            <a:endParaRPr lang="en-US" altLang="ko-KR" sz="1100" spc="-60" dirty="0" smtClean="0"/>
          </a:p>
        </p:txBody>
      </p:sp>
      <p:cxnSp>
        <p:nvCxnSpPr>
          <p:cNvPr id="91" name="꺾인 연결선 90"/>
          <p:cNvCxnSpPr>
            <a:stCxn id="47" idx="0"/>
            <a:endCxn id="49" idx="1"/>
          </p:cNvCxnSpPr>
          <p:nvPr/>
        </p:nvCxnSpPr>
        <p:spPr>
          <a:xfrm rot="5400000" flipH="1" flipV="1">
            <a:off x="5923461" y="1265498"/>
            <a:ext cx="445682" cy="21786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32700" y="3756254"/>
            <a:ext cx="2217024" cy="547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공중에서 </a:t>
            </a:r>
            <a:r>
              <a:rPr lang="ko-KR" altLang="en-US" sz="1100" spc="-60" dirty="0" err="1" smtClean="0"/>
              <a:t>포트홀</a:t>
            </a:r>
            <a:r>
              <a:rPr lang="ko-KR" altLang="en-US" sz="1100" spc="-60" dirty="0" smtClean="0"/>
              <a:t> 검증 및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상세분석 진행</a:t>
            </a:r>
            <a:endParaRPr lang="en-US" altLang="ko-KR" sz="1100" spc="-60" dirty="0" smtClean="0"/>
          </a:p>
        </p:txBody>
      </p:sp>
      <p:cxnSp>
        <p:nvCxnSpPr>
          <p:cNvPr id="95" name="꺾인 연결선 94"/>
          <p:cNvCxnSpPr>
            <a:stCxn id="19" idx="0"/>
            <a:endCxn id="47" idx="2"/>
          </p:cNvCxnSpPr>
          <p:nvPr/>
        </p:nvCxnSpPr>
        <p:spPr>
          <a:xfrm rot="5400000" flipH="1" flipV="1">
            <a:off x="3161517" y="2295585"/>
            <a:ext cx="750028" cy="2173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41137" y="3141572"/>
            <a:ext cx="2217024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주행차량 내 블랙박스 카메라를 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이용한 도로 </a:t>
            </a:r>
            <a:r>
              <a:rPr lang="ko-KR" altLang="en-US" sz="1100" spc="-60" dirty="0" err="1" smtClean="0"/>
              <a:t>포트홀</a:t>
            </a:r>
            <a:r>
              <a:rPr lang="ko-KR" altLang="en-US" sz="1100" spc="-60" dirty="0" smtClean="0"/>
              <a:t> 자동인식 및 전송</a:t>
            </a:r>
            <a:endParaRPr lang="en-US" altLang="ko-KR" sz="1100" spc="-60" dirty="0" smtClean="0"/>
          </a:p>
        </p:txBody>
      </p:sp>
    </p:spTree>
    <p:extLst>
      <p:ext uri="{BB962C8B-B14F-4D97-AF65-F5344CB8AC3E}">
        <p14:creationId xmlns:p14="http://schemas.microsoft.com/office/powerpoint/2010/main" val="35533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(5)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실시간 상황 정보 영상 음성 서비스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5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영상 정보를 바탕으로 맥락을 이해해서 </a:t>
            </a:r>
            <a:r>
              <a:rPr lang="en-US" altLang="ko-KR" b="0" dirty="0" smtClean="0"/>
              <a:t>text</a:t>
            </a:r>
            <a:r>
              <a:rPr lang="ko-KR" altLang="en-US" b="0" smtClean="0"/>
              <a:t>로 변환 및 해당 영상에서 사건 사고를 파악</a:t>
            </a:r>
            <a:r>
              <a:rPr lang="en-US" altLang="ko-KR" b="0" dirty="0" smtClean="0"/>
              <a:t>, </a:t>
            </a:r>
            <a:r>
              <a:rPr lang="ko-KR" altLang="en-US" b="0" smtClean="0"/>
              <a:t>자동 신고 및 정보 공유 솔루션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영상 정보에서 사건 사고를 인지하여 활용할 수 있는 것이 무엇이 있을까 고민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영상에서 사건 사고를 인지하여 </a:t>
            </a:r>
            <a:r>
              <a:rPr lang="en-US" altLang="ko-KR" sz="1000" b="0" dirty="0"/>
              <a:t>rule</a:t>
            </a:r>
            <a:r>
              <a:rPr lang="ko-KR" altLang="en-US" sz="1000" b="0"/>
              <a:t>에 따른 자동 신고 및 상황 공유</a:t>
            </a:r>
            <a:r>
              <a:rPr lang="en-US" altLang="ko-KR" sz="1000" b="0" dirty="0"/>
              <a:t>(</a:t>
            </a:r>
            <a:r>
              <a:rPr lang="ko-KR" altLang="en-US" sz="1000" b="0"/>
              <a:t>특정 범위내 차량 또는 사람에게</a:t>
            </a:r>
            <a:r>
              <a:rPr lang="en-US" altLang="ko-KR" sz="1000" b="0" dirty="0"/>
              <a:t>), </a:t>
            </a:r>
            <a:r>
              <a:rPr lang="ko-KR" altLang="en-US" sz="1000" b="0"/>
              <a:t>부가서비스 등</a:t>
            </a:r>
            <a:endParaRPr lang="en-US" altLang="ko-KR" sz="1000" b="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b="0" smtClean="0"/>
              <a:t>영상 정보 맥락 인식 엔진 개발 </a:t>
            </a:r>
            <a:r>
              <a:rPr lang="en-US" altLang="ko-KR" sz="1000" b="0" dirty="0" smtClean="0"/>
              <a:t>&gt;&gt;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CCTV</a:t>
            </a:r>
            <a:r>
              <a:rPr lang="ko-KR" altLang="en-US" sz="1000" b="0" smtClean="0">
                <a:sym typeface="Wingdings" panose="05000000000000000000" pitchFamily="2" charset="2"/>
              </a:rPr>
              <a:t>나 보안업체 등과의 전략적 협업 및 확장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6"/>
            <a:ext cx="8463592" cy="11203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228750" y="3657315"/>
            <a:ext cx="779867" cy="724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자동차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71094" y="3657315"/>
            <a:ext cx="779867" cy="724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자동차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" name="폭발 1 1"/>
          <p:cNvSpPr/>
          <p:nvPr/>
        </p:nvSpPr>
        <p:spPr>
          <a:xfrm>
            <a:off x="1875672" y="3760057"/>
            <a:ext cx="428367" cy="518984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88715" y="3934075"/>
            <a:ext cx="602279" cy="170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900" spc="-60" dirty="0" smtClean="0"/>
              <a:t>사고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80428" y="2227963"/>
            <a:ext cx="880599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머신비전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087395" y="2571359"/>
            <a:ext cx="593034" cy="1300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61028" y="2571359"/>
            <a:ext cx="559964" cy="136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2992" y="2999101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영상 상황 인식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91026" y="2845064"/>
            <a:ext cx="1006103" cy="58760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딥러닝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분류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20541" y="3091312"/>
            <a:ext cx="1338960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16997" y="3954628"/>
            <a:ext cx="1338960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교통 상황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27598" y="2860402"/>
            <a:ext cx="779867" cy="724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자동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신고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27597" y="3817510"/>
            <a:ext cx="779867" cy="724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공유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73806" y="2694261"/>
            <a:ext cx="837026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경찰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3806" y="3128525"/>
            <a:ext cx="837026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병원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3806" y="3562789"/>
            <a:ext cx="837026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렉카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08605" y="4790063"/>
            <a:ext cx="1617849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특정 범위 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차량에게 정보 전달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91025" y="2039409"/>
            <a:ext cx="1006103" cy="58760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상황정보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변환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16996" y="1986413"/>
            <a:ext cx="1338960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맥락 </a:t>
            </a:r>
            <a:r>
              <a:rPr lang="en-US" altLang="ko-KR" sz="1100" dirty="0" smtClean="0">
                <a:solidFill>
                  <a:schemeClr val="tx1"/>
                </a:solidFill>
              </a:rPr>
              <a:t>-&gt; text</a:t>
            </a:r>
            <a:r>
              <a:rPr lang="ko-KR" altLang="en-US" sz="1100" smtClean="0">
                <a:solidFill>
                  <a:schemeClr val="tx1"/>
                </a:solidFill>
              </a:rPr>
              <a:t>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76770" y="1974051"/>
            <a:ext cx="1834061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사건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smtClean="0">
                <a:solidFill>
                  <a:schemeClr val="tx1"/>
                </a:solidFill>
              </a:rPr>
              <a:t>사고 기사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자동 작성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15" idx="3"/>
            <a:endCxn id="34" idx="1"/>
          </p:cNvCxnSpPr>
          <p:nvPr/>
        </p:nvCxnSpPr>
        <p:spPr>
          <a:xfrm flipV="1">
            <a:off x="2561027" y="2333213"/>
            <a:ext cx="729998" cy="664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3"/>
            <a:endCxn id="35" idx="1"/>
          </p:cNvCxnSpPr>
          <p:nvPr/>
        </p:nvCxnSpPr>
        <p:spPr>
          <a:xfrm flipV="1">
            <a:off x="4297128" y="2158111"/>
            <a:ext cx="319868" cy="17510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3"/>
            <a:endCxn id="37" idx="1"/>
          </p:cNvCxnSpPr>
          <p:nvPr/>
        </p:nvCxnSpPr>
        <p:spPr>
          <a:xfrm flipV="1">
            <a:off x="5955956" y="2145749"/>
            <a:ext cx="620814" cy="123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3"/>
            <a:endCxn id="25" idx="1"/>
          </p:cNvCxnSpPr>
          <p:nvPr/>
        </p:nvCxnSpPr>
        <p:spPr>
          <a:xfrm>
            <a:off x="4297129" y="3138868"/>
            <a:ext cx="323412" cy="1241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3" idx="3"/>
            <a:endCxn id="26" idx="1"/>
          </p:cNvCxnSpPr>
          <p:nvPr/>
        </p:nvCxnSpPr>
        <p:spPr>
          <a:xfrm>
            <a:off x="4297129" y="3138868"/>
            <a:ext cx="319868" cy="9874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5" idx="3"/>
            <a:endCxn id="27" idx="2"/>
          </p:cNvCxnSpPr>
          <p:nvPr/>
        </p:nvCxnSpPr>
        <p:spPr>
          <a:xfrm flipV="1">
            <a:off x="5959501" y="3222636"/>
            <a:ext cx="468097" cy="403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6" idx="3"/>
            <a:endCxn id="28" idx="2"/>
          </p:cNvCxnSpPr>
          <p:nvPr/>
        </p:nvCxnSpPr>
        <p:spPr>
          <a:xfrm>
            <a:off x="5955957" y="4126326"/>
            <a:ext cx="471640" cy="534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6"/>
            <a:endCxn id="29" idx="1"/>
          </p:cNvCxnSpPr>
          <p:nvPr/>
        </p:nvCxnSpPr>
        <p:spPr>
          <a:xfrm flipV="1">
            <a:off x="7207465" y="2865959"/>
            <a:ext cx="366341" cy="3566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7" idx="6"/>
            <a:endCxn id="30" idx="1"/>
          </p:cNvCxnSpPr>
          <p:nvPr/>
        </p:nvCxnSpPr>
        <p:spPr>
          <a:xfrm>
            <a:off x="7207465" y="3222636"/>
            <a:ext cx="366341" cy="775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7" idx="6"/>
            <a:endCxn id="31" idx="1"/>
          </p:cNvCxnSpPr>
          <p:nvPr/>
        </p:nvCxnSpPr>
        <p:spPr>
          <a:xfrm>
            <a:off x="7207465" y="3222636"/>
            <a:ext cx="366341" cy="5118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8" idx="4"/>
            <a:endCxn id="33" idx="0"/>
          </p:cNvCxnSpPr>
          <p:nvPr/>
        </p:nvCxnSpPr>
        <p:spPr>
          <a:xfrm flipH="1">
            <a:off x="6817530" y="4541978"/>
            <a:ext cx="1" cy="2480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23" idx="1"/>
          </p:cNvCxnSpPr>
          <p:nvPr/>
        </p:nvCxnSpPr>
        <p:spPr>
          <a:xfrm>
            <a:off x="2561027" y="2399661"/>
            <a:ext cx="729999" cy="7392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0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(6)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임산부 배려석 알림 서비스 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6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카메라를 이용하여 임산부 표식 식별 및 알림으로 임산부들의 불편함 해소 </a:t>
            </a:r>
            <a:r>
              <a:rPr lang="en-US" altLang="ko-KR" b="0" dirty="0" smtClean="0"/>
              <a:t>(</a:t>
            </a:r>
            <a:r>
              <a:rPr lang="ko-KR" altLang="en-US" b="0" smtClean="0"/>
              <a:t>착석자에게 표식 미식별 시 알림 발생</a:t>
            </a:r>
            <a:r>
              <a:rPr lang="en-US" altLang="ko-KR" b="0" dirty="0" smtClean="0"/>
              <a:t>)</a:t>
            </a:r>
            <a:r>
              <a:rPr lang="ko-KR" altLang="en-US" b="0" smtClean="0"/>
              <a:t> 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0809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405067"/>
            <a:ext cx="7812777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임산부 배려석과 관련된 불만사항 및 신고는 계속 늘어나지만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유일하게 민원이 감소한 곳은 부산 지하철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비콘을 통한 핑크라이트 제도 도입</a:t>
            </a:r>
            <a:r>
              <a:rPr lang="en-US" altLang="ko-KR" sz="1000" b="0" dirty="0" smtClean="0"/>
              <a:t>)</a:t>
            </a:r>
            <a:r>
              <a:rPr lang="ko-KR" altLang="en-US" sz="1000" b="0" smtClean="0"/>
              <a:t>로 그 외의 지역은 여전히 해소가 되지 않고 있기 때문에 공익 목적으로 적용 검토</a:t>
            </a:r>
            <a:r>
              <a:rPr lang="en-US" altLang="ko-KR" sz="1000" b="0" dirty="0"/>
              <a:t/>
            </a:r>
            <a:br>
              <a:rPr lang="en-US" altLang="ko-KR" sz="1000" b="0" dirty="0"/>
            </a:br>
            <a:r>
              <a:rPr lang="en-US" altLang="ko-KR" sz="1000" b="0" dirty="0" smtClean="0"/>
              <a:t> - 20~40</a:t>
            </a:r>
            <a:r>
              <a:rPr lang="ko-KR" altLang="en-US" sz="1000" b="0" smtClean="0"/>
              <a:t>대 임산부 </a:t>
            </a:r>
            <a:r>
              <a:rPr lang="en-US" altLang="ko-KR" sz="1000" b="0" dirty="0" smtClean="0"/>
              <a:t>400</a:t>
            </a:r>
            <a:r>
              <a:rPr lang="ko-KR" altLang="en-US" sz="1000" b="0" smtClean="0"/>
              <a:t>여명 대상으로 설문 시 </a:t>
            </a:r>
            <a:r>
              <a:rPr lang="en-US" altLang="ko-KR" sz="1000" b="0" dirty="0" smtClean="0"/>
              <a:t>90% </a:t>
            </a:r>
            <a:r>
              <a:rPr lang="ko-KR" altLang="en-US" sz="1000" b="0" smtClean="0"/>
              <a:t>이상이 불편을 겪은 것으로 조사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인구보건복지협회</a:t>
            </a:r>
            <a:r>
              <a:rPr lang="en-US" altLang="ko-KR" sz="1000" b="0" dirty="0" smtClean="0"/>
              <a:t>)</a:t>
            </a:r>
            <a:r>
              <a:rPr lang="en-US" altLang="ko-KR" sz="1000" b="0" dirty="0"/>
              <a:t/>
            </a:r>
            <a:br>
              <a:rPr lang="en-US" altLang="ko-KR" sz="1000" b="0" dirty="0"/>
            </a:br>
            <a:r>
              <a:rPr lang="en-US" altLang="ko-KR" sz="1000" b="0" dirty="0" smtClean="0"/>
              <a:t> - 2024</a:t>
            </a:r>
            <a:r>
              <a:rPr lang="ko-KR" altLang="en-US" sz="1000" b="0" smtClean="0"/>
              <a:t>까지 지하철 전 차량에 </a:t>
            </a:r>
            <a:r>
              <a:rPr lang="en-US" altLang="ko-KR" sz="1000" b="0" dirty="0" smtClean="0"/>
              <a:t>CCTV </a:t>
            </a:r>
            <a:r>
              <a:rPr lang="ko-KR" altLang="en-US" sz="1000" b="0" smtClean="0"/>
              <a:t>설치 계획 및 임산부배려석 방송 예정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서울교통공사</a:t>
            </a:r>
            <a:r>
              <a:rPr lang="en-US" altLang="ko-KR" sz="1000" b="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/>
              <a:t>영상에서 </a:t>
            </a:r>
            <a:r>
              <a:rPr lang="ko-KR" altLang="en-US" sz="1000" b="0" smtClean="0"/>
              <a:t>임산부 배지를 인식하여 미인식되는 경우 자동 방송 및 알림 처리</a:t>
            </a:r>
            <a:endParaRPr lang="en-US" altLang="ko-KR" sz="1000" b="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ko-KR" altLang="en-US" sz="1000" b="0" smtClean="0"/>
              <a:t>임산부 표식 인식 및 알림 처리 </a:t>
            </a:r>
            <a:r>
              <a:rPr lang="en-US" altLang="ko-KR" sz="1000" b="0" dirty="0" smtClean="0"/>
              <a:t>&gt;&gt;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b="0" smtClean="0">
                <a:sym typeface="Wingdings" panose="05000000000000000000" pitchFamily="2" charset="2"/>
              </a:rPr>
              <a:t>도시철도와 협약을 통한 적용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235559"/>
            <a:ext cx="8463592" cy="13464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084679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9" y="2154607"/>
            <a:ext cx="2068084" cy="194342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80615" y="4104428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100" b="1" spc="-60" dirty="0" smtClean="0"/>
              <a:t>&lt;</a:t>
            </a:r>
            <a:r>
              <a:rPr lang="ko-KR" altLang="en-US" sz="1100" b="1" spc="-60" smtClean="0"/>
              <a:t>핑크 라이트</a:t>
            </a:r>
            <a:r>
              <a:rPr lang="en-US" altLang="ko-KR" sz="1100" b="1" spc="-60" dirty="0" smtClean="0"/>
              <a:t>&gt;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319758" y="2310341"/>
            <a:ext cx="880599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머신비전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 flipV="1">
            <a:off x="2612393" y="2154607"/>
            <a:ext cx="707365" cy="15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2612394" y="2633081"/>
            <a:ext cx="707364" cy="1427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77031" y="2329951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err="1" smtClean="0"/>
              <a:t>뱃지</a:t>
            </a:r>
            <a:r>
              <a:rPr lang="ko-KR" altLang="en-US" sz="1100" spc="-60" dirty="0" smtClean="0"/>
              <a:t> 등 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심볼 인식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201215" y="2482039"/>
            <a:ext cx="177759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5369" y="1859475"/>
            <a:ext cx="1973437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err="1" smtClean="0"/>
              <a:t>착석자</a:t>
            </a:r>
            <a:r>
              <a:rPr lang="ko-KR" altLang="en-US" sz="1100" spc="-60" dirty="0" smtClean="0"/>
              <a:t> 임산부 심볼 인식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불가한 경우 정보 연동</a:t>
            </a:r>
            <a:endParaRPr lang="en-US" altLang="ko-KR" sz="1100" spc="-60" dirty="0" smtClean="0"/>
          </a:p>
          <a:p>
            <a:pPr algn="ctr">
              <a:lnSpc>
                <a:spcPct val="130000"/>
              </a:lnSpc>
            </a:pPr>
            <a:r>
              <a:rPr lang="en-US" altLang="ko-KR" sz="1100" spc="-60" dirty="0" smtClean="0"/>
              <a:t>(</a:t>
            </a:r>
            <a:r>
              <a:rPr lang="ko-KR" altLang="en-US" sz="1100" spc="-60" smtClean="0"/>
              <a:t>칸 </a:t>
            </a:r>
            <a:r>
              <a:rPr lang="en-US" altLang="ko-KR" sz="1100" spc="-60" dirty="0" smtClean="0"/>
              <a:t>/ </a:t>
            </a:r>
            <a:r>
              <a:rPr lang="ko-KR" altLang="en-US" sz="1100" spc="-60" smtClean="0"/>
              <a:t>좌석 번호</a:t>
            </a:r>
            <a:r>
              <a:rPr lang="en-US" altLang="ko-KR" sz="1100" spc="-60" dirty="0" smtClean="0"/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978806" y="2310341"/>
            <a:ext cx="1338960" cy="34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기관실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Picture 564" descr="http://upload.wikimedia.org/wikipedia/commons/8/8a/Crystal_Clear_app_xm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536" y="3763399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>
            <a:endCxn id="23" idx="0"/>
          </p:cNvCxnSpPr>
          <p:nvPr/>
        </p:nvCxnSpPr>
        <p:spPr>
          <a:xfrm>
            <a:off x="6648286" y="2653737"/>
            <a:ext cx="0" cy="11096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9157" y="2947103"/>
            <a:ext cx="1973437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방송 자동 알림</a:t>
            </a:r>
            <a:endParaRPr lang="en-US" altLang="ko-KR" sz="1100" spc="-60" dirty="0"/>
          </a:p>
          <a:p>
            <a:pPr algn="ctr">
              <a:lnSpc>
                <a:spcPct val="130000"/>
              </a:lnSpc>
            </a:pPr>
            <a:r>
              <a:rPr lang="ko-KR" altLang="en-US" sz="1100" spc="-60" dirty="0"/>
              <a:t>및</a:t>
            </a:r>
            <a:r>
              <a:rPr lang="en-US" altLang="ko-KR" sz="1100" spc="-60" dirty="0" smtClean="0"/>
              <a:t> </a:t>
            </a:r>
            <a:r>
              <a:rPr lang="ko-KR" altLang="en-US" sz="1100" spc="-60" smtClean="0"/>
              <a:t>전광판</a:t>
            </a:r>
            <a:r>
              <a:rPr lang="en-US" altLang="ko-KR" sz="1100" spc="-60" dirty="0" smtClean="0"/>
              <a:t>(</a:t>
            </a:r>
            <a:r>
              <a:rPr lang="ko-KR" altLang="en-US" sz="1100" spc="-60" smtClean="0"/>
              <a:t>광고 및 역정보가 나오는 전광판에 연동</a:t>
            </a:r>
            <a:r>
              <a:rPr lang="en-US" altLang="ko-KR" sz="1100" spc="-60" dirty="0" smtClean="0"/>
              <a:t>) </a:t>
            </a:r>
            <a:r>
              <a:rPr lang="ko-KR" altLang="en-US" sz="1100" spc="-60" smtClean="0"/>
              <a:t>내 표시</a:t>
            </a:r>
            <a:endParaRPr lang="en-US" altLang="ko-KR" sz="1100" spc="-60" dirty="0" smtClean="0"/>
          </a:p>
        </p:txBody>
      </p:sp>
    </p:spTree>
    <p:extLst>
      <p:ext uri="{BB962C8B-B14F-4D97-AF65-F5344CB8AC3E}">
        <p14:creationId xmlns:p14="http://schemas.microsoft.com/office/powerpoint/2010/main" val="6165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xmlns="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1" y="522918"/>
            <a:ext cx="8153929" cy="434975"/>
          </a:xfrm>
        </p:spPr>
        <p:txBody>
          <a:bodyPr/>
          <a:lstStyle/>
          <a:p>
            <a:r>
              <a:rPr lang="en-US" altLang="ko-KR" spc="-100" dirty="0">
                <a:latin typeface="+mj-ea"/>
              </a:rPr>
              <a:t>2</a:t>
            </a:r>
            <a:r>
              <a:rPr lang="en-US" altLang="ko-KR" spc="-100" dirty="0" smtClean="0">
                <a:latin typeface="+mj-ea"/>
              </a:rPr>
              <a:t>. </a:t>
            </a:r>
            <a:r>
              <a:rPr lang="ko-KR" altLang="en-US" spc="-100" smtClean="0">
                <a:latin typeface="+mj-ea"/>
              </a:rPr>
              <a:t>주요 아이디어 </a:t>
            </a:r>
            <a:r>
              <a:rPr lang="en-US" altLang="ko-KR" spc="-100" dirty="0" smtClean="0">
                <a:latin typeface="+mj-ea"/>
              </a:rPr>
              <a:t>BM </a:t>
            </a:r>
            <a:r>
              <a:rPr lang="ko-KR" altLang="en-US" spc="-100" smtClean="0">
                <a:latin typeface="+mj-ea"/>
              </a:rPr>
              <a:t>모델 </a:t>
            </a:r>
            <a:r>
              <a:rPr lang="en-US" altLang="ko-KR" spc="-100" dirty="0" smtClean="0">
                <a:latin typeface="+mj-ea"/>
              </a:rPr>
              <a:t>(7)</a:t>
            </a:r>
            <a:endParaRPr lang="ko-KR" altLang="en-US" spc="-100" dirty="0">
              <a:solidFill>
                <a:srgbClr val="4C4C4E"/>
              </a:solidFill>
              <a:latin typeface="+mj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7087" y="1013853"/>
            <a:ext cx="8323568" cy="332618"/>
          </a:xfrm>
          <a:prstGeom prst="roundRect">
            <a:avLst/>
          </a:prstGeom>
          <a:solidFill>
            <a:srgbClr val="00B0F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14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</a:t>
            </a:r>
            <a:r>
              <a:rPr lang="ko-KR" altLang="en-US" sz="1400" b="1" spc="-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머신 비전을 이용한 건물 자동 소등</a:t>
            </a:r>
            <a:endParaRPr lang="en-US" altLang="ko-KR" sz="14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7086" y="1012023"/>
            <a:ext cx="334447" cy="334447"/>
          </a:xfrm>
          <a:prstGeom prst="roundRect">
            <a:avLst>
              <a:gd name="adj" fmla="val 11145"/>
            </a:avLst>
          </a:prstGeom>
          <a:solidFill>
            <a:srgbClr val="769FB6"/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algn="ctr" defTabSz="685800"/>
            <a:r>
              <a:rPr lang="en-US" altLang="ko-KR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7</a:t>
            </a:r>
            <a:endParaRPr lang="ko-KR" altLang="en-US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5984" y="1465887"/>
            <a:ext cx="836202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0" dirty="0" smtClean="0"/>
              <a:t>사무실 내 사람 존재여부를 식별 및 자동 소등진행으로 에너지 절감</a:t>
            </a:r>
            <a:endParaRPr lang="en-US" altLang="ko-KR" b="0" dirty="0"/>
          </a:p>
        </p:txBody>
      </p:sp>
      <p:sp>
        <p:nvSpPr>
          <p:cNvPr id="77" name="직사각형 76"/>
          <p:cNvSpPr/>
          <p:nvPr/>
        </p:nvSpPr>
        <p:spPr>
          <a:xfrm>
            <a:off x="334418" y="1828799"/>
            <a:ext cx="8463592" cy="343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334" y="1678637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① 개념도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711533" y="5676917"/>
            <a:ext cx="7812777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 defTabSz="914229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200" b="1" kern="0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배경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현재 대부분의 건물에서 타임스위치를 이용하여 점</a:t>
            </a:r>
            <a:r>
              <a:rPr lang="en-US" altLang="ko-KR" sz="1000" b="0" dirty="0" smtClean="0"/>
              <a:t>/</a:t>
            </a:r>
            <a:r>
              <a:rPr lang="ko-KR" altLang="en-US" sz="1000" b="0" smtClean="0"/>
              <a:t>소등 처리를 하는데</a:t>
            </a:r>
            <a:r>
              <a:rPr lang="en-US" altLang="ko-KR" sz="1000" b="0" dirty="0" smtClean="0"/>
              <a:t>, </a:t>
            </a:r>
            <a:r>
              <a:rPr lang="ko-KR" altLang="en-US" sz="1000" b="0" smtClean="0"/>
              <a:t>사람의 존재여부와 무관하게 진행되어 낭비가 있음</a:t>
            </a: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000" b="0" dirty="0"/>
              <a:t> </a:t>
            </a:r>
            <a:r>
              <a:rPr lang="en-US" altLang="ko-KR" sz="1000" b="0" dirty="0" smtClean="0"/>
              <a:t>                          </a:t>
            </a:r>
            <a:r>
              <a:rPr lang="ko-KR" altLang="en-US" sz="1000" b="0" smtClean="0"/>
              <a:t>머신비전을 이용하여 사람이 식별되지 않는 경우</a:t>
            </a:r>
            <a:r>
              <a:rPr lang="en-US" altLang="ko-KR" sz="1000" b="0" dirty="0"/>
              <a:t> </a:t>
            </a:r>
            <a:r>
              <a:rPr lang="en-US" altLang="ko-KR" sz="1000" b="0" dirty="0" smtClean="0"/>
              <a:t>(ex 5</a:t>
            </a:r>
            <a:r>
              <a:rPr lang="ko-KR" altLang="en-US" sz="1000" b="0" smtClean="0"/>
              <a:t>분간</a:t>
            </a:r>
            <a:r>
              <a:rPr lang="en-US" altLang="ko-KR" sz="1000" b="0" dirty="0" smtClean="0"/>
              <a:t>) </a:t>
            </a:r>
            <a:r>
              <a:rPr lang="ko-KR" altLang="en-US" sz="1000" b="0" smtClean="0"/>
              <a:t>자동 소등 진행하여 에너지 절약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아이디어 중점 사항 </a:t>
            </a:r>
            <a:r>
              <a:rPr lang="en-US" altLang="ko-KR" sz="1000" b="0" dirty="0" smtClean="0"/>
              <a:t>: </a:t>
            </a:r>
            <a:r>
              <a:rPr lang="ko-KR" altLang="en-US" sz="1000" b="0" smtClean="0"/>
              <a:t>사생활 침해가 이루어지지 않도록 개인식별이 아닌 사람식별만을 진행하여 소등 진행 필요</a:t>
            </a:r>
            <a:endParaRPr lang="en-US" altLang="ko-KR" sz="10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000" dirty="0" smtClean="0"/>
              <a:t>사업화 방향성 </a:t>
            </a:r>
            <a:r>
              <a:rPr lang="en-US" altLang="ko-KR" sz="1000" dirty="0"/>
              <a:t>: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단계</a:t>
            </a:r>
            <a:r>
              <a:rPr lang="en-US" altLang="ko-KR" sz="1000" dirty="0" smtClean="0"/>
              <a:t>) </a:t>
            </a:r>
            <a:r>
              <a:rPr lang="en-US" altLang="ko-KR" sz="1000" b="0" dirty="0" err="1" smtClean="0"/>
              <a:t>jetsonNano</a:t>
            </a:r>
            <a:r>
              <a:rPr lang="ko-KR" altLang="en-US" sz="1000" b="0" smtClean="0"/>
              <a:t>를 이용한 특정공간 내 사람 식별 및 결과 연동으로 점등</a:t>
            </a:r>
            <a:r>
              <a:rPr lang="en-US" altLang="ko-KR" sz="1000" b="0" dirty="0" smtClean="0"/>
              <a:t>/</a:t>
            </a:r>
            <a:r>
              <a:rPr lang="ko-KR" altLang="en-US" sz="1000" b="0" smtClean="0"/>
              <a:t>소등 시스템 제어 </a:t>
            </a:r>
            <a:r>
              <a:rPr lang="en-US" altLang="ko-KR" sz="1000" b="0" dirty="0" smtClean="0"/>
              <a:t>&gt;&gt;</a:t>
            </a:r>
            <a:r>
              <a:rPr lang="en-US" altLang="ko-KR" sz="1000" b="0" dirty="0" smtClean="0">
                <a:sym typeface="Wingdings" panose="05000000000000000000" pitchFamily="2" charset="2"/>
              </a:rPr>
              <a:t> </a:t>
            </a:r>
            <a:br>
              <a:rPr lang="en-US" altLang="ko-KR" sz="1000" b="0" dirty="0" smtClean="0">
                <a:sym typeface="Wingdings" panose="05000000000000000000" pitchFamily="2" charset="2"/>
              </a:rPr>
            </a:br>
            <a:r>
              <a:rPr lang="en-US" altLang="ko-KR" sz="1000" b="0" dirty="0" smtClean="0">
                <a:sym typeface="Wingdings" panose="05000000000000000000" pitchFamily="2" charset="2"/>
              </a:rPr>
              <a:t>                      </a:t>
            </a:r>
            <a:r>
              <a:rPr lang="en-US" altLang="ko-KR" sz="1000" dirty="0" smtClean="0">
                <a:sym typeface="Wingdings" panose="05000000000000000000" pitchFamily="2" charset="2"/>
              </a:rPr>
              <a:t>(2</a:t>
            </a:r>
            <a:r>
              <a:rPr lang="ko-KR" altLang="en-US" sz="1000" smtClean="0">
                <a:sym typeface="Wingdings" panose="05000000000000000000" pitchFamily="2" charset="2"/>
              </a:rPr>
              <a:t>단계</a:t>
            </a:r>
            <a:r>
              <a:rPr lang="en-US" altLang="ko-KR" sz="1000" dirty="0" smtClean="0">
                <a:sym typeface="Wingdings" panose="05000000000000000000" pitchFamily="2" charset="2"/>
              </a:rPr>
              <a:t>) </a:t>
            </a:r>
            <a:r>
              <a:rPr lang="ko-KR" altLang="en-US" sz="1000" b="0" smtClean="0">
                <a:sym typeface="Wingdings" panose="05000000000000000000" pitchFamily="2" charset="2"/>
              </a:rPr>
              <a:t>건물 내 단계 별 적용 및 확장</a:t>
            </a:r>
            <a:endParaRPr lang="en-US" altLang="ko-KR" sz="1000" b="0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38534" y="5461685"/>
            <a:ext cx="8463592" cy="13089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334" y="5340053"/>
            <a:ext cx="1042098" cy="297724"/>
          </a:xfrm>
          <a:prstGeom prst="roundRect">
            <a:avLst>
              <a:gd name="adj" fmla="val 11145"/>
            </a:avLst>
          </a:prstGeom>
          <a:solidFill>
            <a:schemeClr val="bg2">
              <a:lumMod val="10000"/>
            </a:schemeClr>
          </a:solidFill>
          <a:ln w="12700">
            <a:noFill/>
          </a:ln>
          <a:effectLst/>
        </p:spPr>
        <p:txBody>
          <a:bodyPr wrap="none" lIns="0" tIns="36000" rIns="0" bIns="36000" anchor="ctr">
            <a:noAutofit/>
          </a:bodyPr>
          <a:lstStyle/>
          <a:p>
            <a:pPr defTabSz="685800"/>
            <a:r>
              <a:rPr lang="ko-KR" altLang="en-US" sz="1200" b="1" spc="-5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  <a:ea typeface="+mn-ea"/>
                <a:sym typeface="Wingdings" panose="05000000000000000000" pitchFamily="2" charset="2"/>
              </a:rPr>
              <a:t> ② 설명</a:t>
            </a:r>
            <a:endParaRPr lang="ko-KR" altLang="en-US" sz="1200" b="1" spc="-50" baseline="3000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bg1"/>
              </a:solidFill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2611395" y="1737499"/>
            <a:ext cx="889686" cy="59312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1987" y="1899879"/>
            <a:ext cx="828501" cy="4849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spc="-60" dirty="0" err="1" smtClean="0"/>
              <a:t>JetsonNano</a:t>
            </a:r>
            <a:endParaRPr lang="en-US" altLang="ko-KR" sz="900" spc="-60" dirty="0" smtClean="0"/>
          </a:p>
          <a:p>
            <a:pPr algn="ctr">
              <a:lnSpc>
                <a:spcPct val="130000"/>
              </a:lnSpc>
            </a:pPr>
            <a:r>
              <a:rPr lang="en-US" altLang="ko-KR" sz="900" spc="-60" dirty="0" smtClean="0">
                <a:solidFill>
                  <a:srgbClr val="FF0000"/>
                </a:solidFill>
              </a:rPr>
              <a:t>(</a:t>
            </a:r>
            <a:r>
              <a:rPr lang="ko-KR" altLang="en-US" sz="900" spc="-60" smtClean="0">
                <a:solidFill>
                  <a:srgbClr val="FF0000"/>
                </a:solidFill>
              </a:rPr>
              <a:t>부착형</a:t>
            </a:r>
            <a:r>
              <a:rPr lang="en-US" altLang="ko-KR" sz="900" spc="-60" dirty="0" smtClean="0">
                <a:solidFill>
                  <a:srgbClr val="FF0000"/>
                </a:solidFill>
              </a:rPr>
              <a:t>)</a:t>
            </a:r>
            <a:endParaRPr lang="ko-KR" altLang="en-US" sz="900" spc="-60" dirty="0" smtClean="0">
              <a:solidFill>
                <a:srgbClr val="FF0000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44309" y="3339201"/>
            <a:ext cx="5049183" cy="1669404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사무실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1" idx="2"/>
          </p:cNvCxnSpPr>
          <p:nvPr/>
        </p:nvCxnSpPr>
        <p:spPr>
          <a:xfrm flipH="1">
            <a:off x="774358" y="2330623"/>
            <a:ext cx="1837037" cy="12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4"/>
          </p:cNvCxnSpPr>
          <p:nvPr/>
        </p:nvCxnSpPr>
        <p:spPr>
          <a:xfrm>
            <a:off x="3501081" y="2330623"/>
            <a:ext cx="1817532" cy="121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255495" y="3544261"/>
            <a:ext cx="597816" cy="784020"/>
            <a:chOff x="2659841" y="4227012"/>
            <a:chExt cx="597816" cy="784020"/>
          </a:xfrm>
        </p:grpSpPr>
        <p:sp>
          <p:nvSpPr>
            <p:cNvPr id="29" name="타원 28"/>
            <p:cNvSpPr/>
            <p:nvPr/>
          </p:nvSpPr>
          <p:spPr>
            <a:xfrm>
              <a:off x="2725688" y="4227012"/>
              <a:ext cx="487069" cy="4646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>
              <a:off x="2659841" y="4661928"/>
              <a:ext cx="597816" cy="34910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7002162" y="3943875"/>
            <a:ext cx="25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899189" y="4085968"/>
            <a:ext cx="25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16810" y="4238368"/>
            <a:ext cx="253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603073" y="2095582"/>
            <a:ext cx="2221089" cy="2610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824161" y="1905969"/>
            <a:ext cx="1565180" cy="562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점등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소등 제어 시스템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2" name="Picture 334" descr="http://upload.wikimedia.org/wikipedia/commons/5/52/Crystal_Clear_app_kt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19008" y="2781831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5750175" y="2497659"/>
            <a:ext cx="841287" cy="384664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84915" y="2137332"/>
            <a:ext cx="1709797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사람존재 </a:t>
            </a:r>
            <a:r>
              <a:rPr lang="ko-KR" altLang="en-US" sz="1100" spc="-60" dirty="0" err="1" smtClean="0"/>
              <a:t>미존재</a:t>
            </a:r>
            <a:r>
              <a:rPr lang="ko-KR" altLang="en-US" sz="1100" spc="-60" dirty="0" smtClean="0"/>
              <a:t> </a:t>
            </a:r>
            <a:r>
              <a:rPr lang="ko-KR" altLang="en-US" sz="1100" spc="-60" smtClean="0"/>
              <a:t>여부</a:t>
            </a:r>
            <a:r>
              <a:rPr lang="en-US" altLang="ko-KR" sz="1100" spc="-60" dirty="0" smtClean="0"/>
              <a:t> </a:t>
            </a:r>
            <a:r>
              <a:rPr lang="ko-KR" altLang="en-US" sz="1100" spc="-60" smtClean="0"/>
              <a:t>전달</a:t>
            </a:r>
            <a:endParaRPr lang="en-US" altLang="ko-KR" sz="1100" spc="-6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138224" y="2708526"/>
            <a:ext cx="1110030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spc="-60" dirty="0" smtClean="0"/>
              <a:t>점등 </a:t>
            </a:r>
            <a:r>
              <a:rPr lang="en-US" altLang="ko-KR" sz="1100" spc="-60" dirty="0" smtClean="0"/>
              <a:t>/ </a:t>
            </a:r>
            <a:r>
              <a:rPr lang="ko-KR" altLang="en-US" sz="1100" spc="-60" smtClean="0"/>
              <a:t>소등 처리</a:t>
            </a:r>
            <a:endParaRPr lang="en-US" altLang="ko-KR" sz="1100" spc="-6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453599" y="2570171"/>
            <a:ext cx="1195472" cy="2304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100" b="1" spc="-60" dirty="0" smtClean="0"/>
              <a:t>영상 상황 인식</a:t>
            </a:r>
          </a:p>
        </p:txBody>
      </p:sp>
    </p:spTree>
    <p:extLst>
      <p:ext uri="{BB962C8B-B14F-4D97-AF65-F5344CB8AC3E}">
        <p14:creationId xmlns:p14="http://schemas.microsoft.com/office/powerpoint/2010/main" val="19191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 Color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B01116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T Color" id="{E09EF5AF-FD31-40E1-AC7F-168F1589155B}" vid="{0C9CC309-72AC-43B4-B446-C0A338E03BCD}"/>
    </a:ext>
  </a:extLst>
</a:theme>
</file>

<file path=ppt/theme/theme2.xml><?xml version="1.0" encoding="utf-8"?>
<a:theme xmlns:a="http://schemas.openxmlformats.org/drawingml/2006/main" name="KT PPT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커버">
  <a:themeElements>
    <a:clrScheme name="커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0000FF"/>
      </a:hlink>
      <a:folHlink>
        <a:srgbClr val="FF00FF"/>
      </a:folHlink>
    </a:clrScheme>
    <a:fontScheme name="커버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커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9960</TotalTime>
  <Words>2722</Words>
  <Application>Microsoft Office PowerPoint</Application>
  <PresentationFormat>화면 슬라이드 쇼(4:3)</PresentationFormat>
  <Paragraphs>511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Arial Unicode MS</vt:lpstr>
      <vt:lpstr>Gulim</vt:lpstr>
      <vt:lpstr>Gulim</vt:lpstr>
      <vt:lpstr>맑은 고딕</vt:lpstr>
      <vt:lpstr>맑은 고딕</vt:lpstr>
      <vt:lpstr>Arial</vt:lpstr>
      <vt:lpstr>Calibri</vt:lpstr>
      <vt:lpstr>Times New Roman</vt:lpstr>
      <vt:lpstr>Wingdings</vt:lpstr>
      <vt:lpstr>KT Color</vt:lpstr>
      <vt:lpstr>KT PPT</vt:lpstr>
      <vt:lpstr>PowerPoint 프레젠테이션</vt:lpstr>
      <vt:lpstr>PowerPoint 프레젠테이션</vt:lpstr>
      <vt:lpstr>2. 주요 아이디어 BM 모델 (1)</vt:lpstr>
      <vt:lpstr>2. 주요 아이디어 BM 모델 (2)</vt:lpstr>
      <vt:lpstr>2. 주요 아이디어 BM 모델 (3)</vt:lpstr>
      <vt:lpstr>2. 주요 아이디어 BM 모델 (4)</vt:lpstr>
      <vt:lpstr>2. 주요 아이디어 BM 모델 (5)</vt:lpstr>
      <vt:lpstr>2. 주요 아이디어 BM 모델 (6)</vt:lpstr>
      <vt:lpstr>2. 주요 아이디어 BM 모델 (7)</vt:lpstr>
      <vt:lpstr>2. 주요 아이디어 BM 모델 (8)</vt:lpstr>
      <vt:lpstr>2. 주요 아이디어 BM 모델 (9)</vt:lpstr>
      <vt:lpstr>2. 주요 아이디어 BM 모델 (10)</vt:lpstr>
      <vt:lpstr>2. 주요 아이디어 BM 모델 (11)</vt:lpstr>
      <vt:lpstr>2. 주요 아이디어 BM 모델 (12)</vt:lpstr>
      <vt:lpstr>2. 주요 아이디어 BM 모델 (13)</vt:lpstr>
      <vt:lpstr>2. 주요 아이디어 BM 모델 (14)</vt:lpstr>
      <vt:lpstr>2. 주요 아이디어 BM 모델 (15)</vt:lpstr>
      <vt:lpstr>2. 주요 아이디어 BM 모델 (16)</vt:lpstr>
      <vt:lpstr>2. 주요 아이디어 BM 모델 (17)</vt:lpstr>
      <vt:lpstr>3. 기타</vt:lpstr>
      <vt:lpstr>3. 기타</vt:lpstr>
      <vt:lpstr>3. 기타</vt:lpstr>
      <vt:lpstr>3. 기타</vt:lpstr>
      <vt:lpstr>3. 기타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ktdsuser</dc:creator>
  <cp:lastModifiedBy>KTds_User</cp:lastModifiedBy>
  <cp:revision>546</cp:revision>
  <dcterms:modified xsi:type="dcterms:W3CDTF">2019-11-07T00:35:13Z</dcterms:modified>
</cp:coreProperties>
</file>