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87" r:id="rId2"/>
  </p:sldMasterIdLst>
  <p:notesMasterIdLst>
    <p:notesMasterId r:id="rId21"/>
  </p:notesMasterIdLst>
  <p:sldIdLst>
    <p:sldId id="316" r:id="rId3"/>
    <p:sldId id="383" r:id="rId4"/>
    <p:sldId id="396" r:id="rId5"/>
    <p:sldId id="372" r:id="rId6"/>
    <p:sldId id="381" r:id="rId7"/>
    <p:sldId id="385" r:id="rId8"/>
    <p:sldId id="380" r:id="rId9"/>
    <p:sldId id="397" r:id="rId10"/>
    <p:sldId id="398" r:id="rId11"/>
    <p:sldId id="399" r:id="rId12"/>
    <p:sldId id="389" r:id="rId13"/>
    <p:sldId id="390" r:id="rId14"/>
    <p:sldId id="391" r:id="rId15"/>
    <p:sldId id="392" r:id="rId16"/>
    <p:sldId id="393" r:id="rId17"/>
    <p:sldId id="394" r:id="rId18"/>
    <p:sldId id="400" r:id="rId19"/>
    <p:sldId id="338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521415D9-36F7-43E2-AB2F-B90AF26B5E84}">
      <p14:sectionLst xmlns:p14="http://schemas.microsoft.com/office/powerpoint/2010/main">
        <p14:section name="기본 구역" id="{7C8B8811-F016-4416-830D-77DA43DCC1D0}">
          <p14:sldIdLst/>
        </p14:section>
        <p14:section name="작성 템플릿 양식" id="{5271D748-228F-40E1-97DF-DF987A30028F}">
          <p14:sldIdLst>
            <p14:sldId id="316"/>
            <p14:sldId id="383"/>
            <p14:sldId id="396"/>
            <p14:sldId id="372"/>
            <p14:sldId id="381"/>
            <p14:sldId id="385"/>
            <p14:sldId id="380"/>
            <p14:sldId id="397"/>
            <p14:sldId id="398"/>
            <p14:sldId id="399"/>
            <p14:sldId id="389"/>
            <p14:sldId id="390"/>
            <p14:sldId id="391"/>
            <p14:sldId id="392"/>
            <p14:sldId id="393"/>
            <p14:sldId id="394"/>
            <p14:sldId id="400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ds_User" initials="K" lastIdx="1" clrIdx="0">
    <p:extLst>
      <p:ext uri="{19B8F6BF-5375-455C-9EA6-DF929625EA0E}">
        <p15:presenceInfo xmlns:p15="http://schemas.microsoft.com/office/powerpoint/2012/main" userId="KTds_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398"/>
    <a:srgbClr val="6C95AD"/>
    <a:srgbClr val="6390D4"/>
    <a:srgbClr val="00C0AA"/>
    <a:srgbClr val="C5E3F1"/>
    <a:srgbClr val="FBA200"/>
    <a:srgbClr val="92D050"/>
    <a:srgbClr val="5B86C8"/>
    <a:srgbClr val="97B738"/>
    <a:srgbClr val="55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6E7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1647" autoAdjust="0"/>
  </p:normalViewPr>
  <p:slideViewPr>
    <p:cSldViewPr snapToGrid="0">
      <p:cViewPr varScale="1">
        <p:scale>
          <a:sx n="116" d="100"/>
          <a:sy n="11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9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66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4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85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02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91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168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7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6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40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5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35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12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57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39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93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xmlns="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E7A5D4-F21C-44AE-A95A-4EE7296C6D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AD4273-CA23-4B6D-9E04-89816A70B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D3E7948-2D15-4428-9A7F-BE60CE6751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655763"/>
            <a:ext cx="8923019" cy="5202237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xmlns="" id="{8100F0D9-43FA-4B25-8DA0-064A24FE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xmlns="" id="{B3943541-866A-4755-8012-C5CE73C33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A8A712C9-FCE7-41FF-A0E2-43D7458E43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6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F98DB77-477F-4417-9616-B8B88ED0B0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xmlns="" id="{CDABF896-3220-4F47-9C2F-2E5D729F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82E7F833-B63B-453D-B911-5833230B15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B86A0805-B27F-422E-9ACF-9D24D6CA4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8D5927F-3156-442E-8BFC-3C69FCE691BF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866E07D7-546F-4261-A3E9-457F68098C1F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36394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07861F-0833-42C5-B2ED-AE36AE769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xmlns="" id="{0406CA9F-66F2-4AB0-93AC-FEDA7F3D7D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xmlns="" id="{F8C22416-8B7D-4D07-943C-DDD80E421C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80999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04875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07861F-0833-42C5-B2ED-AE36AE769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xmlns="" id="{CF79F344-0CF2-4127-BEAF-CD6D102A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746A9B4C-97F6-4F09-8335-83DEFC0F9D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6A5F93B6-AA4F-4DA4-89A3-E0E2A44F25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xmlns="" id="{8FB9E774-B207-4624-9457-9DAFC89412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350084"/>
            <a:ext cx="7800975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80999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23304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83EF2F-87BD-4D91-8608-4B8C44691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xmlns="" id="{75D6041A-6A7A-4324-82CE-C62A6453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xmlns="" id="{E2692E65-075E-43AB-9559-70CF1558C4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DF12A574-C32D-475D-90B8-2E57361A2A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92597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2468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83EF2F-87BD-4D91-8608-4B8C44691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그림 개체 틀 5">
            <a:extLst>
              <a:ext uri="{FF2B5EF4-FFF2-40B4-BE49-F238E27FC236}">
                <a16:creationId xmlns:a16="http://schemas.microsoft.com/office/drawing/2014/main" xmlns="" id="{BA39CB75-A47F-4481-B85E-79D77E0ED0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350084"/>
            <a:ext cx="7800975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EF0342DE-754F-4146-944F-689C9A88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FF35EFA6-B033-4F18-9202-5123F4CFAB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A2B9BAD4-E1A0-4E80-A7FB-14921B6F70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92597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92361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5FF747FD-8E98-43A1-9756-5EBC4FBFDC2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805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 smtClean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고객서비스본부</a:t>
            </a:r>
            <a:endParaRPr lang="ko-KR" altLang="en-US" sz="800" kern="1200" dirty="0">
              <a:solidFill>
                <a:srgbClr val="4C4C4E"/>
              </a:solidFill>
              <a:latin typeface="Malgun Gothic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8408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64F6832-C8F1-482D-9692-272144AC8D78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16FAA2AF-0BF4-4960-AA34-91EA9D674EE8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495486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1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CD8709C-680D-4B3B-B8AA-600E58D8BAB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4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xmlns="" id="{F5BFFC1D-08B6-40D0-A1A4-BBAE5C64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3201611"/>
            <a:ext cx="40068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F637167-1C64-40CF-BA8F-0548CAB0030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6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xmlns="" id="{4585E47A-B2FF-4550-AAE7-4F367F9C1E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3201611"/>
            <a:ext cx="40068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10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64F6832-C8F1-482D-9692-272144AC8D78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16FAA2AF-0BF4-4960-AA34-91EA9D674EE8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371310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-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xmlns="" id="{ED1DB012-4A6D-464F-ACCF-AF2B4632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0294C6A7-1BE5-4FBB-9A64-89286403B3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9389F581-6134-4208-A6CA-29EA9C2CC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3659EB-3EAF-416D-BA59-EB5649FC0935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54CCF5-A042-4052-B626-B6A0AD6D2194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839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-0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C75782E8-04B0-4C46-A957-77558CEBEB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676401"/>
            <a:ext cx="8924191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xmlns="" id="{11753FF7-64D2-45E3-976D-E5B6B2DA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xmlns="" id="{BBD8F858-1163-4041-93D8-70C25DA97D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7CB25616-679C-4906-AA3F-91C4065B4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35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01A7FFD-C4A7-441E-BD72-7CEC04F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CBA5F360-A9AE-4C2E-A1ED-008E9730E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9B42CCB7-E86E-48AE-93CA-175EB50C42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xmlns="" id="{FC83E0F2-5352-4BDC-A04F-2B88486CFF09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xmlns="" id="{07EB7E99-9F9B-465C-837F-CC30E91E0C29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23719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B30B63-66AD-428B-9EF1-DB67B21476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DBB1F3EA-12A6-4BBC-B3DF-9D052A3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7BF46613-FA3E-43DE-A699-74B888E6ED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368EB458-BAE7-4530-9E21-99792FA7E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D5927F-3156-442E-8BFC-3C69FCE691BF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6E07D7-546F-4261-A3E9-457F68098C1F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23326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0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9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8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mindmup.com/2019/11/28692be00f2111eab91f79e2310cbe5e/map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1671961" y="1173462"/>
            <a:ext cx="5882136" cy="17921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spc="-100" dirty="0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KT </a:t>
            </a:r>
            <a:r>
              <a:rPr lang="ko-KR" altLang="en-US" sz="3200" spc="-100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머신비전 플랫폼 개념도</a:t>
            </a:r>
            <a:r>
              <a:rPr lang="en-US" altLang="ko-KR" sz="3200" spc="-100" dirty="0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</a:p>
          <a:p>
            <a:pPr algn="ctr"/>
            <a:r>
              <a:rPr lang="ko-KR" altLang="en-US" sz="3200" b="1" u="sng" spc="-1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 Unicode MS" panose="020B0604020202020204" pitchFamily="50" charset="-127"/>
              </a:rPr>
              <a:t>신규 제안 플랫폼</a:t>
            </a:r>
            <a:r>
              <a:rPr lang="en-US" altLang="ko-KR" sz="3200" spc="-100" dirty="0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 Unicode MS" panose="020B0604020202020204" pitchFamily="50" charset="-127"/>
              </a:rPr>
              <a:t>,</a:t>
            </a:r>
          </a:p>
          <a:p>
            <a:pPr algn="ctr"/>
            <a:r>
              <a:rPr lang="ko-KR" altLang="en-US" sz="3200" spc="-100" dirty="0" err="1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 Unicode MS" panose="020B0604020202020204" pitchFamily="50" charset="-127"/>
              </a:rPr>
              <a:t>코그넥스</a:t>
            </a:r>
            <a:r>
              <a:rPr lang="ko-KR" altLang="en-US" sz="3200" spc="-100" dirty="0" smtClean="0">
                <a:solidFill>
                  <a:srgbClr val="6C95AD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 Unicode MS" panose="020B0604020202020204" pitchFamily="50" charset="-127"/>
              </a:rPr>
              <a:t> 솔루션 이해 </a:t>
            </a:r>
            <a:endParaRPr lang="en-US" altLang="ko-KR" sz="3200" spc="-100" dirty="0" smtClean="0">
              <a:solidFill>
                <a:srgbClr val="6C95AD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7014200" y="5758249"/>
            <a:ext cx="2014471" cy="75788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spc="-1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CRM</a:t>
            </a:r>
            <a:r>
              <a:rPr lang="ko-KR" altLang="en-US" sz="1400" spc="-1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사업팀</a:t>
            </a:r>
            <a:endParaRPr lang="en-US" altLang="ko-KR" sz="1400" spc="-1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endParaRPr lang="en-US" altLang="ko-KR" sz="1400" spc="-1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en-US" altLang="ko-KR" sz="1400" i="1" spc="-100" dirty="0" smtClean="0">
                <a:latin typeface="HY견명조" panose="02030600000101010101" pitchFamily="18" charset="-127"/>
                <a:ea typeface="HY견명조" panose="02030600000101010101" pitchFamily="18" charset="-127"/>
                <a:cs typeface="Arial Unicode MS" panose="020B0604020202020204" pitchFamily="50" charset="-127"/>
              </a:rPr>
              <a:t>19.11.25</a:t>
            </a:r>
          </a:p>
        </p:txBody>
      </p:sp>
    </p:spTree>
    <p:extLst>
      <p:ext uri="{BB962C8B-B14F-4D97-AF65-F5344CB8AC3E}">
        <p14:creationId xmlns:p14="http://schemas.microsoft.com/office/powerpoint/2010/main" val="30606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5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머신 비전 플랫폼 활용 방안 </a:t>
            </a:r>
            <a:r>
              <a:rPr lang="en-US" altLang="ko-KR" spc="-100" dirty="0" smtClean="0">
                <a:latin typeface="+mj-ea"/>
              </a:rPr>
              <a:t>(3)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CASE ③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 데이터를 확보하고 있는 업체가 특정 영역의 학습 모델을 생성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 하는 경우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특정 영상을 많이 보유하고 있는 업체 및 개인이 전용 학습 모델을 생성하여 마켓 </a:t>
            </a:r>
            <a:r>
              <a:rPr lang="ko-KR" altLang="en-US" b="0" dirty="0" err="1" smtClean="0"/>
              <a:t>플레이스에</a:t>
            </a:r>
            <a:r>
              <a:rPr lang="ko-KR" altLang="en-US" b="0" dirty="0" smtClean="0"/>
              <a:t> 올려 판매 수익</a:t>
            </a:r>
            <a:endParaRPr lang="en-US" altLang="ko-KR" b="0" dirty="0"/>
          </a:p>
        </p:txBody>
      </p:sp>
      <p:sp>
        <p:nvSpPr>
          <p:cNvPr id="7" name="오각형 6"/>
          <p:cNvSpPr/>
          <p:nvPr/>
        </p:nvSpPr>
        <p:spPr>
          <a:xfrm>
            <a:off x="3374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381" y="2149354"/>
            <a:ext cx="1752928" cy="62675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① 마켓 </a:t>
            </a:r>
            <a:r>
              <a:rPr lang="ko-KR" altLang="en-US" sz="1400" spc="-60" dirty="0" err="1" smtClean="0"/>
              <a:t>플레이스</a:t>
            </a:r>
            <a:r>
              <a:rPr lang="ko-KR" altLang="en-US" sz="1400" spc="-60" dirty="0" smtClean="0"/>
              <a:t> 내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데이터 유형 선택</a:t>
            </a:r>
          </a:p>
        </p:txBody>
      </p:sp>
      <p:sp>
        <p:nvSpPr>
          <p:cNvPr id="9" name="오각형 8"/>
          <p:cNvSpPr/>
          <p:nvPr/>
        </p:nvSpPr>
        <p:spPr>
          <a:xfrm>
            <a:off x="24710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44870" y="2248570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②</a:t>
            </a:r>
            <a:r>
              <a:rPr lang="ko-KR" altLang="en-US" sz="1400" spc="-60" dirty="0" smtClean="0"/>
              <a:t> 데이터 업로드</a:t>
            </a:r>
          </a:p>
        </p:txBody>
      </p:sp>
      <p:sp>
        <p:nvSpPr>
          <p:cNvPr id="11" name="오각형 10"/>
          <p:cNvSpPr/>
          <p:nvPr/>
        </p:nvSpPr>
        <p:spPr>
          <a:xfrm>
            <a:off x="46046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8470" y="2248571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③</a:t>
            </a:r>
            <a:r>
              <a:rPr lang="ko-KR" altLang="en-US" sz="1400" spc="-60" dirty="0" smtClean="0"/>
              <a:t> 학습 모델 생성</a:t>
            </a:r>
          </a:p>
        </p:txBody>
      </p:sp>
      <p:sp>
        <p:nvSpPr>
          <p:cNvPr id="13" name="오각형 12"/>
          <p:cNvSpPr/>
          <p:nvPr/>
        </p:nvSpPr>
        <p:spPr>
          <a:xfrm>
            <a:off x="67382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12070" y="2149354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④</a:t>
            </a:r>
            <a:r>
              <a:rPr lang="ko-KR" altLang="en-US" sz="1400" spc="-60" dirty="0" smtClean="0"/>
              <a:t> 마켓 </a:t>
            </a:r>
            <a:r>
              <a:rPr lang="ko-KR" altLang="en-US" sz="1400" spc="-60" dirty="0" err="1" smtClean="0"/>
              <a:t>플레이스</a:t>
            </a:r>
            <a:r>
              <a:rPr lang="ko-KR" altLang="en-US" sz="1400" spc="-60" dirty="0" smtClean="0"/>
              <a:t> 내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등록 및 판매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1029" y="3168583"/>
            <a:ext cx="4077730" cy="164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89798" y="3268413"/>
            <a:ext cx="3147476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smtClean="0"/>
              <a:t>Cloud (Market Place)</a:t>
            </a:r>
            <a:endParaRPr lang="ko-KR" altLang="en-US" sz="1400" spc="-6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994752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폭력행위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6726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골프자세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58700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유아표정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40674" y="3644914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재난관련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94752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신규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6726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이상행동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8700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불량제품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340674" y="412124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교통관련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pic>
        <p:nvPicPr>
          <p:cNvPr id="25" name="Picture 98" descr="C:\Program Files\Common Files\Microsoft Shared\Clipart\cagcat50\BS0050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28" y="5245856"/>
            <a:ext cx="398514" cy="4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9" y="5107587"/>
            <a:ext cx="815829" cy="815829"/>
          </a:xfrm>
          <a:prstGeom prst="rect">
            <a:avLst/>
          </a:prstGeom>
        </p:spPr>
      </p:pic>
      <p:sp>
        <p:nvSpPr>
          <p:cNvPr id="27" name="AutoShape 168"/>
          <p:cNvSpPr>
            <a:spLocks noChangeArrowheads="1"/>
          </p:cNvSpPr>
          <p:nvPr/>
        </p:nvSpPr>
        <p:spPr bwMode="auto">
          <a:xfrm rot="19642704">
            <a:off x="1523508" y="4631457"/>
            <a:ext cx="1549400" cy="288925"/>
          </a:xfrm>
          <a:prstGeom prst="rightArrow">
            <a:avLst>
              <a:gd name="adj1" fmla="val 49454"/>
              <a:gd name="adj2" fmla="val 138162"/>
            </a:avLst>
          </a:prstGeom>
          <a:gradFill rotWithShape="0">
            <a:gsLst>
              <a:gs pos="0">
                <a:srgbClr val="969696">
                  <a:alpha val="0"/>
                </a:srgbClr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69" y="5381337"/>
            <a:ext cx="815829" cy="8158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21592" y="500706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검색 및 구매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3260" y="441566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신규 학습모델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36" name="AutoShape 169"/>
          <p:cNvSpPr>
            <a:spLocks noChangeArrowheads="1"/>
          </p:cNvSpPr>
          <p:nvPr/>
        </p:nvSpPr>
        <p:spPr bwMode="auto">
          <a:xfrm rot="13498011">
            <a:off x="3326414" y="4987326"/>
            <a:ext cx="1582738" cy="288925"/>
          </a:xfrm>
          <a:prstGeom prst="rightArrow">
            <a:avLst>
              <a:gd name="adj1" fmla="val 49454"/>
              <a:gd name="adj2" fmla="val 141135"/>
            </a:avLst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8A8A8A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wrap="none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rot="8814502">
            <a:off x="1600158" y="4980778"/>
            <a:ext cx="1582738" cy="334551"/>
          </a:xfrm>
          <a:prstGeom prst="rightArrow">
            <a:avLst>
              <a:gd name="adj1" fmla="val 49454"/>
              <a:gd name="adj2" fmla="val 141135"/>
            </a:avLst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8A8A8A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wrap="none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0899" y="50249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9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48" y="2240575"/>
            <a:ext cx="3589783" cy="70092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77087" y="2915878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코그넥스</a:t>
            </a:r>
            <a:r>
              <a:rPr lang="ko-KR" altLang="en-US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사 </a:t>
            </a:r>
            <a:r>
              <a:rPr lang="ko-KR" altLang="en-US" sz="14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머신비젼</a:t>
            </a:r>
            <a:r>
              <a:rPr lang="ko-KR" altLang="en-US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솔루션 소개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6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en-US" altLang="ko-KR" spc="-100" dirty="0" smtClean="0">
                <a:latin typeface="+mj-ea"/>
              </a:rPr>
              <a:t>KT </a:t>
            </a:r>
            <a:r>
              <a:rPr lang="ko-KR" altLang="en-US" spc="-100" smtClean="0">
                <a:latin typeface="+mj-ea"/>
              </a:rPr>
              <a:t>머신비젼 도입 솔루션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Edge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클라우드 머신비전 데이터 연동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Agent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사업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60260" y="3304456"/>
            <a:ext cx="8362026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제품명 </a:t>
            </a:r>
            <a:r>
              <a:rPr lang="en-US" altLang="ko-KR" b="0" dirty="0" smtClean="0"/>
              <a:t>: </a:t>
            </a:r>
            <a:r>
              <a:rPr lang="en-US" altLang="ko-KR" b="0" dirty="0" err="1" smtClean="0"/>
              <a:t>VisionPro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smtClean="0"/>
              <a:t>- </a:t>
            </a:r>
            <a:r>
              <a:rPr lang="ko-KR" altLang="en-US" b="0" smtClean="0"/>
              <a:t>통합 </a:t>
            </a:r>
            <a:r>
              <a:rPr lang="ko-KR" altLang="en-US" b="0" dirty="0"/>
              <a:t>플랫폼에서 검증된 신뢰할 수 있는 비전 툴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smtClean="0"/>
              <a:t>- </a:t>
            </a:r>
            <a:r>
              <a:rPr lang="ko-KR" altLang="en-US" b="0" smtClean="0"/>
              <a:t>기하학적인 </a:t>
            </a:r>
            <a:r>
              <a:rPr lang="ko-KR" altLang="en-US" b="0" dirty="0"/>
              <a:t>물체의 위치판별</a:t>
            </a:r>
            <a:r>
              <a:rPr lang="en-US" altLang="ko-KR" b="0" dirty="0"/>
              <a:t>, </a:t>
            </a:r>
            <a:r>
              <a:rPr lang="ko-KR" altLang="en-US" b="0"/>
              <a:t>결함 검사</a:t>
            </a:r>
            <a:r>
              <a:rPr lang="en-US" altLang="ko-KR" b="0" dirty="0"/>
              <a:t>, </a:t>
            </a:r>
            <a:r>
              <a:rPr lang="ko-KR" altLang="en-US" b="0"/>
              <a:t>계측 및 식별을 비롯한 반도체 및 전자제품 애플리케이션을 위해 전문화된 기능에 필요한 광범위한 기능을 실행</a:t>
            </a:r>
          </a:p>
          <a:p>
            <a:endParaRPr lang="ko-KR" altLang="en-US" dirty="0"/>
          </a:p>
        </p:txBody>
      </p:sp>
      <p:pic>
        <p:nvPicPr>
          <p:cNvPr id="7" name="Picture 2" descr="ognex VisionPro PC-based vision software screen sh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1" y="4117370"/>
            <a:ext cx="4740491" cy="26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sion Too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79" y="4329147"/>
            <a:ext cx="3482876" cy="224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4309" y="1460922"/>
            <a:ext cx="81034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5G 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스마트팩토리 사업으로 머신비전 솔루션</a:t>
            </a: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+5G/Cloud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서비스 제공 추진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Cloud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기반의 </a:t>
            </a:r>
            <a:r>
              <a:rPr lang="en-US" altLang="ko-KR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FactoryMakers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를 통해 스마트팩토리 데이터 통합 관리</a:t>
            </a:r>
            <a:endParaRPr lang="en-US" altLang="ko-KR" sz="12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+mj-ea"/>
              <a:cs typeface="+mj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공장내에서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동작하는 </a:t>
            </a:r>
            <a:r>
              <a:rPr lang="ko-KR" altLang="en-US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머신비전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처리 데이터를 </a:t>
            </a: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Cloud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로 연동 구현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다양한 </a:t>
            </a:r>
            <a:r>
              <a:rPr lang="ko-KR" altLang="en-US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고객사에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납품할 수 있는 </a:t>
            </a:r>
            <a:r>
              <a:rPr lang="ko-KR" altLang="en-US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머신비전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데이터 연동 </a:t>
            </a: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Agent 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표준 확보 </a:t>
            </a:r>
            <a:endParaRPr lang="en-US" altLang="ko-KR" sz="12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+mj-ea"/>
              <a:cs typeface="+mj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5G 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및 </a:t>
            </a: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Cloud 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기반으로 </a:t>
            </a:r>
            <a:r>
              <a:rPr lang="en-US" altLang="ko-KR" sz="12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Cognex</a:t>
            </a:r>
            <a:r>
              <a:rPr lang="en-US" altLang="ko-KR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20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솔루션에 대한 데이터 연동 개발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086" y="2914048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5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6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en-US" altLang="ko-KR" spc="-100" dirty="0">
                <a:latin typeface="+mj-ea"/>
              </a:rPr>
              <a:t>KT </a:t>
            </a:r>
            <a:r>
              <a:rPr lang="ko-KR" altLang="en-US" spc="-100">
                <a:latin typeface="+mj-ea"/>
              </a:rPr>
              <a:t>머신비젼 도입 솔루션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코그넥스 사 머신비젼 솔루션 소개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/>
              <a:t>제품명 </a:t>
            </a:r>
            <a:r>
              <a:rPr lang="en-US" altLang="ko-KR" b="0" dirty="0"/>
              <a:t>: </a:t>
            </a:r>
            <a:r>
              <a:rPr lang="en-US" altLang="ko-KR" b="0" dirty="0" err="1" smtClean="0"/>
              <a:t>VisionPro</a:t>
            </a:r>
            <a:r>
              <a:rPr lang="en-US" altLang="ko-KR" b="0" dirty="0" smtClean="0"/>
              <a:t> VIDI</a:t>
            </a:r>
          </a:p>
          <a:p>
            <a:pPr marL="0" indent="0">
              <a:buNone/>
            </a:pPr>
            <a:r>
              <a:rPr lang="en-US" altLang="ko-KR" b="0" dirty="0" smtClean="0"/>
              <a:t>- </a:t>
            </a:r>
            <a:r>
              <a:rPr lang="ko-KR" altLang="en-US" b="0"/>
              <a:t>산업 이미지 분석을 위한 딥 러닝 기반 </a:t>
            </a:r>
            <a:r>
              <a:rPr lang="ko-KR" altLang="en-US" b="0" smtClean="0"/>
              <a:t>소프트웨어 </a:t>
            </a:r>
            <a:r>
              <a:rPr lang="en-US" altLang="ko-KR" b="0" dirty="0" smtClean="0"/>
              <a:t>(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API</a:t>
            </a:r>
            <a:r>
              <a:rPr lang="ko-KR" altLang="en-US">
                <a:solidFill>
                  <a:srgbClr val="000000"/>
                </a:solidFill>
                <a:latin typeface="Arial" charset="0"/>
              </a:rPr>
              <a:t>를 통해 산업용 이미지 분석 전용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rial" charset="0"/>
              </a:rPr>
              <a:t>최초의 딥러닝 기반 </a:t>
            </a:r>
            <a:r>
              <a:rPr lang="ko-KR" altLang="en-US" smtClean="0">
                <a:solidFill>
                  <a:srgbClr val="000000"/>
                </a:solidFill>
                <a:latin typeface="Arial" charset="0"/>
              </a:rPr>
              <a:t>소프트웨어</a:t>
            </a:r>
            <a:r>
              <a:rPr lang="en-US" altLang="ko-KR" b="0" dirty="0" smtClean="0"/>
              <a:t>)</a:t>
            </a:r>
            <a:endParaRPr lang="ko-KR" altLang="en-US" b="0"/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5" name="직사각형 4"/>
          <p:cNvSpPr/>
          <p:nvPr/>
        </p:nvSpPr>
        <p:spPr>
          <a:xfrm>
            <a:off x="544309" y="2265246"/>
            <a:ext cx="343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주요기능</a:t>
            </a:r>
            <a:endParaRPr lang="en-US" altLang="ko-KR" sz="1200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+mj-ea"/>
              <a:cs typeface="+mj-cs"/>
            </a:endParaRPr>
          </a:p>
          <a:p>
            <a:pPr marL="171450" indent="-171450">
              <a:buFontTx/>
              <a:buChar char="-"/>
            </a:pPr>
            <a:endParaRPr lang="en-US" altLang="ko-KR" sz="12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+mj-ea"/>
              <a:cs typeface="+mj-cs"/>
            </a:endParaRPr>
          </a:p>
          <a:p>
            <a:pPr>
              <a:buFont typeface="Arial" charset="0"/>
              <a:buChar char="•"/>
            </a:pPr>
            <a:r>
              <a:rPr lang="ko-KR" altLang="en-US" sz="12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결함 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감지</a:t>
            </a:r>
          </a:p>
          <a:p>
            <a:pPr>
              <a:buFont typeface="Arial" charset="0"/>
              <a:buChar char="•"/>
            </a:pPr>
            <a:r>
              <a:rPr lang="ko-KR" altLang="en-US" sz="12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질감 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및 재질 분류</a:t>
            </a:r>
          </a:p>
          <a:p>
            <a:pPr>
              <a:buFont typeface="Arial" charset="0"/>
              <a:buChar char="•"/>
            </a:pPr>
            <a:r>
              <a:rPr lang="ko-KR" altLang="en-US" sz="12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조립 </a:t>
            </a:r>
            <a:r>
              <a:rPr lang="ko-KR" altLang="en-US" sz="12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검사 및 형태가 변한 부품 위치 확인</a:t>
            </a:r>
          </a:p>
          <a:p>
            <a:pPr>
              <a:buFont typeface="Arial" charset="0"/>
              <a:buChar char="•"/>
            </a:pPr>
            <a:r>
              <a:rPr lang="ko-KR" altLang="en-US" sz="12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rPr>
              <a:t> 왜곡된 인쇄 포함 문자 판독</a:t>
            </a:r>
            <a:endParaRPr lang="ko-KR" altLang="en-US" sz="12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14179" y="4292624"/>
          <a:ext cx="8086476" cy="206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501"/>
                <a:gridCol w="2553737"/>
                <a:gridCol w="4043238"/>
              </a:tblGrid>
              <a:tr h="19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내용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이미지</a:t>
                      </a:r>
                      <a:endParaRPr lang="ko-KR" altLang="en-US" sz="1000" dirty="0"/>
                    </a:p>
                  </a:txBody>
                  <a:tcPr/>
                </a:tc>
              </a:tr>
              <a:tr h="876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특징 위치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- </a:t>
                      </a:r>
                      <a:r>
                        <a:rPr lang="ko-KR" altLang="en-US" sz="1000" b="0" smtClean="0"/>
                        <a:t>자체 </a:t>
                      </a:r>
                      <a:r>
                        <a:rPr lang="ko-KR" altLang="en-US" sz="1000" b="0" dirty="0" smtClean="0"/>
                        <a:t>학습 알고리즘으로 부품 위치 확인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smtClean="0"/>
                        <a:t>트레이 위의 투명한 유리 약품 용기 개수 계산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smtClean="0"/>
                        <a:t>키트 및 패키지 의 품질 관리 확인 등을 수행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46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비정상 및 미적 결함 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- </a:t>
                      </a:r>
                      <a:r>
                        <a:rPr lang="ko-KR" altLang="en-US" sz="1000" b="0" smtClean="0"/>
                        <a:t>허용 </a:t>
                      </a:r>
                      <a:r>
                        <a:rPr lang="ko-KR" altLang="en-US" sz="1000" b="0" dirty="0" smtClean="0"/>
                        <a:t>가능한 변화를 포함해서 물체의 정상적인 모습을 학습하는 것만으로 복잡한 표면 위의 긁힘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smtClean="0"/>
                        <a:t>불완전하거나 부적절한 조립 상태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smtClean="0"/>
                        <a:t>심지어 직물의 직조 문제까지 식별 가능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0" name="Picture 2" descr="ognex ViDi Blue tool locates features and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1" y="4628174"/>
            <a:ext cx="3257509" cy="6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ognex ViDi Red tool detects anomalies and aesthetic def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6" y="5459520"/>
            <a:ext cx="4032354" cy="8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ognex ViDi software requires minimal training and is easy to deplo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31" y="2166480"/>
            <a:ext cx="4215420" cy="21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6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en-US" altLang="ko-KR" spc="-100" dirty="0">
                <a:latin typeface="+mj-ea"/>
              </a:rPr>
              <a:t>KT </a:t>
            </a:r>
            <a:r>
              <a:rPr lang="ko-KR" altLang="en-US" spc="-100">
                <a:latin typeface="+mj-ea"/>
              </a:rPr>
              <a:t>머신비젼 도입 솔루션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코그넥스 사 머신비젼 솔루션 소개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/>
              <a:t>제품명 </a:t>
            </a:r>
            <a:r>
              <a:rPr lang="en-US" altLang="ko-KR" b="0" dirty="0"/>
              <a:t>: </a:t>
            </a:r>
            <a:r>
              <a:rPr lang="en-US" altLang="ko-KR" b="0" dirty="0" err="1" smtClean="0"/>
              <a:t>VisionPro</a:t>
            </a:r>
            <a:r>
              <a:rPr lang="en-US" altLang="ko-KR" b="0" dirty="0" smtClean="0"/>
              <a:t> VIDI</a:t>
            </a:r>
          </a:p>
          <a:p>
            <a:pPr marL="0" indent="0">
              <a:buNone/>
            </a:pPr>
            <a:r>
              <a:rPr lang="en-US" altLang="ko-KR" b="0" dirty="0" smtClean="0"/>
              <a:t>- </a:t>
            </a:r>
            <a:r>
              <a:rPr lang="ko-KR" altLang="en-US" b="0"/>
              <a:t>산업 이미지 분석을 위한 딥 러닝 기반 </a:t>
            </a:r>
            <a:r>
              <a:rPr lang="ko-KR" altLang="en-US" b="0" smtClean="0"/>
              <a:t>소프트웨어 </a:t>
            </a:r>
            <a:r>
              <a:rPr lang="en-US" altLang="ko-KR" b="0" dirty="0" smtClean="0"/>
              <a:t>(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API</a:t>
            </a:r>
            <a:r>
              <a:rPr lang="ko-KR" altLang="en-US">
                <a:solidFill>
                  <a:srgbClr val="000000"/>
                </a:solidFill>
                <a:latin typeface="Arial" charset="0"/>
              </a:rPr>
              <a:t>를 통해 산업용 이미지 분석 전용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rial" charset="0"/>
              </a:rPr>
              <a:t>최초의 딥러닝 기반 </a:t>
            </a:r>
            <a:r>
              <a:rPr lang="ko-KR" altLang="en-US" smtClean="0">
                <a:solidFill>
                  <a:srgbClr val="000000"/>
                </a:solidFill>
                <a:latin typeface="Arial" charset="0"/>
              </a:rPr>
              <a:t>소프트웨어</a:t>
            </a:r>
            <a:r>
              <a:rPr lang="en-US" altLang="ko-KR" b="0" dirty="0" smtClean="0"/>
              <a:t>)</a:t>
            </a:r>
            <a:endParaRPr lang="ko-KR" altLang="en-US" b="0"/>
          </a:p>
          <a:p>
            <a:pPr marL="0" indent="0">
              <a:buNone/>
            </a:pP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1533" y="3018329"/>
          <a:ext cx="8086476" cy="255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501"/>
                <a:gridCol w="2553737"/>
                <a:gridCol w="4043238"/>
              </a:tblGrid>
              <a:tr h="226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내용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이미지</a:t>
                      </a:r>
                      <a:endParaRPr lang="ko-KR" altLang="en-US" sz="1000" dirty="0"/>
                    </a:p>
                  </a:txBody>
                  <a:tcPr/>
                </a:tc>
              </a:tr>
              <a:tr h="1147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물체 또는 장면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허용 가능한 오차의 학습을 통해 패키지에 기초해서 제품을 식별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용접 접합 부분을 분류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허용 가능 또는 허용 불가능한 비정상 부분을 구분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91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텍스트와 문자 판독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사전에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학습된 글꼴 라이브러리로 추가적인 프로그래밍이나 글꼴 학습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필요없이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빠르고 쉽게 구현 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텍스트를 파악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OCR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요구 사항을 조정하도록 재학습 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전문적인 비전 지식이 필요하지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ognex ViDi Green tool classifies objects or sc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37" y="3398220"/>
            <a:ext cx="3965422" cy="85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ue R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67" y="4581119"/>
            <a:ext cx="3915163" cy="8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7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제</a:t>
            </a:r>
            <a:r>
              <a:rPr lang="en-US" altLang="ko-KR" spc="-100" dirty="0" smtClean="0">
                <a:latin typeface="+mj-ea"/>
              </a:rPr>
              <a:t>14</a:t>
            </a:r>
            <a:r>
              <a:rPr lang="ko-KR" altLang="en-US" spc="-100" smtClean="0">
                <a:latin typeface="+mj-ea"/>
              </a:rPr>
              <a:t>회 공공솔루션 마켓 주요 내용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2020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공공기관 주요 사업 계획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23201"/>
              </p:ext>
            </p:extLst>
          </p:nvPr>
        </p:nvGraphicFramePr>
        <p:xfrm>
          <a:off x="544309" y="1400600"/>
          <a:ext cx="7980001" cy="5137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07"/>
                <a:gridCol w="6711694"/>
              </a:tblGrid>
              <a:tr h="21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구분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내용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4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행정안전부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- </a:t>
                      </a:r>
                      <a:r>
                        <a:rPr kumimoji="1" lang="ko-KR" altLang="en-US" sz="1000" smtClean="0"/>
                        <a:t>선제적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통합적 대국민 서비스 혁신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ko-KR" altLang="en-US" sz="1000" dirty="0" smtClean="0"/>
                        <a:t>    </a:t>
                      </a:r>
                      <a:r>
                        <a:rPr kumimoji="1" lang="en-US" altLang="ko-KR" sz="1000" dirty="0" smtClean="0"/>
                        <a:t>1) </a:t>
                      </a:r>
                      <a:r>
                        <a:rPr kumimoji="1" lang="ko-KR" altLang="en-US" sz="1000" smtClean="0"/>
                        <a:t>맞춤형 </a:t>
                      </a:r>
                      <a:r>
                        <a:rPr kumimoji="1" lang="ko-KR" altLang="en-US" sz="1000" dirty="0" smtClean="0"/>
                        <a:t>서비스 안내 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smtClean="0"/>
                        <a:t>통합 서비스 환경을 구축하고 모바일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</a:t>
                      </a:r>
                      <a:r>
                        <a:rPr kumimoji="1" lang="en-US" altLang="ko-KR" sz="1000" dirty="0" smtClean="0"/>
                        <a:t>AI</a:t>
                      </a:r>
                      <a:r>
                        <a:rPr kumimoji="1" lang="ko-KR" altLang="en-US" sz="1000" smtClean="0"/>
                        <a:t>스피커 등 방식 이용</a:t>
                      </a:r>
                      <a:r>
                        <a:rPr kumimoji="1" lang="en-US" altLang="ko-KR" sz="100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baseline="0" dirty="0" smtClean="0"/>
                        <a:t>    2) </a:t>
                      </a:r>
                      <a:r>
                        <a:rPr kumimoji="1" lang="ko-KR" altLang="en-US" sz="1000" smtClean="0"/>
                        <a:t>기존 </a:t>
                      </a:r>
                      <a:r>
                        <a:rPr kumimoji="1" lang="ko-KR" altLang="en-US" sz="1000" dirty="0" smtClean="0"/>
                        <a:t>한계를 뛰어넘는 공공서비스 혁신사업 추진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smtClean="0"/>
                        <a:t>인공지능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블록체인 등 공공서비스 발굴 추진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</a:t>
                      </a:r>
                      <a:r>
                        <a:rPr kumimoji="1" lang="ko-KR" altLang="en-US" sz="1000" smtClean="0"/>
                        <a:t>블록체인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        </a:t>
                      </a:r>
                      <a:r>
                        <a:rPr kumimoji="1" lang="ko-KR" altLang="en-US" sz="1000" smtClean="0"/>
                        <a:t>기반 </a:t>
                      </a:r>
                      <a:r>
                        <a:rPr kumimoji="1" lang="ko-KR" altLang="en-US" sz="1000" smtClean="0"/>
                        <a:t>부동산 거래 플랫폼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인공지능 출입국 시스템 등 구축</a:t>
                      </a:r>
                      <a:r>
                        <a:rPr kumimoji="1" lang="en-US" altLang="ko-KR" sz="100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- </a:t>
                      </a:r>
                      <a:r>
                        <a:rPr kumimoji="1" lang="ko-KR" altLang="en-US" sz="1000" smtClean="0"/>
                        <a:t>클라우드와 </a:t>
                      </a:r>
                      <a:r>
                        <a:rPr kumimoji="1" lang="ko-KR" altLang="en-US" sz="1000" dirty="0" smtClean="0"/>
                        <a:t>디지털 서비스 이용 활성화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baseline="0" dirty="0" smtClean="0"/>
                        <a:t>   </a:t>
                      </a:r>
                      <a:r>
                        <a:rPr kumimoji="1" lang="en-US" altLang="ko-KR" sz="1000" baseline="0" dirty="0" smtClean="0"/>
                        <a:t> </a:t>
                      </a:r>
                      <a:r>
                        <a:rPr kumimoji="1" lang="en-US" altLang="ko-KR" sz="1000" baseline="0" dirty="0" smtClean="0"/>
                        <a:t>1) </a:t>
                      </a:r>
                      <a:r>
                        <a:rPr kumimoji="1" lang="ko-KR" altLang="en-US" sz="1000" smtClean="0"/>
                        <a:t>개방형 </a:t>
                      </a:r>
                      <a:r>
                        <a:rPr kumimoji="1" lang="ko-KR" altLang="en-US" sz="1000" dirty="0" smtClean="0"/>
                        <a:t>전자정부 </a:t>
                      </a:r>
                      <a:r>
                        <a:rPr kumimoji="1" lang="ko-KR" altLang="en-US" sz="1000" dirty="0" err="1" smtClean="0"/>
                        <a:t>클라우드</a:t>
                      </a:r>
                      <a:r>
                        <a:rPr kumimoji="1" lang="ko-KR" altLang="en-US" sz="1000" dirty="0" smtClean="0"/>
                        <a:t> 플랫폼 구축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smtClean="0"/>
                        <a:t>인공지능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클라우드 등을 활용한 서비스를 쉽게 개발</a:t>
                      </a:r>
                      <a:r>
                        <a:rPr kumimoji="1" lang="en-US" altLang="ko-KR" sz="1000" dirty="0" smtClean="0"/>
                        <a:t>/</a:t>
                      </a:r>
                      <a:r>
                        <a:rPr kumimoji="1" lang="ko-KR" altLang="en-US" sz="1000" smtClean="0"/>
                        <a:t>운영 할 수 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       </a:t>
                      </a:r>
                      <a:r>
                        <a:rPr kumimoji="1" lang="ko-KR" altLang="en-US" sz="1000" smtClean="0"/>
                        <a:t>있도록 </a:t>
                      </a:r>
                      <a:r>
                        <a:rPr kumimoji="1" lang="ko-KR" altLang="en-US" sz="1000" smtClean="0"/>
                        <a:t>개방형 전자정부 클라우드 플랫폼 구축</a:t>
                      </a:r>
                      <a:r>
                        <a:rPr kumimoji="1" lang="en-US" altLang="ko-KR" sz="100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- </a:t>
                      </a:r>
                      <a:r>
                        <a:rPr kumimoji="1" lang="ko-KR" altLang="en-US" sz="1000" smtClean="0"/>
                        <a:t>개방형 </a:t>
                      </a:r>
                      <a:r>
                        <a:rPr kumimoji="1" lang="ko-KR" altLang="en-US" sz="1000" dirty="0" smtClean="0"/>
                        <a:t>데이터</a:t>
                      </a:r>
                      <a:r>
                        <a:rPr kumimoji="1" lang="en-US" altLang="ko-KR" sz="1000" dirty="0" smtClean="0"/>
                        <a:t>,</a:t>
                      </a:r>
                      <a:r>
                        <a:rPr kumimoji="1" lang="ko-KR" altLang="en-US" sz="1000" smtClean="0"/>
                        <a:t> 서비스 생태계 구축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baseline="0" dirty="0" smtClean="0"/>
                        <a:t>    1) </a:t>
                      </a:r>
                      <a:r>
                        <a:rPr kumimoji="1" lang="ko-KR" altLang="en-US" sz="1000" smtClean="0"/>
                        <a:t>국민에게 </a:t>
                      </a:r>
                      <a:r>
                        <a:rPr kumimoji="1" lang="ko-KR" altLang="en-US" sz="1000" dirty="0" smtClean="0"/>
                        <a:t>가치 있는 공공데이터 개방 확대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smtClean="0"/>
                        <a:t>민간활용도가 높은 공공데이터 개방을 확대하고 공익적 가치가 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       </a:t>
                      </a:r>
                      <a:r>
                        <a:rPr kumimoji="1" lang="ko-KR" altLang="en-US" sz="1000" smtClean="0"/>
                        <a:t>큰 </a:t>
                      </a:r>
                      <a:r>
                        <a:rPr kumimoji="1" lang="ko-KR" altLang="en-US" sz="1000" smtClean="0"/>
                        <a:t>개인정보데이터는 익명화를 </a:t>
                      </a:r>
                      <a:r>
                        <a:rPr kumimoji="1" lang="ko-KR" altLang="en-US" sz="1000" dirty="0" smtClean="0"/>
                        <a:t>거쳐 표본</a:t>
                      </a:r>
                      <a:r>
                        <a:rPr kumimoji="1" lang="en-US" altLang="ko-KR" sz="1000" dirty="0" smtClean="0"/>
                        <a:t>DB</a:t>
                      </a:r>
                      <a:r>
                        <a:rPr kumimoji="1" lang="ko-KR" altLang="en-US" sz="1000" smtClean="0"/>
                        <a:t>로 개방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baseline="0" dirty="0" smtClean="0"/>
                        <a:t>    2) </a:t>
                      </a:r>
                      <a:r>
                        <a:rPr kumimoji="1" lang="ko-KR" altLang="en-US" sz="1000" smtClean="0"/>
                        <a:t>오픈 </a:t>
                      </a:r>
                      <a:r>
                        <a:rPr kumimoji="1" lang="en-US" altLang="ko-KR" sz="1000" dirty="0" smtClean="0"/>
                        <a:t>API</a:t>
                      </a:r>
                      <a:r>
                        <a:rPr kumimoji="1" lang="ko-KR" altLang="en-US" sz="1000" smtClean="0"/>
                        <a:t>를 통한 공공서비스 개방 추진</a:t>
                      </a:r>
                      <a:r>
                        <a:rPr kumimoji="1" lang="en-US" altLang="ko-KR" sz="1000" dirty="0" smtClean="0"/>
                        <a:t>(</a:t>
                      </a:r>
                      <a:r>
                        <a:rPr kumimoji="1" lang="ko-KR" altLang="en-US" sz="1000" smtClean="0"/>
                        <a:t>정부가 직접 운영하는 웹</a:t>
                      </a:r>
                      <a:r>
                        <a:rPr kumimoji="1" lang="en-US" altLang="ko-KR" sz="1000" dirty="0" smtClean="0"/>
                        <a:t>/</a:t>
                      </a:r>
                      <a:r>
                        <a:rPr kumimoji="1" lang="ko-KR" altLang="en-US" sz="1000" smtClean="0"/>
                        <a:t>앱에서만 가능했던 공공서비스를 민간 앱 </a:t>
                      </a:r>
                      <a:endParaRPr kumimoji="1" lang="en-US" altLang="ko-KR" sz="10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1000" dirty="0" smtClean="0"/>
                        <a:t>       </a:t>
                      </a:r>
                      <a:r>
                        <a:rPr kumimoji="1" lang="ko-KR" altLang="en-US" sz="1000" smtClean="0"/>
                        <a:t>포털을 </a:t>
                      </a:r>
                      <a:r>
                        <a:rPr kumimoji="1" lang="ko-KR" altLang="en-US" sz="1000" smtClean="0"/>
                        <a:t>통해 이용할 수있도록 오픈</a:t>
                      </a:r>
                      <a:r>
                        <a:rPr kumimoji="1" lang="en-US" altLang="ko-KR" sz="1000" dirty="0" smtClean="0"/>
                        <a:t>API</a:t>
                      </a:r>
                      <a:r>
                        <a:rPr kumimoji="1" lang="ko-KR" altLang="en-US" sz="1000" smtClean="0"/>
                        <a:t>방식으로 개방</a:t>
                      </a:r>
                      <a:endParaRPr kumimoji="1" lang="en-US" altLang="ko-KR" sz="1000" dirty="0" smtClean="0"/>
                    </a:p>
                  </a:txBody>
                  <a:tcPr anchor="ctr"/>
                </a:tc>
              </a:tr>
              <a:tr h="1205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법무부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차세대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지능형 교정정보시스템 구축</a:t>
                      </a:r>
                    </a:p>
                    <a:p>
                      <a:pPr algn="l" latinLnBrk="1"/>
                      <a:endParaRPr kumimoji="1"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외국인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지문확인 시스템 고도화</a:t>
                      </a:r>
                      <a:endParaRPr kumimoji="1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바이오정보의 안정적 관리를 위한 스토리지 교체 및 이중화</a:t>
                      </a: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바이오정보 검색 서버 및 솔루션 도입</a:t>
                      </a: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endParaRPr kumimoji="1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솔루션 도입</a:t>
                      </a: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10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(‘19~’22)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인공지능 식별추적 실증랩 서비스 고도화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외국인 안면 데이터를 토대로 안면인식 기술 실증 및 고도화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가공</a:t>
                      </a:r>
                      <a:endParaRPr kumimoji="1"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알고리즘 고도화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다수 움직이는 사람의 신원 자동 식별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위험 상황 실시간 탐지 추적</a:t>
                      </a:r>
                      <a:r>
                        <a:rPr kumimoji="1"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  <a:tr h="803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문화체육관광부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5G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기반 실감형 전시 플랫폼 구축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지능형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 </a:t>
                      </a:r>
                      <a:r>
                        <a:rPr kumimoji="1"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큐레이팅봇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인공지능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기반 보안관제 시스템 구축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공직자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통합메일 지능형 고객응대 시스템 구축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불법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 도박 데이터 분석활용 시스템 구축</a:t>
                      </a:r>
                    </a:p>
                  </a:txBody>
                  <a:tcPr anchor="ctr"/>
                </a:tc>
              </a:tr>
              <a:tr h="62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한국고용정보원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국가 일자리 정보 플랫폼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</a:p>
                    <a:p>
                      <a:pPr algn="l" latinLnBrk="1"/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머신러닝 기반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일자리 매칭 시스템 </a:t>
                      </a:r>
                      <a:r>
                        <a:rPr kumimoji="1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8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마인드 맵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도출 및 기술정리를 위한 마인드 맵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구글드라이브</a:t>
            </a:r>
            <a:r>
              <a:rPr lang="ko-KR" altLang="en-US" b="0" dirty="0" smtClean="0"/>
              <a:t> 내 그룹초대인원이 함께 작성</a:t>
            </a:r>
            <a:r>
              <a:rPr lang="en-US" altLang="ko-KR" b="0" dirty="0" smtClean="0"/>
              <a:t>/</a:t>
            </a:r>
            <a:r>
              <a:rPr lang="ko-KR" altLang="en-US" b="0" smtClean="0"/>
              <a:t>수정 가능 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gmail</a:t>
            </a:r>
            <a:r>
              <a:rPr lang="ko-KR" altLang="en-US" b="0" smtClean="0"/>
              <a:t>주소 전달 시 그룹초대 가능</a:t>
            </a:r>
            <a:r>
              <a:rPr lang="en-US" altLang="ko-KR" b="0" dirty="0" smtClean="0"/>
              <a:t>)</a:t>
            </a:r>
          </a:p>
          <a:p>
            <a:r>
              <a:rPr lang="en-US" altLang="ko-KR" b="0" dirty="0" smtClean="0"/>
              <a:t>Html</a:t>
            </a:r>
            <a:r>
              <a:rPr lang="ko-KR" altLang="en-US" b="0" smtClean="0"/>
              <a:t>파일로 배포 가능</a:t>
            </a:r>
            <a:r>
              <a:rPr lang="en-US" altLang="ko-KR" b="0" dirty="0" smtClean="0"/>
              <a:t>(</a:t>
            </a:r>
            <a:r>
              <a:rPr lang="en-US" altLang="ko-KR" b="0" u="sng" dirty="0">
                <a:hlinkClick r:id="rId3"/>
              </a:rPr>
              <a:t>https://</a:t>
            </a:r>
            <a:r>
              <a:rPr lang="en-US" altLang="ko-KR" b="0" u="sng" dirty="0" smtClean="0">
                <a:hlinkClick r:id="rId3"/>
              </a:rPr>
              <a:t>atlas.mindmup.com/2019/11/28692be00f2111eab91f79e2310cbe5e/map/index.html</a:t>
            </a:r>
            <a:r>
              <a:rPr lang="en-US" altLang="ko-KR" b="0" dirty="0"/>
              <a:t>)</a:t>
            </a:r>
            <a:endParaRPr lang="ko-KR" altLang="ko-KR"/>
          </a:p>
        </p:txBody>
      </p:sp>
      <p:sp>
        <p:nvSpPr>
          <p:cNvPr id="77" name="직사각형 76"/>
          <p:cNvSpPr/>
          <p:nvPr/>
        </p:nvSpPr>
        <p:spPr>
          <a:xfrm>
            <a:off x="334418" y="1939161"/>
            <a:ext cx="8463592" cy="45247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84" y="2180179"/>
            <a:ext cx="8287801" cy="39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9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요구 기술 목록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 수행을 위한 필수 기술 목록 및 습득방안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필수기술 목록 및 습득방안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83858"/>
              </p:ext>
            </p:extLst>
          </p:nvPr>
        </p:nvGraphicFramePr>
        <p:xfrm>
          <a:off x="564284" y="1747656"/>
          <a:ext cx="7960026" cy="407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44"/>
                <a:gridCol w="1371600"/>
                <a:gridCol w="3760075"/>
                <a:gridCol w="1713607"/>
              </a:tblGrid>
              <a:tr h="31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영역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필요 기술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기술 습득방법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1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이론 영역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/>
                        <a:t>인공지능이론</a:t>
                      </a:r>
                      <a:endParaRPr lang="en-US" altLang="ko-KR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ym typeface="Wingdings" panose="05000000000000000000" pitchFamily="2" charset="2"/>
                        </a:rPr>
                        <a:t>인공지능 이해와 활용</a:t>
                      </a:r>
                      <a:r>
                        <a:rPr lang="en-US" altLang="ko-KR" sz="1000" b="0" dirty="0" smtClean="0">
                          <a:sym typeface="Wingdings" panose="05000000000000000000" pitchFamily="2" charset="2"/>
                        </a:rPr>
                        <a:t>(Winter Academy)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‘19.</a:t>
                      </a:r>
                      <a:r>
                        <a:rPr lang="en-US" altLang="ko-KR" sz="1000" b="0" dirty="0" smtClean="0">
                          <a:sym typeface="Wingdings" panose="05000000000000000000" pitchFamily="2" charset="2"/>
                        </a:rPr>
                        <a:t>12.16 (7h)</a:t>
                      </a:r>
                    </a:p>
                  </a:txBody>
                  <a:tcPr anchor="ctr"/>
                </a:tc>
              </a:tr>
              <a:tr h="251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영상처리이론</a:t>
                      </a:r>
                      <a:endParaRPr lang="en-US" altLang="ko-KR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25402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개발 영역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baseline="0" dirty="0" smtClean="0"/>
                        <a:t>Image </a:t>
                      </a:r>
                      <a:r>
                        <a:rPr lang="ko-KR" altLang="en-US" sz="1000" b="0" baseline="0" smtClean="0"/>
                        <a:t>기반 딥러닝 </a:t>
                      </a:r>
                      <a:r>
                        <a:rPr lang="en-US" altLang="ko-KR" sz="1000" b="0" baseline="0" dirty="0" err="1" smtClean="0"/>
                        <a:t>WinterAcademy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smtClean="0"/>
                        <a:t>교육간 병행학습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/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CUDA /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CuDNN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baseline="0" dirty="0" smtClean="0"/>
                        <a:t>개인학습 진행</a:t>
                      </a:r>
                      <a:r>
                        <a:rPr lang="en-US" altLang="ko-KR" sz="1000" b="0" baseline="0" dirty="0" smtClean="0"/>
                        <a:t>(</a:t>
                      </a:r>
                      <a:r>
                        <a:rPr lang="en-US" altLang="ko-KR" sz="1000" b="0" dirty="0" err="1" smtClean="0"/>
                        <a:t>nVIDIA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smtClean="0"/>
                        <a:t>기반 솔루션생산 목적</a:t>
                      </a:r>
                      <a:r>
                        <a:rPr lang="en-US" altLang="ko-KR" sz="1000" b="0" baseline="0" dirty="0" smtClean="0"/>
                        <a:t>)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/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 smtClean="0"/>
                        <a:t>데이터 </a:t>
                      </a:r>
                      <a:r>
                        <a:rPr lang="ko-KR" altLang="en-US" sz="1000" b="0" dirty="0" err="1" smtClean="0"/>
                        <a:t>전처리를</a:t>
                      </a:r>
                      <a:r>
                        <a:rPr lang="ko-KR" altLang="en-US" sz="1000" b="0" dirty="0" smtClean="0"/>
                        <a:t> 위한 </a:t>
                      </a:r>
                      <a:r>
                        <a:rPr lang="en-US" altLang="ko-KR" sz="1000" b="0" dirty="0" smtClean="0"/>
                        <a:t>Python(Winter Academy)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‘19.12.19~12.20 (14h)</a:t>
                      </a:r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ANN/CNN/RNN </a:t>
                      </a:r>
                      <a:r>
                        <a:rPr lang="en-US" altLang="ko-KR" sz="1000" b="0" dirty="0" err="1" smtClean="0"/>
                        <a:t>WinterAcademy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smtClean="0"/>
                        <a:t>교육 간 병행학습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‘20.01.06~01.14 (--h)</a:t>
                      </a:r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학습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Image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smtClean="0"/>
                        <a:t>기반 </a:t>
                      </a:r>
                      <a:r>
                        <a:rPr lang="en-US" altLang="ko-KR" sz="1000" b="0" baseline="0" dirty="0" smtClean="0"/>
                        <a:t>Deep Learning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‘20.02.10~02.12 (21h)</a:t>
                      </a:r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학습 심화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Image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smtClean="0"/>
                        <a:t>기반 </a:t>
                      </a:r>
                      <a:r>
                        <a:rPr lang="en-US" altLang="ko-KR" sz="1000" b="0" baseline="0" dirty="0" smtClean="0"/>
                        <a:t>Deep Learning </a:t>
                      </a:r>
                      <a:r>
                        <a:rPr lang="ko-KR" altLang="en-US" sz="1000" b="0" baseline="0" smtClean="0"/>
                        <a:t>통합실습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‘20.02.17~02.18 (14h)</a:t>
                      </a:r>
                    </a:p>
                  </a:txBody>
                  <a:tcPr anchor="ctr"/>
                </a:tc>
              </a:tr>
              <a:tr h="22862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알고리즘 영역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/>
                        <a:t>머신러닝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smtClean="0"/>
                        <a:t>딥러닝</a:t>
                      </a:r>
                      <a:endParaRPr lang="en-US" altLang="ko-KR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Basic Modeling(Winter Academy)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‘19.</a:t>
                      </a:r>
                      <a:r>
                        <a:rPr lang="en-US" altLang="ko-KR" sz="1000" b="0" dirty="0" smtClean="0">
                          <a:sym typeface="Wingdings" panose="05000000000000000000" pitchFamily="2" charset="2"/>
                        </a:rPr>
                        <a:t>12.23~12.24 (14h)</a:t>
                      </a:r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err="1" smtClean="0"/>
                        <a:t>Tensoflw</a:t>
                      </a:r>
                      <a:r>
                        <a:rPr lang="en-US" altLang="ko-KR" sz="1000" b="0" dirty="0" smtClean="0"/>
                        <a:t>/</a:t>
                      </a:r>
                      <a:r>
                        <a:rPr lang="en-US" altLang="ko-KR" sz="1000" b="0" dirty="0" err="1" smtClean="0"/>
                        <a:t>Keras</a:t>
                      </a:r>
                      <a:r>
                        <a:rPr lang="en-US" altLang="ko-KR" sz="1000" b="0" dirty="0" smtClean="0"/>
                        <a:t> </a:t>
                      </a:r>
                      <a:r>
                        <a:rPr lang="ko-KR" altLang="en-US" sz="1000" b="0" smtClean="0"/>
                        <a:t>활용한 </a:t>
                      </a:r>
                      <a:r>
                        <a:rPr lang="en-US" altLang="ko-KR" sz="1000" b="0" dirty="0" smtClean="0"/>
                        <a:t>ANN </a:t>
                      </a:r>
                      <a:r>
                        <a:rPr lang="ko-KR" altLang="en-US" sz="1000" b="0" smtClean="0"/>
                        <a:t>알고리즘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(Winter Academy)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‘20.01.06~01.07 (14h)</a:t>
                      </a:r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Tensoflw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활용한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(Winter Academy)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dirty="0" smtClean="0"/>
                        <a:t>‘20.01.09~01.10 (14h)</a:t>
                      </a:r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/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Tensoflw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활용한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RNN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(Winter Academy)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‘20.01.13~01.14 (14h)</a:t>
                      </a:r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딥러닝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Advance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Modeling&amp;Mini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PJT(Winter Academy)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‘20.02.03~02.05 (21h)</a:t>
                      </a:r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/>
                        <a:t>YOLO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 smtClean="0"/>
                        <a:t>개인학습 진행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/>
                    </a:p>
                  </a:txBody>
                  <a:tcPr anchor="ctr"/>
                </a:tc>
              </a:tr>
              <a:tr h="22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데이터 영역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err="1" smtClean="0"/>
                        <a:t>autoML</a:t>
                      </a:r>
                      <a:endParaRPr lang="en-US" altLang="ko-KR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 smtClean="0"/>
                        <a:t>개인학습 진행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9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요구 기술 목록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필수 기술목록 요약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필수기술 목록 및 습득방안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64284" y="1747656"/>
          <a:ext cx="7846619" cy="40336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78"/>
                <a:gridCol w="1363717"/>
                <a:gridCol w="5383924"/>
              </a:tblGrid>
              <a:tr h="31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영역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필요 기술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학습 필요 사유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이론 영역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인공지능이론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영상처리이론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기본 개념 학습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2540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개발 영역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err="1" smtClean="0"/>
                        <a:t>OPENsource</a:t>
                      </a:r>
                      <a:r>
                        <a:rPr lang="en-US" altLang="ko-KR" sz="1100" baseline="0" dirty="0" smtClean="0"/>
                        <a:t> Computer Vision lib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smtClean="0"/>
                        <a:t>영상전처리기술로 머신비전을 목표로한 프로그래밍 </a:t>
                      </a:r>
                      <a:r>
                        <a:rPr lang="en-US" altLang="ko-KR" sz="1100" baseline="0" dirty="0" smtClean="0"/>
                        <a:t>lib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CUDA /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CuDNN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NVIDIA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GPU</a:t>
                      </a:r>
                      <a:r>
                        <a:rPr lang="ko-KR" altLang="en-US" sz="1200" smtClean="0"/>
                        <a:t>를 이용한 인공신경망 개발 시 필수 환경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CUDA(Computed Unified Device Architecture)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  -&gt; </a:t>
                      </a:r>
                      <a:r>
                        <a:rPr lang="ko-KR" altLang="en-US" sz="1200" baseline="0" smtClean="0"/>
                        <a:t>병렬처리컴퓨팅 플랫폼 및 </a:t>
                      </a:r>
                      <a:r>
                        <a:rPr lang="en-US" altLang="ko-KR" sz="1200" baseline="0" dirty="0" smtClean="0"/>
                        <a:t>API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cuDNN</a:t>
                      </a:r>
                      <a:r>
                        <a:rPr lang="en-US" altLang="ko-KR" sz="1200" dirty="0" smtClean="0"/>
                        <a:t>(CUDA Deep</a:t>
                      </a:r>
                      <a:r>
                        <a:rPr lang="en-US" altLang="ko-KR" sz="1200" baseline="0" dirty="0" smtClean="0"/>
                        <a:t> Neural Network)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  -&gt; CUDA</a:t>
                      </a:r>
                      <a:r>
                        <a:rPr lang="ko-KR" altLang="en-US" sz="1200" baseline="0" smtClean="0"/>
                        <a:t>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딥러닝에 사용할 수 있게 도와주는 </a:t>
                      </a:r>
                      <a:r>
                        <a:rPr lang="en-US" altLang="ko-KR" sz="1200" baseline="0" dirty="0" smtClean="0"/>
                        <a:t>lib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 err="1" smtClean="0"/>
                        <a:t>머신러닝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smtClean="0"/>
                        <a:t>인공지능 및 기타 </a:t>
                      </a:r>
                      <a:r>
                        <a:rPr lang="en-US" altLang="ko-KR" sz="1200" dirty="0" smtClean="0"/>
                        <a:t>lib&amp;</a:t>
                      </a:r>
                      <a:r>
                        <a:rPr lang="ko-KR" altLang="en-US" sz="1200" smtClean="0"/>
                        <a:t>프레임워크를 최대한 활용 가능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254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Python</a:t>
                      </a:r>
                      <a:r>
                        <a:rPr lang="ko-KR" altLang="en-US" sz="1200" smtClean="0"/>
                        <a:t>으로 쉽게 구현 가능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Trend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및 </a:t>
                      </a:r>
                      <a:r>
                        <a:rPr lang="en-US" altLang="ko-KR" sz="1200" baseline="0" dirty="0" smtClean="0"/>
                        <a:t>Community </a:t>
                      </a:r>
                      <a:r>
                        <a:rPr lang="ko-KR" altLang="en-US" sz="1200" baseline="0" smtClean="0"/>
                        <a:t>활성화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aseline="0" dirty="0" err="1" smtClean="0"/>
                        <a:t>시각화기능</a:t>
                      </a:r>
                      <a:r>
                        <a:rPr lang="ko-KR" altLang="en-US" sz="1200" baseline="0" dirty="0" smtClean="0"/>
                        <a:t> 보유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smtClean="0"/>
                        <a:t>그래프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smtClean="0"/>
                        <a:t>히스토그램 등 간단히 시각화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GPU</a:t>
                      </a:r>
                      <a:r>
                        <a:rPr lang="ko-KR" altLang="en-US" sz="1200" baseline="0" smtClean="0"/>
                        <a:t>활용의 용이성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2286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알고리즘 영역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ANN/CNN/RNN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&amp;</a:t>
                      </a:r>
                      <a:r>
                        <a:rPr lang="ko-KR" altLang="en-US" sz="1100" smtClean="0"/>
                        <a:t>비디오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smtClean="0"/>
                        <a:t>텍스트 처리 등 각 영역에 특화된 알고리즘 학습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228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Object Detection</a:t>
                      </a:r>
                      <a:r>
                        <a:rPr lang="ko-KR" altLang="en-US" sz="1200" smtClean="0"/>
                        <a:t> 특화 기술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C, CUDA</a:t>
                      </a:r>
                      <a:r>
                        <a:rPr lang="ko-KR" altLang="en-US" sz="1200" smtClean="0"/>
                        <a:t>를 이용하여 제작한 오픈소스 신경망 프레임워크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2911" y="3064477"/>
            <a:ext cx="2172343" cy="778304"/>
          </a:xfrm>
        </p:spPr>
        <p:txBody>
          <a:bodyPr anchor="ctr" anchorCtr="0"/>
          <a:lstStyle/>
          <a:p>
            <a:pPr algn="ctr"/>
            <a:r>
              <a:rPr lang="ko-KR" altLang="en-US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82387" y="2334798"/>
            <a:ext cx="1129637" cy="2359831"/>
            <a:chOff x="6297821" y="2899228"/>
            <a:chExt cx="1129637" cy="2359831"/>
          </a:xfrm>
        </p:grpSpPr>
        <p:sp>
          <p:nvSpPr>
            <p:cNvPr id="13" name="톱니 모양의 오른쪽 화살표 12"/>
            <p:cNvSpPr/>
            <p:nvPr/>
          </p:nvSpPr>
          <p:spPr>
            <a:xfrm>
              <a:off x="6554247" y="3637005"/>
              <a:ext cx="873211" cy="806173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갈매기형 수장 3"/>
            <p:cNvSpPr/>
            <p:nvPr/>
          </p:nvSpPr>
          <p:spPr>
            <a:xfrm>
              <a:off x="6297821" y="2899228"/>
              <a:ext cx="571212" cy="235983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1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>
                <a:latin typeface="+mj-ea"/>
              </a:rPr>
              <a:t>머신 비전 플랫폼 제안 배경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모델을 상호 교환 할 수 있는 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Echo System 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머신 비전 플랫폼의 필요성 및 성공 요소</a:t>
            </a:r>
            <a:endParaRPr lang="en-US" altLang="ko-KR" b="0" dirty="0"/>
          </a:p>
        </p:txBody>
      </p:sp>
      <p:sp>
        <p:nvSpPr>
          <p:cNvPr id="7" name="직사각형 6"/>
          <p:cNvSpPr/>
          <p:nvPr/>
        </p:nvSpPr>
        <p:spPr>
          <a:xfrm>
            <a:off x="486026" y="2183026"/>
            <a:ext cx="2293723" cy="7570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8159" y="2158050"/>
            <a:ext cx="2128868" cy="8237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60" dirty="0" smtClean="0"/>
              <a:t>소스 코드 측면</a:t>
            </a:r>
            <a:endParaRPr lang="en-US" altLang="ko-KR" sz="1600" spc="-6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86026" y="3150967"/>
            <a:ext cx="2293723" cy="7570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80" y="3175681"/>
            <a:ext cx="2246802" cy="8237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60" dirty="0" smtClean="0"/>
              <a:t>데이터 전처리 측면</a:t>
            </a:r>
            <a:endParaRPr lang="ko-KR" altLang="en-US" sz="1600" spc="-6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6026" y="3150967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6026" y="4110674"/>
            <a:ext cx="2293723" cy="7570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4826" y="4135388"/>
            <a:ext cx="2557594" cy="8237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60" dirty="0" smtClean="0"/>
              <a:t>학습 데이터 측면</a:t>
            </a:r>
            <a:endParaRPr lang="ko-KR" altLang="en-US" sz="1600" spc="-6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86026" y="4110674"/>
            <a:ext cx="387178" cy="34598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35592" y="2026458"/>
            <a:ext cx="2557594" cy="10750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 smtClean="0">
                <a:solidFill>
                  <a:schemeClr val="tx1"/>
                </a:solidFill>
              </a:rPr>
              <a:t>√ 공개된 알고리즘</a:t>
            </a:r>
            <a:endParaRPr lang="en-US" altLang="ko-KR" sz="1200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60" dirty="0" smtClean="0">
                <a:solidFill>
                  <a:schemeClr val="tx1"/>
                </a:solidFill>
              </a:rPr>
              <a:t>사용으로 차별화</a:t>
            </a:r>
            <a:endParaRPr lang="en-US" altLang="ko-KR" sz="1200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60" dirty="0" smtClean="0">
                <a:solidFill>
                  <a:schemeClr val="tx1"/>
                </a:solidFill>
              </a:rPr>
              <a:t>영역 거의 없어 보임</a:t>
            </a:r>
            <a:endParaRPr lang="en-US" altLang="ko-KR" sz="1200" spc="-60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37" y="3093916"/>
            <a:ext cx="2272165" cy="14523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60" dirty="0" smtClean="0"/>
              <a:t>1</a:t>
            </a:r>
            <a:r>
              <a:rPr lang="ko-KR" altLang="en-US" sz="1200" spc="-60" smtClean="0"/>
              <a:t>단계 </a:t>
            </a:r>
            <a:r>
              <a:rPr lang="en-US" altLang="ko-KR" sz="1200" spc="-60" dirty="0" smtClean="0"/>
              <a:t>: KT, KT </a:t>
            </a:r>
            <a:r>
              <a:rPr lang="ko-KR" altLang="en-US" sz="1200" spc="-60" smtClean="0"/>
              <a:t>계열사의</a:t>
            </a:r>
            <a:endParaRPr lang="en-US" altLang="ko-KR" sz="1200" spc="-60" dirty="0" smtClean="0"/>
          </a:p>
          <a:p>
            <a:pPr>
              <a:lnSpc>
                <a:spcPct val="130000"/>
              </a:lnSpc>
            </a:pPr>
            <a:r>
              <a:rPr lang="ko-KR" altLang="en-US" sz="1200" spc="-60" dirty="0" smtClean="0"/>
              <a:t>          데이터 활용</a:t>
            </a:r>
            <a:endParaRPr lang="en-US" altLang="ko-KR" sz="1200" spc="-60" dirty="0" smtClean="0"/>
          </a:p>
          <a:p>
            <a:pPr>
              <a:lnSpc>
                <a:spcPct val="130000"/>
              </a:lnSpc>
            </a:pPr>
            <a:endParaRPr lang="en-US" altLang="ko-KR" sz="1200" spc="-60" dirty="0" smtClean="0"/>
          </a:p>
          <a:p>
            <a:pPr>
              <a:lnSpc>
                <a:spcPct val="130000"/>
              </a:lnSpc>
            </a:pPr>
            <a:r>
              <a:rPr lang="en-US" altLang="ko-KR" sz="1200" spc="-60" dirty="0" smtClean="0"/>
              <a:t>2</a:t>
            </a:r>
            <a:r>
              <a:rPr lang="ko-KR" altLang="en-US" sz="1200" spc="-60" smtClean="0"/>
              <a:t>단계 </a:t>
            </a:r>
            <a:r>
              <a:rPr lang="en-US" altLang="ko-KR" sz="1200" spc="-60" dirty="0" smtClean="0"/>
              <a:t>: </a:t>
            </a:r>
            <a:r>
              <a:rPr lang="ko-KR" altLang="en-US" sz="1200" spc="-60" smtClean="0"/>
              <a:t>외부 데이터를 데이터 </a:t>
            </a:r>
            <a:endParaRPr lang="en-US" altLang="ko-KR" sz="1200" spc="-60" dirty="0" smtClean="0"/>
          </a:p>
          <a:p>
            <a:pPr>
              <a:lnSpc>
                <a:spcPct val="130000"/>
              </a:lnSpc>
            </a:pPr>
            <a:r>
              <a:rPr lang="en-US" altLang="ko-KR" sz="1200" spc="-60" dirty="0"/>
              <a:t> </a:t>
            </a:r>
            <a:r>
              <a:rPr lang="en-US" altLang="ko-KR" sz="1200" spc="-60" dirty="0" smtClean="0"/>
              <a:t>         </a:t>
            </a:r>
            <a:r>
              <a:rPr lang="ko-KR" altLang="en-US" sz="1200" spc="-60" smtClean="0"/>
              <a:t>마켓 플레이스에 등록</a:t>
            </a:r>
            <a:r>
              <a:rPr lang="en-US" altLang="ko-KR" sz="1200" spc="-60" dirty="0" smtClean="0"/>
              <a:t>,</a:t>
            </a:r>
            <a:r>
              <a:rPr lang="ko-KR" altLang="en-US" sz="1200" spc="-60" smtClean="0"/>
              <a:t>판매</a:t>
            </a:r>
            <a:endParaRPr lang="en-US" altLang="ko-KR" sz="1200" spc="-6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86026" y="2194816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7206" y="5718151"/>
            <a:ext cx="1614633" cy="58814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>
                <a:solidFill>
                  <a:schemeClr val="bg1"/>
                </a:solidFill>
              </a:rPr>
              <a:t>환경 변화</a:t>
            </a:r>
            <a:endParaRPr lang="en-US" altLang="ko-KR" sz="1400" spc="-60" dirty="0" smtClean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24121" y="2027226"/>
            <a:ext cx="24221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6575" y="1676396"/>
            <a:ext cx="1385811" cy="3789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spc="-60" dirty="0" smtClean="0"/>
              <a:t>핵심 영역</a:t>
            </a:r>
            <a:endParaRPr lang="en-US" altLang="ko-KR" sz="1200" b="1" spc="-6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914588" y="2027376"/>
            <a:ext cx="32239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8439" y="1676546"/>
            <a:ext cx="1756513" cy="3789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spc="-60" dirty="0" smtClean="0"/>
              <a:t>제약사항 </a:t>
            </a:r>
            <a:r>
              <a:rPr lang="en-US" altLang="ko-KR" sz="1200" b="1" spc="-60" dirty="0" smtClean="0"/>
              <a:t>(Constraints)</a:t>
            </a:r>
            <a:endParaRPr lang="en-US" altLang="ko-KR" sz="1200" b="1" spc="-60" dirty="0" smtClean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223663" y="2026458"/>
            <a:ext cx="24221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6117" y="1675628"/>
            <a:ext cx="1385811" cy="3789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spc="-60" smtClean="0"/>
              <a:t>제안 </a:t>
            </a:r>
            <a:r>
              <a:rPr lang="en-US" altLang="ko-KR" sz="1200" b="1" spc="-60" dirty="0" smtClean="0"/>
              <a:t>(Proposal)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35592" y="3028012"/>
            <a:ext cx="2557594" cy="10750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>
                <a:solidFill>
                  <a:schemeClr val="tx1"/>
                </a:solidFill>
              </a:rPr>
              <a:t>√ </a:t>
            </a:r>
            <a:r>
              <a:rPr lang="en-US" altLang="ko-KR" sz="1200" spc="-60" dirty="0" smtClean="0">
                <a:solidFill>
                  <a:schemeClr val="tx1"/>
                </a:solidFill>
              </a:rPr>
              <a:t>Domain </a:t>
            </a:r>
            <a:r>
              <a:rPr lang="ko-KR" altLang="en-US" sz="1200" spc="-60" smtClean="0">
                <a:solidFill>
                  <a:schemeClr val="tx1"/>
                </a:solidFill>
              </a:rPr>
              <a:t>별로</a:t>
            </a:r>
            <a:endParaRPr lang="en-US" altLang="ko-KR" sz="1200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60" dirty="0" smtClean="0">
                <a:solidFill>
                  <a:schemeClr val="tx1"/>
                </a:solidFill>
              </a:rPr>
              <a:t>데이터 전처리 차별화 필요</a:t>
            </a:r>
            <a:endParaRPr lang="en-US" altLang="ko-KR" sz="1200" spc="-6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5592" y="3967157"/>
            <a:ext cx="2557594" cy="10750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>
                <a:solidFill>
                  <a:schemeClr val="tx1"/>
                </a:solidFill>
              </a:rPr>
              <a:t>√ </a:t>
            </a:r>
            <a:r>
              <a:rPr lang="ko-KR" altLang="en-US" sz="1200" spc="-6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200" spc="-60" dirty="0">
                <a:solidFill>
                  <a:schemeClr val="tx1"/>
                </a:solidFill>
              </a:rPr>
              <a:t>확보가 </a:t>
            </a:r>
            <a:r>
              <a:rPr lang="en-US" altLang="ko-KR" sz="1200" spc="-60" dirty="0">
                <a:solidFill>
                  <a:schemeClr val="tx1"/>
                </a:solidFill>
              </a:rPr>
              <a:t>80%,</a:t>
            </a:r>
          </a:p>
          <a:p>
            <a:pPr algn="ctr">
              <a:lnSpc>
                <a:spcPct val="130000"/>
              </a:lnSpc>
            </a:pPr>
            <a:r>
              <a:rPr lang="ko-KR" altLang="en-US" sz="1200" spc="-60" dirty="0">
                <a:solidFill>
                  <a:schemeClr val="tx1"/>
                </a:solidFill>
              </a:rPr>
              <a:t>모든 영역의 데이터를</a:t>
            </a:r>
          </a:p>
          <a:p>
            <a:pPr algn="ctr">
              <a:lnSpc>
                <a:spcPct val="130000"/>
              </a:lnSpc>
            </a:pPr>
            <a:r>
              <a:rPr lang="ko-KR" altLang="en-US" sz="1200" spc="-60" dirty="0">
                <a:solidFill>
                  <a:schemeClr val="tx1"/>
                </a:solidFill>
              </a:rPr>
              <a:t>하나의 기업에서 모으기는 어려움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41910" y="5728046"/>
            <a:ext cx="1564102" cy="588149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60" dirty="0" smtClean="0">
                <a:solidFill>
                  <a:schemeClr val="bg1"/>
                </a:solidFill>
              </a:rPr>
              <a:t>AI Driven Development</a:t>
            </a:r>
            <a:endParaRPr lang="en-US" altLang="ko-KR" sz="1400" spc="-6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02512" y="5722933"/>
            <a:ext cx="1564102" cy="588149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60" dirty="0" smtClean="0">
                <a:solidFill>
                  <a:schemeClr val="bg1"/>
                </a:solidFill>
              </a:rPr>
              <a:t>Augmented Analytics </a:t>
            </a:r>
          </a:p>
        </p:txBody>
      </p:sp>
      <p:sp>
        <p:nvSpPr>
          <p:cNvPr id="57" name="톱니 모양의 오른쪽 화살표 56"/>
          <p:cNvSpPr/>
          <p:nvPr/>
        </p:nvSpPr>
        <p:spPr>
          <a:xfrm>
            <a:off x="5821394" y="5619033"/>
            <a:ext cx="873211" cy="806173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663343" y="5481305"/>
            <a:ext cx="1870039" cy="10262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>
                <a:solidFill>
                  <a:srgbClr val="FF0000"/>
                </a:solidFill>
              </a:rPr>
              <a:t>비전문가</a:t>
            </a:r>
            <a:r>
              <a:rPr lang="ko-KR" altLang="en-US" sz="1400" spc="-60" dirty="0" smtClean="0"/>
              <a:t>도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1400" spc="-60" dirty="0" smtClean="0"/>
              <a:t>AI </a:t>
            </a:r>
            <a:r>
              <a:rPr lang="ko-KR" altLang="en-US" sz="1400" spc="-60" smtClean="0"/>
              <a:t>기반 </a:t>
            </a:r>
            <a:r>
              <a:rPr lang="en-US" altLang="ko-KR" sz="1400" spc="-60" dirty="0" smtClean="0"/>
              <a:t>APP </a:t>
            </a:r>
            <a:r>
              <a:rPr lang="ko-KR" altLang="en-US" sz="1400" spc="-60" smtClean="0"/>
              <a:t>개발 및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분석 가능 시대</a:t>
            </a:r>
            <a:endParaRPr lang="en-US" altLang="ko-KR" sz="1400" spc="-60" dirty="0" smtClean="0"/>
          </a:p>
        </p:txBody>
      </p:sp>
      <p:sp>
        <p:nvSpPr>
          <p:cNvPr id="6" name="덧셈 기호 5"/>
          <p:cNvSpPr/>
          <p:nvPr/>
        </p:nvSpPr>
        <p:spPr>
          <a:xfrm>
            <a:off x="3851258" y="5871226"/>
            <a:ext cx="306007" cy="321276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61452" y="2505557"/>
            <a:ext cx="2052568" cy="5161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M</a:t>
            </a:r>
            <a:r>
              <a:rPr lang="en-US" altLang="ko-KR" sz="1200" dirty="0" smtClean="0">
                <a:solidFill>
                  <a:schemeClr val="tx1"/>
                </a:solidFill>
              </a:rPr>
              <a:t>achine </a:t>
            </a:r>
            <a:r>
              <a:rPr lang="en-US" altLang="ko-KR" sz="12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chemeClr val="tx1"/>
                </a:solidFill>
              </a:rPr>
              <a:t>ision </a:t>
            </a:r>
            <a:r>
              <a:rPr lang="en-US" altLang="ko-KR" sz="1200" dirty="0" smtClean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</a:rPr>
              <a:t>latform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13665" y="3278533"/>
            <a:ext cx="967544" cy="3789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spc="-60" dirty="0" smtClean="0"/>
              <a:t>제안</a:t>
            </a:r>
            <a:endParaRPr lang="en-US" altLang="ko-KR" sz="1200" b="1" spc="-6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18276" y="4036124"/>
            <a:ext cx="5160449" cy="89157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en-US" altLang="ko-KR" sz="1400" spc="-6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9827" y="4732047"/>
            <a:ext cx="967544" cy="37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 smtClean="0">
                <a:solidFill>
                  <a:srgbClr val="FF0000"/>
                </a:solidFill>
              </a:rPr>
              <a:t>아이디어 </a:t>
            </a:r>
            <a:r>
              <a:rPr lang="en-US" altLang="ko-KR" sz="1200" spc="-60" dirty="0" smtClean="0">
                <a:solidFill>
                  <a:srgbClr val="FF0000"/>
                </a:solidFill>
              </a:rPr>
              <a:t>??</a:t>
            </a:r>
            <a:endParaRPr lang="en-US" altLang="ko-KR" sz="1200" spc="-60" dirty="0" smtClean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86072" y="5282735"/>
            <a:ext cx="8360982" cy="140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4328" y="1958788"/>
            <a:ext cx="3887648" cy="1887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머신 비전 플랫폼의 예상되는 제공 가치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 비전 플랫폼 활용을 통한 제공 가능한 가치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머신 비전 플랫폼을 활용하게 되면 아래와 같은 다양한 가치 창출과 비즈니스 신규 매출 창출이 가능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15" name="직사각형 14"/>
          <p:cNvSpPr/>
          <p:nvPr/>
        </p:nvSpPr>
        <p:spPr>
          <a:xfrm>
            <a:off x="420739" y="1848822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7030" y="1844132"/>
            <a:ext cx="1226452" cy="347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 smtClean="0"/>
              <a:t>사용자 측면</a:t>
            </a:r>
            <a:endParaRPr lang="en-US" altLang="ko-KR" sz="1200" spc="-6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784922" y="1958788"/>
            <a:ext cx="3887648" cy="1887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1333" y="1848822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7624" y="1844132"/>
            <a:ext cx="1505554" cy="347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/>
              <a:t> 플랫폼 제공자 측면</a:t>
            </a:r>
            <a:endParaRPr lang="en-US" altLang="ko-KR" sz="1200" spc="-60" dirty="0"/>
          </a:p>
        </p:txBody>
      </p:sp>
      <p:sp>
        <p:nvSpPr>
          <p:cNvPr id="27" name="직사각형 26"/>
          <p:cNvSpPr/>
          <p:nvPr/>
        </p:nvSpPr>
        <p:spPr>
          <a:xfrm>
            <a:off x="614328" y="4187579"/>
            <a:ext cx="3887648" cy="1887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0739" y="4077613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7030" y="4072923"/>
            <a:ext cx="1226452" cy="347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/>
              <a:t> 제공 가치</a:t>
            </a:r>
            <a:endParaRPr lang="en-US" altLang="ko-KR" sz="1200" spc="-60" dirty="0"/>
          </a:p>
        </p:txBody>
      </p:sp>
      <p:sp>
        <p:nvSpPr>
          <p:cNvPr id="30" name="직사각형 29"/>
          <p:cNvSpPr/>
          <p:nvPr/>
        </p:nvSpPr>
        <p:spPr>
          <a:xfrm>
            <a:off x="4784922" y="4187579"/>
            <a:ext cx="3887648" cy="188760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91333" y="4077613"/>
            <a:ext cx="387178" cy="345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77624" y="4072923"/>
            <a:ext cx="2558738" cy="347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60" dirty="0"/>
              <a:t>기술 습득을 위한 </a:t>
            </a:r>
            <a:r>
              <a:rPr lang="en-US" altLang="ko-KR" sz="1200" spc="-60" dirty="0" err="1"/>
              <a:t>PoC</a:t>
            </a:r>
            <a:r>
              <a:rPr lang="en-US" altLang="ko-KR" sz="1200" spc="-60" dirty="0"/>
              <a:t> </a:t>
            </a:r>
            <a:r>
              <a:rPr lang="ko-KR" altLang="en-US" sz="1200" spc="-60"/>
              <a:t>수행</a:t>
            </a:r>
            <a:endParaRPr lang="en-US" altLang="ko-KR" sz="1200" spc="-60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614328" y="6279987"/>
            <a:ext cx="83620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100" b="0" i="1" dirty="0" smtClean="0"/>
              <a:t>- </a:t>
            </a:r>
            <a:r>
              <a:rPr lang="en-US" altLang="ko-KR" sz="1100" b="0" i="1" dirty="0" err="1" smtClean="0"/>
              <a:t>PoC</a:t>
            </a:r>
            <a:r>
              <a:rPr lang="en-US" altLang="ko-KR" sz="1100" b="0" i="1" dirty="0" smtClean="0"/>
              <a:t> </a:t>
            </a:r>
            <a:r>
              <a:rPr lang="ko-KR" altLang="en-US" sz="1100" b="0" i="1" smtClean="0"/>
              <a:t>과제 수행과 병행하여 머신 비전 플랫폼 지속적 방향성 수립 예정</a:t>
            </a:r>
            <a:endParaRPr lang="en-US" altLang="ko-KR" sz="1100" b="0" i="1" dirty="0"/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140320" y="2318262"/>
            <a:ext cx="295388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● </a:t>
            </a:r>
            <a:r>
              <a:rPr lang="en-US" altLang="ko-KR" b="0" dirty="0" smtClean="0"/>
              <a:t>AI </a:t>
            </a:r>
            <a:r>
              <a:rPr lang="ko-KR" altLang="en-US" b="0" smtClean="0"/>
              <a:t>기반 영상 처리 서비스 제공 가능</a:t>
            </a:r>
            <a:r>
              <a:rPr lang="en-US" altLang="ko-KR" b="0" dirty="0" smtClean="0"/>
              <a:t>  </a:t>
            </a:r>
            <a:endParaRPr lang="en-US" altLang="ko-KR" b="0" dirty="0"/>
          </a:p>
        </p:txBody>
      </p:sp>
      <p:sp>
        <p:nvSpPr>
          <p:cNvPr id="5" name="타원 4"/>
          <p:cNvSpPr/>
          <p:nvPr/>
        </p:nvSpPr>
        <p:spPr>
          <a:xfrm>
            <a:off x="1135558" y="2612894"/>
            <a:ext cx="897924" cy="8456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042618" y="2612894"/>
            <a:ext cx="897924" cy="8456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6"/>
            <a:endCxn id="37" idx="2"/>
          </p:cNvCxnSpPr>
          <p:nvPr/>
        </p:nvCxnSpPr>
        <p:spPr>
          <a:xfrm>
            <a:off x="2033482" y="3035707"/>
            <a:ext cx="1009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 txBox="1">
            <a:spLocks/>
          </p:cNvSpPr>
          <p:nvPr/>
        </p:nvSpPr>
        <p:spPr>
          <a:xfrm>
            <a:off x="1180397" y="2959543"/>
            <a:ext cx="101103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dirty="0" smtClean="0"/>
              <a:t>개발 어려움</a:t>
            </a:r>
            <a:endParaRPr lang="en-US" altLang="ko-KR" b="0" dirty="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3158589" y="2820273"/>
            <a:ext cx="81839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smtClean="0"/>
              <a:t>신속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정확</a:t>
            </a:r>
            <a:r>
              <a:rPr lang="en-US" altLang="ko-KR" b="0" dirty="0" smtClean="0"/>
              <a:t>,</a:t>
            </a:r>
          </a:p>
          <a:p>
            <a:pPr marL="0" indent="0">
              <a:buNone/>
            </a:pPr>
            <a:r>
              <a:rPr lang="ko-KR" altLang="en-US" b="0" smtClean="0"/>
              <a:t>구현 가능</a:t>
            </a:r>
            <a:endParaRPr lang="en-US" altLang="ko-KR" b="0" dirty="0" smtClean="0"/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2159292" y="3354155"/>
            <a:ext cx="697972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ko-KR" altLang="en-US" sz="1000" b="0" dirty="0" err="1" smtClean="0"/>
              <a:t>머신비전</a:t>
            </a:r>
            <a:endParaRPr lang="en-US" altLang="ko-KR" sz="1000" b="0" dirty="0" smtClean="0"/>
          </a:p>
          <a:p>
            <a:pPr marL="0" indent="0" algn="ctr">
              <a:buNone/>
            </a:pPr>
            <a:r>
              <a:rPr lang="ko-KR" altLang="en-US" sz="1000" b="0" smtClean="0"/>
              <a:t>플랫폼</a:t>
            </a:r>
            <a:endParaRPr lang="en-US" altLang="ko-KR" sz="1000" b="0" dirty="0"/>
          </a:p>
        </p:txBody>
      </p:sp>
      <p:cxnSp>
        <p:nvCxnSpPr>
          <p:cNvPr id="51" name="직선 화살표 연결선 50"/>
          <p:cNvCxnSpPr>
            <a:stCxn id="50" idx="0"/>
          </p:cNvCxnSpPr>
          <p:nvPr/>
        </p:nvCxnSpPr>
        <p:spPr>
          <a:xfrm flipV="1">
            <a:off x="2508278" y="3061492"/>
            <a:ext cx="0" cy="29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732271" y="2547879"/>
            <a:ext cx="897924" cy="8456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5904955" y="2621555"/>
            <a:ext cx="569032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ko-KR" altLang="en-US" b="0" dirty="0" smtClean="0">
                <a:solidFill>
                  <a:schemeClr val="bg1"/>
                </a:solidFill>
              </a:rPr>
              <a:t>통합</a:t>
            </a:r>
            <a:endParaRPr lang="en-US" altLang="ko-KR" b="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b="0" dirty="0" smtClean="0">
                <a:solidFill>
                  <a:schemeClr val="bg1"/>
                </a:solidFill>
              </a:rPr>
              <a:t>플랫폼</a:t>
            </a:r>
            <a:endParaRPr lang="en-US" altLang="ko-KR" b="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b="0" dirty="0" smtClean="0">
                <a:solidFill>
                  <a:schemeClr val="bg1"/>
                </a:solidFill>
              </a:rPr>
              <a:t>제공</a:t>
            </a:r>
            <a:endParaRPr lang="en-US" altLang="ko-KR" b="0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95245" y="2399615"/>
            <a:ext cx="863064" cy="30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학습모델 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smtClean="0"/>
              <a:t>마켓플레이스</a:t>
            </a:r>
            <a:endParaRPr lang="en-US" altLang="ko-KR" sz="1000" spc="-60" dirty="0"/>
          </a:p>
        </p:txBody>
      </p:sp>
      <p:sp>
        <p:nvSpPr>
          <p:cNvPr id="63" name="TextBox 62"/>
          <p:cNvSpPr txBox="1"/>
          <p:nvPr/>
        </p:nvSpPr>
        <p:spPr>
          <a:xfrm>
            <a:off x="4895245" y="3228071"/>
            <a:ext cx="863064" cy="30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130000"/>
              </a:lnSpc>
              <a:defRPr sz="1000" spc="-60"/>
            </a:lvl1pPr>
          </a:lstStyle>
          <a:p>
            <a:r>
              <a:rPr lang="ko-KR" altLang="en-US" dirty="0"/>
              <a:t>영상 처리 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/>
              <a:t>제공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6608655" y="2399615"/>
            <a:ext cx="863064" cy="30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130000"/>
              </a:lnSpc>
              <a:defRPr sz="1000" spc="-60"/>
            </a:lvl1pPr>
          </a:lstStyle>
          <a:p>
            <a:r>
              <a:rPr lang="en-US" altLang="ko-KR" dirty="0"/>
              <a:t>HW/SW </a:t>
            </a:r>
            <a:r>
              <a:rPr lang="ko-KR" altLang="en-US"/>
              <a:t>융합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6608654" y="3227179"/>
            <a:ext cx="863064" cy="30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130000"/>
              </a:lnSpc>
              <a:defRPr sz="1000" spc="-60"/>
            </a:lvl1pPr>
          </a:lstStyle>
          <a:p>
            <a:r>
              <a:rPr lang="en-US" altLang="ko-KR" dirty="0"/>
              <a:t>UI/UX </a:t>
            </a:r>
            <a:r>
              <a:rPr lang="ko-KR" altLang="en-US"/>
              <a:t>제공</a:t>
            </a:r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7396593" y="2800716"/>
            <a:ext cx="691978" cy="272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7988731" y="2469710"/>
            <a:ext cx="702185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AI </a:t>
            </a:r>
            <a:r>
              <a:rPr lang="ko-KR" altLang="en-US" b="0" smtClean="0"/>
              <a:t>기반</a:t>
            </a: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smtClean="0"/>
              <a:t>영상처리</a:t>
            </a: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smtClean="0"/>
              <a:t>플랫폼</a:t>
            </a: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smtClean="0"/>
              <a:t>지위확보</a:t>
            </a:r>
            <a:r>
              <a:rPr lang="en-US" altLang="ko-KR" b="0" dirty="0" smtClean="0"/>
              <a:t> </a:t>
            </a:r>
            <a:endParaRPr lang="en-US" altLang="ko-KR" b="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986656" y="4619480"/>
            <a:ext cx="295388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● </a:t>
            </a:r>
            <a:r>
              <a:rPr lang="ko-KR" altLang="en-US" b="0" smtClean="0"/>
              <a:t>신규 영역 진출을 통한 매출 발생</a:t>
            </a:r>
            <a:endParaRPr lang="en-US" altLang="ko-KR" b="0" dirty="0"/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986656" y="4952429"/>
            <a:ext cx="3326214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● </a:t>
            </a:r>
            <a:r>
              <a:rPr lang="ko-KR" altLang="en-US" b="0" smtClean="0"/>
              <a:t>학습모델 </a:t>
            </a:r>
            <a:r>
              <a:rPr lang="en-US" altLang="ko-KR" b="0" dirty="0" smtClean="0"/>
              <a:t>market place</a:t>
            </a:r>
            <a:r>
              <a:rPr lang="ko-KR" altLang="en-US" b="0" smtClean="0"/>
              <a:t>를 통한 공유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smtClean="0"/>
              <a:t>생태계 독보적 지위 확보</a:t>
            </a:r>
            <a:endParaRPr lang="en-US" altLang="ko-KR" b="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986656" y="5499566"/>
            <a:ext cx="2953886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● AI </a:t>
            </a:r>
            <a:r>
              <a:rPr lang="ko-KR" altLang="en-US" b="0" smtClean="0"/>
              <a:t>개발에서 가장 어려운 데이터 확보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smtClean="0"/>
              <a:t>문제점에 대한 개선안 제시</a:t>
            </a:r>
            <a:endParaRPr lang="en-US" altLang="ko-KR" b="0" dirty="0"/>
          </a:p>
        </p:txBody>
      </p:sp>
      <p:sp>
        <p:nvSpPr>
          <p:cNvPr id="11" name="직사각형 10"/>
          <p:cNvSpPr/>
          <p:nvPr/>
        </p:nvSpPr>
        <p:spPr>
          <a:xfrm>
            <a:off x="4985800" y="4646585"/>
            <a:ext cx="3538510" cy="39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985800" y="5071358"/>
            <a:ext cx="746471" cy="39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5173057" y="4767763"/>
            <a:ext cx="321306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b="0" dirty="0" smtClean="0"/>
              <a:t>【</a:t>
            </a:r>
            <a:r>
              <a:rPr lang="ko-KR" altLang="en-US" b="0" smtClean="0"/>
              <a:t>다수의 </a:t>
            </a:r>
            <a:r>
              <a:rPr lang="ko-KR" altLang="en-US" b="0" dirty="0" smtClean="0"/>
              <a:t>움직이는 사람의 신원 </a:t>
            </a:r>
            <a:r>
              <a:rPr lang="ko-KR" altLang="en-US" b="0" smtClean="0"/>
              <a:t>자동 식별 시스템</a:t>
            </a:r>
            <a:r>
              <a:rPr lang="en-US" altLang="ko-KR" b="0" dirty="0" smtClean="0"/>
              <a:t>】</a:t>
            </a:r>
            <a:endParaRPr lang="en-US" altLang="ko-KR" b="0" dirty="0"/>
          </a:p>
        </p:txBody>
      </p:sp>
      <p:sp>
        <p:nvSpPr>
          <p:cNvPr id="73" name="제목 1"/>
          <p:cNvSpPr txBox="1">
            <a:spLocks/>
          </p:cNvSpPr>
          <p:nvPr/>
        </p:nvSpPr>
        <p:spPr>
          <a:xfrm>
            <a:off x="5040140" y="5198647"/>
            <a:ext cx="63573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dirty="0" smtClean="0"/>
              <a:t>선정사유</a:t>
            </a:r>
            <a:endParaRPr lang="en-US" altLang="ko-KR" b="0" dirty="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5797066" y="5202651"/>
            <a:ext cx="268605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dirty="0" smtClean="0"/>
              <a:t>√ 다양한 영상 처리 기술 포함 </a:t>
            </a:r>
            <a:r>
              <a:rPr lang="en-US" altLang="ko-KR" b="0" dirty="0" smtClean="0"/>
              <a:t>(</a:t>
            </a:r>
            <a:r>
              <a:rPr lang="ko-KR" altLang="en-US" b="0" smtClean="0"/>
              <a:t>안면</a:t>
            </a:r>
            <a:r>
              <a:rPr lang="en-US" altLang="ko-KR" b="0" dirty="0" smtClean="0"/>
              <a:t>,</a:t>
            </a:r>
            <a:r>
              <a:rPr lang="ko-KR" altLang="en-US" b="0" smtClean="0"/>
              <a:t>행위</a:t>
            </a:r>
            <a:r>
              <a:rPr lang="en-US" altLang="ko-KR" b="0" dirty="0" smtClean="0"/>
              <a:t>)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985800" y="5510017"/>
            <a:ext cx="746471" cy="39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5040140" y="5637306"/>
            <a:ext cx="63573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dirty="0" smtClean="0"/>
              <a:t>기      간</a:t>
            </a:r>
            <a:endParaRPr lang="en-US" altLang="ko-KR" b="0" dirty="0"/>
          </a:p>
        </p:txBody>
      </p:sp>
      <p:sp>
        <p:nvSpPr>
          <p:cNvPr id="79" name="제목 1"/>
          <p:cNvSpPr txBox="1">
            <a:spLocks/>
          </p:cNvSpPr>
          <p:nvPr/>
        </p:nvSpPr>
        <p:spPr>
          <a:xfrm>
            <a:off x="5797066" y="5641310"/>
            <a:ext cx="268605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ko-KR" altLang="en-US" b="0" dirty="0" smtClean="0"/>
              <a:t>√ 교육 수료 후 </a:t>
            </a:r>
            <a:r>
              <a:rPr lang="en-US" altLang="ko-KR" b="0" dirty="0" smtClean="0"/>
              <a:t>3</a:t>
            </a:r>
            <a:r>
              <a:rPr lang="ko-KR" altLang="en-US" b="0" smtClean="0"/>
              <a:t>개월 예상 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2856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/>
          <p:cNvCxnSpPr>
            <a:stCxn id="17" idx="0"/>
            <a:endCxn id="62" idx="2"/>
          </p:cNvCxnSpPr>
          <p:nvPr/>
        </p:nvCxnSpPr>
        <p:spPr>
          <a:xfrm flipV="1">
            <a:off x="4411054" y="2232452"/>
            <a:ext cx="306" cy="1923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제안 플랫폼 개념도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 비전 통합 플랫폼 제안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머신비전</a:t>
            </a:r>
            <a:r>
              <a:rPr lang="ko-KR" altLang="en-US" b="0" dirty="0" smtClean="0"/>
              <a:t> 통합 플랫폼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영상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이미지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음성 등을 </a:t>
            </a:r>
            <a:r>
              <a:rPr lang="en-US" altLang="ko-KR" b="0" dirty="0" smtClean="0"/>
              <a:t>AI </a:t>
            </a:r>
            <a:r>
              <a:rPr lang="ko-KR" altLang="en-US" b="0" smtClean="0"/>
              <a:t>기반으로 서비스를 할 수 있도록 하는 통합 서비스 제공 플랫폼</a:t>
            </a:r>
            <a:r>
              <a:rPr lang="en-US" altLang="ko-KR" b="0" dirty="0" smtClean="0"/>
              <a:t>  </a:t>
            </a:r>
            <a:endParaRPr lang="en-US" altLang="ko-KR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1182" y="5077794"/>
            <a:ext cx="1182441" cy="41906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Jetson</a:t>
            </a:r>
            <a:r>
              <a:rPr lang="en-US" altLang="ko-KR" sz="1000" dirty="0" smtClean="0">
                <a:solidFill>
                  <a:schemeClr val="tx1"/>
                </a:solidFill>
              </a:rPr>
              <a:t> Xavier NX</a:t>
            </a:r>
            <a:endParaRPr lang="ko-KR" altLang="en-US" sz="1000"/>
          </a:p>
        </p:txBody>
      </p:sp>
      <p:sp>
        <p:nvSpPr>
          <p:cNvPr id="4" name="타원 3"/>
          <p:cNvSpPr/>
          <p:nvPr/>
        </p:nvSpPr>
        <p:spPr>
          <a:xfrm>
            <a:off x="2084177" y="5718738"/>
            <a:ext cx="823786" cy="80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69274" y="5718738"/>
            <a:ext cx="823786" cy="80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54374" y="5718738"/>
            <a:ext cx="823786" cy="80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31236" y="5718738"/>
            <a:ext cx="823786" cy="80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96282" y="5077793"/>
            <a:ext cx="1182441" cy="41906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Jetson</a:t>
            </a:r>
            <a:r>
              <a:rPr lang="en-US" altLang="ko-KR" sz="1000" dirty="0">
                <a:solidFill>
                  <a:schemeClr val="tx1"/>
                </a:solidFill>
              </a:rPr>
              <a:t> Xavier NX</a:t>
            </a:r>
            <a:endParaRPr lang="ko-KR" altLang="en-US" sz="10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73147" y="5077792"/>
            <a:ext cx="1182441" cy="41906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Jetson Xavier NX</a:t>
            </a:r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50001" y="5077791"/>
            <a:ext cx="1182441" cy="41906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Jetson</a:t>
            </a:r>
            <a:r>
              <a:rPr lang="en-US" altLang="ko-KR" sz="1000" dirty="0">
                <a:solidFill>
                  <a:schemeClr val="tx1"/>
                </a:solidFill>
              </a:rPr>
              <a:t> Xavier </a:t>
            </a:r>
            <a:r>
              <a:rPr lang="en-US" altLang="ko-KR" sz="1000" dirty="0" smtClean="0">
                <a:solidFill>
                  <a:schemeClr val="tx1"/>
                </a:solidFill>
              </a:rPr>
              <a:t>NX</a:t>
            </a:r>
            <a:endParaRPr lang="ko-KR" altLang="en-US" sz="100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00218" y="2364769"/>
            <a:ext cx="0" cy="25303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0218" y="4900483"/>
            <a:ext cx="0" cy="7329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0218" y="5646891"/>
            <a:ext cx="0" cy="8868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652" y="5990362"/>
            <a:ext cx="733168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Client</a:t>
            </a:r>
            <a:endParaRPr lang="ko-KR" altLang="en-US" sz="1000" spc="-6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652" y="5176133"/>
            <a:ext cx="733168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Edge</a:t>
            </a:r>
            <a:endParaRPr lang="ko-KR" altLang="en-US" sz="1000" spc="-6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2652" y="3443788"/>
            <a:ext cx="733168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Cloud</a:t>
            </a:r>
            <a:endParaRPr lang="ko-KR" altLang="en-US" sz="1000" spc="-6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45973" y="5843677"/>
            <a:ext cx="733168" cy="6033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교통관련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영상처리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서비스</a:t>
            </a:r>
            <a:endParaRPr lang="en-US" altLang="ko-KR" sz="1000" spc="-6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02374" y="5932635"/>
            <a:ext cx="733168" cy="4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얼굴인식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서비스</a:t>
            </a:r>
            <a:endParaRPr lang="en-US" altLang="ko-KR" sz="1000" spc="-6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828" y="469122"/>
            <a:ext cx="5551570" cy="484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i="1" spc="-60" dirty="0" smtClean="0"/>
              <a:t>기업이나 개인들이 영상</a:t>
            </a:r>
            <a:r>
              <a:rPr lang="en-US" altLang="ko-KR" sz="1000" i="1" spc="-60" dirty="0" smtClean="0"/>
              <a:t>, </a:t>
            </a:r>
            <a:r>
              <a:rPr lang="ko-KR" altLang="en-US" sz="1000" i="1" spc="-60" smtClean="0"/>
              <a:t>행위</a:t>
            </a:r>
            <a:r>
              <a:rPr lang="en-US" altLang="ko-KR" sz="1000" i="1" spc="-60" dirty="0" smtClean="0"/>
              <a:t>, </a:t>
            </a:r>
            <a:r>
              <a:rPr lang="ko-KR" altLang="en-US" sz="1000" i="1" spc="-60" smtClean="0"/>
              <a:t>이미지</a:t>
            </a:r>
            <a:r>
              <a:rPr lang="en-US" altLang="ko-KR" sz="1000" i="1" spc="-60" dirty="0" smtClean="0"/>
              <a:t>, </a:t>
            </a:r>
            <a:r>
              <a:rPr lang="ko-KR" altLang="en-US" sz="1000" i="1" spc="-60" smtClean="0"/>
              <a:t>음성 등에 대한 기능 및 서비스 개발을 머신비전 </a:t>
            </a:r>
            <a:r>
              <a:rPr lang="en-US" altLang="ko-KR" sz="1000" i="1" spc="-60" dirty="0" smtClean="0"/>
              <a:t>F/W</a:t>
            </a:r>
            <a:r>
              <a:rPr lang="ko-KR" altLang="en-US" sz="1000" i="1" spc="-60" smtClean="0"/>
              <a:t>를 </a:t>
            </a:r>
            <a:endParaRPr lang="en-US" altLang="ko-KR" sz="1000" i="1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i="1" spc="-60" dirty="0" smtClean="0"/>
              <a:t>활용하여 개발할 수 있도록 </a:t>
            </a:r>
            <a:r>
              <a:rPr lang="ko-KR" altLang="en-US" sz="1000" i="1" spc="-60" dirty="0" smtClean="0"/>
              <a:t>하는 플랫폼</a:t>
            </a:r>
            <a:endParaRPr lang="ko-KR" altLang="en-US" sz="1000" i="1" spc="-60" dirty="0" smtClean="0"/>
          </a:p>
        </p:txBody>
      </p:sp>
      <p:cxnSp>
        <p:nvCxnSpPr>
          <p:cNvPr id="9" name="직선 화살표 연결선 8"/>
          <p:cNvCxnSpPr>
            <a:stCxn id="4" idx="0"/>
            <a:endCxn id="2" idx="2"/>
          </p:cNvCxnSpPr>
          <p:nvPr/>
        </p:nvCxnSpPr>
        <p:spPr>
          <a:xfrm flipV="1">
            <a:off x="2496070" y="5496858"/>
            <a:ext cx="6333" cy="2218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0"/>
            <a:endCxn id="13" idx="2"/>
          </p:cNvCxnSpPr>
          <p:nvPr/>
        </p:nvCxnSpPr>
        <p:spPr>
          <a:xfrm flipV="1">
            <a:off x="3781167" y="5496857"/>
            <a:ext cx="6336" cy="22188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0"/>
            <a:endCxn id="14" idx="2"/>
          </p:cNvCxnSpPr>
          <p:nvPr/>
        </p:nvCxnSpPr>
        <p:spPr>
          <a:xfrm flipH="1" flipV="1">
            <a:off x="5064368" y="5496856"/>
            <a:ext cx="1899" cy="221882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0"/>
            <a:endCxn id="16" idx="2"/>
          </p:cNvCxnSpPr>
          <p:nvPr/>
        </p:nvCxnSpPr>
        <p:spPr>
          <a:xfrm flipH="1" flipV="1">
            <a:off x="6341222" y="5496855"/>
            <a:ext cx="1907" cy="221883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" idx="0"/>
            <a:endCxn id="118" idx="4"/>
          </p:cNvCxnSpPr>
          <p:nvPr/>
        </p:nvCxnSpPr>
        <p:spPr>
          <a:xfrm flipV="1">
            <a:off x="2502403" y="4826715"/>
            <a:ext cx="3803" cy="251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565187" y="1762895"/>
            <a:ext cx="5692345" cy="4695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Dashboard / Remote Control / Analysis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04334" y="1801743"/>
            <a:ext cx="0" cy="5506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046" y="1970776"/>
            <a:ext cx="733168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spc="-60" dirty="0" smtClean="0">
                <a:solidFill>
                  <a:srgbClr val="FF0000"/>
                </a:solidFill>
              </a:rPr>
              <a:t>Insight</a:t>
            </a:r>
            <a:endParaRPr lang="ko-KR" altLang="en-US" sz="1000" b="1" spc="-60" dirty="0" smtClean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/>
          <p:cNvCxnSpPr>
            <a:stCxn id="13" idx="0"/>
            <a:endCxn id="120" idx="4"/>
          </p:cNvCxnSpPr>
          <p:nvPr/>
        </p:nvCxnSpPr>
        <p:spPr>
          <a:xfrm flipV="1">
            <a:off x="3787503" y="4826715"/>
            <a:ext cx="6020" cy="2510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4" idx="0"/>
            <a:endCxn id="121" idx="4"/>
          </p:cNvCxnSpPr>
          <p:nvPr/>
        </p:nvCxnSpPr>
        <p:spPr>
          <a:xfrm flipH="1" flipV="1">
            <a:off x="5063234" y="4822655"/>
            <a:ext cx="1134" cy="2551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6" idx="0"/>
            <a:endCxn id="119" idx="4"/>
          </p:cNvCxnSpPr>
          <p:nvPr/>
        </p:nvCxnSpPr>
        <p:spPr>
          <a:xfrm flipH="1" flipV="1">
            <a:off x="6333343" y="4830739"/>
            <a:ext cx="7879" cy="2470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333911" y="2424780"/>
            <a:ext cx="6154286" cy="2422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334031" y="3467960"/>
            <a:ext cx="1639274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Integration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76387" y="3467960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Learning Model Template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76387" y="2980699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Preprocessing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89904" y="3467960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UI/UX FW, </a:t>
            </a:r>
            <a:r>
              <a:rPr lang="ko-KR" altLang="en-US" sz="1000" smtClean="0">
                <a:solidFill>
                  <a:schemeClr val="tx1"/>
                </a:solidFill>
              </a:rPr>
              <a:t>시뮬레이션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592917" y="2980699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전이학습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AutoML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34031" y="2980699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Evaluator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(F1-Score, ROC)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344034" y="2791771"/>
            <a:ext cx="292445" cy="295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345981" y="3257498"/>
            <a:ext cx="292445" cy="295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9292" y="2843659"/>
            <a:ext cx="1075050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얼굴</a:t>
            </a:r>
            <a:r>
              <a:rPr lang="ko-KR" altLang="en-US" sz="1000" spc="-60" dirty="0" smtClean="0"/>
              <a:t> 인식용 </a:t>
            </a:r>
            <a:r>
              <a:rPr lang="en-US" altLang="ko-KR" sz="1000" spc="-60" dirty="0" smtClean="0"/>
              <a:t>API</a:t>
            </a:r>
            <a:endParaRPr lang="ko-KR" altLang="en-US" sz="1000" spc="-6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89911" y="3307449"/>
            <a:ext cx="1075050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OCR </a:t>
            </a:r>
            <a:r>
              <a:rPr lang="ko-KR" altLang="en-US" sz="1000" spc="-60" smtClean="0"/>
              <a:t>전용</a:t>
            </a:r>
            <a:r>
              <a:rPr lang="en-US" altLang="ko-KR" sz="1000" spc="-60" dirty="0" smtClean="0"/>
              <a:t> </a:t>
            </a:r>
            <a:r>
              <a:rPr lang="en-US" altLang="ko-KR" sz="1000" spc="-60" dirty="0" smtClean="0"/>
              <a:t>API</a:t>
            </a:r>
            <a:endParaRPr lang="ko-KR" altLang="en-US" sz="1000" spc="-60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1589904" y="3935578"/>
            <a:ext cx="1643449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엣지</a:t>
            </a:r>
            <a:r>
              <a:rPr lang="ko-KR" altLang="en-US" sz="1000" dirty="0" smtClean="0">
                <a:solidFill>
                  <a:schemeClr val="tx1"/>
                </a:solidFill>
              </a:rPr>
              <a:t> 장비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34031" y="3935578"/>
            <a:ext cx="1646713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OpenCV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tensorflow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05108" y="2533288"/>
            <a:ext cx="2541684" cy="3569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학습모델 </a:t>
            </a:r>
            <a:r>
              <a:rPr lang="en-US" altLang="ko-KR" sz="1100" dirty="0" smtClean="0">
                <a:solidFill>
                  <a:schemeClr val="bg1"/>
                </a:solidFill>
              </a:rPr>
              <a:t>Market Place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76387" y="3935578"/>
            <a:ext cx="1666285" cy="353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학습 </a:t>
            </a:r>
            <a:r>
              <a:rPr lang="en-US" altLang="ko-KR" sz="1000" dirty="0" smtClean="0">
                <a:solidFill>
                  <a:schemeClr val="tx1"/>
                </a:solidFill>
              </a:rPr>
              <a:t>Model </a:t>
            </a:r>
            <a:r>
              <a:rPr lang="ko-KR" altLang="en-US" sz="100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89904" y="2535332"/>
            <a:ext cx="2553322" cy="35317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Privacy Governance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589904" y="4393964"/>
            <a:ext cx="5152767" cy="33717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Service Agent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14947" y="2542297"/>
            <a:ext cx="399162" cy="1746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345362" y="3726066"/>
            <a:ext cx="292445" cy="295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89292" y="3776017"/>
            <a:ext cx="1075050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 </a:t>
            </a:r>
            <a:r>
              <a:rPr lang="ko-KR" altLang="en-US" sz="1000" spc="-60" smtClean="0"/>
              <a:t>이미지 분류 </a:t>
            </a:r>
            <a:r>
              <a:rPr lang="en-US" altLang="ko-KR" sz="1000" spc="-60" dirty="0" smtClean="0"/>
              <a:t>API</a:t>
            </a:r>
            <a:endParaRPr lang="ko-KR" altLang="en-US" sz="1000" spc="-60" dirty="0" smtClean="0"/>
          </a:p>
        </p:txBody>
      </p:sp>
      <p:sp>
        <p:nvSpPr>
          <p:cNvPr id="118" name="타원 117"/>
          <p:cNvSpPr/>
          <p:nvPr/>
        </p:nvSpPr>
        <p:spPr>
          <a:xfrm>
            <a:off x="2411471" y="4632983"/>
            <a:ext cx="189470" cy="19373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238608" y="4637007"/>
            <a:ext cx="189470" cy="19373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698788" y="4632983"/>
            <a:ext cx="189470" cy="19373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4968499" y="4628923"/>
            <a:ext cx="189470" cy="19373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341240" y="4199744"/>
            <a:ext cx="292445" cy="295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85170" y="4249695"/>
            <a:ext cx="1075050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 </a:t>
            </a:r>
            <a:r>
              <a:rPr lang="ko-KR" altLang="en-US" sz="1000" spc="-60" smtClean="0"/>
              <a:t>이미지</a:t>
            </a:r>
            <a:r>
              <a:rPr lang="en-US" altLang="ko-KR" sz="1000" spc="-60" dirty="0" smtClean="0"/>
              <a:t>2</a:t>
            </a:r>
            <a:r>
              <a:rPr lang="ko-KR" altLang="en-US" sz="1000" spc="-60" smtClean="0"/>
              <a:t>음성</a:t>
            </a:r>
            <a:r>
              <a:rPr lang="ko-KR" altLang="en-US" sz="1000" spc="-60" smtClean="0"/>
              <a:t> </a:t>
            </a:r>
            <a:r>
              <a:rPr lang="en-US" altLang="ko-KR" sz="1000" spc="-60" dirty="0" smtClean="0"/>
              <a:t>API</a:t>
            </a:r>
            <a:endParaRPr lang="ko-KR" altLang="en-US" sz="1000" spc="-60" dirty="0" smtClean="0"/>
          </a:p>
        </p:txBody>
      </p:sp>
      <p:sp>
        <p:nvSpPr>
          <p:cNvPr id="143" name="타원 142"/>
          <p:cNvSpPr/>
          <p:nvPr/>
        </p:nvSpPr>
        <p:spPr>
          <a:xfrm>
            <a:off x="7358600" y="5718738"/>
            <a:ext cx="823786" cy="805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163054" y="5813846"/>
            <a:ext cx="1211002" cy="628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얼굴인식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시스템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개발 희망 업체</a:t>
            </a:r>
            <a:endParaRPr lang="ko-KR" altLang="en-US" sz="1000" spc="-60" dirty="0" smtClean="0"/>
          </a:p>
        </p:txBody>
      </p:sp>
      <p:cxnSp>
        <p:nvCxnSpPr>
          <p:cNvPr id="146" name="꺾인 연결선 145"/>
          <p:cNvCxnSpPr>
            <a:stCxn id="80" idx="0"/>
            <a:endCxn id="143" idx="6"/>
          </p:cNvCxnSpPr>
          <p:nvPr/>
        </p:nvCxnSpPr>
        <p:spPr>
          <a:xfrm rot="16200000" flipH="1">
            <a:off x="5035033" y="2974205"/>
            <a:ext cx="3588270" cy="2706436"/>
          </a:xfrm>
          <a:prstGeom prst="bentConnector4">
            <a:avLst>
              <a:gd name="adj1" fmla="val -6371"/>
              <a:gd name="adj2" fmla="val 123057"/>
            </a:avLst>
          </a:prstGeom>
          <a:ln>
            <a:solidFill>
              <a:srgbClr val="6390D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214109" y="2091989"/>
            <a:ext cx="1108893" cy="2005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i="1" spc="-60" dirty="0" smtClean="0">
                <a:solidFill>
                  <a:schemeClr val="accent1"/>
                </a:solidFill>
              </a:rPr>
              <a:t>① 학습모델 구매</a:t>
            </a:r>
            <a:endParaRPr lang="ko-KR" altLang="en-US" sz="900" i="1" spc="-60" dirty="0" smtClean="0">
              <a:solidFill>
                <a:schemeClr val="accent1"/>
              </a:solidFill>
            </a:endParaRPr>
          </a:p>
        </p:txBody>
      </p:sp>
      <p:cxnSp>
        <p:nvCxnSpPr>
          <p:cNvPr id="152" name="꺾인 연결선 151"/>
          <p:cNvCxnSpPr>
            <a:stCxn id="74" idx="0"/>
            <a:endCxn id="143" idx="6"/>
          </p:cNvCxnSpPr>
          <p:nvPr/>
        </p:nvCxnSpPr>
        <p:spPr>
          <a:xfrm rot="16200000" flipH="1">
            <a:off x="6171427" y="4110600"/>
            <a:ext cx="3329787" cy="692129"/>
          </a:xfrm>
          <a:prstGeom prst="bentConnector4">
            <a:avLst>
              <a:gd name="adj1" fmla="val -6865"/>
              <a:gd name="adj2" fmla="val 171115"/>
            </a:avLst>
          </a:prstGeom>
          <a:ln>
            <a:solidFill>
              <a:srgbClr val="6390D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428956" y="2591857"/>
            <a:ext cx="1108893" cy="2005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i="1" spc="-60" dirty="0" smtClean="0">
                <a:solidFill>
                  <a:schemeClr val="accent1"/>
                </a:solidFill>
              </a:rPr>
              <a:t>② </a:t>
            </a:r>
            <a:r>
              <a:rPr lang="en-US" altLang="ko-KR" sz="900" i="1" spc="-60" dirty="0" smtClean="0">
                <a:solidFill>
                  <a:schemeClr val="accent1"/>
                </a:solidFill>
              </a:rPr>
              <a:t>API </a:t>
            </a:r>
            <a:r>
              <a:rPr lang="ko-KR" altLang="en-US" sz="900" i="1" spc="-60" smtClean="0">
                <a:solidFill>
                  <a:schemeClr val="accent1"/>
                </a:solidFill>
              </a:rPr>
              <a:t>연결</a:t>
            </a:r>
            <a:endParaRPr lang="ko-KR" altLang="en-US" sz="900" i="1" spc="-60" dirty="0" smtClean="0">
              <a:solidFill>
                <a:schemeClr val="accent1"/>
              </a:solidFill>
            </a:endParaRPr>
          </a:p>
        </p:txBody>
      </p:sp>
      <p:cxnSp>
        <p:nvCxnSpPr>
          <p:cNvPr id="160" name="직선 화살표 연결선 159"/>
          <p:cNvCxnSpPr>
            <a:stCxn id="143" idx="2"/>
            <a:endCxn id="12" idx="6"/>
          </p:cNvCxnSpPr>
          <p:nvPr/>
        </p:nvCxnSpPr>
        <p:spPr>
          <a:xfrm flipH="1">
            <a:off x="6755022" y="6121558"/>
            <a:ext cx="60357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9836" y="6134367"/>
            <a:ext cx="733168" cy="195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서비스</a:t>
            </a:r>
            <a:endParaRPr lang="en-US" altLang="ko-KR" sz="900" spc="-60" dirty="0" smtClean="0"/>
          </a:p>
        </p:txBody>
      </p:sp>
      <p:cxnSp>
        <p:nvCxnSpPr>
          <p:cNvPr id="165" name="꺾인 연결선 164"/>
          <p:cNvCxnSpPr>
            <a:stCxn id="143" idx="0"/>
            <a:endCxn id="170" idx="2"/>
          </p:cNvCxnSpPr>
          <p:nvPr/>
        </p:nvCxnSpPr>
        <p:spPr>
          <a:xfrm rot="16200000" flipV="1">
            <a:off x="6917033" y="4865277"/>
            <a:ext cx="946899" cy="760023"/>
          </a:xfrm>
          <a:prstGeom prst="bentConnector3">
            <a:avLst>
              <a:gd name="adj1" fmla="val 43910"/>
            </a:avLst>
          </a:prstGeom>
          <a:ln>
            <a:solidFill>
              <a:srgbClr val="6390D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810889" y="4352229"/>
            <a:ext cx="399162" cy="419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94773" y="5091690"/>
            <a:ext cx="1108893" cy="2005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i="1" spc="-60" dirty="0" smtClean="0">
                <a:solidFill>
                  <a:schemeClr val="accent1"/>
                </a:solidFill>
              </a:rPr>
              <a:t>③ 소스 배포</a:t>
            </a:r>
            <a:endParaRPr lang="ko-KR" altLang="en-US" sz="900" i="1" spc="-60" dirty="0" smtClean="0">
              <a:solidFill>
                <a:schemeClr val="accent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418695" y="5744476"/>
            <a:ext cx="733168" cy="786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논술고사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필기내역을 </a:t>
            </a:r>
            <a:r>
              <a:rPr lang="en-US" altLang="ko-KR" sz="1000" spc="-60" dirty="0" smtClean="0"/>
              <a:t>TEXT </a:t>
            </a:r>
            <a:r>
              <a:rPr lang="ko-KR" altLang="en-US" sz="1000" spc="-60" smtClean="0"/>
              <a:t>처리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1000" spc="-60" dirty="0" smtClean="0"/>
              <a:t>(OCR)</a:t>
            </a:r>
            <a:endParaRPr lang="en-US" altLang="ko-KR" sz="1000" spc="-6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4704584" y="5817495"/>
            <a:ext cx="733168" cy="786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err="1" smtClean="0"/>
              <a:t>재난자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smtClean="0"/>
              <a:t>구조 서비스</a:t>
            </a:r>
            <a:r>
              <a:rPr lang="en-US" altLang="ko-KR" sz="1000" spc="-60" dirty="0" smtClean="0"/>
              <a:t>(</a:t>
            </a:r>
            <a:r>
              <a:rPr lang="ko-KR" altLang="en-US" sz="1000" spc="-60" smtClean="0"/>
              <a:t>드론</a:t>
            </a:r>
            <a:r>
              <a:rPr lang="en-US" altLang="ko-KR" sz="1000" spc="-60" dirty="0" smtClean="0"/>
              <a:t>)</a:t>
            </a:r>
            <a:endParaRPr lang="en-US" altLang="ko-KR" sz="1000" spc="-60" dirty="0" smtClean="0"/>
          </a:p>
        </p:txBody>
      </p:sp>
      <p:sp>
        <p:nvSpPr>
          <p:cNvPr id="178" name="타원 177"/>
          <p:cNvSpPr/>
          <p:nvPr/>
        </p:nvSpPr>
        <p:spPr>
          <a:xfrm>
            <a:off x="1165049" y="5688907"/>
            <a:ext cx="823786" cy="805640"/>
          </a:xfrm>
          <a:prstGeom prst="ellipse">
            <a:avLst/>
          </a:prstGeom>
          <a:solidFill>
            <a:srgbClr val="6C95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207014" y="5806566"/>
            <a:ext cx="733168" cy="6033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>
                <a:solidFill>
                  <a:schemeClr val="bg1"/>
                </a:solidFill>
              </a:rPr>
              <a:t>교통영상</a:t>
            </a:r>
            <a:endParaRPr lang="en-US" altLang="ko-KR" sz="1000" spc="-60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>
                <a:solidFill>
                  <a:schemeClr val="bg1"/>
                </a:solidFill>
              </a:rPr>
              <a:t>데이터 보유</a:t>
            </a:r>
            <a:endParaRPr lang="en-US" altLang="ko-KR" sz="1000" spc="-60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>
                <a:solidFill>
                  <a:schemeClr val="bg1"/>
                </a:solidFill>
              </a:rPr>
              <a:t>기업</a:t>
            </a:r>
            <a:r>
              <a:rPr lang="en-US" altLang="ko-KR" sz="1000" spc="-60" dirty="0" smtClean="0">
                <a:solidFill>
                  <a:schemeClr val="bg1"/>
                </a:solidFill>
              </a:rPr>
              <a:t>/</a:t>
            </a:r>
            <a:r>
              <a:rPr lang="ko-KR" altLang="en-US" sz="1000" spc="-60" smtClean="0">
                <a:solidFill>
                  <a:schemeClr val="bg1"/>
                </a:solidFill>
              </a:rPr>
              <a:t>개인</a:t>
            </a:r>
            <a:endParaRPr lang="en-US" altLang="ko-KR" sz="1000" spc="-60" dirty="0" smtClean="0">
              <a:solidFill>
                <a:schemeClr val="bg1"/>
              </a:solidFill>
            </a:endParaRPr>
          </a:p>
        </p:txBody>
      </p:sp>
      <p:cxnSp>
        <p:nvCxnSpPr>
          <p:cNvPr id="180" name="꺾인 연결선 179"/>
          <p:cNvCxnSpPr>
            <a:stCxn id="178" idx="2"/>
            <a:endCxn id="184" idx="0"/>
          </p:cNvCxnSpPr>
          <p:nvPr/>
        </p:nvCxnSpPr>
        <p:spPr>
          <a:xfrm rot="10800000" flipH="1">
            <a:off x="1165048" y="2439273"/>
            <a:ext cx="3465205" cy="3652454"/>
          </a:xfrm>
          <a:prstGeom prst="bentConnector4">
            <a:avLst>
              <a:gd name="adj1" fmla="val -3031"/>
              <a:gd name="adj2" fmla="val 102876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4535519" y="2439273"/>
            <a:ext cx="189470" cy="1937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635012" y="5207793"/>
            <a:ext cx="1108893" cy="3926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i="1" spc="-60" dirty="0" smtClean="0">
                <a:solidFill>
                  <a:srgbClr val="0070C0"/>
                </a:solidFill>
              </a:rPr>
              <a:t>① 교통 영상</a:t>
            </a:r>
            <a:endParaRPr lang="en-US" altLang="ko-KR" sz="900" i="1" spc="-60" dirty="0" smtClean="0">
              <a:solidFill>
                <a:srgbClr val="0070C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900" i="1" spc="-60" dirty="0">
                <a:solidFill>
                  <a:srgbClr val="0070C0"/>
                </a:solidFill>
              </a:rPr>
              <a:t> </a:t>
            </a:r>
            <a:r>
              <a:rPr lang="en-US" altLang="ko-KR" sz="900" i="1" spc="-60" dirty="0" smtClean="0">
                <a:solidFill>
                  <a:srgbClr val="0070C0"/>
                </a:solidFill>
              </a:rPr>
              <a:t>    </a:t>
            </a:r>
            <a:r>
              <a:rPr lang="ko-KR" altLang="en-US" sz="900" i="1" spc="-60" smtClean="0">
                <a:solidFill>
                  <a:srgbClr val="0070C0"/>
                </a:solidFill>
              </a:rPr>
              <a:t>데이터 </a:t>
            </a:r>
            <a:r>
              <a:rPr lang="ko-KR" altLang="en-US" sz="900" i="1" spc="-60" dirty="0" smtClean="0">
                <a:solidFill>
                  <a:srgbClr val="0070C0"/>
                </a:solidFill>
              </a:rPr>
              <a:t>판매</a:t>
            </a:r>
            <a:endParaRPr lang="ko-KR" altLang="en-US" sz="900" i="1" spc="-6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4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구성 요소 및 기능 설명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 비전 플랫폼 구성 요소와 기능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총 </a:t>
            </a:r>
            <a:r>
              <a:rPr lang="en-US" altLang="ko-KR" b="0" dirty="0" smtClean="0"/>
              <a:t>8</a:t>
            </a:r>
            <a:r>
              <a:rPr lang="ko-KR" altLang="en-US" b="0" smtClean="0"/>
              <a:t>개의 영역으로 구분 하였으며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일반 </a:t>
            </a:r>
            <a:r>
              <a:rPr lang="ko-KR" altLang="en-US" b="0" smtClean="0"/>
              <a:t>영상처리 비전문가도 해당 플랫폼을 활용하여 다양한 서비스 생성 지원 가능</a:t>
            </a:r>
            <a:r>
              <a:rPr lang="en-US" altLang="ko-KR" b="0" dirty="0"/>
              <a:t> </a:t>
            </a:r>
            <a:r>
              <a:rPr lang="ko-KR" altLang="en-US" b="0" smtClean="0"/>
              <a:t>합니다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38027"/>
              </p:ext>
            </p:extLst>
          </p:nvPr>
        </p:nvGraphicFramePr>
        <p:xfrm>
          <a:off x="564284" y="1747656"/>
          <a:ext cx="7960026" cy="4200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992"/>
                <a:gridCol w="2100648"/>
                <a:gridCol w="4578386"/>
              </a:tblGrid>
              <a:tr h="31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구성 요소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알고리즘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머신 비전 알고리즘 활용을 위한 개발 환경 제공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라이브러리 및 패키지 제공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기존 모델을 활용한 전이 학습 서비스 제공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1016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학습모델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머신 비정 영상 처리 학습 모델 통합 관리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smtClean="0"/>
                        <a:t>생성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smtClean="0"/>
                        <a:t>수정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smtClean="0"/>
                        <a:t>배포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마켓 </a:t>
                      </a:r>
                      <a:r>
                        <a:rPr lang="ko-KR" altLang="en-US" sz="1200" baseline="0" dirty="0" err="1" smtClean="0"/>
                        <a:t>플레이스</a:t>
                      </a:r>
                      <a:r>
                        <a:rPr lang="ko-KR" altLang="en-US" sz="1200" baseline="0" dirty="0" smtClean="0"/>
                        <a:t> 및 자체 생성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smtClean="0"/>
                        <a:t>등록된 </a:t>
                      </a:r>
                      <a:r>
                        <a:rPr lang="ko-KR" altLang="en-US" sz="1200" baseline="0" dirty="0" smtClean="0"/>
                        <a:t>학습 </a:t>
                      </a:r>
                      <a:r>
                        <a:rPr lang="ko-KR" altLang="en-US" sz="1200" baseline="0" smtClean="0"/>
                        <a:t>모델 평가 기능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91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데이터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smtClean="0"/>
                        <a:t>전처</a:t>
                      </a:r>
                      <a:r>
                        <a:rPr lang="ko-KR" altLang="en-US" sz="1200" b="1" smtClean="0"/>
                        <a:t>리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학습 모델 정확도 향상을 위한 영상 전처리 서비스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Normalization,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배치 정규화 등을 통한 성능 최적화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94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API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외부에서 개발 기능을 활용할 수 있도록 관련 </a:t>
                      </a:r>
                      <a:r>
                        <a:rPr lang="en-US" altLang="ko-KR" sz="1200" dirty="0" smtClean="0"/>
                        <a:t>API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제공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Open API </a:t>
                      </a:r>
                      <a:r>
                        <a:rPr lang="ko-KR" altLang="en-US" sz="1200" baseline="0" smtClean="0"/>
                        <a:t>개발 및 가이드 제공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902942" y="2165153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전이 학습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AutoML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2942" y="2615429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sz="1000" dirty="0" smtClean="0">
                <a:solidFill>
                  <a:schemeClr val="tx1"/>
                </a:solidFill>
              </a:rPr>
              <a:t>, YOLO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개발 환경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PaaS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058" y="3182530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모델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배포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058" y="3632806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모델 평가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(F1-Score, ROC, Recall)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1174" y="4150479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 전처리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OpenCV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1174" y="4600755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 데이터 정규화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(Open Source)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15290" y="5069000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연동 </a:t>
            </a:r>
            <a:r>
              <a:rPr lang="en-US" altLang="ko-KR" sz="1000" dirty="0" smtClean="0">
                <a:solidFill>
                  <a:schemeClr val="tx1"/>
                </a:solidFill>
              </a:rPr>
              <a:t>API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데이터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학습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5290" y="5519276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제공 서비스 </a:t>
            </a:r>
            <a:r>
              <a:rPr lang="en-US" altLang="ko-KR" sz="1000" dirty="0" smtClean="0">
                <a:solidFill>
                  <a:schemeClr val="tx1"/>
                </a:solidFill>
              </a:rPr>
              <a:t>API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영상처리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인식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4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구성 요소 및 기능 설명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 비전 플랫폼 구성 요소와 기능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6786"/>
              </p:ext>
            </p:extLst>
          </p:nvPr>
        </p:nvGraphicFramePr>
        <p:xfrm>
          <a:off x="564284" y="1747656"/>
          <a:ext cx="7960026" cy="4216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992"/>
                <a:gridCol w="2100648"/>
                <a:gridCol w="4578386"/>
              </a:tblGrid>
              <a:tr h="31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구성 요소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학습 모델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마켓플레이스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err="1" smtClean="0">
                          <a:sym typeface="Wingdings" panose="05000000000000000000" pitchFamily="2" charset="2"/>
                        </a:rPr>
                        <a:t>구글의</a:t>
                      </a: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playstore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을 판매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활용 할 수 있는 거 처럼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필요한 머신비전 학습 모델을 선택해서 활용 할 수 있는 장소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ym typeface="Wingdings" panose="05000000000000000000" pitchFamily="2" charset="2"/>
                        </a:rPr>
                        <a:t>학습 모델 등록에 대한 승인 및 결제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판매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smtClean="0">
                          <a:sym typeface="Wingdings" panose="05000000000000000000" pitchFamily="2" charset="2"/>
                        </a:rPr>
                        <a:t>구매 포탈 서비스</a:t>
                      </a:r>
                      <a:endParaRPr lang="en-US" altLang="ko-KR" sz="1200" dirty="0" smtClean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1016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장비관리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영상처리를 위한 </a:t>
                      </a:r>
                      <a:r>
                        <a:rPr lang="en-US" altLang="ko-KR" sz="1200" dirty="0" smtClean="0"/>
                        <a:t>HW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판매 및 설치에 따른 장비 유지보수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HW </a:t>
                      </a:r>
                      <a:r>
                        <a:rPr lang="ko-KR" altLang="en-US" sz="1200" baseline="0" smtClean="0"/>
                        <a:t>장비 판매 업무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91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모니터링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학습 모델 통계 자료 및 </a:t>
                      </a:r>
                      <a:r>
                        <a:rPr lang="en-US" altLang="ko-KR" sz="1200" dirty="0" smtClean="0"/>
                        <a:t>TOP10 </a:t>
                      </a:r>
                      <a:r>
                        <a:rPr lang="ko-KR" altLang="en-US" sz="1200" smtClean="0"/>
                        <a:t>업체 등 고객 관리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IIoT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smtClean="0"/>
                        <a:t>장비 및 스마트 팩토리 등 센서 연계 시 관제 서비스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96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원격제어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머신</a:t>
                      </a:r>
                      <a:r>
                        <a:rPr lang="ko-KR" altLang="en-US" sz="1200" baseline="0" dirty="0" smtClean="0"/>
                        <a:t> 비전 학습 모델 운영 및 개발 시 원격 서비스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데이터 판매 업체 및 구매 고객에 대한 통합 관리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15290" y="5069000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원격 서비스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장애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유지보수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15290" y="5519276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 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(Customer Management)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1168" y="4142242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시각화 </a:t>
            </a:r>
            <a:r>
              <a:rPr lang="en-US" altLang="ko-KR" sz="1000" dirty="0" smtClean="0">
                <a:solidFill>
                  <a:schemeClr val="tx1"/>
                </a:solidFill>
              </a:rPr>
              <a:t>(Visualization)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대시보드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통계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11168" y="4592518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관제 서비스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Control Service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046" y="3182532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HW </a:t>
            </a:r>
            <a:r>
              <a:rPr lang="ko-KR" altLang="en-US" sz="1000" smtClean="0">
                <a:solidFill>
                  <a:schemeClr val="tx1"/>
                </a:solidFill>
              </a:rPr>
              <a:t>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Jetson</a:t>
            </a:r>
            <a:r>
              <a:rPr lang="en-US" altLang="ko-KR" sz="1000" dirty="0">
                <a:solidFill>
                  <a:schemeClr val="tx1"/>
                </a:solidFill>
              </a:rPr>
              <a:t> Xavier </a:t>
            </a:r>
            <a:r>
              <a:rPr lang="en-US" altLang="ko-KR" sz="1000" dirty="0" smtClean="0">
                <a:solidFill>
                  <a:schemeClr val="tx1"/>
                </a:solidFill>
              </a:rPr>
              <a:t>NX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046" y="3632808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장비 유지보수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Maintenance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2924" y="2173394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마켓플레이스</a:t>
            </a:r>
            <a:r>
              <a:rPr lang="ko-KR" altLang="en-US" sz="1000" dirty="0" smtClean="0">
                <a:solidFill>
                  <a:schemeClr val="tx1"/>
                </a:solidFill>
              </a:rPr>
              <a:t>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등록승인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정확도 관리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02924" y="2623670"/>
            <a:ext cx="1968842" cy="3531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학습 모델 포탈 서비스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판매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구매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결제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서비스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총 </a:t>
            </a:r>
            <a:r>
              <a:rPr lang="en-US" altLang="ko-KR" b="0" dirty="0" smtClean="0"/>
              <a:t>8</a:t>
            </a:r>
            <a:r>
              <a:rPr lang="ko-KR" altLang="en-US" b="0" smtClean="0"/>
              <a:t>개의 영역으로 구분 하였으며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일반 </a:t>
            </a:r>
            <a:r>
              <a:rPr lang="ko-KR" altLang="en-US" b="0" smtClean="0"/>
              <a:t>영상처리 비전문가도 해당 플랫폼을 활용하여 다양한 서비스 생성 지원 가능</a:t>
            </a:r>
            <a:r>
              <a:rPr lang="en-US" altLang="ko-KR" b="0" dirty="0"/>
              <a:t> </a:t>
            </a:r>
            <a:r>
              <a:rPr lang="ko-KR" altLang="en-US" b="0" smtClean="0"/>
              <a:t>합니다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666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4. </a:t>
            </a:r>
            <a:r>
              <a:rPr lang="ko-KR" altLang="en-US" spc="-100">
                <a:latin typeface="+mj-ea"/>
              </a:rPr>
              <a:t>구성 요소 및 기능 설명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모델 마켓 플레이스 개념도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3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구글의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Play Store</a:t>
            </a:r>
            <a:r>
              <a:rPr lang="ko-KR" altLang="en-US" b="0" smtClean="0"/>
              <a:t>와 같이 </a:t>
            </a:r>
            <a:r>
              <a:rPr lang="en-US" altLang="ko-KR" b="0" dirty="0" smtClean="0"/>
              <a:t>App</a:t>
            </a:r>
            <a:r>
              <a:rPr lang="ko-KR" altLang="en-US" b="0" smtClean="0"/>
              <a:t>을 서로 판매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구매 할 수 있는 생태계와 유사하게 학습 모델을 판매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구매 할 수 있는 장터</a:t>
            </a:r>
            <a:endParaRPr lang="en-US" altLang="ko-KR" b="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64999" y="2720785"/>
            <a:ext cx="4077730" cy="164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83768" y="2820615"/>
            <a:ext cx="3147476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smtClean="0"/>
              <a:t>Cloud (Market Place)</a:t>
            </a:r>
            <a:endParaRPr lang="ko-KR" altLang="en-US" sz="1400" spc="-6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088722" y="3197117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폭력행위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0696" y="3197117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골프자세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52670" y="3197117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유아표정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4644" y="319711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재난관련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8722" y="3673448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농작물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70696" y="3673448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이상행동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52670" y="3673448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불량제품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434644" y="3673447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교통관련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40" name="타원 39"/>
          <p:cNvSpPr/>
          <p:nvPr/>
        </p:nvSpPr>
        <p:spPr>
          <a:xfrm>
            <a:off x="619431" y="3426941"/>
            <a:ext cx="1210962" cy="1128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58328" y="3696634"/>
            <a:ext cx="733168" cy="655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스마트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팜 관련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smtClean="0"/>
              <a:t>기업</a:t>
            </a:r>
            <a:endParaRPr lang="en-US" altLang="ko-KR" sz="1000" spc="-60" dirty="0" smtClean="0"/>
          </a:p>
        </p:txBody>
      </p:sp>
      <p:cxnSp>
        <p:nvCxnSpPr>
          <p:cNvPr id="3" name="직선 화살표 연결선 2"/>
          <p:cNvCxnSpPr>
            <a:stCxn id="40" idx="6"/>
            <a:endCxn id="36" idx="1"/>
          </p:cNvCxnSpPr>
          <p:nvPr/>
        </p:nvCxnSpPr>
        <p:spPr>
          <a:xfrm flipV="1">
            <a:off x="1830393" y="3887946"/>
            <a:ext cx="1258329" cy="103287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564999" y="5014911"/>
            <a:ext cx="1210962" cy="1128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03896" y="5284604"/>
            <a:ext cx="733168" cy="655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농작물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분류 서비스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기업 </a:t>
            </a:r>
            <a:r>
              <a:rPr lang="en-US" altLang="ko-KR" sz="1000" spc="-60" dirty="0" smtClean="0"/>
              <a:t>A</a:t>
            </a:r>
          </a:p>
        </p:txBody>
      </p:sp>
      <p:cxnSp>
        <p:nvCxnSpPr>
          <p:cNvPr id="47" name="직선 화살표 연결선 46"/>
          <p:cNvCxnSpPr>
            <a:stCxn id="36" idx="2"/>
            <a:endCxn id="43" idx="0"/>
          </p:cNvCxnSpPr>
          <p:nvPr/>
        </p:nvCxnSpPr>
        <p:spPr>
          <a:xfrm flipH="1">
            <a:off x="3170480" y="4102443"/>
            <a:ext cx="284826" cy="91246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7403" y="4493523"/>
            <a:ext cx="733168" cy="42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학습모델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구매</a:t>
            </a:r>
            <a:endParaRPr lang="en-US" altLang="ko-KR" sz="1000" spc="-6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831831" y="3690349"/>
            <a:ext cx="733168" cy="1727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제공</a:t>
            </a:r>
            <a:endParaRPr lang="en-US" altLang="ko-KR" sz="1000" spc="-60" dirty="0" smtClean="0"/>
          </a:p>
        </p:txBody>
      </p:sp>
      <p:sp>
        <p:nvSpPr>
          <p:cNvPr id="62" name="타원 61"/>
          <p:cNvSpPr/>
          <p:nvPr/>
        </p:nvSpPr>
        <p:spPr>
          <a:xfrm>
            <a:off x="3903648" y="5014911"/>
            <a:ext cx="1210962" cy="1128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142545" y="5284604"/>
            <a:ext cx="733168" cy="655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농작물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분류 서비스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기업 </a:t>
            </a:r>
            <a:r>
              <a:rPr lang="en-US" altLang="ko-KR" sz="1000" spc="-60" dirty="0" smtClean="0"/>
              <a:t>B</a:t>
            </a:r>
          </a:p>
        </p:txBody>
      </p:sp>
      <p:cxnSp>
        <p:nvCxnSpPr>
          <p:cNvPr id="64" name="직선 화살표 연결선 63"/>
          <p:cNvCxnSpPr>
            <a:stCxn id="36" idx="2"/>
            <a:endCxn id="62" idx="0"/>
          </p:cNvCxnSpPr>
          <p:nvPr/>
        </p:nvCxnSpPr>
        <p:spPr>
          <a:xfrm>
            <a:off x="3455306" y="4102443"/>
            <a:ext cx="1053823" cy="91246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94203" y="4469756"/>
            <a:ext cx="733168" cy="42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학습모델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구매</a:t>
            </a:r>
            <a:endParaRPr lang="en-US" altLang="ko-KR" sz="1000" spc="-60" dirty="0" smtClean="0"/>
          </a:p>
        </p:txBody>
      </p:sp>
      <p:sp>
        <p:nvSpPr>
          <p:cNvPr id="76" name="타원 75"/>
          <p:cNvSpPr/>
          <p:nvPr/>
        </p:nvSpPr>
        <p:spPr>
          <a:xfrm>
            <a:off x="7248210" y="3426941"/>
            <a:ext cx="1210962" cy="1128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487107" y="3821281"/>
            <a:ext cx="733168" cy="4058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정부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smtClean="0"/>
              <a:t>기관</a:t>
            </a:r>
            <a:endParaRPr lang="en-US" altLang="ko-KR" sz="1000" spc="-60" dirty="0" smtClean="0"/>
          </a:p>
        </p:txBody>
      </p:sp>
      <p:cxnSp>
        <p:nvCxnSpPr>
          <p:cNvPr id="78" name="직선 화살표 연결선 77"/>
          <p:cNvCxnSpPr>
            <a:stCxn id="76" idx="2"/>
            <a:endCxn id="39" idx="3"/>
          </p:cNvCxnSpPr>
          <p:nvPr/>
        </p:nvCxnSpPr>
        <p:spPr>
          <a:xfrm flipH="1" flipV="1">
            <a:off x="6167812" y="3887945"/>
            <a:ext cx="1080398" cy="10328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83840" y="4024185"/>
            <a:ext cx="733168" cy="1727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공공데이터</a:t>
            </a:r>
            <a:endParaRPr lang="en-US" altLang="ko-KR" sz="1000" spc="-60" dirty="0" smtClean="0"/>
          </a:p>
        </p:txBody>
      </p:sp>
      <p:sp>
        <p:nvSpPr>
          <p:cNvPr id="80" name="타원 79"/>
          <p:cNvSpPr/>
          <p:nvPr/>
        </p:nvSpPr>
        <p:spPr>
          <a:xfrm>
            <a:off x="5562331" y="5014910"/>
            <a:ext cx="1210962" cy="1128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01228" y="5284603"/>
            <a:ext cx="733168" cy="655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교통 관련 서비스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기업 및 개인</a:t>
            </a:r>
            <a:endParaRPr lang="en-US" altLang="ko-KR" sz="1000" spc="-60" dirty="0" smtClean="0"/>
          </a:p>
        </p:txBody>
      </p:sp>
      <p:cxnSp>
        <p:nvCxnSpPr>
          <p:cNvPr id="82" name="직선 화살표 연결선 81"/>
          <p:cNvCxnSpPr>
            <a:stCxn id="39" idx="2"/>
            <a:endCxn id="80" idx="0"/>
          </p:cNvCxnSpPr>
          <p:nvPr/>
        </p:nvCxnSpPr>
        <p:spPr>
          <a:xfrm>
            <a:off x="5801228" y="4102442"/>
            <a:ext cx="366584" cy="91246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5519" y="4542636"/>
            <a:ext cx="733168" cy="42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학습모델</a:t>
            </a:r>
            <a:endParaRPr lang="en-US" altLang="ko-KR" sz="10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000" spc="-60" dirty="0" smtClean="0"/>
              <a:t>구매</a:t>
            </a:r>
            <a:endParaRPr lang="en-US" altLang="ko-KR" sz="1000" spc="-60" dirty="0" smtClean="0"/>
          </a:p>
        </p:txBody>
      </p:sp>
      <p:sp>
        <p:nvSpPr>
          <p:cNvPr id="17" name="물결 16"/>
          <p:cNvSpPr/>
          <p:nvPr/>
        </p:nvSpPr>
        <p:spPr>
          <a:xfrm>
            <a:off x="2564999" y="2111558"/>
            <a:ext cx="972065" cy="609227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Share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4" name="물결 83"/>
          <p:cNvSpPr/>
          <p:nvPr/>
        </p:nvSpPr>
        <p:spPr>
          <a:xfrm>
            <a:off x="4112626" y="2098520"/>
            <a:ext cx="972065" cy="609227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Value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5" name="물결 84"/>
          <p:cNvSpPr/>
          <p:nvPr/>
        </p:nvSpPr>
        <p:spPr>
          <a:xfrm>
            <a:off x="5635345" y="2103320"/>
            <a:ext cx="972065" cy="609227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십자형 17"/>
          <p:cNvSpPr/>
          <p:nvPr/>
        </p:nvSpPr>
        <p:spPr>
          <a:xfrm>
            <a:off x="3634286" y="2257462"/>
            <a:ext cx="362465" cy="317418"/>
          </a:xfrm>
          <a:prstGeom prst="plus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십자형 85"/>
          <p:cNvSpPr/>
          <p:nvPr/>
        </p:nvSpPr>
        <p:spPr>
          <a:xfrm>
            <a:off x="5178785" y="2281508"/>
            <a:ext cx="362465" cy="317418"/>
          </a:xfrm>
          <a:prstGeom prst="plus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069968" y="4229867"/>
            <a:ext cx="1513621" cy="2381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전이학습 템플릿</a:t>
            </a:r>
          </a:p>
        </p:txBody>
      </p:sp>
      <p:cxnSp>
        <p:nvCxnSpPr>
          <p:cNvPr id="88" name="직선 화살표 연결선 87"/>
          <p:cNvCxnSpPr>
            <a:stCxn id="87" idx="2"/>
            <a:endCxn id="62" idx="0"/>
          </p:cNvCxnSpPr>
          <p:nvPr/>
        </p:nvCxnSpPr>
        <p:spPr>
          <a:xfrm flipH="1">
            <a:off x="4509129" y="4468025"/>
            <a:ext cx="317650" cy="54688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7" idx="2"/>
            <a:endCxn id="80" idx="0"/>
          </p:cNvCxnSpPr>
          <p:nvPr/>
        </p:nvCxnSpPr>
        <p:spPr>
          <a:xfrm>
            <a:off x="4826779" y="4468025"/>
            <a:ext cx="1341033" cy="546885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7" idx="2"/>
            <a:endCxn id="43" idx="0"/>
          </p:cNvCxnSpPr>
          <p:nvPr/>
        </p:nvCxnSpPr>
        <p:spPr>
          <a:xfrm flipH="1">
            <a:off x="3170480" y="4468025"/>
            <a:ext cx="1656299" cy="54688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각형 20"/>
          <p:cNvSpPr/>
          <p:nvPr/>
        </p:nvSpPr>
        <p:spPr>
          <a:xfrm rot="10800000">
            <a:off x="2101226" y="4330831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 rot="10800000">
            <a:off x="4234525" y="4343614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24"/>
          <p:cNvSpPr/>
          <p:nvPr/>
        </p:nvSpPr>
        <p:spPr>
          <a:xfrm rot="10800000">
            <a:off x="6375052" y="4330831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5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머신 비전 플랫폼 활용 방안 </a:t>
            </a:r>
            <a:r>
              <a:rPr lang="en-US" altLang="ko-KR" spc="-100" dirty="0" smtClean="0">
                <a:latin typeface="+mj-ea"/>
              </a:rPr>
              <a:t>(1)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CASE ① -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얼굴인식 시스템 개발 업체 및 개인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영상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이미지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음성 처리에 </a:t>
            </a:r>
            <a:r>
              <a:rPr lang="en-US" altLang="ko-KR" b="0" dirty="0" smtClean="0"/>
              <a:t>AI </a:t>
            </a:r>
            <a:r>
              <a:rPr lang="ko-KR" altLang="en-US" b="0" smtClean="0"/>
              <a:t>기술을 적용하여 새로운 가치를 창출하고자 하는 업체 및 개인 </a:t>
            </a:r>
            <a:r>
              <a:rPr lang="en-US" altLang="ko-KR" b="0" dirty="0" smtClean="0"/>
              <a:t>(</a:t>
            </a:r>
            <a:r>
              <a:rPr lang="ko-KR" altLang="en-US" b="0" smtClean="0"/>
              <a:t>사례 </a:t>
            </a:r>
            <a:r>
              <a:rPr lang="en-US" altLang="ko-KR" b="0" dirty="0" smtClean="0"/>
              <a:t>– </a:t>
            </a:r>
            <a:r>
              <a:rPr lang="ko-KR" altLang="en-US" b="0" smtClean="0"/>
              <a:t>얼굴인식 시스템</a:t>
            </a:r>
            <a:r>
              <a:rPr lang="en-US" altLang="ko-KR" b="0" dirty="0" smtClean="0"/>
              <a:t>)</a:t>
            </a:r>
            <a:r>
              <a:rPr lang="ko-KR" altLang="en-US" b="0" smtClean="0"/>
              <a:t>  </a:t>
            </a:r>
            <a:endParaRPr lang="en-US" altLang="ko-KR" b="0" dirty="0"/>
          </a:p>
        </p:txBody>
      </p:sp>
      <p:sp>
        <p:nvSpPr>
          <p:cNvPr id="2" name="오각형 1"/>
          <p:cNvSpPr/>
          <p:nvPr/>
        </p:nvSpPr>
        <p:spPr>
          <a:xfrm>
            <a:off x="337429" y="2061749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5667" y="2192869"/>
            <a:ext cx="1752928" cy="62675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① 마켓에서 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smtClean="0"/>
              <a:t>학습 </a:t>
            </a:r>
            <a:r>
              <a:rPr lang="ko-KR" altLang="en-US" sz="1400" spc="-60" dirty="0" smtClean="0"/>
              <a:t>모델 검색</a:t>
            </a:r>
          </a:p>
        </p:txBody>
      </p:sp>
      <p:sp>
        <p:nvSpPr>
          <p:cNvPr id="39" name="오각형 38"/>
          <p:cNvSpPr/>
          <p:nvPr/>
        </p:nvSpPr>
        <p:spPr>
          <a:xfrm>
            <a:off x="2471029" y="2061749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96975" y="2213789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②</a:t>
            </a:r>
            <a:r>
              <a:rPr lang="ko-KR" altLang="en-US" sz="1400" spc="-60" dirty="0" smtClean="0"/>
              <a:t> 학습 모델 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smtClean="0"/>
              <a:t>시뮬레이션</a:t>
            </a:r>
            <a:r>
              <a:rPr lang="en-US" altLang="ko-KR" sz="1400" spc="-60" dirty="0" smtClean="0"/>
              <a:t>(</a:t>
            </a:r>
            <a:r>
              <a:rPr lang="ko-KR" altLang="en-US" sz="1400" spc="-60" smtClean="0"/>
              <a:t>전이학습</a:t>
            </a:r>
            <a:r>
              <a:rPr lang="en-US" altLang="ko-KR" sz="1400" spc="-60" dirty="0" smtClean="0"/>
              <a:t>)</a:t>
            </a:r>
            <a:endParaRPr lang="ko-KR" altLang="en-US" sz="1400" spc="-60" dirty="0" smtClean="0"/>
          </a:p>
        </p:txBody>
      </p:sp>
      <p:sp>
        <p:nvSpPr>
          <p:cNvPr id="41" name="오각형 40"/>
          <p:cNvSpPr/>
          <p:nvPr/>
        </p:nvSpPr>
        <p:spPr>
          <a:xfrm>
            <a:off x="4604629" y="2061749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78470" y="2104040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③</a:t>
            </a:r>
            <a:r>
              <a:rPr lang="ko-KR" altLang="en-US" sz="1400" spc="-60" dirty="0" smtClean="0"/>
              <a:t> </a:t>
            </a:r>
            <a:r>
              <a:rPr lang="ko-KR" altLang="en-US" sz="1400" spc="-60" dirty="0" smtClean="0"/>
              <a:t>시뮬레이션</a:t>
            </a:r>
            <a:r>
              <a:rPr lang="en-US" altLang="ko-KR" sz="1400" spc="-60" dirty="0" smtClean="0"/>
              <a:t> </a:t>
            </a:r>
            <a:r>
              <a:rPr lang="ko-KR" altLang="en-US" sz="1400" spc="-60" smtClean="0"/>
              <a:t>테스트</a:t>
            </a:r>
            <a:r>
              <a:rPr lang="en-US" altLang="ko-KR" sz="1400" spc="-60" dirty="0" smtClean="0"/>
              <a:t>/</a:t>
            </a:r>
            <a:r>
              <a:rPr lang="ko-KR" altLang="en-US" sz="1400" spc="-60" smtClean="0"/>
              <a:t>검증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1400" spc="-60" dirty="0" smtClean="0"/>
              <a:t>(</a:t>
            </a:r>
            <a:r>
              <a:rPr lang="ko-KR" altLang="en-US" sz="1400" spc="-60" smtClean="0"/>
              <a:t>웹</a:t>
            </a:r>
            <a:r>
              <a:rPr lang="en-US" altLang="ko-KR" sz="1400" spc="-60" dirty="0" smtClean="0"/>
              <a:t>/</a:t>
            </a:r>
            <a:r>
              <a:rPr lang="ko-KR" altLang="en-US" sz="1400" spc="-60" smtClean="0"/>
              <a:t>앱 형태</a:t>
            </a:r>
            <a:r>
              <a:rPr lang="en-US" altLang="ko-KR" sz="1400" spc="-60" dirty="0" smtClean="0"/>
              <a:t>)</a:t>
            </a:r>
            <a:endParaRPr lang="ko-KR" altLang="en-US" sz="1400" spc="-60" dirty="0" smtClean="0"/>
          </a:p>
        </p:txBody>
      </p:sp>
      <p:sp>
        <p:nvSpPr>
          <p:cNvPr id="43" name="오각형 42"/>
          <p:cNvSpPr/>
          <p:nvPr/>
        </p:nvSpPr>
        <p:spPr>
          <a:xfrm>
            <a:off x="6738229" y="2061749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812070" y="2247979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④</a:t>
            </a:r>
            <a:r>
              <a:rPr lang="ko-KR" altLang="en-US" sz="1400" spc="-60" dirty="0" smtClean="0"/>
              <a:t> 결과에 따른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구매 결정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8496" y="4602320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⑤ </a:t>
            </a:r>
            <a:r>
              <a:rPr lang="en-US" altLang="ko-KR" sz="1400" spc="-60" dirty="0" smtClean="0"/>
              <a:t>API  </a:t>
            </a:r>
            <a:r>
              <a:rPr lang="ko-KR" altLang="en-US" sz="1400" spc="-60" smtClean="0"/>
              <a:t>라이센스 구매</a:t>
            </a:r>
            <a:endParaRPr lang="ko-KR" altLang="en-US" sz="1400" spc="-6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4949" y="4615103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⑥ </a:t>
            </a:r>
            <a:r>
              <a:rPr lang="en-US" altLang="ko-KR" sz="1400" spc="-60" dirty="0" smtClean="0"/>
              <a:t>AP </a:t>
            </a:r>
            <a:r>
              <a:rPr lang="ko-KR" altLang="en-US" sz="1400" spc="-60" smtClean="0"/>
              <a:t>도입</a:t>
            </a:r>
            <a:r>
              <a:rPr lang="en-US" altLang="ko-KR" sz="1400" spc="-60" dirty="0" smtClean="0"/>
              <a:t>/</a:t>
            </a:r>
            <a:r>
              <a:rPr lang="ko-KR" altLang="en-US" sz="1400" spc="-60" smtClean="0"/>
              <a:t>개발</a:t>
            </a:r>
            <a:endParaRPr lang="ko-KR" altLang="en-US" sz="1400" spc="-6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21349" y="4602319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⑦ 서비스 오픈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75347" y="3078761"/>
            <a:ext cx="1973584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얼굴 인식 학습 모델을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 smtClean="0"/>
              <a:t>   </a:t>
            </a:r>
            <a:r>
              <a:rPr lang="ko-KR" altLang="en-US" b="0" smtClean="0"/>
              <a:t>마켓 플레이스에서 선택</a:t>
            </a:r>
            <a:endParaRPr lang="en-US" altLang="ko-KR" b="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415607" y="3078761"/>
            <a:ext cx="2123264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필요 시 전이 학습으로 자체 데이터로 모델 업그레이드</a:t>
            </a:r>
            <a:endParaRPr lang="en-US" altLang="ko-KR" b="0" dirty="0" smtClean="0"/>
          </a:p>
          <a:p>
            <a:pPr>
              <a:buFontTx/>
              <a:buChar char="-"/>
            </a:pPr>
            <a:r>
              <a:rPr lang="ko-KR" altLang="en-US" b="0" dirty="0" smtClean="0"/>
              <a:t>학습모델을 시뮬레이션 수행</a:t>
            </a:r>
            <a:endParaRPr lang="en-US" altLang="ko-KR" b="0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658542" y="3078761"/>
            <a:ext cx="2123264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시뮬레이션 검증 결과 분석</a:t>
            </a:r>
            <a:endParaRPr lang="en-US" altLang="ko-KR" b="0" dirty="0" smtClean="0"/>
          </a:p>
          <a:p>
            <a:pPr>
              <a:buFontTx/>
              <a:buChar char="-"/>
            </a:pPr>
            <a:r>
              <a:rPr lang="ko-KR" altLang="en-US" b="0" dirty="0" smtClean="0"/>
              <a:t>실제 사용 타당성 분석</a:t>
            </a:r>
            <a:endParaRPr lang="en-US" altLang="ko-KR" b="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6901477" y="3078761"/>
            <a:ext cx="189653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시뮬레이션 결과에 따른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smtClean="0"/>
              <a:t>구매 의사 결정</a:t>
            </a:r>
            <a:endParaRPr lang="en-US" altLang="ko-KR" b="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812070" y="5327691"/>
            <a:ext cx="189653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구매 결정 시 라이선스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smtClean="0"/>
              <a:t>정책에 따른 상품 결정</a:t>
            </a:r>
            <a:endParaRPr lang="en-US" altLang="ko-KR" b="0" dirty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658542" y="5327691"/>
            <a:ext cx="1896533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ko-KR" altLang="en-US" b="0" dirty="0" smtClean="0"/>
              <a:t>필요 시 컨설팅 수행</a:t>
            </a:r>
            <a:endParaRPr lang="en-US" altLang="ko-KR" b="0" dirty="0" smtClean="0"/>
          </a:p>
          <a:p>
            <a:pPr>
              <a:buFontTx/>
              <a:buChar char="-"/>
            </a:pPr>
            <a:r>
              <a:rPr lang="ko-KR" altLang="en-US" b="0" dirty="0" smtClean="0"/>
              <a:t>제공되는 </a:t>
            </a:r>
            <a:r>
              <a:rPr lang="en-US" altLang="ko-KR" b="0" dirty="0" smtClean="0"/>
              <a:t>API</a:t>
            </a:r>
            <a:r>
              <a:rPr lang="ko-KR" altLang="en-US" b="0" smtClean="0"/>
              <a:t>를 사용하여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smtClean="0"/>
              <a:t>고객사에서 개발 작업</a:t>
            </a:r>
            <a:endParaRPr lang="en-US" altLang="ko-KR" b="0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2528972" y="5327691"/>
            <a:ext cx="189653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  <a:buChar char="-"/>
            </a:pPr>
            <a:r>
              <a:rPr lang="en-US" altLang="ko-KR" b="0" dirty="0" err="1" smtClean="0"/>
              <a:t>on-premise</a:t>
            </a:r>
            <a:r>
              <a:rPr lang="en-US" altLang="ko-KR" b="0" dirty="0" smtClean="0"/>
              <a:t> / cloud </a:t>
            </a:r>
            <a:r>
              <a:rPr lang="ko-KR" altLang="en-US" b="0" smtClean="0"/>
              <a:t>형태</a:t>
            </a:r>
            <a:endParaRPr lang="en-US" altLang="ko-KR" b="0" dirty="0" smtClean="0"/>
          </a:p>
          <a:p>
            <a:pPr>
              <a:buFontTx/>
              <a:buChar char="-"/>
            </a:pPr>
            <a:r>
              <a:rPr lang="ko-KR" altLang="en-US" b="0" dirty="0" smtClean="0"/>
              <a:t>실제 서비스 오픈 사용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80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5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머신 비전 플랫폼 활용 방안 </a:t>
            </a:r>
            <a:r>
              <a:rPr lang="en-US" altLang="ko-KR" spc="-100" dirty="0" smtClean="0">
                <a:latin typeface="+mj-ea"/>
              </a:rPr>
              <a:t>(2)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CASE ②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AI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활용하고 있으나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 데이터가 부족하여 고민에 빠진 업체 및 개인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영상 데이터를 머신 비전 플랫폼의 마켓 </a:t>
            </a:r>
            <a:r>
              <a:rPr lang="ko-KR" altLang="en-US" b="0" dirty="0" err="1" smtClean="0"/>
              <a:t>플레이스에서</a:t>
            </a:r>
            <a:r>
              <a:rPr lang="ko-KR" altLang="en-US" b="0" dirty="0" smtClean="0"/>
              <a:t> 분야 별로 검색하여 정확도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비용 기준으로 선택하여 활용 </a:t>
            </a:r>
            <a:r>
              <a:rPr lang="en-US" altLang="ko-KR" b="0" dirty="0" smtClean="0"/>
              <a:t>CASE</a:t>
            </a:r>
            <a:endParaRPr lang="en-US" altLang="ko-KR" b="0" dirty="0"/>
          </a:p>
        </p:txBody>
      </p:sp>
      <p:sp>
        <p:nvSpPr>
          <p:cNvPr id="7" name="오각형 6"/>
          <p:cNvSpPr/>
          <p:nvPr/>
        </p:nvSpPr>
        <p:spPr>
          <a:xfrm>
            <a:off x="3374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381" y="2149354"/>
            <a:ext cx="1752928" cy="62675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① 마켓 </a:t>
            </a:r>
            <a:r>
              <a:rPr lang="ko-KR" altLang="en-US" sz="1400" spc="-60" dirty="0" err="1" smtClean="0"/>
              <a:t>플레이스</a:t>
            </a:r>
            <a:r>
              <a:rPr lang="ko-KR" altLang="en-US" sz="1400" spc="-60" dirty="0" smtClean="0"/>
              <a:t> 내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목적 분야 검색</a:t>
            </a:r>
          </a:p>
        </p:txBody>
      </p:sp>
      <p:sp>
        <p:nvSpPr>
          <p:cNvPr id="9" name="오각형 8"/>
          <p:cNvSpPr/>
          <p:nvPr/>
        </p:nvSpPr>
        <p:spPr>
          <a:xfrm>
            <a:off x="24710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44870" y="2149355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②</a:t>
            </a:r>
            <a:r>
              <a:rPr lang="ko-KR" altLang="en-US" sz="1400" spc="-60" dirty="0" smtClean="0"/>
              <a:t> 모델 </a:t>
            </a:r>
            <a:r>
              <a:rPr lang="en-US" altLang="ko-KR" sz="1400" spc="-60" dirty="0" smtClean="0"/>
              <a:t>LIST </a:t>
            </a:r>
            <a:r>
              <a:rPr lang="ko-KR" altLang="en-US" sz="1400" spc="-60" smtClean="0"/>
              <a:t>검토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1400" spc="-60" dirty="0" smtClean="0"/>
              <a:t>(</a:t>
            </a:r>
            <a:r>
              <a:rPr lang="ko-KR" altLang="en-US" sz="1400" spc="-60" smtClean="0"/>
              <a:t>정확도</a:t>
            </a:r>
            <a:r>
              <a:rPr lang="en-US" altLang="ko-KR" sz="1400" spc="-60" dirty="0" smtClean="0"/>
              <a:t>/</a:t>
            </a:r>
            <a:r>
              <a:rPr lang="ko-KR" altLang="en-US" sz="1400" spc="-60" smtClean="0"/>
              <a:t>비용 등</a:t>
            </a:r>
            <a:r>
              <a:rPr lang="en-US" altLang="ko-KR" sz="1400" spc="-60" dirty="0" smtClean="0"/>
              <a:t>)</a:t>
            </a:r>
            <a:endParaRPr lang="ko-KR" altLang="en-US" sz="1400" spc="-60" dirty="0" smtClean="0"/>
          </a:p>
        </p:txBody>
      </p:sp>
      <p:sp>
        <p:nvSpPr>
          <p:cNvPr id="11" name="오각형 10"/>
          <p:cNvSpPr/>
          <p:nvPr/>
        </p:nvSpPr>
        <p:spPr>
          <a:xfrm>
            <a:off x="46046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8470" y="2256449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③</a:t>
            </a:r>
            <a:r>
              <a:rPr lang="ko-KR" altLang="en-US" sz="1400" spc="-60" dirty="0" smtClean="0"/>
              <a:t> 특정 모델 구매</a:t>
            </a:r>
          </a:p>
        </p:txBody>
      </p:sp>
      <p:sp>
        <p:nvSpPr>
          <p:cNvPr id="13" name="오각형 12"/>
          <p:cNvSpPr/>
          <p:nvPr/>
        </p:nvSpPr>
        <p:spPr>
          <a:xfrm>
            <a:off x="6738229" y="1977082"/>
            <a:ext cx="2133600" cy="86497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12070" y="2149354"/>
            <a:ext cx="1752928" cy="321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60" dirty="0"/>
              <a:t>④</a:t>
            </a:r>
            <a:r>
              <a:rPr lang="ko-KR" altLang="en-US" sz="1400" spc="-60" dirty="0" smtClean="0"/>
              <a:t> 기존 </a:t>
            </a:r>
            <a:r>
              <a:rPr lang="en-US" altLang="ko-KR" sz="1400" spc="-60" dirty="0" smtClean="0"/>
              <a:t>AI</a:t>
            </a:r>
            <a:r>
              <a:rPr lang="ko-KR" altLang="en-US" sz="1400" spc="-60" smtClean="0"/>
              <a:t>에 </a:t>
            </a:r>
            <a:endParaRPr lang="en-US" altLang="ko-KR" sz="14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400" spc="-60" dirty="0" smtClean="0"/>
              <a:t>구매 학습모델 적용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1029" y="3168583"/>
            <a:ext cx="4077730" cy="164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89798" y="3268413"/>
            <a:ext cx="3147476" cy="199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60" dirty="0" smtClean="0"/>
              <a:t>Cloud (Market Place)</a:t>
            </a:r>
            <a:endParaRPr lang="ko-KR" altLang="en-US" sz="1400" spc="-6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994752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폭력행위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6726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골프자세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58700" y="364491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유아표정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40674" y="3644914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재난관련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94752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농작물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6726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이상행동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8700" y="4121246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불량제품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학습모델</a:t>
            </a:r>
            <a:endParaRPr lang="ko-KR" altLang="en-US" sz="1100" spc="-6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340674" y="4121245"/>
            <a:ext cx="733168" cy="42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교통관련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학습모델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9" y="5107587"/>
            <a:ext cx="815829" cy="815829"/>
          </a:xfrm>
          <a:prstGeom prst="rect">
            <a:avLst/>
          </a:prstGeom>
        </p:spPr>
      </p:pic>
      <p:pic>
        <p:nvPicPr>
          <p:cNvPr id="27" name="Picture 28" descr="Term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58" y="5361612"/>
            <a:ext cx="6175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15927" y="390414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검색 및 구매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42714" y="5236354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AI</a:t>
            </a:r>
            <a:r>
              <a:rPr lang="ko-KR" altLang="en-US" sz="1400" smtClean="0"/>
              <a:t>에 구매모델 적용</a:t>
            </a:r>
            <a:endParaRPr lang="ko-KR" altLang="en-US" sz="1400" dirty="0"/>
          </a:p>
        </p:txBody>
      </p:sp>
      <p:sp>
        <p:nvSpPr>
          <p:cNvPr id="38" name="AutoShape 165"/>
          <p:cNvSpPr>
            <a:spLocks noChangeArrowheads="1"/>
          </p:cNvSpPr>
          <p:nvPr/>
        </p:nvSpPr>
        <p:spPr bwMode="auto">
          <a:xfrm rot="8130194" flipH="1">
            <a:off x="1163363" y="4367156"/>
            <a:ext cx="1176114" cy="291778"/>
          </a:xfrm>
          <a:prstGeom prst="curvedUpArrow">
            <a:avLst>
              <a:gd name="adj1" fmla="val 94080"/>
              <a:gd name="adj2" fmla="val 188160"/>
              <a:gd name="adj3" fmla="val 33333"/>
            </a:avLst>
          </a:prstGeom>
          <a:gradFill rotWithShape="0">
            <a:gsLst>
              <a:gs pos="0">
                <a:srgbClr val="EEEEEE"/>
              </a:gs>
              <a:gs pos="100000">
                <a:srgbClr val="E4E4E4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898989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39" name="AutoShape 165"/>
          <p:cNvSpPr>
            <a:spLocks noChangeArrowheads="1"/>
          </p:cNvSpPr>
          <p:nvPr/>
        </p:nvSpPr>
        <p:spPr bwMode="auto">
          <a:xfrm rot="18735879" flipH="1">
            <a:off x="1416181" y="4785468"/>
            <a:ext cx="1176114" cy="291778"/>
          </a:xfrm>
          <a:prstGeom prst="curvedUpArrow">
            <a:avLst>
              <a:gd name="adj1" fmla="val 94080"/>
              <a:gd name="adj2" fmla="val 188160"/>
              <a:gd name="adj3" fmla="val 33333"/>
            </a:avLst>
          </a:prstGeom>
          <a:gradFill rotWithShape="0">
            <a:gsLst>
              <a:gs pos="0">
                <a:srgbClr val="EEEEEE"/>
              </a:gs>
              <a:gs pos="100000">
                <a:srgbClr val="E4E4E4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898989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41" name="AutoShape 168"/>
          <p:cNvSpPr>
            <a:spLocks noChangeArrowheads="1"/>
          </p:cNvSpPr>
          <p:nvPr/>
        </p:nvSpPr>
        <p:spPr bwMode="auto">
          <a:xfrm>
            <a:off x="1811935" y="5576957"/>
            <a:ext cx="2185535" cy="288925"/>
          </a:xfrm>
          <a:prstGeom prst="rightArrow">
            <a:avLst>
              <a:gd name="adj1" fmla="val 49454"/>
              <a:gd name="adj2" fmla="val 138162"/>
            </a:avLst>
          </a:prstGeom>
          <a:gradFill rotWithShape="0">
            <a:gsLst>
              <a:gs pos="0">
                <a:srgbClr val="969696">
                  <a:alpha val="0"/>
                </a:srgbClr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2.xml><?xml version="1.0" encoding="utf-8"?>
<a:theme xmlns:a="http://schemas.openxmlformats.org/drawingml/2006/main" name="KT PPT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커버">
  <a:themeElements>
    <a:clrScheme name="커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0000FF"/>
      </a:hlink>
      <a:folHlink>
        <a:srgbClr val="FF00FF"/>
      </a:folHlink>
    </a:clrScheme>
    <a:fontScheme name="커버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커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</TotalTime>
  <Words>2314</Words>
  <Application>Microsoft Office PowerPoint</Application>
  <PresentationFormat>화면 슬라이드 쇼(4:3)</PresentationFormat>
  <Paragraphs>539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HY견명조</vt:lpstr>
      <vt:lpstr>굴림</vt:lpstr>
      <vt:lpstr>맑은 고딕</vt:lpstr>
      <vt:lpstr>맑은 고딕</vt:lpstr>
      <vt:lpstr>Arial</vt:lpstr>
      <vt:lpstr>Calibri</vt:lpstr>
      <vt:lpstr>Wingdings</vt:lpstr>
      <vt:lpstr>KT Color</vt:lpstr>
      <vt:lpstr>KT PPT</vt:lpstr>
      <vt:lpstr>PowerPoint 프레젠테이션</vt:lpstr>
      <vt:lpstr>1. 머신 비전 플랫폼 제안 배경</vt:lpstr>
      <vt:lpstr>2. 머신 비전 플랫폼의 예상되는 제공 가치</vt:lpstr>
      <vt:lpstr>3. 제안 플랫폼 개념도</vt:lpstr>
      <vt:lpstr>4. 구성 요소 및 기능 설명</vt:lpstr>
      <vt:lpstr>4. 구성 요소 및 기능 설명</vt:lpstr>
      <vt:lpstr>4. 구성 요소 및 기능 설명</vt:lpstr>
      <vt:lpstr>5. 머신 비전 플랫폼 활용 방안 (1)</vt:lpstr>
      <vt:lpstr>5. 머신 비전 플랫폼 활용 방안 (2)</vt:lpstr>
      <vt:lpstr>5. 머신 비전 플랫폼 활용 방안 (3)</vt:lpstr>
      <vt:lpstr>6. KT 머신비젼 도입 솔루션</vt:lpstr>
      <vt:lpstr>6. KT 머신비젼 도입 솔루션</vt:lpstr>
      <vt:lpstr>6. KT 머신비젼 도입 솔루션</vt:lpstr>
      <vt:lpstr>7. 제14회 공공솔루션 마켓 주요 내용</vt:lpstr>
      <vt:lpstr>8. 마인드 맵</vt:lpstr>
      <vt:lpstr>9. 요구 기술 목록</vt:lpstr>
      <vt:lpstr>9. 요구 기술 목록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ktdsuser</dc:creator>
  <cp:lastModifiedBy>KTds_User</cp:lastModifiedBy>
  <cp:revision>638</cp:revision>
  <dcterms:modified xsi:type="dcterms:W3CDTF">2019-11-25T09:39:25Z</dcterms:modified>
</cp:coreProperties>
</file>