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5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57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yiringiroUrban/Byiringiro_Urbain_Bobola27150_bigdata_final_project.git"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stats.govt.nz/large-datasets/csv-files-for-download/"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3.JP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37725" y="1709380"/>
            <a:ext cx="6858476" cy="2112050"/>
          </a:xfrm>
          <a:prstGeom prst="rect">
            <a:avLst/>
          </a:prstGeom>
          <a:noFill/>
          <a:ln/>
        </p:spPr>
        <p:txBody>
          <a:bodyPr wrap="square" lIns="0" tIns="0" rIns="0" bIns="0" rtlCol="0" anchor="t"/>
          <a:lstStyle/>
          <a:p>
            <a:pPr marL="0" indent="0" algn="l">
              <a:lnSpc>
                <a:spcPts val="5500"/>
              </a:lnSpc>
              <a:buNone/>
            </a:pPr>
            <a:r>
              <a:rPr lang="en-US" sz="3600" dirty="0">
                <a:solidFill>
                  <a:srgbClr val="371A2D"/>
                </a:solidFill>
                <a:latin typeface="Noto Serif HK Semi Bold" pitchFamily="34" charset="0"/>
                <a:ea typeface="Noto Serif HK Semi Bold" pitchFamily="34" charset="-122"/>
                <a:cs typeface="Noto Serif HK Semi Bold" pitchFamily="34" charset="-120"/>
              </a:rPr>
              <a:t>Capstone Project: Predicting Student Injuries &amp; Dropout Risk</a:t>
            </a:r>
            <a:endParaRPr lang="en-US" sz="3600" dirty="0"/>
          </a:p>
        </p:txBody>
      </p:sp>
      <p:sp>
        <p:nvSpPr>
          <p:cNvPr id="4" name="Text 1"/>
          <p:cNvSpPr/>
          <p:nvPr/>
        </p:nvSpPr>
        <p:spPr>
          <a:xfrm>
            <a:off x="837724" y="4180403"/>
            <a:ext cx="7468553" cy="383024"/>
          </a:xfrm>
          <a:prstGeom prst="rect">
            <a:avLst/>
          </a:prstGeom>
          <a:noFill/>
          <a:ln/>
        </p:spPr>
        <p:txBody>
          <a:bodyPr wrap="non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Presented by: BYIRINGIRO </a:t>
            </a:r>
            <a:r>
              <a:rPr lang="en-US" sz="1850" dirty="0" smtClean="0">
                <a:solidFill>
                  <a:srgbClr val="432338"/>
                </a:solidFill>
                <a:latin typeface="Source Sans Pro" pitchFamily="34" charset="0"/>
                <a:ea typeface="Source Sans Pro" pitchFamily="34" charset="-122"/>
                <a:cs typeface="Source Sans Pro" pitchFamily="34" charset="-120"/>
              </a:rPr>
              <a:t>Urbain </a:t>
            </a:r>
            <a:r>
              <a:rPr lang="en-US" sz="1850" dirty="0">
                <a:solidFill>
                  <a:srgbClr val="432338"/>
                </a:solidFill>
                <a:latin typeface="Source Sans Pro" pitchFamily="34" charset="0"/>
                <a:ea typeface="Source Sans Pro" pitchFamily="34" charset="-122"/>
                <a:cs typeface="Source Sans Pro" pitchFamily="34" charset="-120"/>
              </a:rPr>
              <a:t>Bobola</a:t>
            </a:r>
            <a:endParaRPr lang="en-US" sz="1850" dirty="0"/>
          </a:p>
        </p:txBody>
      </p:sp>
      <p:sp>
        <p:nvSpPr>
          <p:cNvPr id="5" name="Text 2"/>
          <p:cNvSpPr/>
          <p:nvPr/>
        </p:nvSpPr>
        <p:spPr>
          <a:xfrm>
            <a:off x="837724" y="4832628"/>
            <a:ext cx="7468553" cy="383024"/>
          </a:xfrm>
          <a:prstGeom prst="rect">
            <a:avLst/>
          </a:prstGeom>
          <a:noFill/>
          <a:ln/>
        </p:spPr>
        <p:txBody>
          <a:bodyPr wrap="non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Course: INSY 8413 - Introduction to Big Data Analytics</a:t>
            </a:r>
            <a:endParaRPr lang="en-US" sz="1850" dirty="0"/>
          </a:p>
        </p:txBody>
      </p:sp>
      <p:sp>
        <p:nvSpPr>
          <p:cNvPr id="6" name="Text 3"/>
          <p:cNvSpPr/>
          <p:nvPr/>
        </p:nvSpPr>
        <p:spPr>
          <a:xfrm>
            <a:off x="837724" y="5484852"/>
            <a:ext cx="7468553" cy="383024"/>
          </a:xfrm>
          <a:prstGeom prst="rect">
            <a:avLst/>
          </a:prstGeom>
          <a:noFill/>
          <a:ln/>
        </p:spPr>
        <p:txBody>
          <a:bodyPr wrap="non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Institution: AUCA - Faculty of Information Technology</a:t>
            </a:r>
            <a:endParaRPr lang="en-US" sz="1850" dirty="0"/>
          </a:p>
        </p:txBody>
      </p:sp>
      <p:sp>
        <p:nvSpPr>
          <p:cNvPr id="7" name="Text 4"/>
          <p:cNvSpPr/>
          <p:nvPr/>
        </p:nvSpPr>
        <p:spPr>
          <a:xfrm>
            <a:off x="837724" y="6137077"/>
            <a:ext cx="7468553" cy="383024"/>
          </a:xfrm>
          <a:prstGeom prst="rect">
            <a:avLst/>
          </a:prstGeom>
          <a:noFill/>
          <a:ln/>
        </p:spPr>
        <p:txBody>
          <a:bodyPr wrap="non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Date: July 2025</a:t>
            </a:r>
            <a:endParaRPr lang="en-US" sz="185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0" y="0"/>
            <a:ext cx="675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837724" y="1026200"/>
            <a:ext cx="7468553" cy="1408033"/>
          </a:xfrm>
          <a:prstGeom prst="rect">
            <a:avLst/>
          </a:prstGeom>
          <a:noFill/>
          <a:ln/>
        </p:spPr>
        <p:txBody>
          <a:bodyPr wrap="square" lIns="0" tIns="0" rIns="0" bIns="0" rtlCol="0" anchor="t"/>
          <a:lstStyle/>
          <a:p>
            <a:pPr marL="0" indent="0" algn="l">
              <a:lnSpc>
                <a:spcPts val="5500"/>
              </a:lnSpc>
              <a:buNone/>
            </a:pPr>
            <a:r>
              <a:rPr lang="en-US" sz="4400" dirty="0">
                <a:solidFill>
                  <a:srgbClr val="371A2D"/>
                </a:solidFill>
                <a:latin typeface="Noto Serif HK Semi Bold" pitchFamily="34" charset="0"/>
                <a:ea typeface="Noto Serif HK Semi Bold" pitchFamily="34" charset="-122"/>
                <a:cs typeface="Noto Serif HK Semi Bold" pitchFamily="34" charset="-120"/>
              </a:rPr>
              <a:t>Acknowledgment &amp; Academic Integrity</a:t>
            </a:r>
            <a:endParaRPr lang="en-US" sz="4400" dirty="0"/>
          </a:p>
        </p:txBody>
      </p:sp>
      <p:sp>
        <p:nvSpPr>
          <p:cNvPr id="4" name="Text 1"/>
          <p:cNvSpPr/>
          <p:nvPr/>
        </p:nvSpPr>
        <p:spPr>
          <a:xfrm>
            <a:off x="837724" y="2793206"/>
            <a:ext cx="7468553" cy="766048"/>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Special thanks to Mr. Eric Maniraguha, our esteemed lecturer, for his guidance throughout this project.</a:t>
            </a:r>
            <a:endParaRPr lang="en-US" sz="1850" dirty="0"/>
          </a:p>
        </p:txBody>
      </p:sp>
      <p:sp>
        <p:nvSpPr>
          <p:cNvPr id="5" name="Text 2"/>
          <p:cNvSpPr/>
          <p:nvPr/>
        </p:nvSpPr>
        <p:spPr>
          <a:xfrm>
            <a:off x="837724" y="3828455"/>
            <a:ext cx="7468553" cy="383024"/>
          </a:xfrm>
          <a:prstGeom prst="rect">
            <a:avLst/>
          </a:prstGeom>
          <a:noFill/>
          <a:ln/>
        </p:spPr>
        <p:txBody>
          <a:bodyPr wrap="non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Institution: AUCA, Rwanda.</a:t>
            </a:r>
            <a:endParaRPr lang="en-US" sz="1850" dirty="0"/>
          </a:p>
        </p:txBody>
      </p:sp>
      <p:sp>
        <p:nvSpPr>
          <p:cNvPr id="6" name="Text 3"/>
          <p:cNvSpPr/>
          <p:nvPr/>
        </p:nvSpPr>
        <p:spPr>
          <a:xfrm>
            <a:off x="837724" y="4480679"/>
            <a:ext cx="7468553" cy="1149072"/>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All work presented herein is original and strictly adheres to AUCA's academic integrity policies. Our code and supporting materials are available on GitHub: </a:t>
            </a:r>
            <a:r>
              <a:rPr lang="en-US" sz="1850" u="sng" dirty="0">
                <a:solidFill>
                  <a:srgbClr val="E851B2"/>
                </a:solidFill>
                <a:latin typeface="Source Sans Pro" pitchFamily="34" charset="0"/>
                <a:ea typeface="Source Sans Pro" pitchFamily="34" charset="-122"/>
                <a:cs typeface="Source Sans Pro" pitchFamily="34" charset="-120"/>
                <a:hlinkClick r:id="rId3">
                  <a:extLst>
                    <a:ext uri="{A12FA001-AC4F-418D-AE19-62706E023703}">
                      <ahyp:hlinkClr xmlns="" xmlns:ahyp="http://schemas.microsoft.com/office/drawing/2018/hyperlinkcolor" val="tx"/>
                    </a:ext>
                  </a:extLst>
                </a:hlinkClick>
              </a:rPr>
              <a:t>GitHub Repository</a:t>
            </a:r>
            <a:r>
              <a:rPr lang="en-US" sz="1850" dirty="0">
                <a:solidFill>
                  <a:srgbClr val="432338"/>
                </a:solidFill>
                <a:latin typeface="Source Sans Pro" pitchFamily="34" charset="0"/>
                <a:ea typeface="Source Sans Pro" pitchFamily="34" charset="-122"/>
                <a:cs typeface="Source Sans Pro" pitchFamily="34" charset="-120"/>
              </a:rPr>
              <a:t>.</a:t>
            </a:r>
            <a:endParaRPr lang="en-US" sz="1850" dirty="0"/>
          </a:p>
        </p:txBody>
      </p:sp>
      <p:sp>
        <p:nvSpPr>
          <p:cNvPr id="7" name="Text 4"/>
          <p:cNvSpPr/>
          <p:nvPr/>
        </p:nvSpPr>
        <p:spPr>
          <a:xfrm>
            <a:off x="1196697" y="6168152"/>
            <a:ext cx="7109579" cy="766048"/>
          </a:xfrm>
          <a:prstGeom prst="rect">
            <a:avLst/>
          </a:prstGeom>
          <a:noFill/>
          <a:ln/>
        </p:spPr>
        <p:txBody>
          <a:bodyPr wrap="square" lIns="0" tIns="0" rIns="0" bIns="0" rtlCol="0" anchor="t"/>
          <a:lstStyle/>
          <a:p>
            <a:pPr marL="0" indent="0" algn="l">
              <a:lnSpc>
                <a:spcPts val="3000"/>
              </a:lnSpc>
              <a:buNone/>
            </a:pPr>
            <a:r>
              <a:rPr lang="en-US" sz="1850" b="1" dirty="0">
                <a:solidFill>
                  <a:srgbClr val="432338"/>
                </a:solidFill>
                <a:latin typeface="Source Sans Pro" pitchFamily="34" charset="0"/>
                <a:ea typeface="Source Sans Pro" pitchFamily="34" charset="-122"/>
                <a:cs typeface="Source Sans Pro" pitchFamily="34" charset="-120"/>
              </a:rPr>
              <a:t>Colossians 3:23</a:t>
            </a:r>
            <a:r>
              <a:rPr lang="en-US" sz="1850" dirty="0">
                <a:solidFill>
                  <a:srgbClr val="432338"/>
                </a:solidFill>
                <a:latin typeface="Source Sans Pro" pitchFamily="34" charset="0"/>
                <a:ea typeface="Source Sans Pro" pitchFamily="34" charset="-122"/>
                <a:cs typeface="Source Sans Pro" pitchFamily="34" charset="-120"/>
              </a:rPr>
              <a:t> - "Whatever you do, work at it with all your heart, as working for the Lord, not for human masters."</a:t>
            </a:r>
            <a:endParaRPr lang="en-US" sz="1850" dirty="0"/>
          </a:p>
        </p:txBody>
      </p:sp>
      <p:sp>
        <p:nvSpPr>
          <p:cNvPr id="8" name="Shape 5"/>
          <p:cNvSpPr/>
          <p:nvPr/>
        </p:nvSpPr>
        <p:spPr>
          <a:xfrm>
            <a:off x="837724" y="5898952"/>
            <a:ext cx="30480" cy="1304449"/>
          </a:xfrm>
          <a:prstGeom prst="rect">
            <a:avLst/>
          </a:prstGeom>
          <a:solidFill>
            <a:srgbClr val="E851B2"/>
          </a:solidFill>
          <a:ln/>
        </p:spPr>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6276" y="1"/>
            <a:ext cx="6324123"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339096"/>
            <a:ext cx="12773739" cy="704017"/>
          </a:xfrm>
          <a:prstGeom prst="rect">
            <a:avLst/>
          </a:prstGeom>
          <a:noFill/>
          <a:ln/>
        </p:spPr>
        <p:txBody>
          <a:bodyPr wrap="none" lIns="0" tIns="0" rIns="0" bIns="0" rtlCol="0" anchor="t"/>
          <a:lstStyle/>
          <a:p>
            <a:pPr marL="0" indent="0" algn="l">
              <a:lnSpc>
                <a:spcPts val="5500"/>
              </a:lnSpc>
              <a:buNone/>
            </a:pPr>
            <a:r>
              <a:rPr lang="en-US" sz="4400" dirty="0">
                <a:solidFill>
                  <a:srgbClr val="371A2D"/>
                </a:solidFill>
                <a:latin typeface="Noto Serif HK Semi Bold" pitchFamily="34" charset="0"/>
                <a:ea typeface="Noto Serif HK Semi Bold" pitchFamily="34" charset="-122"/>
                <a:cs typeface="Noto Serif HK Semi Bold" pitchFamily="34" charset="-120"/>
              </a:rPr>
              <a:t>Addressing Student Well-being and Retention</a:t>
            </a:r>
            <a:endParaRPr lang="en-US" sz="4400" dirty="0"/>
          </a:p>
        </p:txBody>
      </p:sp>
      <p:sp>
        <p:nvSpPr>
          <p:cNvPr id="3" name="Text 1"/>
          <p:cNvSpPr/>
          <p:nvPr/>
        </p:nvSpPr>
        <p:spPr>
          <a:xfrm>
            <a:off x="837724" y="2521863"/>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A critical challenge in education is student dropout due to persistent health issues and injuries. This project aims to leverage health data to proactively identify students at higher risk, enabling timely interventions.</a:t>
            </a:r>
            <a:endParaRPr lang="en-US" sz="1850" dirty="0"/>
          </a:p>
        </p:txBody>
      </p:sp>
      <p:sp>
        <p:nvSpPr>
          <p:cNvPr id="4" name="Shape 2"/>
          <p:cNvSpPr/>
          <p:nvPr/>
        </p:nvSpPr>
        <p:spPr>
          <a:xfrm>
            <a:off x="837724" y="3557111"/>
            <a:ext cx="4158734" cy="3333274"/>
          </a:xfrm>
          <a:prstGeom prst="roundRect">
            <a:avLst>
              <a:gd name="adj" fmla="val 4389"/>
            </a:avLst>
          </a:prstGeom>
          <a:solidFill>
            <a:srgbClr val="FFFFFF">
              <a:alpha val="95000"/>
            </a:srgbClr>
          </a:solidFill>
          <a:ln w="30480">
            <a:solidFill>
              <a:srgbClr val="DFB8D1"/>
            </a:solidFill>
            <a:prstDash val="solid"/>
          </a:ln>
        </p:spPr>
      </p:sp>
      <p:sp>
        <p:nvSpPr>
          <p:cNvPr id="5" name="Shape 3"/>
          <p:cNvSpPr/>
          <p:nvPr/>
        </p:nvSpPr>
        <p:spPr>
          <a:xfrm>
            <a:off x="807244" y="3557111"/>
            <a:ext cx="121920" cy="3333274"/>
          </a:xfrm>
          <a:prstGeom prst="roundRect">
            <a:avLst>
              <a:gd name="adj" fmla="val 82464"/>
            </a:avLst>
          </a:prstGeom>
          <a:solidFill>
            <a:srgbClr val="E851B2"/>
          </a:solidFill>
          <a:ln/>
        </p:spPr>
      </p:sp>
      <p:sp>
        <p:nvSpPr>
          <p:cNvPr id="6" name="Text 4"/>
          <p:cNvSpPr/>
          <p:nvPr/>
        </p:nvSpPr>
        <p:spPr>
          <a:xfrm>
            <a:off x="1198959" y="3826907"/>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432338"/>
                </a:solidFill>
                <a:latin typeface="Noto Serif HK Semi Bold" pitchFamily="34" charset="0"/>
                <a:ea typeface="Noto Serif HK Semi Bold" pitchFamily="34" charset="-122"/>
                <a:cs typeface="Noto Serif HK Semi Bold" pitchFamily="34" charset="-120"/>
              </a:rPr>
              <a:t>Problem Statement</a:t>
            </a:r>
            <a:endParaRPr lang="en-US" sz="2200" dirty="0"/>
          </a:p>
        </p:txBody>
      </p:sp>
      <p:sp>
        <p:nvSpPr>
          <p:cNvPr id="7" name="Text 5"/>
          <p:cNvSpPr/>
          <p:nvPr/>
        </p:nvSpPr>
        <p:spPr>
          <a:xfrm>
            <a:off x="1198959" y="4322445"/>
            <a:ext cx="3527703" cy="1915120"/>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Many students drop out due to repeated injuries or health-related issues, impacting academic success and institutional retention rates.</a:t>
            </a:r>
            <a:endParaRPr lang="en-US" sz="1850" dirty="0"/>
          </a:p>
        </p:txBody>
      </p:sp>
      <p:sp>
        <p:nvSpPr>
          <p:cNvPr id="8" name="Shape 6"/>
          <p:cNvSpPr/>
          <p:nvPr/>
        </p:nvSpPr>
        <p:spPr>
          <a:xfrm>
            <a:off x="5235773" y="3557111"/>
            <a:ext cx="4158734" cy="3333274"/>
          </a:xfrm>
          <a:prstGeom prst="roundRect">
            <a:avLst>
              <a:gd name="adj" fmla="val 4389"/>
            </a:avLst>
          </a:prstGeom>
          <a:solidFill>
            <a:srgbClr val="FFFFFF">
              <a:alpha val="95000"/>
            </a:srgbClr>
          </a:solidFill>
          <a:ln w="30480">
            <a:solidFill>
              <a:srgbClr val="DFB8D1"/>
            </a:solidFill>
            <a:prstDash val="solid"/>
          </a:ln>
        </p:spPr>
      </p:sp>
      <p:sp>
        <p:nvSpPr>
          <p:cNvPr id="9" name="Shape 7"/>
          <p:cNvSpPr/>
          <p:nvPr/>
        </p:nvSpPr>
        <p:spPr>
          <a:xfrm>
            <a:off x="5205293" y="3557111"/>
            <a:ext cx="121920" cy="3333274"/>
          </a:xfrm>
          <a:prstGeom prst="roundRect">
            <a:avLst>
              <a:gd name="adj" fmla="val 82464"/>
            </a:avLst>
          </a:prstGeom>
          <a:solidFill>
            <a:srgbClr val="E851B2"/>
          </a:solidFill>
          <a:ln/>
        </p:spPr>
      </p:sp>
      <p:sp>
        <p:nvSpPr>
          <p:cNvPr id="10" name="Text 8"/>
          <p:cNvSpPr/>
          <p:nvPr/>
        </p:nvSpPr>
        <p:spPr>
          <a:xfrm>
            <a:off x="5597009" y="3826907"/>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432338"/>
                </a:solidFill>
                <a:latin typeface="Noto Serif HK Semi Bold" pitchFamily="34" charset="0"/>
                <a:ea typeface="Noto Serif HK Semi Bold" pitchFamily="34" charset="-122"/>
                <a:cs typeface="Noto Serif HK Semi Bold" pitchFamily="34" charset="-120"/>
              </a:rPr>
              <a:t>Project Goal</a:t>
            </a:r>
            <a:endParaRPr lang="en-US" sz="2200" dirty="0"/>
          </a:p>
        </p:txBody>
      </p:sp>
      <p:sp>
        <p:nvSpPr>
          <p:cNvPr id="11" name="Text 9"/>
          <p:cNvSpPr/>
          <p:nvPr/>
        </p:nvSpPr>
        <p:spPr>
          <a:xfrm>
            <a:off x="5597009" y="4322445"/>
            <a:ext cx="3527703" cy="2298144"/>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Use health data to identify patterns in injury severity, cause, and age that signal higher dropout risk. This bridges the gap between health analytics and educational outcomes.</a:t>
            </a:r>
            <a:endParaRPr lang="en-US" sz="1850" dirty="0"/>
          </a:p>
        </p:txBody>
      </p:sp>
      <p:sp>
        <p:nvSpPr>
          <p:cNvPr id="12" name="Shape 10"/>
          <p:cNvSpPr/>
          <p:nvPr/>
        </p:nvSpPr>
        <p:spPr>
          <a:xfrm>
            <a:off x="9633823" y="3557111"/>
            <a:ext cx="4158853" cy="3333274"/>
          </a:xfrm>
          <a:prstGeom prst="roundRect">
            <a:avLst>
              <a:gd name="adj" fmla="val 4389"/>
            </a:avLst>
          </a:prstGeom>
          <a:solidFill>
            <a:srgbClr val="FFFFFF">
              <a:alpha val="95000"/>
            </a:srgbClr>
          </a:solidFill>
          <a:ln w="30480">
            <a:solidFill>
              <a:srgbClr val="DFB8D1"/>
            </a:solidFill>
            <a:prstDash val="solid"/>
          </a:ln>
        </p:spPr>
      </p:sp>
      <p:sp>
        <p:nvSpPr>
          <p:cNvPr id="13" name="Shape 11"/>
          <p:cNvSpPr/>
          <p:nvPr/>
        </p:nvSpPr>
        <p:spPr>
          <a:xfrm>
            <a:off x="9603343" y="3557111"/>
            <a:ext cx="121920" cy="3333274"/>
          </a:xfrm>
          <a:prstGeom prst="roundRect">
            <a:avLst>
              <a:gd name="adj" fmla="val 82464"/>
            </a:avLst>
          </a:prstGeom>
          <a:solidFill>
            <a:srgbClr val="E851B2"/>
          </a:solidFill>
          <a:ln/>
        </p:spPr>
      </p:sp>
      <p:sp>
        <p:nvSpPr>
          <p:cNvPr id="14" name="Text 12"/>
          <p:cNvSpPr/>
          <p:nvPr/>
        </p:nvSpPr>
        <p:spPr>
          <a:xfrm>
            <a:off x="9995059" y="3826907"/>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432338"/>
                </a:solidFill>
                <a:latin typeface="Noto Serif HK Semi Bold" pitchFamily="34" charset="0"/>
                <a:ea typeface="Noto Serif HK Semi Bold" pitchFamily="34" charset="-122"/>
                <a:cs typeface="Noto Serif HK Semi Bold" pitchFamily="34" charset="-120"/>
              </a:rPr>
              <a:t>Sector Focus</a:t>
            </a:r>
            <a:endParaRPr lang="en-US" sz="2200" dirty="0"/>
          </a:p>
        </p:txBody>
      </p:sp>
      <p:sp>
        <p:nvSpPr>
          <p:cNvPr id="15" name="Text 13"/>
          <p:cNvSpPr/>
          <p:nvPr/>
        </p:nvSpPr>
        <p:spPr>
          <a:xfrm>
            <a:off x="9995059" y="4322445"/>
            <a:ext cx="3527822" cy="2298144"/>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This interdisciplinary project operates at the intersection of education and health, demonstrating the practical application of data analytics in a real-world context.</a:t>
            </a:r>
            <a:endParaRPr lang="en-US" sz="1850"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08785"/>
            <a:ext cx="14630400" cy="9522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87110" y="649367"/>
            <a:ext cx="4619387" cy="577453"/>
          </a:xfrm>
          <a:prstGeom prst="rect">
            <a:avLst/>
          </a:prstGeom>
          <a:noFill/>
          <a:ln/>
        </p:spPr>
        <p:txBody>
          <a:bodyPr wrap="none" lIns="0" tIns="0" rIns="0" bIns="0" rtlCol="0" anchor="t"/>
          <a:lstStyle/>
          <a:p>
            <a:pPr marL="0" indent="0" algn="l">
              <a:lnSpc>
                <a:spcPts val="4500"/>
              </a:lnSpc>
              <a:buNone/>
            </a:pPr>
            <a:r>
              <a:rPr lang="en-US" sz="3600" dirty="0">
                <a:solidFill>
                  <a:srgbClr val="371A2D"/>
                </a:solidFill>
                <a:latin typeface="Noto Serif HK Semi Bold" pitchFamily="34" charset="0"/>
                <a:ea typeface="Noto Serif HK Semi Bold" pitchFamily="34" charset="-122"/>
                <a:cs typeface="Noto Serif HK Semi Bold" pitchFamily="34" charset="-120"/>
              </a:rPr>
              <a:t>Dataset Overview</a:t>
            </a:r>
            <a:endParaRPr lang="en-US" sz="3600" dirty="0"/>
          </a:p>
        </p:txBody>
      </p:sp>
      <p:sp>
        <p:nvSpPr>
          <p:cNvPr id="3" name="Text 1"/>
          <p:cNvSpPr/>
          <p:nvPr/>
        </p:nvSpPr>
        <p:spPr>
          <a:xfrm>
            <a:off x="687110" y="1717477"/>
            <a:ext cx="2820710" cy="288727"/>
          </a:xfrm>
          <a:prstGeom prst="rect">
            <a:avLst/>
          </a:prstGeom>
          <a:noFill/>
          <a:ln/>
        </p:spPr>
        <p:txBody>
          <a:bodyPr wrap="none" lIns="0" tIns="0" rIns="0" bIns="0" rtlCol="0" anchor="t"/>
          <a:lstStyle/>
          <a:p>
            <a:pPr marL="0" indent="0" algn="l">
              <a:lnSpc>
                <a:spcPts val="2250"/>
              </a:lnSpc>
              <a:buNone/>
            </a:pPr>
            <a:r>
              <a:rPr lang="en-US" sz="1800" dirty="0">
                <a:solidFill>
                  <a:srgbClr val="371A2D"/>
                </a:solidFill>
                <a:latin typeface="Noto Serif HK Semi Bold" pitchFamily="34" charset="0"/>
                <a:ea typeface="Noto Serif HK Semi Bold" pitchFamily="34" charset="-122"/>
                <a:cs typeface="Noto Serif HK Semi Bold" pitchFamily="34" charset="-120"/>
              </a:rPr>
              <a:t>Key Data Characteristics</a:t>
            </a:r>
            <a:endParaRPr lang="en-US" sz="1800" dirty="0"/>
          </a:p>
        </p:txBody>
      </p:sp>
      <p:sp>
        <p:nvSpPr>
          <p:cNvPr id="4" name="Text 2"/>
          <p:cNvSpPr/>
          <p:nvPr/>
        </p:nvSpPr>
        <p:spPr>
          <a:xfrm>
            <a:off x="687110" y="2202418"/>
            <a:ext cx="6388656" cy="314087"/>
          </a:xfrm>
          <a:prstGeom prst="rect">
            <a:avLst/>
          </a:prstGeom>
          <a:noFill/>
          <a:ln/>
        </p:spPr>
        <p:txBody>
          <a:bodyPr wrap="none" lIns="0" tIns="0" rIns="0" bIns="0" rtlCol="0" anchor="t"/>
          <a:lstStyle/>
          <a:p>
            <a:pPr marL="342900" indent="-342900" algn="l">
              <a:lnSpc>
                <a:spcPts val="2450"/>
              </a:lnSpc>
              <a:buSzPct val="100000"/>
              <a:buChar char="•"/>
            </a:pPr>
            <a:r>
              <a:rPr lang="en-US" sz="1500" dirty="0">
                <a:solidFill>
                  <a:srgbClr val="432338"/>
                </a:solidFill>
                <a:latin typeface="Source Sans Pro" pitchFamily="34" charset="0"/>
                <a:ea typeface="Source Sans Pro" pitchFamily="34" charset="-122"/>
                <a:cs typeface="Source Sans Pro" pitchFamily="34" charset="-120"/>
              </a:rPr>
              <a:t>Source: Public injury dataset (non-Kaggle), accessible </a:t>
            </a:r>
            <a:r>
              <a:rPr lang="en-US" sz="1500" u="sng" dirty="0">
                <a:solidFill>
                  <a:srgbClr val="E851B2"/>
                </a:solidFill>
                <a:latin typeface="Source Sans Pro" pitchFamily="34" charset="0"/>
                <a:ea typeface="Source Sans Pro" pitchFamily="34" charset="-122"/>
                <a:cs typeface="Source Sans Pro" pitchFamily="34" charset="-120"/>
                <a:hlinkClick r:id="rId3">
                  <a:extLst>
                    <a:ext uri="{A12FA001-AC4F-418D-AE19-62706E023703}">
                      <ahyp:hlinkClr xmlns="" xmlns:ahyp="http://schemas.microsoft.com/office/drawing/2018/hyperlinkcolor" val="tx"/>
                    </a:ext>
                  </a:extLst>
                </a:hlinkClick>
              </a:rPr>
              <a:t>here</a:t>
            </a:r>
            <a:r>
              <a:rPr lang="en-US" sz="1500" dirty="0">
                <a:solidFill>
                  <a:srgbClr val="432338"/>
                </a:solidFill>
                <a:latin typeface="Source Sans Pro" pitchFamily="34" charset="0"/>
                <a:ea typeface="Source Sans Pro" pitchFamily="34" charset="-122"/>
                <a:cs typeface="Source Sans Pro" pitchFamily="34" charset="-120"/>
              </a:rPr>
              <a:t>.</a:t>
            </a:r>
            <a:endParaRPr lang="en-US" sz="1500" dirty="0"/>
          </a:p>
        </p:txBody>
      </p:sp>
      <p:sp>
        <p:nvSpPr>
          <p:cNvPr id="5" name="Text 3"/>
          <p:cNvSpPr/>
          <p:nvPr/>
        </p:nvSpPr>
        <p:spPr>
          <a:xfrm>
            <a:off x="687110" y="2585204"/>
            <a:ext cx="6388656" cy="314087"/>
          </a:xfrm>
          <a:prstGeom prst="rect">
            <a:avLst/>
          </a:prstGeom>
          <a:noFill/>
          <a:ln/>
        </p:spPr>
        <p:txBody>
          <a:bodyPr wrap="none" lIns="0" tIns="0" rIns="0" bIns="0" rtlCol="0" anchor="t"/>
          <a:lstStyle/>
          <a:p>
            <a:pPr marL="342900" indent="-342900" algn="l">
              <a:lnSpc>
                <a:spcPts val="2450"/>
              </a:lnSpc>
              <a:buSzPct val="100000"/>
              <a:buChar char="•"/>
            </a:pPr>
            <a:r>
              <a:rPr lang="en-US" sz="1500" dirty="0">
                <a:solidFill>
                  <a:srgbClr val="432338"/>
                </a:solidFill>
                <a:latin typeface="Source Sans Pro" pitchFamily="34" charset="0"/>
                <a:ea typeface="Source Sans Pro" pitchFamily="34" charset="-122"/>
                <a:cs typeface="Source Sans Pro" pitchFamily="34" charset="-120"/>
              </a:rPr>
              <a:t>Size: 3,094 rows and 13 columns.</a:t>
            </a:r>
            <a:endParaRPr lang="en-US" sz="1500" dirty="0"/>
          </a:p>
        </p:txBody>
      </p:sp>
      <p:sp>
        <p:nvSpPr>
          <p:cNvPr id="6" name="Text 4"/>
          <p:cNvSpPr/>
          <p:nvPr/>
        </p:nvSpPr>
        <p:spPr>
          <a:xfrm>
            <a:off x="687110" y="2967990"/>
            <a:ext cx="6388656" cy="314087"/>
          </a:xfrm>
          <a:prstGeom prst="rect">
            <a:avLst/>
          </a:prstGeom>
          <a:noFill/>
          <a:ln/>
        </p:spPr>
        <p:txBody>
          <a:bodyPr wrap="none" lIns="0" tIns="0" rIns="0" bIns="0" rtlCol="0" anchor="t"/>
          <a:lstStyle/>
          <a:p>
            <a:pPr marL="342900" indent="-342900" algn="l">
              <a:lnSpc>
                <a:spcPts val="2450"/>
              </a:lnSpc>
              <a:buSzPct val="100000"/>
              <a:buChar char="•"/>
            </a:pPr>
            <a:r>
              <a:rPr lang="en-US" sz="1500" dirty="0">
                <a:solidFill>
                  <a:srgbClr val="432338"/>
                </a:solidFill>
                <a:latin typeface="Source Sans Pro" pitchFamily="34" charset="0"/>
                <a:ea typeface="Source Sans Pro" pitchFamily="34" charset="-122"/>
                <a:cs typeface="Source Sans Pro" pitchFamily="34" charset="-120"/>
              </a:rPr>
              <a:t>Format: Cleaned and structured CSV.</a:t>
            </a:r>
            <a:endParaRPr lang="en-US" sz="1500" dirty="0"/>
          </a:p>
        </p:txBody>
      </p:sp>
      <p:sp>
        <p:nvSpPr>
          <p:cNvPr id="7" name="Text 5"/>
          <p:cNvSpPr/>
          <p:nvPr/>
        </p:nvSpPr>
        <p:spPr>
          <a:xfrm>
            <a:off x="687110" y="3350776"/>
            <a:ext cx="6388656" cy="314087"/>
          </a:xfrm>
          <a:prstGeom prst="rect">
            <a:avLst/>
          </a:prstGeom>
          <a:noFill/>
          <a:ln/>
        </p:spPr>
        <p:txBody>
          <a:bodyPr wrap="none" lIns="0" tIns="0" rIns="0" bIns="0" rtlCol="0" anchor="t"/>
          <a:lstStyle/>
          <a:p>
            <a:pPr marL="342900" indent="-342900" algn="l">
              <a:lnSpc>
                <a:spcPts val="2450"/>
              </a:lnSpc>
              <a:buSzPct val="100000"/>
              <a:buChar char="•"/>
            </a:pPr>
            <a:r>
              <a:rPr lang="en-US" sz="1500" dirty="0">
                <a:solidFill>
                  <a:srgbClr val="432338"/>
                </a:solidFill>
                <a:latin typeface="Source Sans Pro" pitchFamily="34" charset="0"/>
                <a:ea typeface="Source Sans Pro" pitchFamily="34" charset="-122"/>
                <a:cs typeface="Source Sans Pro" pitchFamily="34" charset="-120"/>
              </a:rPr>
              <a:t>Status: Ready for advanced analytics.</a:t>
            </a:r>
            <a:endParaRPr lang="en-US" sz="1500" dirty="0"/>
          </a:p>
        </p:txBody>
      </p:sp>
      <p:sp>
        <p:nvSpPr>
          <p:cNvPr id="8" name="Text 6"/>
          <p:cNvSpPr/>
          <p:nvPr/>
        </p:nvSpPr>
        <p:spPr>
          <a:xfrm>
            <a:off x="7562255" y="1717477"/>
            <a:ext cx="2309693" cy="288727"/>
          </a:xfrm>
          <a:prstGeom prst="rect">
            <a:avLst/>
          </a:prstGeom>
          <a:noFill/>
          <a:ln/>
        </p:spPr>
        <p:txBody>
          <a:bodyPr wrap="none" lIns="0" tIns="0" rIns="0" bIns="0" rtlCol="0" anchor="t"/>
          <a:lstStyle/>
          <a:p>
            <a:pPr marL="0" indent="0" algn="l">
              <a:lnSpc>
                <a:spcPts val="2250"/>
              </a:lnSpc>
              <a:buNone/>
            </a:pPr>
            <a:r>
              <a:rPr lang="en-US" sz="1800" dirty="0">
                <a:solidFill>
                  <a:srgbClr val="371A2D"/>
                </a:solidFill>
                <a:latin typeface="Noto Serif HK Semi Bold" pitchFamily="34" charset="0"/>
                <a:ea typeface="Noto Serif HK Semi Bold" pitchFamily="34" charset="-122"/>
                <a:cs typeface="Noto Serif HK Semi Bold" pitchFamily="34" charset="-120"/>
              </a:rPr>
              <a:t>Essential Fields</a:t>
            </a:r>
            <a:endParaRPr lang="en-US" sz="1800" dirty="0"/>
          </a:p>
        </p:txBody>
      </p:sp>
      <p:sp>
        <p:nvSpPr>
          <p:cNvPr id="9" name="Shape 7"/>
          <p:cNvSpPr/>
          <p:nvPr/>
        </p:nvSpPr>
        <p:spPr>
          <a:xfrm>
            <a:off x="7562255" y="2227064"/>
            <a:ext cx="6388656" cy="4597241"/>
          </a:xfrm>
          <a:prstGeom prst="roundRect">
            <a:avLst>
              <a:gd name="adj" fmla="val 1794"/>
            </a:avLst>
          </a:prstGeom>
          <a:noFill/>
          <a:ln w="7620">
            <a:solidFill>
              <a:srgbClr val="000000">
                <a:alpha val="8000"/>
              </a:srgbClr>
            </a:solidFill>
            <a:prstDash val="solid"/>
          </a:ln>
        </p:spPr>
      </p:sp>
      <p:sp>
        <p:nvSpPr>
          <p:cNvPr id="10" name="Shape 8"/>
          <p:cNvSpPr/>
          <p:nvPr/>
        </p:nvSpPr>
        <p:spPr>
          <a:xfrm>
            <a:off x="7569875" y="2234684"/>
            <a:ext cx="6373416" cy="878919"/>
          </a:xfrm>
          <a:prstGeom prst="rect">
            <a:avLst/>
          </a:prstGeom>
          <a:solidFill>
            <a:srgbClr val="FFFFFF">
              <a:alpha val="4000"/>
            </a:srgbClr>
          </a:solidFill>
          <a:ln/>
        </p:spPr>
      </p:sp>
      <p:sp>
        <p:nvSpPr>
          <p:cNvPr id="11" name="Text 9"/>
          <p:cNvSpPr/>
          <p:nvPr/>
        </p:nvSpPr>
        <p:spPr>
          <a:xfrm>
            <a:off x="7766090" y="2360057"/>
            <a:ext cx="2153126" cy="314087"/>
          </a:xfrm>
          <a:prstGeom prst="rect">
            <a:avLst/>
          </a:prstGeom>
          <a:noFill/>
          <a:ln/>
        </p:spPr>
        <p:txBody>
          <a:bodyPr wrap="non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Period</a:t>
            </a:r>
            <a:endParaRPr lang="en-US" sz="1500" dirty="0"/>
          </a:p>
        </p:txBody>
      </p:sp>
      <p:sp>
        <p:nvSpPr>
          <p:cNvPr id="12" name="Text 10"/>
          <p:cNvSpPr/>
          <p:nvPr/>
        </p:nvSpPr>
        <p:spPr>
          <a:xfrm>
            <a:off x="10319266" y="2360057"/>
            <a:ext cx="3427809" cy="628174"/>
          </a:xfrm>
          <a:prstGeom prst="rect">
            <a:avLst/>
          </a:prstGeom>
          <a:noFill/>
          <a:ln/>
        </p:spPr>
        <p:txBody>
          <a:bodyPr wrap="squar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Timeframe of injury occurrence (e.g., year)</a:t>
            </a:r>
            <a:endParaRPr lang="en-US" sz="1500" dirty="0"/>
          </a:p>
        </p:txBody>
      </p:sp>
      <p:sp>
        <p:nvSpPr>
          <p:cNvPr id="13" name="Shape 11"/>
          <p:cNvSpPr/>
          <p:nvPr/>
        </p:nvSpPr>
        <p:spPr>
          <a:xfrm>
            <a:off x="7569875" y="3113603"/>
            <a:ext cx="6373416" cy="564833"/>
          </a:xfrm>
          <a:prstGeom prst="rect">
            <a:avLst/>
          </a:prstGeom>
          <a:solidFill>
            <a:srgbClr val="000000">
              <a:alpha val="4000"/>
            </a:srgbClr>
          </a:solidFill>
          <a:ln/>
        </p:spPr>
      </p:sp>
      <p:sp>
        <p:nvSpPr>
          <p:cNvPr id="14" name="Text 12"/>
          <p:cNvSpPr/>
          <p:nvPr/>
        </p:nvSpPr>
        <p:spPr>
          <a:xfrm>
            <a:off x="7766090" y="3238976"/>
            <a:ext cx="2153126" cy="314087"/>
          </a:xfrm>
          <a:prstGeom prst="rect">
            <a:avLst/>
          </a:prstGeom>
          <a:noFill/>
          <a:ln/>
        </p:spPr>
        <p:txBody>
          <a:bodyPr wrap="non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Cause</a:t>
            </a:r>
            <a:endParaRPr lang="en-US" sz="1500" dirty="0"/>
          </a:p>
        </p:txBody>
      </p:sp>
      <p:sp>
        <p:nvSpPr>
          <p:cNvPr id="15" name="Text 13"/>
          <p:cNvSpPr/>
          <p:nvPr/>
        </p:nvSpPr>
        <p:spPr>
          <a:xfrm>
            <a:off x="10319266" y="3238976"/>
            <a:ext cx="3427809" cy="314087"/>
          </a:xfrm>
          <a:prstGeom prst="rect">
            <a:avLst/>
          </a:prstGeom>
          <a:noFill/>
          <a:ln/>
        </p:spPr>
        <p:txBody>
          <a:bodyPr wrap="non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Specific reason for injury (e.g., fall, sports)</a:t>
            </a:r>
            <a:endParaRPr lang="en-US" sz="1500" dirty="0"/>
          </a:p>
        </p:txBody>
      </p:sp>
      <p:sp>
        <p:nvSpPr>
          <p:cNvPr id="16" name="Shape 14"/>
          <p:cNvSpPr/>
          <p:nvPr/>
        </p:nvSpPr>
        <p:spPr>
          <a:xfrm>
            <a:off x="7569875" y="3678436"/>
            <a:ext cx="6373416" cy="564833"/>
          </a:xfrm>
          <a:prstGeom prst="rect">
            <a:avLst/>
          </a:prstGeom>
          <a:solidFill>
            <a:srgbClr val="FFFFFF">
              <a:alpha val="4000"/>
            </a:srgbClr>
          </a:solidFill>
          <a:ln/>
        </p:spPr>
      </p:sp>
      <p:sp>
        <p:nvSpPr>
          <p:cNvPr id="17" name="Text 15"/>
          <p:cNvSpPr/>
          <p:nvPr/>
        </p:nvSpPr>
        <p:spPr>
          <a:xfrm>
            <a:off x="7766090" y="3803809"/>
            <a:ext cx="2153126" cy="314087"/>
          </a:xfrm>
          <a:prstGeom prst="rect">
            <a:avLst/>
          </a:prstGeom>
          <a:noFill/>
          <a:ln/>
        </p:spPr>
        <p:txBody>
          <a:bodyPr wrap="non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Severity</a:t>
            </a:r>
            <a:endParaRPr lang="en-US" sz="1500" dirty="0"/>
          </a:p>
        </p:txBody>
      </p:sp>
      <p:sp>
        <p:nvSpPr>
          <p:cNvPr id="18" name="Text 16"/>
          <p:cNvSpPr/>
          <p:nvPr/>
        </p:nvSpPr>
        <p:spPr>
          <a:xfrm>
            <a:off x="10319266" y="3803809"/>
            <a:ext cx="3427809" cy="314087"/>
          </a:xfrm>
          <a:prstGeom prst="rect">
            <a:avLst/>
          </a:prstGeom>
          <a:noFill/>
          <a:ln/>
        </p:spPr>
        <p:txBody>
          <a:bodyPr wrap="non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Impact level of injury (e.g., minor, severe)</a:t>
            </a:r>
            <a:endParaRPr lang="en-US" sz="1500" dirty="0"/>
          </a:p>
        </p:txBody>
      </p:sp>
      <p:sp>
        <p:nvSpPr>
          <p:cNvPr id="19" name="Shape 17"/>
          <p:cNvSpPr/>
          <p:nvPr/>
        </p:nvSpPr>
        <p:spPr>
          <a:xfrm>
            <a:off x="7569875" y="4243268"/>
            <a:ext cx="6373416" cy="564833"/>
          </a:xfrm>
          <a:prstGeom prst="rect">
            <a:avLst/>
          </a:prstGeom>
          <a:solidFill>
            <a:srgbClr val="000000">
              <a:alpha val="4000"/>
            </a:srgbClr>
          </a:solidFill>
          <a:ln/>
        </p:spPr>
      </p:sp>
      <p:sp>
        <p:nvSpPr>
          <p:cNvPr id="20" name="Text 18"/>
          <p:cNvSpPr/>
          <p:nvPr/>
        </p:nvSpPr>
        <p:spPr>
          <a:xfrm>
            <a:off x="7766090" y="4368641"/>
            <a:ext cx="2153126" cy="314087"/>
          </a:xfrm>
          <a:prstGeom prst="rect">
            <a:avLst/>
          </a:prstGeom>
          <a:noFill/>
          <a:ln/>
        </p:spPr>
        <p:txBody>
          <a:bodyPr wrap="non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Age</a:t>
            </a:r>
            <a:endParaRPr lang="en-US" sz="1500" dirty="0"/>
          </a:p>
        </p:txBody>
      </p:sp>
      <p:sp>
        <p:nvSpPr>
          <p:cNvPr id="21" name="Text 19"/>
          <p:cNvSpPr/>
          <p:nvPr/>
        </p:nvSpPr>
        <p:spPr>
          <a:xfrm>
            <a:off x="10319266" y="4368641"/>
            <a:ext cx="3427809" cy="314087"/>
          </a:xfrm>
          <a:prstGeom prst="rect">
            <a:avLst/>
          </a:prstGeom>
          <a:noFill/>
          <a:ln/>
        </p:spPr>
        <p:txBody>
          <a:bodyPr wrap="non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Age group of injured individual</a:t>
            </a:r>
            <a:endParaRPr lang="en-US" sz="1500" dirty="0"/>
          </a:p>
        </p:txBody>
      </p:sp>
      <p:sp>
        <p:nvSpPr>
          <p:cNvPr id="22" name="Shape 20"/>
          <p:cNvSpPr/>
          <p:nvPr/>
        </p:nvSpPr>
        <p:spPr>
          <a:xfrm>
            <a:off x="7569875" y="4808101"/>
            <a:ext cx="6373416" cy="878919"/>
          </a:xfrm>
          <a:prstGeom prst="rect">
            <a:avLst/>
          </a:prstGeom>
          <a:solidFill>
            <a:srgbClr val="FFFFFF">
              <a:alpha val="4000"/>
            </a:srgbClr>
          </a:solidFill>
          <a:ln/>
        </p:spPr>
      </p:sp>
      <p:sp>
        <p:nvSpPr>
          <p:cNvPr id="23" name="Text 21"/>
          <p:cNvSpPr/>
          <p:nvPr/>
        </p:nvSpPr>
        <p:spPr>
          <a:xfrm>
            <a:off x="7766090" y="4933474"/>
            <a:ext cx="2153126" cy="314087"/>
          </a:xfrm>
          <a:prstGeom prst="rect">
            <a:avLst/>
          </a:prstGeom>
          <a:noFill/>
          <a:ln/>
        </p:spPr>
        <p:txBody>
          <a:bodyPr wrap="non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Data_value</a:t>
            </a:r>
            <a:endParaRPr lang="en-US" sz="1500" dirty="0"/>
          </a:p>
        </p:txBody>
      </p:sp>
      <p:sp>
        <p:nvSpPr>
          <p:cNvPr id="24" name="Text 22"/>
          <p:cNvSpPr/>
          <p:nvPr/>
        </p:nvSpPr>
        <p:spPr>
          <a:xfrm>
            <a:off x="10319266" y="4933474"/>
            <a:ext cx="3427809" cy="628174"/>
          </a:xfrm>
          <a:prstGeom prst="rect">
            <a:avLst/>
          </a:prstGeom>
          <a:noFill/>
          <a:ln/>
        </p:spPr>
        <p:txBody>
          <a:bodyPr wrap="squar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Numeric measure of injury frequency/impact</a:t>
            </a:r>
            <a:endParaRPr lang="en-US" sz="1500" dirty="0"/>
          </a:p>
        </p:txBody>
      </p:sp>
      <p:sp>
        <p:nvSpPr>
          <p:cNvPr id="25" name="Shape 23"/>
          <p:cNvSpPr/>
          <p:nvPr/>
        </p:nvSpPr>
        <p:spPr>
          <a:xfrm>
            <a:off x="7569875" y="5687020"/>
            <a:ext cx="6373416" cy="564833"/>
          </a:xfrm>
          <a:prstGeom prst="rect">
            <a:avLst/>
          </a:prstGeom>
          <a:solidFill>
            <a:srgbClr val="000000">
              <a:alpha val="4000"/>
            </a:srgbClr>
          </a:solidFill>
          <a:ln/>
        </p:spPr>
      </p:sp>
      <p:sp>
        <p:nvSpPr>
          <p:cNvPr id="26" name="Text 24"/>
          <p:cNvSpPr/>
          <p:nvPr/>
        </p:nvSpPr>
        <p:spPr>
          <a:xfrm>
            <a:off x="7766090" y="5812393"/>
            <a:ext cx="2153126" cy="314087"/>
          </a:xfrm>
          <a:prstGeom prst="rect">
            <a:avLst/>
          </a:prstGeom>
          <a:noFill/>
          <a:ln/>
        </p:spPr>
        <p:txBody>
          <a:bodyPr wrap="non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Lower_CI</a:t>
            </a:r>
            <a:endParaRPr lang="en-US" sz="1500" dirty="0"/>
          </a:p>
        </p:txBody>
      </p:sp>
      <p:sp>
        <p:nvSpPr>
          <p:cNvPr id="27" name="Text 25"/>
          <p:cNvSpPr/>
          <p:nvPr/>
        </p:nvSpPr>
        <p:spPr>
          <a:xfrm>
            <a:off x="10319266" y="5812393"/>
            <a:ext cx="3427809" cy="314087"/>
          </a:xfrm>
          <a:prstGeom prst="rect">
            <a:avLst/>
          </a:prstGeom>
          <a:noFill/>
          <a:ln/>
        </p:spPr>
        <p:txBody>
          <a:bodyPr wrap="non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Lower bound of confidence interval</a:t>
            </a:r>
            <a:endParaRPr lang="en-US" sz="1500" dirty="0"/>
          </a:p>
        </p:txBody>
      </p:sp>
      <p:sp>
        <p:nvSpPr>
          <p:cNvPr id="28" name="Shape 26"/>
          <p:cNvSpPr/>
          <p:nvPr/>
        </p:nvSpPr>
        <p:spPr>
          <a:xfrm>
            <a:off x="7569875" y="6251853"/>
            <a:ext cx="6373416" cy="564833"/>
          </a:xfrm>
          <a:prstGeom prst="rect">
            <a:avLst/>
          </a:prstGeom>
          <a:solidFill>
            <a:srgbClr val="FFFFFF">
              <a:alpha val="4000"/>
            </a:srgbClr>
          </a:solidFill>
          <a:ln/>
        </p:spPr>
      </p:sp>
      <p:sp>
        <p:nvSpPr>
          <p:cNvPr id="29" name="Text 27"/>
          <p:cNvSpPr/>
          <p:nvPr/>
        </p:nvSpPr>
        <p:spPr>
          <a:xfrm>
            <a:off x="7766090" y="6377226"/>
            <a:ext cx="2153126" cy="314087"/>
          </a:xfrm>
          <a:prstGeom prst="rect">
            <a:avLst/>
          </a:prstGeom>
          <a:noFill/>
          <a:ln/>
        </p:spPr>
        <p:txBody>
          <a:bodyPr wrap="non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Upper_CI</a:t>
            </a:r>
            <a:endParaRPr lang="en-US" sz="1500" dirty="0"/>
          </a:p>
        </p:txBody>
      </p:sp>
      <p:sp>
        <p:nvSpPr>
          <p:cNvPr id="30" name="Text 28"/>
          <p:cNvSpPr/>
          <p:nvPr/>
        </p:nvSpPr>
        <p:spPr>
          <a:xfrm>
            <a:off x="10319266" y="6377226"/>
            <a:ext cx="3427809" cy="314087"/>
          </a:xfrm>
          <a:prstGeom prst="rect">
            <a:avLst/>
          </a:prstGeom>
          <a:noFill/>
          <a:ln/>
        </p:spPr>
        <p:txBody>
          <a:bodyPr wrap="none" lIns="0" tIns="0" rIns="0" bIns="0" rtlCol="0" anchor="t"/>
          <a:lstStyle/>
          <a:p>
            <a:pPr marL="0" indent="0" algn="l">
              <a:lnSpc>
                <a:spcPts val="2450"/>
              </a:lnSpc>
              <a:buNone/>
            </a:pPr>
            <a:r>
              <a:rPr lang="en-US" sz="1500" dirty="0">
                <a:solidFill>
                  <a:srgbClr val="432338"/>
                </a:solidFill>
                <a:latin typeface="Source Sans Pro" pitchFamily="34" charset="0"/>
                <a:ea typeface="Source Sans Pro" pitchFamily="34" charset="-122"/>
                <a:cs typeface="Source Sans Pro" pitchFamily="34" charset="-120"/>
              </a:rPr>
              <a:t>Upper bound of confidence interval</a:t>
            </a:r>
            <a:endParaRPr lang="en-US" sz="1500" dirty="0"/>
          </a:p>
        </p:txBody>
      </p:sp>
      <p:sp>
        <p:nvSpPr>
          <p:cNvPr id="31" name="Text 29"/>
          <p:cNvSpPr/>
          <p:nvPr/>
        </p:nvSpPr>
        <p:spPr>
          <a:xfrm>
            <a:off x="687111" y="5921455"/>
            <a:ext cx="6615390" cy="879274"/>
          </a:xfrm>
          <a:prstGeom prst="rect">
            <a:avLst/>
          </a:prstGeom>
          <a:noFill/>
          <a:ln/>
        </p:spPr>
        <p:txBody>
          <a:bodyPr wrap="none" lIns="0" tIns="0" rIns="0" bIns="0" rtlCol="0" anchor="t"/>
          <a:lstStyle/>
          <a:p>
            <a:pPr marL="0" indent="0" algn="l">
              <a:lnSpc>
                <a:spcPts val="2450"/>
              </a:lnSpc>
              <a:buNone/>
            </a:pPr>
            <a:r>
              <a:rPr lang="en-US" sz="1600" dirty="0">
                <a:solidFill>
                  <a:srgbClr val="432338"/>
                </a:solidFill>
                <a:latin typeface="Source Sans Pro" pitchFamily="34" charset="0"/>
                <a:ea typeface="Source Sans Pro" pitchFamily="34" charset="-122"/>
                <a:cs typeface="Source Sans Pro" pitchFamily="34" charset="-120"/>
              </a:rPr>
              <a:t>This dataset provides a robust foundation </a:t>
            </a:r>
            <a:r>
              <a:rPr lang="en-US" sz="1600" dirty="0" smtClean="0">
                <a:solidFill>
                  <a:srgbClr val="432338"/>
                </a:solidFill>
                <a:latin typeface="Source Sans Pro" pitchFamily="34" charset="0"/>
                <a:ea typeface="Source Sans Pro" pitchFamily="34" charset="-122"/>
                <a:cs typeface="Source Sans Pro" pitchFamily="34" charset="-120"/>
              </a:rPr>
              <a:t>for</a:t>
            </a:r>
          </a:p>
          <a:p>
            <a:pPr marL="0" indent="0" algn="l">
              <a:lnSpc>
                <a:spcPts val="2450"/>
              </a:lnSpc>
              <a:buNone/>
            </a:pPr>
            <a:r>
              <a:rPr lang="en-US" sz="1600" dirty="0" smtClean="0">
                <a:solidFill>
                  <a:srgbClr val="432338"/>
                </a:solidFill>
                <a:latin typeface="Source Sans Pro" pitchFamily="34" charset="0"/>
                <a:ea typeface="Source Sans Pro" pitchFamily="34" charset="-122"/>
                <a:cs typeface="Source Sans Pro" pitchFamily="34" charset="-120"/>
              </a:rPr>
              <a:t> </a:t>
            </a:r>
            <a:r>
              <a:rPr lang="en-US" sz="1600" dirty="0">
                <a:solidFill>
                  <a:srgbClr val="432338"/>
                </a:solidFill>
                <a:latin typeface="Source Sans Pro" pitchFamily="34" charset="0"/>
                <a:ea typeface="Source Sans Pro" pitchFamily="34" charset="-122"/>
                <a:cs typeface="Source Sans Pro" pitchFamily="34" charset="-120"/>
              </a:rPr>
              <a:t>identifying critical patterns related to student injuries.</a:t>
            </a:r>
            <a:endParaRPr lang="en-US" sz="1600"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580114"/>
            <a:ext cx="14605675" cy="593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658297"/>
            <a:ext cx="8795028" cy="704017"/>
          </a:xfrm>
          <a:prstGeom prst="rect">
            <a:avLst/>
          </a:prstGeom>
          <a:noFill/>
          <a:ln/>
        </p:spPr>
        <p:txBody>
          <a:bodyPr wrap="none" lIns="0" tIns="0" rIns="0" bIns="0" rtlCol="0" anchor="t"/>
          <a:lstStyle/>
          <a:p>
            <a:pPr marL="0" indent="0" algn="l">
              <a:lnSpc>
                <a:spcPts val="5500"/>
              </a:lnSpc>
              <a:buNone/>
            </a:pPr>
            <a:r>
              <a:rPr lang="en-US" sz="4400" dirty="0">
                <a:solidFill>
                  <a:srgbClr val="371A2D"/>
                </a:solidFill>
                <a:latin typeface="Noto Serif HK Semi Bold" pitchFamily="34" charset="0"/>
                <a:ea typeface="Noto Serif HK Semi Bold" pitchFamily="34" charset="-122"/>
                <a:cs typeface="Noto Serif HK Semi Bold" pitchFamily="34" charset="-120"/>
              </a:rPr>
              <a:t>Python-based Data Preparation</a:t>
            </a:r>
            <a:endParaRPr lang="en-US" sz="4400" dirty="0"/>
          </a:p>
        </p:txBody>
      </p:sp>
      <p:sp>
        <p:nvSpPr>
          <p:cNvPr id="3" name="Text 1"/>
          <p:cNvSpPr/>
          <p:nvPr/>
        </p:nvSpPr>
        <p:spPr>
          <a:xfrm>
            <a:off x="837724" y="1841063"/>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Our rigorous data preparation process in Python ensured data quality and readiness for machine learning. This phase included detailed exploratory data analysis and feature engineering.</a:t>
            </a:r>
            <a:endParaRPr lang="en-US" sz="1850" dirty="0"/>
          </a:p>
        </p:txBody>
      </p:sp>
      <p:sp>
        <p:nvSpPr>
          <p:cNvPr id="4" name="Shape 2"/>
          <p:cNvSpPr/>
          <p:nvPr/>
        </p:nvSpPr>
        <p:spPr>
          <a:xfrm>
            <a:off x="837724" y="2876312"/>
            <a:ext cx="538520" cy="538520"/>
          </a:xfrm>
          <a:prstGeom prst="roundRect">
            <a:avLst>
              <a:gd name="adj" fmla="val 18670"/>
            </a:avLst>
          </a:prstGeom>
          <a:solidFill>
            <a:srgbClr val="F9D2EB"/>
          </a:solidFill>
          <a:ln w="7620">
            <a:solidFill>
              <a:srgbClr val="DFB8D1"/>
            </a:solidFill>
            <a:prstDash val="solid"/>
          </a:ln>
        </p:spPr>
      </p:sp>
      <p:sp>
        <p:nvSpPr>
          <p:cNvPr id="5" name="Text 3"/>
          <p:cNvSpPr/>
          <p:nvPr/>
        </p:nvSpPr>
        <p:spPr>
          <a:xfrm>
            <a:off x="937974" y="2934295"/>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432338"/>
                </a:solidFill>
                <a:latin typeface="Noto Serif HK Semi Bold" pitchFamily="34" charset="0"/>
                <a:ea typeface="Noto Serif HK Semi Bold" pitchFamily="34" charset="-122"/>
                <a:cs typeface="Noto Serif HK Semi Bold" pitchFamily="34" charset="-120"/>
              </a:rPr>
              <a:t>1</a:t>
            </a:r>
            <a:endParaRPr lang="en-US" sz="2650" dirty="0"/>
          </a:p>
        </p:txBody>
      </p:sp>
      <p:sp>
        <p:nvSpPr>
          <p:cNvPr id="6" name="Text 4"/>
          <p:cNvSpPr/>
          <p:nvPr/>
        </p:nvSpPr>
        <p:spPr>
          <a:xfrm>
            <a:off x="1615559" y="2958584"/>
            <a:ext cx="4516993" cy="351949"/>
          </a:xfrm>
          <a:prstGeom prst="rect">
            <a:avLst/>
          </a:prstGeom>
          <a:noFill/>
          <a:ln/>
        </p:spPr>
        <p:txBody>
          <a:bodyPr wrap="none" lIns="0" tIns="0" rIns="0" bIns="0" rtlCol="0" anchor="t"/>
          <a:lstStyle/>
          <a:p>
            <a:pPr marL="0" indent="0" algn="l">
              <a:lnSpc>
                <a:spcPts val="2750"/>
              </a:lnSpc>
              <a:buNone/>
            </a:pPr>
            <a:r>
              <a:rPr lang="en-US" sz="2200" dirty="0">
                <a:solidFill>
                  <a:srgbClr val="432338"/>
                </a:solidFill>
                <a:latin typeface="Noto Serif HK Semi Bold" pitchFamily="34" charset="0"/>
                <a:ea typeface="Noto Serif HK Semi Bold" pitchFamily="34" charset="-122"/>
                <a:cs typeface="Noto Serif HK Semi Bold" pitchFamily="34" charset="-120"/>
              </a:rPr>
              <a:t>Exploratory Data Analysis (EDA)</a:t>
            </a:r>
            <a:endParaRPr lang="en-US" sz="2200" dirty="0"/>
          </a:p>
        </p:txBody>
      </p:sp>
      <p:sp>
        <p:nvSpPr>
          <p:cNvPr id="7" name="Text 5"/>
          <p:cNvSpPr/>
          <p:nvPr/>
        </p:nvSpPr>
        <p:spPr>
          <a:xfrm>
            <a:off x="1615559" y="3454122"/>
            <a:ext cx="5549979" cy="1149072"/>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Conducted descriptive statistics, visualized data distributions, and used heatmaps to uncover correlations and initial insights into the dataset.</a:t>
            </a:r>
            <a:endParaRPr lang="en-US" sz="1850" dirty="0"/>
          </a:p>
        </p:txBody>
      </p:sp>
      <p:sp>
        <p:nvSpPr>
          <p:cNvPr id="8" name="Shape 6"/>
          <p:cNvSpPr/>
          <p:nvPr/>
        </p:nvSpPr>
        <p:spPr>
          <a:xfrm>
            <a:off x="7464743" y="2876312"/>
            <a:ext cx="538520" cy="538520"/>
          </a:xfrm>
          <a:prstGeom prst="roundRect">
            <a:avLst>
              <a:gd name="adj" fmla="val 18670"/>
            </a:avLst>
          </a:prstGeom>
          <a:solidFill>
            <a:srgbClr val="F9D2EB"/>
          </a:solidFill>
          <a:ln w="7620">
            <a:solidFill>
              <a:srgbClr val="DFB8D1"/>
            </a:solidFill>
            <a:prstDash val="solid"/>
          </a:ln>
        </p:spPr>
      </p:sp>
      <p:sp>
        <p:nvSpPr>
          <p:cNvPr id="9" name="Text 7"/>
          <p:cNvSpPr/>
          <p:nvPr/>
        </p:nvSpPr>
        <p:spPr>
          <a:xfrm>
            <a:off x="7564993" y="2934295"/>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432338"/>
                </a:solidFill>
                <a:latin typeface="Noto Serif HK Semi Bold" pitchFamily="34" charset="0"/>
                <a:ea typeface="Noto Serif HK Semi Bold" pitchFamily="34" charset="-122"/>
                <a:cs typeface="Noto Serif HK Semi Bold" pitchFamily="34" charset="-120"/>
              </a:rPr>
              <a:t>2</a:t>
            </a:r>
            <a:endParaRPr lang="en-US" sz="2650" dirty="0"/>
          </a:p>
        </p:txBody>
      </p:sp>
      <p:sp>
        <p:nvSpPr>
          <p:cNvPr id="10" name="Text 8"/>
          <p:cNvSpPr/>
          <p:nvPr/>
        </p:nvSpPr>
        <p:spPr>
          <a:xfrm>
            <a:off x="8242578" y="2958584"/>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432338"/>
                </a:solidFill>
                <a:latin typeface="Noto Serif HK Semi Bold" pitchFamily="34" charset="0"/>
                <a:ea typeface="Noto Serif HK Semi Bold" pitchFamily="34" charset="-122"/>
                <a:cs typeface="Noto Serif HK Semi Bold" pitchFamily="34" charset="-120"/>
              </a:rPr>
              <a:t>Feature Encoding</a:t>
            </a:r>
            <a:endParaRPr lang="en-US" sz="2200" dirty="0"/>
          </a:p>
        </p:txBody>
      </p:sp>
      <p:sp>
        <p:nvSpPr>
          <p:cNvPr id="11" name="Text 9"/>
          <p:cNvSpPr/>
          <p:nvPr/>
        </p:nvSpPr>
        <p:spPr>
          <a:xfrm>
            <a:off x="8242578" y="3454122"/>
            <a:ext cx="5550098" cy="1532096"/>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Applied one-hot encoding to convert categorical variables (e.g., 'Cause', 'Severity') into a numerical format suitable for model input, preventing misinterpretation by algorithms.</a:t>
            </a:r>
            <a:endParaRPr lang="en-US" sz="1850" dirty="0"/>
          </a:p>
        </p:txBody>
      </p:sp>
      <p:sp>
        <p:nvSpPr>
          <p:cNvPr id="12" name="Shape 10"/>
          <p:cNvSpPr/>
          <p:nvPr/>
        </p:nvSpPr>
        <p:spPr>
          <a:xfrm>
            <a:off x="837724" y="5464969"/>
            <a:ext cx="538520" cy="538520"/>
          </a:xfrm>
          <a:prstGeom prst="roundRect">
            <a:avLst>
              <a:gd name="adj" fmla="val 18670"/>
            </a:avLst>
          </a:prstGeom>
          <a:solidFill>
            <a:srgbClr val="F9D2EB"/>
          </a:solidFill>
          <a:ln w="7620">
            <a:solidFill>
              <a:srgbClr val="DFB8D1"/>
            </a:solidFill>
            <a:prstDash val="solid"/>
          </a:ln>
        </p:spPr>
      </p:sp>
      <p:sp>
        <p:nvSpPr>
          <p:cNvPr id="13" name="Text 11"/>
          <p:cNvSpPr/>
          <p:nvPr/>
        </p:nvSpPr>
        <p:spPr>
          <a:xfrm>
            <a:off x="937974" y="5522952"/>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432338"/>
                </a:solidFill>
                <a:latin typeface="Noto Serif HK Semi Bold" pitchFamily="34" charset="0"/>
                <a:ea typeface="Noto Serif HK Semi Bold" pitchFamily="34" charset="-122"/>
                <a:cs typeface="Noto Serif HK Semi Bold" pitchFamily="34" charset="-120"/>
              </a:rPr>
              <a:t>3</a:t>
            </a:r>
            <a:endParaRPr lang="en-US" sz="2650" dirty="0"/>
          </a:p>
        </p:txBody>
      </p:sp>
      <p:sp>
        <p:nvSpPr>
          <p:cNvPr id="14" name="Text 12"/>
          <p:cNvSpPr/>
          <p:nvPr/>
        </p:nvSpPr>
        <p:spPr>
          <a:xfrm>
            <a:off x="1615559" y="554724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432338"/>
                </a:solidFill>
                <a:latin typeface="Noto Serif HK Semi Bold" pitchFamily="34" charset="0"/>
                <a:ea typeface="Noto Serif HK Semi Bold" pitchFamily="34" charset="-122"/>
                <a:cs typeface="Noto Serif HK Semi Bold" pitchFamily="34" charset="-120"/>
              </a:rPr>
              <a:t>Feature Scaling</a:t>
            </a:r>
            <a:endParaRPr lang="en-US" sz="2200" dirty="0"/>
          </a:p>
        </p:txBody>
      </p:sp>
      <p:sp>
        <p:nvSpPr>
          <p:cNvPr id="15" name="Text 13"/>
          <p:cNvSpPr/>
          <p:nvPr/>
        </p:nvSpPr>
        <p:spPr>
          <a:xfrm>
            <a:off x="1615559" y="6042779"/>
            <a:ext cx="5549979" cy="1532096"/>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Utilized StandardScaler to normalize numeric features, ensuring all variables contribute equally to model training and improving convergence for gradient-based algorithms.</a:t>
            </a:r>
            <a:endParaRPr lang="en-US" sz="1850" dirty="0"/>
          </a:p>
        </p:txBody>
      </p:sp>
      <p:sp>
        <p:nvSpPr>
          <p:cNvPr id="16" name="Shape 14"/>
          <p:cNvSpPr/>
          <p:nvPr/>
        </p:nvSpPr>
        <p:spPr>
          <a:xfrm>
            <a:off x="7464743" y="5464969"/>
            <a:ext cx="538520" cy="538520"/>
          </a:xfrm>
          <a:prstGeom prst="roundRect">
            <a:avLst>
              <a:gd name="adj" fmla="val 18670"/>
            </a:avLst>
          </a:prstGeom>
          <a:solidFill>
            <a:srgbClr val="F9D2EB"/>
          </a:solidFill>
          <a:ln w="7620">
            <a:solidFill>
              <a:srgbClr val="DFB8D1"/>
            </a:solidFill>
            <a:prstDash val="solid"/>
          </a:ln>
        </p:spPr>
      </p:sp>
      <p:sp>
        <p:nvSpPr>
          <p:cNvPr id="17" name="Text 15"/>
          <p:cNvSpPr/>
          <p:nvPr/>
        </p:nvSpPr>
        <p:spPr>
          <a:xfrm>
            <a:off x="7564993" y="5522952"/>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432338"/>
                </a:solidFill>
                <a:latin typeface="Noto Serif HK Semi Bold" pitchFamily="34" charset="0"/>
                <a:ea typeface="Noto Serif HK Semi Bold" pitchFamily="34" charset="-122"/>
                <a:cs typeface="Noto Serif HK Semi Bold" pitchFamily="34" charset="-120"/>
              </a:rPr>
              <a:t>4</a:t>
            </a:r>
            <a:endParaRPr lang="en-US" sz="2650" dirty="0"/>
          </a:p>
        </p:txBody>
      </p:sp>
      <p:sp>
        <p:nvSpPr>
          <p:cNvPr id="18" name="Text 16"/>
          <p:cNvSpPr/>
          <p:nvPr/>
        </p:nvSpPr>
        <p:spPr>
          <a:xfrm>
            <a:off x="8242578" y="5547241"/>
            <a:ext cx="4483775" cy="351949"/>
          </a:xfrm>
          <a:prstGeom prst="rect">
            <a:avLst/>
          </a:prstGeom>
          <a:noFill/>
          <a:ln/>
        </p:spPr>
        <p:txBody>
          <a:bodyPr wrap="none" lIns="0" tIns="0" rIns="0" bIns="0" rtlCol="0" anchor="t"/>
          <a:lstStyle/>
          <a:p>
            <a:pPr marL="0" indent="0" algn="l">
              <a:lnSpc>
                <a:spcPts val="2750"/>
              </a:lnSpc>
              <a:buNone/>
            </a:pPr>
            <a:r>
              <a:rPr lang="en-US" sz="2200" dirty="0">
                <a:solidFill>
                  <a:srgbClr val="432338"/>
                </a:solidFill>
                <a:latin typeface="Noto Serif HK Semi Bold" pitchFamily="34" charset="0"/>
                <a:ea typeface="Noto Serif HK Semi Bold" pitchFamily="34" charset="-122"/>
                <a:cs typeface="Noto Serif HK Semi Bold" pitchFamily="34" charset="-120"/>
              </a:rPr>
              <a:t>Outlier Handling &amp; Engineering</a:t>
            </a:r>
            <a:endParaRPr lang="en-US" sz="2200" dirty="0"/>
          </a:p>
        </p:txBody>
      </p:sp>
      <p:sp>
        <p:nvSpPr>
          <p:cNvPr id="19" name="Text 17"/>
          <p:cNvSpPr/>
          <p:nvPr/>
        </p:nvSpPr>
        <p:spPr>
          <a:xfrm>
            <a:off x="8242578" y="6042779"/>
            <a:ext cx="5550098" cy="1149072"/>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Identified and addressed outliers to enhance model robustness. Engineered new features to capture complex relationships and improve predictive power.</a:t>
            </a:r>
            <a:endParaRPr lang="en-US" sz="1850"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74874"/>
            <a:ext cx="14630400" cy="673537"/>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741283"/>
            <a:ext cx="8607981" cy="704017"/>
          </a:xfrm>
          <a:prstGeom prst="rect">
            <a:avLst/>
          </a:prstGeom>
          <a:noFill/>
          <a:ln/>
        </p:spPr>
        <p:txBody>
          <a:bodyPr wrap="none" lIns="0" tIns="0" rIns="0" bIns="0" rtlCol="0" anchor="t"/>
          <a:lstStyle/>
          <a:p>
            <a:pPr marL="0" indent="0" algn="l">
              <a:lnSpc>
                <a:spcPts val="5500"/>
              </a:lnSpc>
              <a:buNone/>
            </a:pPr>
            <a:r>
              <a:rPr lang="en-US" sz="4400" dirty="0">
                <a:solidFill>
                  <a:srgbClr val="371A2D"/>
                </a:solidFill>
                <a:latin typeface="Noto Serif HK Semi Bold" pitchFamily="34" charset="0"/>
                <a:ea typeface="Noto Serif HK Semi Bold" pitchFamily="34" charset="-122"/>
                <a:cs typeface="Noto Serif HK Semi Bold" pitchFamily="34" charset="-120"/>
              </a:rPr>
              <a:t>Machine Learning Approaches</a:t>
            </a:r>
            <a:endParaRPr lang="en-US" sz="4400" dirty="0"/>
          </a:p>
        </p:txBody>
      </p:sp>
      <p:sp>
        <p:nvSpPr>
          <p:cNvPr id="3" name="Text 1"/>
          <p:cNvSpPr/>
          <p:nvPr/>
        </p:nvSpPr>
        <p:spPr>
          <a:xfrm>
            <a:off x="837724" y="1924050"/>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We employed both supervised and unsupervised learning techniques to predict dropout risk and identify inherent patterns within the injury data.</a:t>
            </a:r>
            <a:endParaRPr lang="en-US" sz="1850" dirty="0"/>
          </a:p>
        </p:txBody>
      </p:sp>
      <p:sp>
        <p:nvSpPr>
          <p:cNvPr id="4" name="Text 2"/>
          <p:cNvSpPr/>
          <p:nvPr/>
        </p:nvSpPr>
        <p:spPr>
          <a:xfrm>
            <a:off x="837724" y="3198614"/>
            <a:ext cx="2908697" cy="351949"/>
          </a:xfrm>
          <a:prstGeom prst="rect">
            <a:avLst/>
          </a:prstGeom>
          <a:noFill/>
          <a:ln/>
        </p:spPr>
        <p:txBody>
          <a:bodyPr wrap="none" lIns="0" tIns="0" rIns="0" bIns="0" rtlCol="0" anchor="t"/>
          <a:lstStyle/>
          <a:p>
            <a:pPr marL="0" indent="0" algn="l">
              <a:lnSpc>
                <a:spcPts val="2750"/>
              </a:lnSpc>
              <a:buNone/>
            </a:pPr>
            <a:r>
              <a:rPr lang="en-US" sz="2200" dirty="0">
                <a:solidFill>
                  <a:srgbClr val="371A2D"/>
                </a:solidFill>
                <a:latin typeface="Noto Serif HK Semi Bold" pitchFamily="34" charset="0"/>
                <a:ea typeface="Noto Serif HK Semi Bold" pitchFamily="34" charset="-122"/>
                <a:cs typeface="Noto Serif HK Semi Bold" pitchFamily="34" charset="-120"/>
              </a:rPr>
              <a:t>Supervised Learning</a:t>
            </a:r>
            <a:endParaRPr lang="en-US" sz="2200" dirty="0"/>
          </a:p>
        </p:txBody>
      </p:sp>
      <p:sp>
        <p:nvSpPr>
          <p:cNvPr id="5" name="Text 3"/>
          <p:cNvSpPr/>
          <p:nvPr/>
        </p:nvSpPr>
        <p:spPr>
          <a:xfrm>
            <a:off x="837724" y="3789878"/>
            <a:ext cx="6185535" cy="1149072"/>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432338"/>
                </a:solidFill>
                <a:latin typeface="Source Sans Pro" pitchFamily="34" charset="0"/>
                <a:ea typeface="Source Sans Pro" pitchFamily="34" charset="-122"/>
                <a:cs typeface="Source Sans Pro" pitchFamily="34" charset="-120"/>
              </a:rPr>
              <a:t>Logistic Regression:</a:t>
            </a:r>
            <a:r>
              <a:rPr lang="en-US" sz="1850" dirty="0">
                <a:solidFill>
                  <a:srgbClr val="432338"/>
                </a:solidFill>
                <a:latin typeface="Source Sans Pro" pitchFamily="34" charset="0"/>
                <a:ea typeface="Source Sans Pro" pitchFamily="34" charset="-122"/>
                <a:cs typeface="Source Sans Pro" pitchFamily="34" charset="-120"/>
              </a:rPr>
              <a:t> A foundational model for binary classification, providing interpretable insights into feature importance.</a:t>
            </a:r>
            <a:endParaRPr lang="en-US" sz="1850" dirty="0"/>
          </a:p>
        </p:txBody>
      </p:sp>
      <p:sp>
        <p:nvSpPr>
          <p:cNvPr id="6" name="Text 4"/>
          <p:cNvSpPr/>
          <p:nvPr/>
        </p:nvSpPr>
        <p:spPr>
          <a:xfrm>
            <a:off x="837724" y="5022652"/>
            <a:ext cx="6185535" cy="1149072"/>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432338"/>
                </a:solidFill>
                <a:latin typeface="Source Sans Pro" pitchFamily="34" charset="0"/>
                <a:ea typeface="Source Sans Pro" pitchFamily="34" charset="-122"/>
                <a:cs typeface="Source Sans Pro" pitchFamily="34" charset="-120"/>
              </a:rPr>
              <a:t>Random Forest:</a:t>
            </a:r>
            <a:r>
              <a:rPr lang="en-US" sz="1850" dirty="0">
                <a:solidFill>
                  <a:srgbClr val="432338"/>
                </a:solidFill>
                <a:latin typeface="Source Sans Pro" pitchFamily="34" charset="0"/>
                <a:ea typeface="Source Sans Pro" pitchFamily="34" charset="-122"/>
                <a:cs typeface="Source Sans Pro" pitchFamily="34" charset="-120"/>
              </a:rPr>
              <a:t> An ensemble method offering high accuracy and robustness against overfitting, crucial for complex datasets.</a:t>
            </a:r>
            <a:endParaRPr lang="en-US" sz="1850" dirty="0"/>
          </a:p>
        </p:txBody>
      </p:sp>
      <p:sp>
        <p:nvSpPr>
          <p:cNvPr id="7" name="Text 5"/>
          <p:cNvSpPr/>
          <p:nvPr/>
        </p:nvSpPr>
        <p:spPr>
          <a:xfrm>
            <a:off x="837724" y="6255425"/>
            <a:ext cx="6185535" cy="1149072"/>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432338"/>
                </a:solidFill>
                <a:latin typeface="Source Sans Pro" pitchFamily="34" charset="0"/>
                <a:ea typeface="Source Sans Pro" pitchFamily="34" charset="-122"/>
                <a:cs typeface="Source Sans Pro" pitchFamily="34" charset="-120"/>
              </a:rPr>
              <a:t>Target Variable:</a:t>
            </a:r>
            <a:r>
              <a:rPr lang="en-US" sz="1850" dirty="0">
                <a:solidFill>
                  <a:srgbClr val="432338"/>
                </a:solidFill>
                <a:latin typeface="Source Sans Pro" pitchFamily="34" charset="0"/>
                <a:ea typeface="Source Sans Pro" pitchFamily="34" charset="-122"/>
                <a:cs typeface="Source Sans Pro" pitchFamily="34" charset="-120"/>
              </a:rPr>
              <a:t> 'Data_value' was binarized (0 or 1) based on its median, indicating higher or lower injury impact, a proxy for dropout risk.</a:t>
            </a:r>
            <a:endParaRPr lang="en-US" sz="1850" dirty="0"/>
          </a:p>
        </p:txBody>
      </p:sp>
      <p:sp>
        <p:nvSpPr>
          <p:cNvPr id="8" name="Text 6"/>
          <p:cNvSpPr/>
          <p:nvPr/>
        </p:nvSpPr>
        <p:spPr>
          <a:xfrm>
            <a:off x="7614761" y="3198614"/>
            <a:ext cx="3294340" cy="351949"/>
          </a:xfrm>
          <a:prstGeom prst="rect">
            <a:avLst/>
          </a:prstGeom>
          <a:noFill/>
          <a:ln/>
        </p:spPr>
        <p:txBody>
          <a:bodyPr wrap="none" lIns="0" tIns="0" rIns="0" bIns="0" rtlCol="0" anchor="t"/>
          <a:lstStyle/>
          <a:p>
            <a:pPr marL="0" indent="0" algn="l">
              <a:lnSpc>
                <a:spcPts val="2750"/>
              </a:lnSpc>
              <a:buNone/>
            </a:pPr>
            <a:r>
              <a:rPr lang="en-US" sz="2200" dirty="0">
                <a:solidFill>
                  <a:srgbClr val="371A2D"/>
                </a:solidFill>
                <a:latin typeface="Noto Serif HK Semi Bold" pitchFamily="34" charset="0"/>
                <a:ea typeface="Noto Serif HK Semi Bold" pitchFamily="34" charset="-122"/>
                <a:cs typeface="Noto Serif HK Semi Bold" pitchFamily="34" charset="-120"/>
              </a:rPr>
              <a:t>Unsupervised Learning</a:t>
            </a:r>
            <a:endParaRPr lang="en-US" sz="2200" dirty="0"/>
          </a:p>
        </p:txBody>
      </p:sp>
      <p:sp>
        <p:nvSpPr>
          <p:cNvPr id="9" name="Text 7"/>
          <p:cNvSpPr/>
          <p:nvPr/>
        </p:nvSpPr>
        <p:spPr>
          <a:xfrm>
            <a:off x="7614761" y="3789878"/>
            <a:ext cx="6185535" cy="1149072"/>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432338"/>
                </a:solidFill>
                <a:latin typeface="Source Sans Pro" pitchFamily="34" charset="0"/>
                <a:ea typeface="Source Sans Pro" pitchFamily="34" charset="-122"/>
                <a:cs typeface="Source Sans Pro" pitchFamily="34" charset="-120"/>
              </a:rPr>
              <a:t>KMeans Clustering:</a:t>
            </a:r>
            <a:r>
              <a:rPr lang="en-US" sz="1850" dirty="0">
                <a:solidFill>
                  <a:srgbClr val="432338"/>
                </a:solidFill>
                <a:latin typeface="Source Sans Pro" pitchFamily="34" charset="0"/>
                <a:ea typeface="Source Sans Pro" pitchFamily="34" charset="-122"/>
                <a:cs typeface="Source Sans Pro" pitchFamily="34" charset="-120"/>
              </a:rPr>
              <a:t> Applied with k=3 to group similar injury profiles, revealing distinct student segments. This helps categorize risk levels.</a:t>
            </a:r>
            <a:endParaRPr lang="en-US" sz="1850" dirty="0"/>
          </a:p>
        </p:txBody>
      </p:sp>
      <p:sp>
        <p:nvSpPr>
          <p:cNvPr id="10" name="Text 8"/>
          <p:cNvSpPr/>
          <p:nvPr/>
        </p:nvSpPr>
        <p:spPr>
          <a:xfrm>
            <a:off x="7614761" y="5022652"/>
            <a:ext cx="6185535" cy="1149072"/>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432338"/>
                </a:solidFill>
                <a:latin typeface="Source Sans Pro" pitchFamily="34" charset="0"/>
                <a:ea typeface="Source Sans Pro" pitchFamily="34" charset="-122"/>
                <a:cs typeface="Source Sans Pro" pitchFamily="34" charset="-120"/>
              </a:rPr>
              <a:t>PCA Visualization:</a:t>
            </a:r>
            <a:r>
              <a:rPr lang="en-US" sz="1850" dirty="0">
                <a:solidFill>
                  <a:srgbClr val="432338"/>
                </a:solidFill>
                <a:latin typeface="Source Sans Pro" pitchFamily="34" charset="0"/>
                <a:ea typeface="Source Sans Pro" pitchFamily="34" charset="-122"/>
                <a:cs typeface="Source Sans Pro" pitchFamily="34" charset="-120"/>
              </a:rPr>
              <a:t> Principal Component Analysis was used to reduce dimensionality and visualize clusters in 2D or 3D space, making patterns more discernible.</a:t>
            </a:r>
            <a:endParaRPr lang="en-US" sz="185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04497"/>
            <a:ext cx="14630400" cy="8251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87479" y="619006"/>
            <a:ext cx="8054102" cy="661749"/>
          </a:xfrm>
          <a:prstGeom prst="rect">
            <a:avLst/>
          </a:prstGeom>
          <a:noFill/>
          <a:ln/>
        </p:spPr>
        <p:txBody>
          <a:bodyPr wrap="none" lIns="0" tIns="0" rIns="0" bIns="0" rtlCol="0" anchor="t"/>
          <a:lstStyle/>
          <a:p>
            <a:pPr marL="0" indent="0" algn="l">
              <a:lnSpc>
                <a:spcPts val="5200"/>
              </a:lnSpc>
              <a:buNone/>
            </a:pPr>
            <a:r>
              <a:rPr lang="en-US" sz="4150" dirty="0">
                <a:solidFill>
                  <a:srgbClr val="371A2D"/>
                </a:solidFill>
                <a:latin typeface="Noto Serif HK Semi Bold" pitchFamily="34" charset="0"/>
                <a:ea typeface="Noto Serif HK Semi Bold" pitchFamily="34" charset="-122"/>
                <a:cs typeface="Noto Serif HK Semi Bold" pitchFamily="34" charset="-120"/>
              </a:rPr>
              <a:t>Model Performance &amp; Insights</a:t>
            </a:r>
            <a:endParaRPr lang="en-US" sz="4150" dirty="0"/>
          </a:p>
        </p:txBody>
      </p:sp>
      <p:sp>
        <p:nvSpPr>
          <p:cNvPr id="3" name="Text 1"/>
          <p:cNvSpPr/>
          <p:nvPr/>
        </p:nvSpPr>
        <p:spPr>
          <a:xfrm>
            <a:off x="787479" y="1730693"/>
            <a:ext cx="13055441" cy="720090"/>
          </a:xfrm>
          <a:prstGeom prst="rect">
            <a:avLst/>
          </a:prstGeom>
          <a:noFill/>
          <a:ln/>
        </p:spPr>
        <p:txBody>
          <a:bodyPr wrap="square" lIns="0" tIns="0" rIns="0" bIns="0" rtlCol="0" anchor="t"/>
          <a:lstStyle/>
          <a:p>
            <a:pPr marL="0" indent="0" algn="l">
              <a:lnSpc>
                <a:spcPts val="2800"/>
              </a:lnSpc>
              <a:buNone/>
            </a:pPr>
            <a:r>
              <a:rPr lang="en-US" sz="1750" dirty="0">
                <a:solidFill>
                  <a:srgbClr val="432338"/>
                </a:solidFill>
                <a:latin typeface="Source Sans Pro" pitchFamily="34" charset="0"/>
                <a:ea typeface="Source Sans Pro" pitchFamily="34" charset="-122"/>
                <a:cs typeface="Source Sans Pro" pitchFamily="34" charset="-120"/>
              </a:rPr>
              <a:t>Our models were rigorously evaluated using key metrics and visualization tools to ensure reliability and identify the most influential predictors of dropout risk.</a:t>
            </a:r>
            <a:endParaRPr lang="en-US" sz="1750" dirty="0"/>
          </a:p>
        </p:txBody>
      </p:sp>
      <p:pic>
        <p:nvPicPr>
          <p:cNvPr id="4" name="Image 0" descr="preencoded.png"/>
          <p:cNvPicPr>
            <a:picLocks noChangeAspect="1"/>
          </p:cNvPicPr>
          <p:nvPr/>
        </p:nvPicPr>
        <p:blipFill>
          <a:blip r:embed="rId3"/>
          <a:stretch>
            <a:fillRect/>
          </a:stretch>
        </p:blipFill>
        <p:spPr>
          <a:xfrm>
            <a:off x="787479" y="2703909"/>
            <a:ext cx="1125022" cy="1635562"/>
          </a:xfrm>
          <a:prstGeom prst="rect">
            <a:avLst/>
          </a:prstGeom>
        </p:spPr>
      </p:pic>
      <p:sp>
        <p:nvSpPr>
          <p:cNvPr id="5" name="Text 2"/>
          <p:cNvSpPr/>
          <p:nvPr/>
        </p:nvSpPr>
        <p:spPr>
          <a:xfrm>
            <a:off x="2137410" y="2928818"/>
            <a:ext cx="2647117" cy="330756"/>
          </a:xfrm>
          <a:prstGeom prst="rect">
            <a:avLst/>
          </a:prstGeom>
          <a:noFill/>
          <a:ln/>
        </p:spPr>
        <p:txBody>
          <a:bodyPr wrap="none" lIns="0" tIns="0" rIns="0" bIns="0" rtlCol="0" anchor="t"/>
          <a:lstStyle/>
          <a:p>
            <a:pPr marL="0" indent="0" algn="l">
              <a:lnSpc>
                <a:spcPts val="2600"/>
              </a:lnSpc>
              <a:buNone/>
            </a:pPr>
            <a:r>
              <a:rPr lang="en-US" sz="2050" dirty="0">
                <a:solidFill>
                  <a:srgbClr val="432338"/>
                </a:solidFill>
                <a:latin typeface="Noto Serif HK Semi Bold" pitchFamily="34" charset="0"/>
                <a:ea typeface="Noto Serif HK Semi Bold" pitchFamily="34" charset="-122"/>
                <a:cs typeface="Noto Serif HK Semi Bold" pitchFamily="34" charset="-120"/>
              </a:rPr>
              <a:t>Evaluation Metrics</a:t>
            </a:r>
            <a:endParaRPr lang="en-US" sz="2050" dirty="0"/>
          </a:p>
        </p:txBody>
      </p:sp>
      <p:sp>
        <p:nvSpPr>
          <p:cNvPr id="6" name="Text 3"/>
          <p:cNvSpPr/>
          <p:nvPr/>
        </p:nvSpPr>
        <p:spPr>
          <a:xfrm>
            <a:off x="2137410" y="3394472"/>
            <a:ext cx="11705511" cy="720090"/>
          </a:xfrm>
          <a:prstGeom prst="rect">
            <a:avLst/>
          </a:prstGeom>
          <a:noFill/>
          <a:ln/>
        </p:spPr>
        <p:txBody>
          <a:bodyPr wrap="square" lIns="0" tIns="0" rIns="0" bIns="0" rtlCol="0" anchor="t"/>
          <a:lstStyle/>
          <a:p>
            <a:pPr marL="0" indent="0" algn="l">
              <a:lnSpc>
                <a:spcPts val="2800"/>
              </a:lnSpc>
              <a:buNone/>
            </a:pPr>
            <a:r>
              <a:rPr lang="en-US" sz="1750" dirty="0">
                <a:solidFill>
                  <a:srgbClr val="432338"/>
                </a:solidFill>
                <a:latin typeface="Source Sans Pro" pitchFamily="34" charset="0"/>
                <a:ea typeface="Source Sans Pro" pitchFamily="34" charset="-122"/>
                <a:cs typeface="Source Sans Pro" pitchFamily="34" charset="-120"/>
              </a:rPr>
              <a:t>Assessed accuracy, precision, recall, and F1-score to gauge model effectiveness across various performance dimensions, especially concerning false positives and negatives.</a:t>
            </a:r>
            <a:endParaRPr lang="en-US" sz="1750" dirty="0"/>
          </a:p>
        </p:txBody>
      </p:sp>
      <p:pic>
        <p:nvPicPr>
          <p:cNvPr id="7" name="Image 1" descr="preencoded.png"/>
          <p:cNvPicPr>
            <a:picLocks noChangeAspect="1"/>
          </p:cNvPicPr>
          <p:nvPr/>
        </p:nvPicPr>
        <p:blipFill>
          <a:blip r:embed="rId4"/>
          <a:stretch>
            <a:fillRect/>
          </a:stretch>
        </p:blipFill>
        <p:spPr>
          <a:xfrm>
            <a:off x="787479" y="4339471"/>
            <a:ext cx="1125022" cy="1635562"/>
          </a:xfrm>
          <a:prstGeom prst="rect">
            <a:avLst/>
          </a:prstGeom>
        </p:spPr>
      </p:pic>
      <p:sp>
        <p:nvSpPr>
          <p:cNvPr id="8" name="Text 4"/>
          <p:cNvSpPr/>
          <p:nvPr/>
        </p:nvSpPr>
        <p:spPr>
          <a:xfrm>
            <a:off x="2137410" y="4564380"/>
            <a:ext cx="2647117" cy="330756"/>
          </a:xfrm>
          <a:prstGeom prst="rect">
            <a:avLst/>
          </a:prstGeom>
          <a:noFill/>
          <a:ln/>
        </p:spPr>
        <p:txBody>
          <a:bodyPr wrap="none" lIns="0" tIns="0" rIns="0" bIns="0" rtlCol="0" anchor="t"/>
          <a:lstStyle/>
          <a:p>
            <a:pPr marL="0" indent="0" algn="l">
              <a:lnSpc>
                <a:spcPts val="2600"/>
              </a:lnSpc>
              <a:buNone/>
            </a:pPr>
            <a:r>
              <a:rPr lang="en-US" sz="2050" dirty="0">
                <a:solidFill>
                  <a:srgbClr val="432338"/>
                </a:solidFill>
                <a:latin typeface="Noto Serif HK Semi Bold" pitchFamily="34" charset="0"/>
                <a:ea typeface="Noto Serif HK Semi Bold" pitchFamily="34" charset="-122"/>
                <a:cs typeface="Noto Serif HK Semi Bold" pitchFamily="34" charset="-120"/>
              </a:rPr>
              <a:t>Diagnostic Tools</a:t>
            </a:r>
            <a:endParaRPr lang="en-US" sz="2050" dirty="0"/>
          </a:p>
        </p:txBody>
      </p:sp>
      <p:sp>
        <p:nvSpPr>
          <p:cNvPr id="9" name="Text 5"/>
          <p:cNvSpPr/>
          <p:nvPr/>
        </p:nvSpPr>
        <p:spPr>
          <a:xfrm>
            <a:off x="2137410" y="5030033"/>
            <a:ext cx="11705511" cy="720090"/>
          </a:xfrm>
          <a:prstGeom prst="rect">
            <a:avLst/>
          </a:prstGeom>
          <a:noFill/>
          <a:ln/>
        </p:spPr>
        <p:txBody>
          <a:bodyPr wrap="square" lIns="0" tIns="0" rIns="0" bIns="0" rtlCol="0" anchor="t"/>
          <a:lstStyle/>
          <a:p>
            <a:pPr marL="0" indent="0" algn="l">
              <a:lnSpc>
                <a:spcPts val="2800"/>
              </a:lnSpc>
              <a:buNone/>
            </a:pPr>
            <a:r>
              <a:rPr lang="en-US" sz="1750" dirty="0">
                <a:solidFill>
                  <a:srgbClr val="432338"/>
                </a:solidFill>
                <a:latin typeface="Source Sans Pro" pitchFamily="34" charset="0"/>
                <a:ea typeface="Source Sans Pro" pitchFamily="34" charset="-122"/>
                <a:cs typeface="Source Sans Pro" pitchFamily="34" charset="-120"/>
              </a:rPr>
              <a:t>Utilized confusion matrices for a detailed breakdown of true/false positives/negatives, and feature importance plots to pinpoint the most impactful variables.</a:t>
            </a:r>
            <a:endParaRPr lang="en-US" sz="1750" dirty="0"/>
          </a:p>
        </p:txBody>
      </p:sp>
      <p:pic>
        <p:nvPicPr>
          <p:cNvPr id="10" name="Image 2" descr="preencoded.png"/>
          <p:cNvPicPr>
            <a:picLocks noChangeAspect="1"/>
          </p:cNvPicPr>
          <p:nvPr/>
        </p:nvPicPr>
        <p:blipFill>
          <a:blip r:embed="rId5"/>
          <a:stretch>
            <a:fillRect/>
          </a:stretch>
        </p:blipFill>
        <p:spPr>
          <a:xfrm>
            <a:off x="787479" y="5975033"/>
            <a:ext cx="1125022" cy="1635562"/>
          </a:xfrm>
          <a:prstGeom prst="rect">
            <a:avLst/>
          </a:prstGeom>
        </p:spPr>
      </p:pic>
      <p:sp>
        <p:nvSpPr>
          <p:cNvPr id="11" name="Text 6"/>
          <p:cNvSpPr/>
          <p:nvPr/>
        </p:nvSpPr>
        <p:spPr>
          <a:xfrm>
            <a:off x="2137410" y="6199942"/>
            <a:ext cx="2647117" cy="330756"/>
          </a:xfrm>
          <a:prstGeom prst="rect">
            <a:avLst/>
          </a:prstGeom>
          <a:noFill/>
          <a:ln/>
        </p:spPr>
        <p:txBody>
          <a:bodyPr wrap="none" lIns="0" tIns="0" rIns="0" bIns="0" rtlCol="0" anchor="t"/>
          <a:lstStyle/>
          <a:p>
            <a:pPr marL="0" indent="0" algn="l">
              <a:lnSpc>
                <a:spcPts val="2600"/>
              </a:lnSpc>
              <a:buNone/>
            </a:pPr>
            <a:r>
              <a:rPr lang="en-US" sz="2050" dirty="0">
                <a:solidFill>
                  <a:srgbClr val="432338"/>
                </a:solidFill>
                <a:latin typeface="Noto Serif HK Semi Bold" pitchFamily="34" charset="0"/>
                <a:ea typeface="Noto Serif HK Semi Bold" pitchFamily="34" charset="-122"/>
                <a:cs typeface="Noto Serif HK Semi Bold" pitchFamily="34" charset="-120"/>
              </a:rPr>
              <a:t>Key Predictors</a:t>
            </a:r>
            <a:endParaRPr lang="en-US" sz="2050" dirty="0"/>
          </a:p>
        </p:txBody>
      </p:sp>
      <p:sp>
        <p:nvSpPr>
          <p:cNvPr id="12" name="Text 7"/>
          <p:cNvSpPr/>
          <p:nvPr/>
        </p:nvSpPr>
        <p:spPr>
          <a:xfrm>
            <a:off x="2137410" y="6665595"/>
            <a:ext cx="11705511" cy="720090"/>
          </a:xfrm>
          <a:prstGeom prst="rect">
            <a:avLst/>
          </a:prstGeom>
          <a:noFill/>
          <a:ln/>
        </p:spPr>
        <p:txBody>
          <a:bodyPr wrap="square" lIns="0" tIns="0" rIns="0" bIns="0" rtlCol="0" anchor="t"/>
          <a:lstStyle/>
          <a:p>
            <a:pPr marL="0" indent="0" algn="l">
              <a:lnSpc>
                <a:spcPts val="2800"/>
              </a:lnSpc>
              <a:buNone/>
            </a:pPr>
            <a:r>
              <a:rPr lang="en-US" sz="1750" dirty="0">
                <a:solidFill>
                  <a:srgbClr val="432338"/>
                </a:solidFill>
                <a:latin typeface="Source Sans Pro" pitchFamily="34" charset="0"/>
                <a:ea typeface="Source Sans Pro" pitchFamily="34" charset="-122"/>
                <a:cs typeface="Source Sans Pro" pitchFamily="34" charset="-120"/>
              </a:rPr>
              <a:t>Identified 'Cause' (e.g., type of injury), 'Age' (student's age group), and 'Period' (time of injury) as the most significant factors influencing dropout risk.</a:t>
            </a:r>
            <a:endParaRPr lang="en-US" sz="1750"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7623295"/>
            <a:ext cx="14630400" cy="5537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62320" y="363260"/>
            <a:ext cx="4930497" cy="388501"/>
          </a:xfrm>
          <a:prstGeom prst="rect">
            <a:avLst/>
          </a:prstGeom>
          <a:noFill/>
          <a:ln/>
        </p:spPr>
        <p:txBody>
          <a:bodyPr wrap="none" lIns="0" tIns="0" rIns="0" bIns="0" rtlCol="0" anchor="t"/>
          <a:lstStyle/>
          <a:p>
            <a:pPr marL="0" indent="0" algn="l">
              <a:lnSpc>
                <a:spcPts val="3050"/>
              </a:lnSpc>
              <a:buNone/>
            </a:pPr>
            <a:r>
              <a:rPr lang="en-US" sz="2400" dirty="0">
                <a:solidFill>
                  <a:srgbClr val="371A2D"/>
                </a:solidFill>
                <a:latin typeface="Noto Serif HK Semi Bold" pitchFamily="34" charset="0"/>
                <a:ea typeface="Noto Serif HK Semi Bold" pitchFamily="34" charset="-122"/>
                <a:cs typeface="Noto Serif HK Semi Bold" pitchFamily="34" charset="-120"/>
              </a:rPr>
              <a:t>Interactive Power BI Dashboard</a:t>
            </a:r>
            <a:endParaRPr lang="en-US" sz="2400" dirty="0"/>
          </a:p>
        </p:txBody>
      </p:sp>
      <p:sp>
        <p:nvSpPr>
          <p:cNvPr id="3" name="Text 1"/>
          <p:cNvSpPr/>
          <p:nvPr/>
        </p:nvSpPr>
        <p:spPr>
          <a:xfrm>
            <a:off x="462320" y="1015960"/>
            <a:ext cx="13705761" cy="211455"/>
          </a:xfrm>
          <a:prstGeom prst="rect">
            <a:avLst/>
          </a:prstGeom>
          <a:noFill/>
          <a:ln/>
        </p:spPr>
        <p:txBody>
          <a:bodyPr wrap="none" lIns="0" tIns="0" rIns="0" bIns="0" rtlCol="0" anchor="t"/>
          <a:lstStyle/>
          <a:p>
            <a:pPr marL="0" indent="0" algn="l">
              <a:lnSpc>
                <a:spcPts val="1650"/>
              </a:lnSpc>
              <a:buNone/>
            </a:pPr>
            <a:r>
              <a:rPr lang="en-US" sz="1000" dirty="0">
                <a:solidFill>
                  <a:srgbClr val="432338"/>
                </a:solidFill>
                <a:latin typeface="Source Sans Pro" pitchFamily="34" charset="0"/>
                <a:ea typeface="Source Sans Pro" pitchFamily="34" charset="-122"/>
                <a:cs typeface="Source Sans Pro" pitchFamily="34" charset="-120"/>
              </a:rPr>
              <a:t>The Power BI dashboard offers dynamic visualizations and interactive filters, providing actionable insights into student injury patterns and their potential link to dropout risk.</a:t>
            </a:r>
            <a:endParaRPr lang="en-US" sz="1000" dirty="0"/>
          </a:p>
        </p:txBody>
      </p:sp>
      <p:pic>
        <p:nvPicPr>
          <p:cNvPr id="4" name="Image 0" descr="preencoded.png"/>
          <p:cNvPicPr>
            <a:picLocks noChangeAspect="1"/>
          </p:cNvPicPr>
          <p:nvPr/>
        </p:nvPicPr>
        <p:blipFill>
          <a:blip r:embed="rId3"/>
          <a:stretch>
            <a:fillRect/>
          </a:stretch>
        </p:blipFill>
        <p:spPr>
          <a:xfrm>
            <a:off x="462320" y="1376005"/>
            <a:ext cx="15171380" cy="7087705"/>
          </a:xfrm>
          <a:prstGeom prst="rect">
            <a:avLst/>
          </a:prstGeom>
        </p:spPr>
      </p:pic>
      <p:sp>
        <p:nvSpPr>
          <p:cNvPr id="5" name="Text 2"/>
          <p:cNvSpPr/>
          <p:nvPr/>
        </p:nvSpPr>
        <p:spPr>
          <a:xfrm>
            <a:off x="462320" y="9199721"/>
            <a:ext cx="13705761" cy="211455"/>
          </a:xfrm>
          <a:prstGeom prst="rect">
            <a:avLst/>
          </a:prstGeom>
          <a:noFill/>
          <a:ln/>
        </p:spPr>
        <p:txBody>
          <a:bodyPr wrap="none" lIns="0" tIns="0" rIns="0" bIns="0" rtlCol="0" anchor="t"/>
          <a:lstStyle/>
          <a:p>
            <a:pPr marL="342900" indent="-342900" algn="l">
              <a:lnSpc>
                <a:spcPts val="1650"/>
              </a:lnSpc>
              <a:buSzPct val="100000"/>
              <a:buChar char="•"/>
            </a:pPr>
            <a:r>
              <a:rPr lang="en-US" sz="1000" b="1" dirty="0">
                <a:solidFill>
                  <a:srgbClr val="432338"/>
                </a:solidFill>
                <a:latin typeface="Source Sans Pro" pitchFamily="34" charset="0"/>
                <a:ea typeface="Source Sans Pro" pitchFamily="34" charset="-122"/>
                <a:cs typeface="Source Sans Pro" pitchFamily="34" charset="-120"/>
              </a:rPr>
              <a:t>KPIs:</a:t>
            </a:r>
            <a:r>
              <a:rPr lang="en-US" sz="1000" dirty="0">
                <a:solidFill>
                  <a:srgbClr val="432338"/>
                </a:solidFill>
                <a:latin typeface="Source Sans Pro" pitchFamily="34" charset="0"/>
                <a:ea typeface="Source Sans Pro" pitchFamily="34" charset="-122"/>
                <a:cs typeface="Source Sans Pro" pitchFamily="34" charset="-120"/>
              </a:rPr>
              <a:t> Total, Maximum, Minimum, and Average 'Data_value' for quick assessment.</a:t>
            </a:r>
            <a:endParaRPr lang="en-US" sz="1000" dirty="0"/>
          </a:p>
        </p:txBody>
      </p:sp>
      <p:sp>
        <p:nvSpPr>
          <p:cNvPr id="6" name="Text 3"/>
          <p:cNvSpPr/>
          <p:nvPr/>
        </p:nvSpPr>
        <p:spPr>
          <a:xfrm>
            <a:off x="462320" y="9457373"/>
            <a:ext cx="13705761" cy="211455"/>
          </a:xfrm>
          <a:prstGeom prst="rect">
            <a:avLst/>
          </a:prstGeom>
          <a:noFill/>
          <a:ln/>
        </p:spPr>
        <p:txBody>
          <a:bodyPr wrap="none" lIns="0" tIns="0" rIns="0" bIns="0" rtlCol="0" anchor="t"/>
          <a:lstStyle/>
          <a:p>
            <a:pPr marL="342900" indent="-342900" algn="l">
              <a:lnSpc>
                <a:spcPts val="1650"/>
              </a:lnSpc>
              <a:buSzPct val="100000"/>
              <a:buChar char="•"/>
            </a:pPr>
            <a:r>
              <a:rPr lang="en-US" sz="1000" b="1" dirty="0">
                <a:solidFill>
                  <a:srgbClr val="432338"/>
                </a:solidFill>
                <a:latin typeface="Source Sans Pro" pitchFamily="34" charset="0"/>
                <a:ea typeface="Source Sans Pro" pitchFamily="34" charset="-122"/>
                <a:cs typeface="Source Sans Pro" pitchFamily="34" charset="-120"/>
              </a:rPr>
              <a:t>Visualizations:</a:t>
            </a:r>
            <a:r>
              <a:rPr lang="en-US" sz="1000" dirty="0">
                <a:solidFill>
                  <a:srgbClr val="432338"/>
                </a:solidFill>
                <a:latin typeface="Source Sans Pro" pitchFamily="34" charset="0"/>
                <a:ea typeface="Source Sans Pro" pitchFamily="34" charset="-122"/>
                <a:cs typeface="Source Sans Pro" pitchFamily="34" charset="-120"/>
              </a:rPr>
              <a:t> Line charts for trends over 'Period', bar charts for 'Cause' distribution, donut charts for 'Age' demographics, and matrix visuals for 'Cause x Severity' interactions.</a:t>
            </a:r>
            <a:endParaRPr lang="en-US" sz="1000" dirty="0"/>
          </a:p>
        </p:txBody>
      </p:sp>
      <p:sp>
        <p:nvSpPr>
          <p:cNvPr id="7" name="Text 4"/>
          <p:cNvSpPr/>
          <p:nvPr/>
        </p:nvSpPr>
        <p:spPr>
          <a:xfrm>
            <a:off x="462320" y="9715024"/>
            <a:ext cx="13705761" cy="211455"/>
          </a:xfrm>
          <a:prstGeom prst="rect">
            <a:avLst/>
          </a:prstGeom>
          <a:noFill/>
          <a:ln/>
        </p:spPr>
        <p:txBody>
          <a:bodyPr wrap="none" lIns="0" tIns="0" rIns="0" bIns="0" rtlCol="0" anchor="t"/>
          <a:lstStyle/>
          <a:p>
            <a:pPr marL="342900" indent="-342900" algn="l">
              <a:lnSpc>
                <a:spcPts val="1650"/>
              </a:lnSpc>
              <a:buSzPct val="100000"/>
              <a:buChar char="•"/>
            </a:pPr>
            <a:r>
              <a:rPr lang="en-US" sz="1000" b="1" dirty="0">
                <a:solidFill>
                  <a:srgbClr val="432338"/>
                </a:solidFill>
                <a:latin typeface="Source Sans Pro" pitchFamily="34" charset="0"/>
                <a:ea typeface="Source Sans Pro" pitchFamily="34" charset="-122"/>
                <a:cs typeface="Source Sans Pro" pitchFamily="34" charset="-120"/>
              </a:rPr>
              <a:t>Slicers:</a:t>
            </a:r>
            <a:r>
              <a:rPr lang="en-US" sz="1000" dirty="0">
                <a:solidFill>
                  <a:srgbClr val="432338"/>
                </a:solidFill>
                <a:latin typeface="Source Sans Pro" pitchFamily="34" charset="0"/>
                <a:ea typeface="Source Sans Pro" pitchFamily="34" charset="-122"/>
                <a:cs typeface="Source Sans Pro" pitchFamily="34" charset="-120"/>
              </a:rPr>
              <a:t> Interactive filters by 'Age', 'Cause', 'Severity', and 'Period' allow for granular data exploration and targeted analysis.</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995363"/>
            <a:ext cx="7910870" cy="704017"/>
          </a:xfrm>
          <a:prstGeom prst="rect">
            <a:avLst/>
          </a:prstGeom>
          <a:noFill/>
          <a:ln/>
        </p:spPr>
        <p:txBody>
          <a:bodyPr wrap="none" lIns="0" tIns="0" rIns="0" bIns="0" rtlCol="0" anchor="t"/>
          <a:lstStyle/>
          <a:p>
            <a:pPr marL="0" indent="0" algn="l">
              <a:lnSpc>
                <a:spcPts val="5500"/>
              </a:lnSpc>
              <a:buNone/>
            </a:pPr>
            <a:r>
              <a:rPr lang="en-US" sz="4400" dirty="0">
                <a:solidFill>
                  <a:srgbClr val="371A2D"/>
                </a:solidFill>
                <a:latin typeface="Noto Serif HK Semi Bold" pitchFamily="34" charset="0"/>
                <a:ea typeface="Noto Serif HK Semi Bold" pitchFamily="34" charset="-122"/>
                <a:cs typeface="Noto Serif HK Semi Bold" pitchFamily="34" charset="-120"/>
              </a:rPr>
              <a:t>Strategic Recommendations</a:t>
            </a:r>
            <a:endParaRPr lang="en-US" sz="4400" dirty="0"/>
          </a:p>
        </p:txBody>
      </p:sp>
      <p:sp>
        <p:nvSpPr>
          <p:cNvPr id="3" name="Text 1"/>
          <p:cNvSpPr/>
          <p:nvPr/>
        </p:nvSpPr>
        <p:spPr>
          <a:xfrm>
            <a:off x="837724" y="2178129"/>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Based on our findings, we propose targeted interventions and continuous monitoring strategies to mitigate dropout risk associated with student injuries.</a:t>
            </a:r>
            <a:endParaRPr lang="en-US" sz="1850" dirty="0"/>
          </a:p>
        </p:txBody>
      </p:sp>
      <p:sp>
        <p:nvSpPr>
          <p:cNvPr id="4" name="Shape 2"/>
          <p:cNvSpPr/>
          <p:nvPr/>
        </p:nvSpPr>
        <p:spPr>
          <a:xfrm>
            <a:off x="837724" y="3572351"/>
            <a:ext cx="4158734" cy="3661886"/>
          </a:xfrm>
          <a:prstGeom prst="roundRect">
            <a:avLst>
              <a:gd name="adj" fmla="val 3995"/>
            </a:avLst>
          </a:prstGeom>
          <a:solidFill>
            <a:srgbClr val="FFFFFF">
              <a:alpha val="95000"/>
            </a:srgbClr>
          </a:solidFill>
          <a:ln/>
        </p:spPr>
      </p:sp>
      <p:sp>
        <p:nvSpPr>
          <p:cNvPr id="5" name="Shape 3"/>
          <p:cNvSpPr/>
          <p:nvPr/>
        </p:nvSpPr>
        <p:spPr>
          <a:xfrm>
            <a:off x="837724" y="3541871"/>
            <a:ext cx="4158734" cy="121920"/>
          </a:xfrm>
          <a:prstGeom prst="roundRect">
            <a:avLst>
              <a:gd name="adj" fmla="val 82464"/>
            </a:avLst>
          </a:prstGeom>
          <a:solidFill>
            <a:srgbClr val="E851B2"/>
          </a:solidFill>
          <a:ln/>
        </p:spPr>
      </p:sp>
      <p:sp>
        <p:nvSpPr>
          <p:cNvPr id="6" name="Shape 4"/>
          <p:cNvSpPr/>
          <p:nvPr/>
        </p:nvSpPr>
        <p:spPr>
          <a:xfrm>
            <a:off x="2557998" y="3213378"/>
            <a:ext cx="718066" cy="718066"/>
          </a:xfrm>
          <a:prstGeom prst="roundRect">
            <a:avLst>
              <a:gd name="adj" fmla="val 127342"/>
            </a:avLst>
          </a:prstGeom>
          <a:solidFill>
            <a:srgbClr val="E851B2"/>
          </a:solidFill>
          <a:ln/>
        </p:spPr>
      </p:sp>
      <p:pic>
        <p:nvPicPr>
          <p:cNvPr id="7" name="Image 0" descr="preencoded.png"/>
          <p:cNvPicPr>
            <a:picLocks noChangeAspect="1"/>
          </p:cNvPicPr>
          <p:nvPr/>
        </p:nvPicPr>
        <p:blipFill>
          <a:blip r:embed="rId3"/>
          <a:stretch>
            <a:fillRect/>
          </a:stretch>
        </p:blipFill>
        <p:spPr>
          <a:xfrm>
            <a:off x="2773382" y="3392924"/>
            <a:ext cx="287179" cy="358973"/>
          </a:xfrm>
          <a:prstGeom prst="rect">
            <a:avLst/>
          </a:prstGeom>
        </p:spPr>
      </p:pic>
      <p:sp>
        <p:nvSpPr>
          <p:cNvPr id="8" name="Text 5"/>
          <p:cNvSpPr/>
          <p:nvPr/>
        </p:nvSpPr>
        <p:spPr>
          <a:xfrm>
            <a:off x="1107519" y="4170759"/>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432338"/>
                </a:solidFill>
                <a:latin typeface="Noto Serif HK Semi Bold" pitchFamily="34" charset="0"/>
                <a:ea typeface="Noto Serif HK Semi Bold" pitchFamily="34" charset="-122"/>
                <a:cs typeface="Noto Serif HK Semi Bold" pitchFamily="34" charset="-120"/>
              </a:rPr>
              <a:t>Early Intervention</a:t>
            </a:r>
            <a:endParaRPr lang="en-US" sz="2200" dirty="0"/>
          </a:p>
        </p:txBody>
      </p:sp>
      <p:sp>
        <p:nvSpPr>
          <p:cNvPr id="9" name="Text 6"/>
          <p:cNvSpPr/>
          <p:nvPr/>
        </p:nvSpPr>
        <p:spPr>
          <a:xfrm>
            <a:off x="1107519" y="4666297"/>
            <a:ext cx="3619143" cy="1915120"/>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Implement proactive support for students identified with high-severity injuries or recurring health issues, connecting them with medical and counseling resources.</a:t>
            </a:r>
            <a:endParaRPr lang="en-US" sz="1850" dirty="0"/>
          </a:p>
        </p:txBody>
      </p:sp>
      <p:sp>
        <p:nvSpPr>
          <p:cNvPr id="10" name="Shape 7"/>
          <p:cNvSpPr/>
          <p:nvPr/>
        </p:nvSpPr>
        <p:spPr>
          <a:xfrm>
            <a:off x="5235773" y="3572351"/>
            <a:ext cx="4158734" cy="3661886"/>
          </a:xfrm>
          <a:prstGeom prst="roundRect">
            <a:avLst>
              <a:gd name="adj" fmla="val 3995"/>
            </a:avLst>
          </a:prstGeom>
          <a:solidFill>
            <a:srgbClr val="FFFFFF">
              <a:alpha val="95000"/>
            </a:srgbClr>
          </a:solidFill>
          <a:ln/>
        </p:spPr>
      </p:sp>
      <p:sp>
        <p:nvSpPr>
          <p:cNvPr id="11" name="Shape 8"/>
          <p:cNvSpPr/>
          <p:nvPr/>
        </p:nvSpPr>
        <p:spPr>
          <a:xfrm>
            <a:off x="5235773" y="3541871"/>
            <a:ext cx="4158734" cy="121920"/>
          </a:xfrm>
          <a:prstGeom prst="roundRect">
            <a:avLst>
              <a:gd name="adj" fmla="val 82464"/>
            </a:avLst>
          </a:prstGeom>
          <a:solidFill>
            <a:srgbClr val="E851B2"/>
          </a:solidFill>
          <a:ln/>
        </p:spPr>
      </p:sp>
      <p:sp>
        <p:nvSpPr>
          <p:cNvPr id="12" name="Shape 9"/>
          <p:cNvSpPr/>
          <p:nvPr/>
        </p:nvSpPr>
        <p:spPr>
          <a:xfrm>
            <a:off x="6956048" y="3213378"/>
            <a:ext cx="718066" cy="718066"/>
          </a:xfrm>
          <a:prstGeom prst="roundRect">
            <a:avLst>
              <a:gd name="adj" fmla="val 127342"/>
            </a:avLst>
          </a:prstGeom>
          <a:solidFill>
            <a:srgbClr val="E851B2"/>
          </a:solidFill>
          <a:ln/>
        </p:spPr>
      </p:sp>
      <p:pic>
        <p:nvPicPr>
          <p:cNvPr id="13" name="Image 1" descr="preencoded.png"/>
          <p:cNvPicPr>
            <a:picLocks noChangeAspect="1"/>
          </p:cNvPicPr>
          <p:nvPr/>
        </p:nvPicPr>
        <p:blipFill>
          <a:blip r:embed="rId4"/>
          <a:stretch>
            <a:fillRect/>
          </a:stretch>
        </p:blipFill>
        <p:spPr>
          <a:xfrm>
            <a:off x="7171432" y="3392924"/>
            <a:ext cx="287179" cy="358973"/>
          </a:xfrm>
          <a:prstGeom prst="rect">
            <a:avLst/>
          </a:prstGeom>
        </p:spPr>
      </p:pic>
      <p:sp>
        <p:nvSpPr>
          <p:cNvPr id="14" name="Text 10"/>
          <p:cNvSpPr/>
          <p:nvPr/>
        </p:nvSpPr>
        <p:spPr>
          <a:xfrm>
            <a:off x="5505569" y="4170759"/>
            <a:ext cx="3199209" cy="351949"/>
          </a:xfrm>
          <a:prstGeom prst="rect">
            <a:avLst/>
          </a:prstGeom>
          <a:noFill/>
          <a:ln/>
        </p:spPr>
        <p:txBody>
          <a:bodyPr wrap="none" lIns="0" tIns="0" rIns="0" bIns="0" rtlCol="0" anchor="t"/>
          <a:lstStyle/>
          <a:p>
            <a:pPr marL="0" indent="0" algn="l">
              <a:lnSpc>
                <a:spcPts val="2750"/>
              </a:lnSpc>
              <a:buNone/>
            </a:pPr>
            <a:r>
              <a:rPr lang="en-US" sz="2200" dirty="0">
                <a:solidFill>
                  <a:srgbClr val="432338"/>
                </a:solidFill>
                <a:latin typeface="Noto Serif HK Semi Bold" pitchFamily="34" charset="0"/>
                <a:ea typeface="Noto Serif HK Semi Bold" pitchFamily="34" charset="-122"/>
                <a:cs typeface="Noto Serif HK Semi Bold" pitchFamily="34" charset="-120"/>
              </a:rPr>
              <a:t>Dashboard Monitoring</a:t>
            </a:r>
            <a:endParaRPr lang="en-US" sz="2200" dirty="0"/>
          </a:p>
        </p:txBody>
      </p:sp>
      <p:sp>
        <p:nvSpPr>
          <p:cNvPr id="15" name="Text 11"/>
          <p:cNvSpPr/>
          <p:nvPr/>
        </p:nvSpPr>
        <p:spPr>
          <a:xfrm>
            <a:off x="5505569" y="4666297"/>
            <a:ext cx="3619143" cy="1532096"/>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Utilize the Power BI dashboard as a real-time tool for administrators and health services to track injury trends and identify emerging risk patterns.</a:t>
            </a:r>
            <a:endParaRPr lang="en-US" sz="1850" dirty="0"/>
          </a:p>
        </p:txBody>
      </p:sp>
      <p:sp>
        <p:nvSpPr>
          <p:cNvPr id="16" name="Shape 12"/>
          <p:cNvSpPr/>
          <p:nvPr/>
        </p:nvSpPr>
        <p:spPr>
          <a:xfrm>
            <a:off x="9633823" y="3572351"/>
            <a:ext cx="4158853" cy="3661886"/>
          </a:xfrm>
          <a:prstGeom prst="roundRect">
            <a:avLst>
              <a:gd name="adj" fmla="val 3995"/>
            </a:avLst>
          </a:prstGeom>
          <a:solidFill>
            <a:srgbClr val="FFFFFF">
              <a:alpha val="95000"/>
            </a:srgbClr>
          </a:solidFill>
          <a:ln/>
        </p:spPr>
      </p:sp>
      <p:sp>
        <p:nvSpPr>
          <p:cNvPr id="17" name="Shape 13"/>
          <p:cNvSpPr/>
          <p:nvPr/>
        </p:nvSpPr>
        <p:spPr>
          <a:xfrm>
            <a:off x="9633823" y="3541871"/>
            <a:ext cx="4158853" cy="121920"/>
          </a:xfrm>
          <a:prstGeom prst="roundRect">
            <a:avLst>
              <a:gd name="adj" fmla="val 82464"/>
            </a:avLst>
          </a:prstGeom>
          <a:solidFill>
            <a:srgbClr val="E851B2"/>
          </a:solidFill>
          <a:ln/>
        </p:spPr>
      </p:sp>
      <p:sp>
        <p:nvSpPr>
          <p:cNvPr id="18" name="Shape 14"/>
          <p:cNvSpPr/>
          <p:nvPr/>
        </p:nvSpPr>
        <p:spPr>
          <a:xfrm>
            <a:off x="11354217" y="3213378"/>
            <a:ext cx="718066" cy="718066"/>
          </a:xfrm>
          <a:prstGeom prst="roundRect">
            <a:avLst>
              <a:gd name="adj" fmla="val 127342"/>
            </a:avLst>
          </a:prstGeom>
          <a:solidFill>
            <a:srgbClr val="E851B2"/>
          </a:solidFill>
          <a:ln/>
        </p:spPr>
      </p:sp>
      <p:pic>
        <p:nvPicPr>
          <p:cNvPr id="19" name="Image 2" descr="preencoded.png"/>
          <p:cNvPicPr>
            <a:picLocks noChangeAspect="1"/>
          </p:cNvPicPr>
          <p:nvPr/>
        </p:nvPicPr>
        <p:blipFill>
          <a:blip r:embed="rId5"/>
          <a:stretch>
            <a:fillRect/>
          </a:stretch>
        </p:blipFill>
        <p:spPr>
          <a:xfrm>
            <a:off x="11569601" y="3392924"/>
            <a:ext cx="287179" cy="358973"/>
          </a:xfrm>
          <a:prstGeom prst="rect">
            <a:avLst/>
          </a:prstGeom>
        </p:spPr>
      </p:pic>
      <p:sp>
        <p:nvSpPr>
          <p:cNvPr id="20" name="Text 15"/>
          <p:cNvSpPr/>
          <p:nvPr/>
        </p:nvSpPr>
        <p:spPr>
          <a:xfrm>
            <a:off x="9903619" y="4170759"/>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432338"/>
                </a:solidFill>
                <a:latin typeface="Noto Serif HK Semi Bold" pitchFamily="34" charset="0"/>
                <a:ea typeface="Noto Serif HK Semi Bold" pitchFamily="34" charset="-122"/>
                <a:cs typeface="Noto Serif HK Semi Bold" pitchFamily="34" charset="-120"/>
              </a:rPr>
              <a:t>Model Retraining</a:t>
            </a:r>
            <a:endParaRPr lang="en-US" sz="2200" dirty="0"/>
          </a:p>
        </p:txBody>
      </p:sp>
      <p:sp>
        <p:nvSpPr>
          <p:cNvPr id="21" name="Text 16"/>
          <p:cNvSpPr/>
          <p:nvPr/>
        </p:nvSpPr>
        <p:spPr>
          <a:xfrm>
            <a:off x="9903619" y="4666297"/>
            <a:ext cx="3619262" cy="2298144"/>
          </a:xfrm>
          <a:prstGeom prst="rect">
            <a:avLst/>
          </a:prstGeom>
          <a:noFill/>
          <a:ln/>
        </p:spPr>
        <p:txBody>
          <a:bodyPr wrap="square" lIns="0" tIns="0" rIns="0" bIns="0" rtlCol="0" anchor="t"/>
          <a:lstStyle/>
          <a:p>
            <a:pPr marL="0" indent="0" algn="l">
              <a:lnSpc>
                <a:spcPts val="3000"/>
              </a:lnSpc>
              <a:buNone/>
            </a:pPr>
            <a:r>
              <a:rPr lang="en-US" sz="1850" dirty="0">
                <a:solidFill>
                  <a:srgbClr val="432338"/>
                </a:solidFill>
                <a:latin typeface="Source Sans Pro" pitchFamily="34" charset="0"/>
                <a:ea typeface="Source Sans Pro" pitchFamily="34" charset="-122"/>
                <a:cs typeface="Source Sans Pro" pitchFamily="34" charset="-120"/>
              </a:rPr>
              <a:t>Conduct annual retraining of machine learning models with fresh data to ensure their predictive accuracy and relevance remain high, adapting to evolving student health patterns.</a:t>
            </a:r>
            <a:endParaRPr lang="en-US" sz="1850" dirty="0"/>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7264716"/>
            <a:ext cx="14630400" cy="9305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63153" y="363855"/>
            <a:ext cx="4244340" cy="389096"/>
          </a:xfrm>
          <a:prstGeom prst="rect">
            <a:avLst/>
          </a:prstGeom>
          <a:noFill/>
          <a:ln/>
        </p:spPr>
        <p:txBody>
          <a:bodyPr wrap="none" lIns="0" tIns="0" rIns="0" bIns="0" rtlCol="0" anchor="t"/>
          <a:lstStyle/>
          <a:p>
            <a:pPr marL="0" indent="0" algn="l">
              <a:lnSpc>
                <a:spcPts val="3050"/>
              </a:lnSpc>
              <a:buNone/>
            </a:pPr>
            <a:r>
              <a:rPr lang="en-US" sz="2450" dirty="0">
                <a:solidFill>
                  <a:srgbClr val="371A2D"/>
                </a:solidFill>
                <a:latin typeface="Noto Serif HK Semi Bold" pitchFamily="34" charset="0"/>
                <a:ea typeface="Noto Serif HK Semi Bold" pitchFamily="34" charset="-122"/>
                <a:cs typeface="Noto Serif HK Semi Bold" pitchFamily="34" charset="-120"/>
              </a:rPr>
              <a:t>Future Research Directions</a:t>
            </a:r>
            <a:endParaRPr lang="en-US" sz="2450" dirty="0"/>
          </a:p>
        </p:txBody>
      </p:sp>
      <p:sp>
        <p:nvSpPr>
          <p:cNvPr id="3" name="Text 1"/>
          <p:cNvSpPr/>
          <p:nvPr/>
        </p:nvSpPr>
        <p:spPr>
          <a:xfrm>
            <a:off x="463153" y="1017627"/>
            <a:ext cx="13704094" cy="211812"/>
          </a:xfrm>
          <a:prstGeom prst="rect">
            <a:avLst/>
          </a:prstGeom>
          <a:noFill/>
          <a:ln/>
        </p:spPr>
        <p:txBody>
          <a:bodyPr wrap="none" lIns="0" tIns="0" rIns="0" bIns="0" rtlCol="0" anchor="t"/>
          <a:lstStyle/>
          <a:p>
            <a:pPr marL="0" indent="0" algn="l">
              <a:lnSpc>
                <a:spcPts val="1650"/>
              </a:lnSpc>
              <a:buNone/>
            </a:pPr>
            <a:r>
              <a:rPr lang="en-US" sz="1000" dirty="0">
                <a:solidFill>
                  <a:srgbClr val="432338"/>
                </a:solidFill>
                <a:latin typeface="Source Sans Pro" pitchFamily="34" charset="0"/>
                <a:ea typeface="Source Sans Pro" pitchFamily="34" charset="-122"/>
                <a:cs typeface="Source Sans Pro" pitchFamily="34" charset="-120"/>
              </a:rPr>
              <a:t>This project lays the groundwork for more comprehensive predictive analytics in student retention, incorporating diverse data sources and advanced modeling techniques.</a:t>
            </a:r>
            <a:endParaRPr lang="en-US" sz="1000" dirty="0"/>
          </a:p>
        </p:txBody>
      </p:sp>
      <p:pic>
        <p:nvPicPr>
          <p:cNvPr id="4" name="Image 0" descr="preencoded.png"/>
          <p:cNvPicPr>
            <a:picLocks noChangeAspect="1"/>
          </p:cNvPicPr>
          <p:nvPr/>
        </p:nvPicPr>
        <p:blipFill>
          <a:blip r:embed="rId3"/>
          <a:stretch>
            <a:fillRect/>
          </a:stretch>
        </p:blipFill>
        <p:spPr>
          <a:xfrm>
            <a:off x="3307675" y="1378268"/>
            <a:ext cx="8015049" cy="7197685"/>
          </a:xfrm>
          <a:prstGeom prst="rect">
            <a:avLst/>
          </a:prstGeom>
        </p:spPr>
      </p:pic>
      <p:sp>
        <p:nvSpPr>
          <p:cNvPr id="5" name="Text 2"/>
          <p:cNvSpPr/>
          <p:nvPr/>
        </p:nvSpPr>
        <p:spPr>
          <a:xfrm>
            <a:off x="3566296" y="2827842"/>
            <a:ext cx="2901785" cy="362509"/>
          </a:xfrm>
          <a:prstGeom prst="rect">
            <a:avLst/>
          </a:prstGeom>
          <a:noFill/>
          <a:ln/>
        </p:spPr>
        <p:txBody>
          <a:bodyPr wrap="none" lIns="0" tIns="0" rIns="0" bIns="0" rtlCol="0" anchor="t"/>
          <a:lstStyle/>
          <a:p>
            <a:pPr marL="0" indent="0" algn="ctr">
              <a:lnSpc>
                <a:spcPts val="1550"/>
              </a:lnSpc>
              <a:buNone/>
            </a:pPr>
            <a:r>
              <a:rPr lang="en-US" sz="1250" dirty="0">
                <a:solidFill>
                  <a:srgbClr val="432338"/>
                </a:solidFill>
                <a:latin typeface="Noto Serif HK Semi Bold" pitchFamily="34" charset="0"/>
                <a:ea typeface="Noto Serif HK Semi Bold" pitchFamily="34" charset="-122"/>
                <a:cs typeface="Noto Serif HK Semi Bold" pitchFamily="34" charset="-120"/>
              </a:rPr>
              <a:t>Data Expansion</a:t>
            </a:r>
            <a:endParaRPr lang="en-US" sz="1250" dirty="0"/>
          </a:p>
        </p:txBody>
      </p:sp>
      <p:pic>
        <p:nvPicPr>
          <p:cNvPr id="6" name="Image 1" descr="preencoded.png"/>
          <p:cNvPicPr>
            <a:picLocks noChangeAspect="1"/>
          </p:cNvPicPr>
          <p:nvPr/>
        </p:nvPicPr>
        <p:blipFill>
          <a:blip r:embed="rId4"/>
          <a:stretch>
            <a:fillRect/>
          </a:stretch>
        </p:blipFill>
        <p:spPr>
          <a:xfrm>
            <a:off x="4459399" y="4427978"/>
            <a:ext cx="685192" cy="685191"/>
          </a:xfrm>
          <a:prstGeom prst="rect">
            <a:avLst/>
          </a:prstGeom>
        </p:spPr>
      </p:pic>
      <p:sp>
        <p:nvSpPr>
          <p:cNvPr id="7" name="Text 3"/>
          <p:cNvSpPr/>
          <p:nvPr/>
        </p:nvSpPr>
        <p:spPr>
          <a:xfrm>
            <a:off x="5529155" y="6766407"/>
            <a:ext cx="2893435" cy="725018"/>
          </a:xfrm>
          <a:prstGeom prst="rect">
            <a:avLst/>
          </a:prstGeom>
          <a:noFill/>
          <a:ln/>
        </p:spPr>
        <p:txBody>
          <a:bodyPr wrap="square" lIns="0" tIns="0" rIns="0" bIns="0" rtlCol="0" anchor="t"/>
          <a:lstStyle/>
          <a:p>
            <a:pPr marL="0" indent="0" algn="ctr">
              <a:lnSpc>
                <a:spcPts val="1550"/>
              </a:lnSpc>
              <a:buNone/>
            </a:pPr>
            <a:r>
              <a:rPr lang="en-US" sz="1250" dirty="0">
                <a:solidFill>
                  <a:srgbClr val="432338"/>
                </a:solidFill>
                <a:latin typeface="Noto Serif HK Semi Bold" pitchFamily="34" charset="0"/>
                <a:ea typeface="Noto Serif HK Semi Bold" pitchFamily="34" charset="-122"/>
                <a:cs typeface="Noto Serif HK Semi Bold" pitchFamily="34" charset="-120"/>
              </a:rPr>
              <a:t>Model Advancement</a:t>
            </a:r>
            <a:endParaRPr lang="en-US" sz="1250" dirty="0"/>
          </a:p>
        </p:txBody>
      </p:sp>
      <p:pic>
        <p:nvPicPr>
          <p:cNvPr id="8" name="Image 2" descr="preencoded.png"/>
          <p:cNvPicPr>
            <a:picLocks noChangeAspect="1"/>
          </p:cNvPicPr>
          <p:nvPr/>
        </p:nvPicPr>
        <p:blipFill>
          <a:blip r:embed="rId5"/>
          <a:stretch>
            <a:fillRect/>
          </a:stretch>
        </p:blipFill>
        <p:spPr>
          <a:xfrm>
            <a:off x="6625461" y="4845730"/>
            <a:ext cx="685191" cy="685191"/>
          </a:xfrm>
          <a:prstGeom prst="rect">
            <a:avLst/>
          </a:prstGeom>
        </p:spPr>
      </p:pic>
      <p:sp>
        <p:nvSpPr>
          <p:cNvPr id="9" name="Text 4"/>
          <p:cNvSpPr/>
          <p:nvPr/>
        </p:nvSpPr>
        <p:spPr>
          <a:xfrm>
            <a:off x="8097337" y="3634440"/>
            <a:ext cx="2893434" cy="362509"/>
          </a:xfrm>
          <a:prstGeom prst="rect">
            <a:avLst/>
          </a:prstGeom>
          <a:noFill/>
          <a:ln/>
        </p:spPr>
        <p:txBody>
          <a:bodyPr wrap="none" lIns="0" tIns="0" rIns="0" bIns="0" rtlCol="0" anchor="t"/>
          <a:lstStyle/>
          <a:p>
            <a:pPr marL="0" indent="0" algn="ctr">
              <a:lnSpc>
                <a:spcPts val="1550"/>
              </a:lnSpc>
              <a:buNone/>
            </a:pPr>
            <a:r>
              <a:rPr lang="en-US" sz="1250" dirty="0">
                <a:solidFill>
                  <a:srgbClr val="432338"/>
                </a:solidFill>
                <a:latin typeface="Noto Serif HK Semi Bold" pitchFamily="34" charset="0"/>
                <a:ea typeface="Noto Serif HK Semi Bold" pitchFamily="34" charset="-122"/>
                <a:cs typeface="Noto Serif HK Semi Bold" pitchFamily="34" charset="-120"/>
              </a:rPr>
              <a:t>Deployment</a:t>
            </a:r>
            <a:endParaRPr lang="en-US" sz="1250" dirty="0"/>
          </a:p>
        </p:txBody>
      </p:sp>
      <p:pic>
        <p:nvPicPr>
          <p:cNvPr id="10" name="Image 3" descr="preencoded.png"/>
          <p:cNvPicPr>
            <a:picLocks noChangeAspect="1"/>
          </p:cNvPicPr>
          <p:nvPr/>
        </p:nvPicPr>
        <p:blipFill>
          <a:blip r:embed="rId6"/>
          <a:stretch>
            <a:fillRect/>
          </a:stretch>
        </p:blipFill>
        <p:spPr>
          <a:xfrm>
            <a:off x="8930701" y="5294316"/>
            <a:ext cx="685192" cy="685191"/>
          </a:xfrm>
          <a:prstGeom prst="rect">
            <a:avLst/>
          </a:prstGeom>
        </p:spPr>
      </p:pic>
      <p:sp>
        <p:nvSpPr>
          <p:cNvPr id="11" name="Text 5"/>
          <p:cNvSpPr/>
          <p:nvPr/>
        </p:nvSpPr>
        <p:spPr>
          <a:xfrm>
            <a:off x="463153" y="8724781"/>
            <a:ext cx="13704094" cy="211812"/>
          </a:xfrm>
          <a:prstGeom prst="rect">
            <a:avLst/>
          </a:prstGeom>
          <a:noFill/>
          <a:ln/>
        </p:spPr>
        <p:txBody>
          <a:bodyPr wrap="none" lIns="0" tIns="0" rIns="0" bIns="0" rtlCol="0" anchor="t"/>
          <a:lstStyle/>
          <a:p>
            <a:pPr marL="342900" indent="-342900" algn="l">
              <a:lnSpc>
                <a:spcPts val="1650"/>
              </a:lnSpc>
              <a:buSzPct val="100000"/>
              <a:buChar char="•"/>
            </a:pPr>
            <a:r>
              <a:rPr lang="en-US" sz="1000" b="1" dirty="0">
                <a:solidFill>
                  <a:srgbClr val="432338"/>
                </a:solidFill>
                <a:latin typeface="Source Sans Pro" pitchFamily="34" charset="0"/>
                <a:ea typeface="Source Sans Pro" pitchFamily="34" charset="-122"/>
                <a:cs typeface="Source Sans Pro" pitchFamily="34" charset="-120"/>
              </a:rPr>
              <a:t>Academic Data Integration:</a:t>
            </a:r>
            <a:r>
              <a:rPr lang="en-US" sz="1000" dirty="0">
                <a:solidFill>
                  <a:srgbClr val="432338"/>
                </a:solidFill>
                <a:latin typeface="Source Sans Pro" pitchFamily="34" charset="0"/>
                <a:ea typeface="Source Sans Pro" pitchFamily="34" charset="-122"/>
                <a:cs typeface="Source Sans Pro" pitchFamily="34" charset="-120"/>
              </a:rPr>
              <a:t> Incorporate academic performance, attendance, and course engagement data to build a more holistic dropout prediction model.</a:t>
            </a:r>
            <a:endParaRPr lang="en-US" sz="1000" dirty="0"/>
          </a:p>
        </p:txBody>
      </p:sp>
      <p:sp>
        <p:nvSpPr>
          <p:cNvPr id="12" name="Text 6"/>
          <p:cNvSpPr/>
          <p:nvPr/>
        </p:nvSpPr>
        <p:spPr>
          <a:xfrm>
            <a:off x="463153" y="8982908"/>
            <a:ext cx="13704094" cy="211812"/>
          </a:xfrm>
          <a:prstGeom prst="rect">
            <a:avLst/>
          </a:prstGeom>
          <a:noFill/>
          <a:ln/>
        </p:spPr>
        <p:txBody>
          <a:bodyPr wrap="none" lIns="0" tIns="0" rIns="0" bIns="0" rtlCol="0" anchor="t"/>
          <a:lstStyle/>
          <a:p>
            <a:pPr marL="342900" indent="-342900" algn="l">
              <a:lnSpc>
                <a:spcPts val="1650"/>
              </a:lnSpc>
              <a:buSzPct val="100000"/>
              <a:buChar char="•"/>
            </a:pPr>
            <a:r>
              <a:rPr lang="en-US" sz="1000" b="1" dirty="0">
                <a:solidFill>
                  <a:srgbClr val="432338"/>
                </a:solidFill>
                <a:latin typeface="Source Sans Pro" pitchFamily="34" charset="0"/>
                <a:ea typeface="Source Sans Pro" pitchFamily="34" charset="-122"/>
                <a:cs typeface="Source Sans Pro" pitchFamily="34" charset="-120"/>
              </a:rPr>
              <a:t>Socioeconomic Factors:</a:t>
            </a:r>
            <a:r>
              <a:rPr lang="en-US" sz="1000" dirty="0">
                <a:solidFill>
                  <a:srgbClr val="432338"/>
                </a:solidFill>
                <a:latin typeface="Source Sans Pro" pitchFamily="34" charset="0"/>
                <a:ea typeface="Source Sans Pro" pitchFamily="34" charset="-122"/>
                <a:cs typeface="Source Sans Pro" pitchFamily="34" charset="-120"/>
              </a:rPr>
              <a:t> Merge with socioeconomic datasets to understand broader environmental influences on student health and retention.</a:t>
            </a:r>
            <a:endParaRPr lang="en-US" sz="1000" dirty="0"/>
          </a:p>
        </p:txBody>
      </p:sp>
      <p:sp>
        <p:nvSpPr>
          <p:cNvPr id="13" name="Text 7"/>
          <p:cNvSpPr/>
          <p:nvPr/>
        </p:nvSpPr>
        <p:spPr>
          <a:xfrm>
            <a:off x="463153" y="9241036"/>
            <a:ext cx="13704094" cy="211812"/>
          </a:xfrm>
          <a:prstGeom prst="rect">
            <a:avLst/>
          </a:prstGeom>
          <a:noFill/>
          <a:ln/>
        </p:spPr>
        <p:txBody>
          <a:bodyPr wrap="none" lIns="0" tIns="0" rIns="0" bIns="0" rtlCol="0" anchor="t"/>
          <a:lstStyle/>
          <a:p>
            <a:pPr marL="342900" indent="-342900" algn="l">
              <a:lnSpc>
                <a:spcPts val="1650"/>
              </a:lnSpc>
              <a:buSzPct val="100000"/>
              <a:buChar char="•"/>
            </a:pPr>
            <a:r>
              <a:rPr lang="en-US" sz="1000" b="1" dirty="0">
                <a:solidFill>
                  <a:srgbClr val="432338"/>
                </a:solidFill>
                <a:latin typeface="Source Sans Pro" pitchFamily="34" charset="0"/>
                <a:ea typeface="Source Sans Pro" pitchFamily="34" charset="-122"/>
                <a:cs typeface="Source Sans Pro" pitchFamily="34" charset="-120"/>
              </a:rPr>
              <a:t>Advanced ML Models:</a:t>
            </a:r>
            <a:r>
              <a:rPr lang="en-US" sz="1000" dirty="0">
                <a:solidFill>
                  <a:srgbClr val="432338"/>
                </a:solidFill>
                <a:latin typeface="Source Sans Pro" pitchFamily="34" charset="0"/>
                <a:ea typeface="Source Sans Pro" pitchFamily="34" charset="-122"/>
                <a:cs typeface="Source Sans Pro" pitchFamily="34" charset="-120"/>
              </a:rPr>
              <a:t> Explore XGBoost and Deep Learning architectures (e.g., LSTMs for time-series data) for improved predictive accuracy.</a:t>
            </a:r>
            <a:endParaRPr lang="en-US" sz="1000" dirty="0"/>
          </a:p>
        </p:txBody>
      </p:sp>
      <p:sp>
        <p:nvSpPr>
          <p:cNvPr id="14" name="Text 8"/>
          <p:cNvSpPr/>
          <p:nvPr/>
        </p:nvSpPr>
        <p:spPr>
          <a:xfrm>
            <a:off x="463153" y="9499163"/>
            <a:ext cx="13704094" cy="211812"/>
          </a:xfrm>
          <a:prstGeom prst="rect">
            <a:avLst/>
          </a:prstGeom>
          <a:noFill/>
          <a:ln/>
        </p:spPr>
        <p:txBody>
          <a:bodyPr wrap="none" lIns="0" tIns="0" rIns="0" bIns="0" rtlCol="0" anchor="t"/>
          <a:lstStyle/>
          <a:p>
            <a:pPr marL="342900" indent="-342900" algn="l">
              <a:lnSpc>
                <a:spcPts val="1650"/>
              </a:lnSpc>
              <a:buSzPct val="100000"/>
              <a:buChar char="•"/>
            </a:pPr>
            <a:r>
              <a:rPr lang="en-US" sz="1000" b="1" dirty="0">
                <a:solidFill>
                  <a:srgbClr val="432338"/>
                </a:solidFill>
                <a:latin typeface="Source Sans Pro" pitchFamily="34" charset="0"/>
                <a:ea typeface="Source Sans Pro" pitchFamily="34" charset="-122"/>
                <a:cs typeface="Source Sans Pro" pitchFamily="34" charset="-120"/>
              </a:rPr>
              <a:t>Online Dashboard Deployment:</a:t>
            </a:r>
            <a:r>
              <a:rPr lang="en-US" sz="1000" dirty="0">
                <a:solidFill>
                  <a:srgbClr val="432338"/>
                </a:solidFill>
                <a:latin typeface="Source Sans Pro" pitchFamily="34" charset="0"/>
                <a:ea typeface="Source Sans Pro" pitchFamily="34" charset="-122"/>
                <a:cs typeface="Source Sans Pro" pitchFamily="34" charset="-120"/>
              </a:rPr>
              <a:t> Deploy the Power BI dashboard online for wider accessibility and real-time insights for university stakeholders.</a:t>
            </a:r>
            <a:endParaRPr lang="en-US" sz="1000" dirty="0"/>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7276874"/>
            <a:ext cx="14630400" cy="9527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1083</Words>
  <Application>Microsoft Office PowerPoint</Application>
  <PresentationFormat>Custom</PresentationFormat>
  <Paragraphs>104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Noto Serif HK Semi 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lastModifiedBy>user</cp:lastModifiedBy>
  <cp:revision>4</cp:revision>
  <dcterms:created xsi:type="dcterms:W3CDTF">2025-08-01T00:36:20Z</dcterms:created>
  <dcterms:modified xsi:type="dcterms:W3CDTF">2025-08-01T08:07:39Z</dcterms:modified>
</cp:coreProperties>
</file>